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2" r:id="rId5"/>
    <p:sldId id="271" r:id="rId6"/>
    <p:sldId id="269" r:id="rId7"/>
    <p:sldId id="259" r:id="rId8"/>
    <p:sldId id="267" r:id="rId9"/>
    <p:sldId id="268" r:id="rId10"/>
    <p:sldId id="264" r:id="rId11"/>
    <p:sldId id="266" r:id="rId12"/>
    <p:sldId id="260" r:id="rId13"/>
    <p:sldId id="263"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 Ann Jones" initials="SAJ" lastIdx="3" clrIdx="0">
    <p:extLst>
      <p:ext uri="{19B8F6BF-5375-455C-9EA6-DF929625EA0E}">
        <p15:presenceInfo xmlns:p15="http://schemas.microsoft.com/office/powerpoint/2012/main" userId="S-1-5-21-2141923205-296626691-623648099-32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4660"/>
  </p:normalViewPr>
  <p:slideViewPr>
    <p:cSldViewPr snapToGrid="0">
      <p:cViewPr varScale="1">
        <p:scale>
          <a:sx n="66" d="100"/>
          <a:sy n="66" d="100"/>
        </p:scale>
        <p:origin x="102"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1-17T21:53:21.987" idx="3">
    <p:pos x="10" y="10"/>
    <p:text/>
    <p:extLst>
      <p:ext uri="{C676402C-5697-4E1C-873F-D02D1690AC5C}">
        <p15:threadingInfo xmlns:p15="http://schemas.microsoft.com/office/powerpoint/2012/main" timeZoneBias="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1-17T21:52:36.653" idx="1">
    <p:pos x="10" y="10"/>
    <p:text/>
    <p:extLst>
      <p:ext uri="{C676402C-5697-4E1C-873F-D02D1690AC5C}">
        <p15:threadingInfo xmlns:p15="http://schemas.microsoft.com/office/powerpoint/2012/main" timeZoneBias="0"/>
      </p:ext>
    </p:extLst>
  </p:cm>
</p:cmLst>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E72614-414C-4AB4-A8B8-D5032A48DC37}" type="doc">
      <dgm:prSet loTypeId="urn:microsoft.com/office/officeart/2005/8/layout/radial4" loCatId="relationship" qsTypeId="urn:microsoft.com/office/officeart/2005/8/quickstyle/simple5" qsCatId="simple" csTypeId="urn:microsoft.com/office/officeart/2005/8/colors/colorful3" csCatId="colorful" phldr="1"/>
      <dgm:spPr/>
      <dgm:t>
        <a:bodyPr/>
        <a:lstStyle/>
        <a:p>
          <a:endParaRPr lang="en-GB"/>
        </a:p>
      </dgm:t>
    </dgm:pt>
    <dgm:pt modelId="{542AEA13-C73E-44FA-8ED8-518E5732FF7E}">
      <dgm:prSet phldrT="[Text]"/>
      <dgm:spPr/>
      <dgm:t>
        <a:bodyPr/>
        <a:lstStyle/>
        <a:p>
          <a:r>
            <a:rPr lang="en-GB"/>
            <a:t>Intermediate Care</a:t>
          </a:r>
        </a:p>
      </dgm:t>
    </dgm:pt>
    <dgm:pt modelId="{B60D0682-B986-4021-AA4C-86684B107C18}" type="parTrans" cxnId="{E1AE75AC-F552-4C1D-8519-E5E0173BC2DF}">
      <dgm:prSet/>
      <dgm:spPr/>
      <dgm:t>
        <a:bodyPr/>
        <a:lstStyle/>
        <a:p>
          <a:endParaRPr lang="en-GB"/>
        </a:p>
      </dgm:t>
    </dgm:pt>
    <dgm:pt modelId="{C5F0DE75-9CA8-4F16-9344-4065022FFB0A}" type="sibTrans" cxnId="{E1AE75AC-F552-4C1D-8519-E5E0173BC2DF}">
      <dgm:prSet/>
      <dgm:spPr/>
      <dgm:t>
        <a:bodyPr/>
        <a:lstStyle/>
        <a:p>
          <a:endParaRPr lang="en-GB"/>
        </a:p>
      </dgm:t>
    </dgm:pt>
    <dgm:pt modelId="{E7294B55-941E-46B1-AA67-080B5CD8F049}">
      <dgm:prSet phldrT="[Text]"/>
      <dgm:spPr/>
      <dgm:t>
        <a:bodyPr/>
        <a:lstStyle/>
        <a:p>
          <a:r>
            <a:rPr lang="en-GB"/>
            <a:t>Home from Hospital  &amp;     3rd Sector</a:t>
          </a:r>
        </a:p>
      </dgm:t>
    </dgm:pt>
    <dgm:pt modelId="{E040EB60-B569-4792-9BA8-215DDA96D1BC}" type="parTrans" cxnId="{D1E00FF2-9B42-4E08-A5A5-5A74CC369D3A}">
      <dgm:prSet/>
      <dgm:spPr/>
      <dgm:t>
        <a:bodyPr/>
        <a:lstStyle/>
        <a:p>
          <a:endParaRPr lang="en-GB"/>
        </a:p>
      </dgm:t>
    </dgm:pt>
    <dgm:pt modelId="{52DFB31D-1ACA-4FBA-A650-A3F8A5399C28}" type="sibTrans" cxnId="{D1E00FF2-9B42-4E08-A5A5-5A74CC369D3A}">
      <dgm:prSet/>
      <dgm:spPr/>
      <dgm:t>
        <a:bodyPr/>
        <a:lstStyle/>
        <a:p>
          <a:endParaRPr lang="en-GB"/>
        </a:p>
      </dgm:t>
    </dgm:pt>
    <dgm:pt modelId="{F732AB85-5B64-4692-B79B-AB8D809B06FF}">
      <dgm:prSet phldrT="[Text]"/>
      <dgm:spPr/>
      <dgm:t>
        <a:bodyPr/>
        <a:lstStyle/>
        <a:p>
          <a:r>
            <a:rPr lang="en-GB"/>
            <a:t>Domiciliary Reablement</a:t>
          </a:r>
        </a:p>
      </dgm:t>
    </dgm:pt>
    <dgm:pt modelId="{349990AE-267E-40D3-8C66-5C143E892DF8}" type="parTrans" cxnId="{39FF4B30-FA20-47CF-8B12-89C01DAAAB87}">
      <dgm:prSet/>
      <dgm:spPr/>
      <dgm:t>
        <a:bodyPr/>
        <a:lstStyle/>
        <a:p>
          <a:endParaRPr lang="en-GB"/>
        </a:p>
      </dgm:t>
    </dgm:pt>
    <dgm:pt modelId="{04DD6D97-BF7C-4F33-AB92-84AA99563249}" type="sibTrans" cxnId="{39FF4B30-FA20-47CF-8B12-89C01DAAAB87}">
      <dgm:prSet/>
      <dgm:spPr/>
      <dgm:t>
        <a:bodyPr/>
        <a:lstStyle/>
        <a:p>
          <a:endParaRPr lang="en-GB"/>
        </a:p>
      </dgm:t>
    </dgm:pt>
    <dgm:pt modelId="{F2D53E58-0B22-4E86-B1A4-70118496060D}">
      <dgm:prSet phldrT="[Text]"/>
      <dgm:spPr/>
      <dgm:t>
        <a:bodyPr/>
        <a:lstStyle/>
        <a:p>
          <a:r>
            <a:rPr lang="en-GB"/>
            <a:t>Discharge to Assess Bed</a:t>
          </a:r>
        </a:p>
      </dgm:t>
    </dgm:pt>
    <dgm:pt modelId="{CBEABA16-D7FE-4715-A612-16B25F0C7513}" type="parTrans" cxnId="{79706575-F9AC-4BD2-9389-FF2D5F9206B8}">
      <dgm:prSet/>
      <dgm:spPr/>
      <dgm:t>
        <a:bodyPr/>
        <a:lstStyle/>
        <a:p>
          <a:endParaRPr lang="en-GB"/>
        </a:p>
      </dgm:t>
    </dgm:pt>
    <dgm:pt modelId="{44FE9818-5B1F-476A-B852-EBA39B08B1D3}" type="sibTrans" cxnId="{79706575-F9AC-4BD2-9389-FF2D5F9206B8}">
      <dgm:prSet/>
      <dgm:spPr/>
      <dgm:t>
        <a:bodyPr/>
        <a:lstStyle/>
        <a:p>
          <a:endParaRPr lang="en-GB"/>
        </a:p>
      </dgm:t>
    </dgm:pt>
    <dgm:pt modelId="{5E7F65A8-2953-4DBE-A29D-4E4FF09C23B1}">
      <dgm:prSet phldrT="[Text]"/>
      <dgm:spPr/>
      <dgm:t>
        <a:bodyPr/>
        <a:lstStyle/>
        <a:p>
          <a:r>
            <a:rPr lang="en-GB"/>
            <a:t>Rapid Response</a:t>
          </a:r>
        </a:p>
      </dgm:t>
    </dgm:pt>
    <dgm:pt modelId="{0048E4FD-EEA3-4666-9BBA-2897243A7C47}" type="parTrans" cxnId="{FB4E9C49-56F9-453E-AC03-DFAE1F28AB35}">
      <dgm:prSet/>
      <dgm:spPr/>
      <dgm:t>
        <a:bodyPr/>
        <a:lstStyle/>
        <a:p>
          <a:endParaRPr lang="en-GB"/>
        </a:p>
      </dgm:t>
    </dgm:pt>
    <dgm:pt modelId="{390E59A3-1ED1-4A3B-807C-969F865A0232}" type="sibTrans" cxnId="{FB4E9C49-56F9-453E-AC03-DFAE1F28AB35}">
      <dgm:prSet/>
      <dgm:spPr/>
      <dgm:t>
        <a:bodyPr/>
        <a:lstStyle/>
        <a:p>
          <a:endParaRPr lang="en-GB"/>
        </a:p>
      </dgm:t>
    </dgm:pt>
    <dgm:pt modelId="{FF1C5702-D562-4AFB-ABED-4E5070886E5F}">
      <dgm:prSet phldrT="[Text]"/>
      <dgm:spPr/>
      <dgm:t>
        <a:bodyPr/>
        <a:lstStyle/>
        <a:p>
          <a:r>
            <a:rPr lang="en-GB"/>
            <a:t>Rehab Support Programme</a:t>
          </a:r>
        </a:p>
      </dgm:t>
    </dgm:pt>
    <dgm:pt modelId="{D1502818-7CA6-4F99-BD43-3118917C2146}" type="parTrans" cxnId="{83F41C2D-E619-433D-A8F2-6D7D556F613F}">
      <dgm:prSet/>
      <dgm:spPr/>
      <dgm:t>
        <a:bodyPr/>
        <a:lstStyle/>
        <a:p>
          <a:endParaRPr lang="en-GB"/>
        </a:p>
      </dgm:t>
    </dgm:pt>
    <dgm:pt modelId="{97EE1A78-4B1C-4902-9C1C-A4EA06391526}" type="sibTrans" cxnId="{83F41C2D-E619-433D-A8F2-6D7D556F613F}">
      <dgm:prSet/>
      <dgm:spPr/>
      <dgm:t>
        <a:bodyPr/>
        <a:lstStyle/>
        <a:p>
          <a:endParaRPr lang="en-GB"/>
        </a:p>
      </dgm:t>
    </dgm:pt>
    <dgm:pt modelId="{78B5D79D-CB8A-4226-B606-3D8F9134DFA1}">
      <dgm:prSet phldrT="[Text]"/>
      <dgm:spPr/>
      <dgm:t>
        <a:bodyPr/>
        <a:lstStyle/>
        <a:p>
          <a:r>
            <a:rPr lang="en-GB"/>
            <a:t>Convalescence Bed</a:t>
          </a:r>
        </a:p>
      </dgm:t>
    </dgm:pt>
    <dgm:pt modelId="{FA4A49EC-3037-427B-BF7C-71D9AAFC2AA6}" type="parTrans" cxnId="{F81FFC0E-58E3-442A-AA35-0258212AE52E}">
      <dgm:prSet/>
      <dgm:spPr/>
      <dgm:t>
        <a:bodyPr/>
        <a:lstStyle/>
        <a:p>
          <a:endParaRPr lang="en-GB"/>
        </a:p>
      </dgm:t>
    </dgm:pt>
    <dgm:pt modelId="{2D372685-88B8-482B-8759-DAFEEEA3034E}" type="sibTrans" cxnId="{F81FFC0E-58E3-442A-AA35-0258212AE52E}">
      <dgm:prSet/>
      <dgm:spPr/>
      <dgm:t>
        <a:bodyPr/>
        <a:lstStyle/>
        <a:p>
          <a:endParaRPr lang="en-GB"/>
        </a:p>
      </dgm:t>
    </dgm:pt>
    <dgm:pt modelId="{AA976003-DF4C-4FB1-9C44-15DF4B8C6B95}">
      <dgm:prSet phldrT="[Text]"/>
      <dgm:spPr/>
      <dgm:t>
        <a:bodyPr/>
        <a:lstStyle/>
        <a:p>
          <a:r>
            <a:rPr lang="en-GB"/>
            <a:t>Community Hospital Bed</a:t>
          </a:r>
        </a:p>
      </dgm:t>
    </dgm:pt>
    <dgm:pt modelId="{986275D2-8494-472F-89C4-3B2D9F8DEAB0}" type="parTrans" cxnId="{B77329FE-7A51-4AE8-83E1-F317C0CE7CF1}">
      <dgm:prSet/>
      <dgm:spPr/>
      <dgm:t>
        <a:bodyPr/>
        <a:lstStyle/>
        <a:p>
          <a:endParaRPr lang="en-GB"/>
        </a:p>
      </dgm:t>
    </dgm:pt>
    <dgm:pt modelId="{23D5EBB2-CC66-4871-843B-3C8E9BF58F67}" type="sibTrans" cxnId="{B77329FE-7A51-4AE8-83E1-F317C0CE7CF1}">
      <dgm:prSet/>
      <dgm:spPr/>
      <dgm:t>
        <a:bodyPr/>
        <a:lstStyle/>
        <a:p>
          <a:endParaRPr lang="en-GB"/>
        </a:p>
      </dgm:t>
    </dgm:pt>
    <dgm:pt modelId="{544D9D59-1101-40E8-B6D1-4E64387FB9F7}">
      <dgm:prSet phldrT="[Text]"/>
      <dgm:spPr/>
      <dgm:t>
        <a:bodyPr/>
        <a:lstStyle/>
        <a:p>
          <a:r>
            <a:rPr lang="en-GB"/>
            <a:t>Step up/down Bed (including Extra Care)</a:t>
          </a:r>
        </a:p>
      </dgm:t>
    </dgm:pt>
    <dgm:pt modelId="{EC144EF9-E34C-40B3-BD00-0AF184E14CAA}" type="parTrans" cxnId="{82440802-8CA7-4F05-B221-406A3680196E}">
      <dgm:prSet/>
      <dgm:spPr/>
      <dgm:t>
        <a:bodyPr/>
        <a:lstStyle/>
        <a:p>
          <a:endParaRPr lang="en-GB"/>
        </a:p>
      </dgm:t>
    </dgm:pt>
    <dgm:pt modelId="{50C3F9A4-13BA-42F1-8041-3F58FA1724F0}" type="sibTrans" cxnId="{82440802-8CA7-4F05-B221-406A3680196E}">
      <dgm:prSet/>
      <dgm:spPr/>
      <dgm:t>
        <a:bodyPr/>
        <a:lstStyle/>
        <a:p>
          <a:endParaRPr lang="en-GB"/>
        </a:p>
      </dgm:t>
    </dgm:pt>
    <dgm:pt modelId="{E27C3A49-8A0F-4C22-BDFF-5B5F960B2DBA}">
      <dgm:prSet phldrT="[Text]"/>
      <dgm:spPr/>
      <dgm:t>
        <a:bodyPr/>
        <a:lstStyle/>
        <a:p>
          <a:r>
            <a:rPr lang="en-GB"/>
            <a:t>Acute Response Team</a:t>
          </a:r>
        </a:p>
      </dgm:t>
    </dgm:pt>
    <dgm:pt modelId="{686D3FC7-1889-411F-9522-AF537FC7C1FF}" type="parTrans" cxnId="{18FCE780-AF91-496E-B163-83BBF4884949}">
      <dgm:prSet/>
      <dgm:spPr/>
      <dgm:t>
        <a:bodyPr/>
        <a:lstStyle/>
        <a:p>
          <a:endParaRPr lang="en-GB"/>
        </a:p>
      </dgm:t>
    </dgm:pt>
    <dgm:pt modelId="{5B085950-0F9C-45A9-AA54-8FA3210D6B75}" type="sibTrans" cxnId="{18FCE780-AF91-496E-B163-83BBF4884949}">
      <dgm:prSet/>
      <dgm:spPr/>
      <dgm:t>
        <a:bodyPr/>
        <a:lstStyle/>
        <a:p>
          <a:endParaRPr lang="en-GB"/>
        </a:p>
      </dgm:t>
    </dgm:pt>
    <dgm:pt modelId="{3F0750DB-A15F-4693-8584-33C5BEF540B6}">
      <dgm:prSet phldrT="[Text]"/>
      <dgm:spPr/>
      <dgm:t>
        <a:bodyPr/>
        <a:lstStyle/>
        <a:p>
          <a:r>
            <a:rPr lang="en-GB"/>
            <a:t>Rapid Access Frailty Service</a:t>
          </a:r>
        </a:p>
      </dgm:t>
    </dgm:pt>
    <dgm:pt modelId="{1B9F29E1-2E77-40FB-8112-5F59CB5B60AC}" type="parTrans" cxnId="{CB28E0F8-BEFB-4F37-B36E-497878354D07}">
      <dgm:prSet/>
      <dgm:spPr/>
      <dgm:t>
        <a:bodyPr/>
        <a:lstStyle/>
        <a:p>
          <a:endParaRPr lang="en-GB"/>
        </a:p>
      </dgm:t>
    </dgm:pt>
    <dgm:pt modelId="{2211471F-F72B-4ED8-BF6F-D630F5A65949}" type="sibTrans" cxnId="{CB28E0F8-BEFB-4F37-B36E-497878354D07}">
      <dgm:prSet/>
      <dgm:spPr/>
      <dgm:t>
        <a:bodyPr/>
        <a:lstStyle/>
        <a:p>
          <a:endParaRPr lang="en-GB"/>
        </a:p>
      </dgm:t>
    </dgm:pt>
    <dgm:pt modelId="{ECCB83FD-C396-48BA-91D7-6395C0CD8CCE}" type="pres">
      <dgm:prSet presAssocID="{ABE72614-414C-4AB4-A8B8-D5032A48DC37}" presName="cycle" presStyleCnt="0">
        <dgm:presLayoutVars>
          <dgm:chMax val="1"/>
          <dgm:dir/>
          <dgm:animLvl val="ctr"/>
          <dgm:resizeHandles val="exact"/>
        </dgm:presLayoutVars>
      </dgm:prSet>
      <dgm:spPr/>
      <dgm:t>
        <a:bodyPr/>
        <a:lstStyle/>
        <a:p>
          <a:endParaRPr lang="en-GB"/>
        </a:p>
      </dgm:t>
    </dgm:pt>
    <dgm:pt modelId="{6316F49E-3D68-4F4B-A34F-80FDB7C0E103}" type="pres">
      <dgm:prSet presAssocID="{542AEA13-C73E-44FA-8ED8-518E5732FF7E}" presName="centerShape" presStyleLbl="node0" presStyleIdx="0" presStyleCnt="1"/>
      <dgm:spPr/>
      <dgm:t>
        <a:bodyPr/>
        <a:lstStyle/>
        <a:p>
          <a:endParaRPr lang="en-GB"/>
        </a:p>
      </dgm:t>
    </dgm:pt>
    <dgm:pt modelId="{D23D5144-BA1B-4035-87B2-90023D96AC3C}" type="pres">
      <dgm:prSet presAssocID="{E040EB60-B569-4792-9BA8-215DDA96D1BC}" presName="parTrans" presStyleLbl="bgSibTrans2D1" presStyleIdx="0" presStyleCnt="10"/>
      <dgm:spPr/>
      <dgm:t>
        <a:bodyPr/>
        <a:lstStyle/>
        <a:p>
          <a:endParaRPr lang="en-GB"/>
        </a:p>
      </dgm:t>
    </dgm:pt>
    <dgm:pt modelId="{6567C4C3-14DB-481E-AC25-5EFD5090E0E4}" type="pres">
      <dgm:prSet presAssocID="{E7294B55-941E-46B1-AA67-080B5CD8F049}" presName="node" presStyleLbl="node1" presStyleIdx="0" presStyleCnt="10">
        <dgm:presLayoutVars>
          <dgm:bulletEnabled val="1"/>
        </dgm:presLayoutVars>
      </dgm:prSet>
      <dgm:spPr/>
      <dgm:t>
        <a:bodyPr/>
        <a:lstStyle/>
        <a:p>
          <a:endParaRPr lang="en-GB"/>
        </a:p>
      </dgm:t>
    </dgm:pt>
    <dgm:pt modelId="{411570D2-3E6B-4DB5-8B90-1D5457010704}" type="pres">
      <dgm:prSet presAssocID="{0048E4FD-EEA3-4666-9BBA-2897243A7C47}" presName="parTrans" presStyleLbl="bgSibTrans2D1" presStyleIdx="1" presStyleCnt="10"/>
      <dgm:spPr/>
      <dgm:t>
        <a:bodyPr/>
        <a:lstStyle/>
        <a:p>
          <a:endParaRPr lang="en-GB"/>
        </a:p>
      </dgm:t>
    </dgm:pt>
    <dgm:pt modelId="{C63415C0-47A2-4A07-AB4C-C6BCFA0B1D28}" type="pres">
      <dgm:prSet presAssocID="{5E7F65A8-2953-4DBE-A29D-4E4FF09C23B1}" presName="node" presStyleLbl="node1" presStyleIdx="1" presStyleCnt="10">
        <dgm:presLayoutVars>
          <dgm:bulletEnabled val="1"/>
        </dgm:presLayoutVars>
      </dgm:prSet>
      <dgm:spPr/>
      <dgm:t>
        <a:bodyPr/>
        <a:lstStyle/>
        <a:p>
          <a:endParaRPr lang="en-GB"/>
        </a:p>
      </dgm:t>
    </dgm:pt>
    <dgm:pt modelId="{2786447E-5A8B-44A6-916D-EB3400655461}" type="pres">
      <dgm:prSet presAssocID="{349990AE-267E-40D3-8C66-5C143E892DF8}" presName="parTrans" presStyleLbl="bgSibTrans2D1" presStyleIdx="2" presStyleCnt="10"/>
      <dgm:spPr/>
      <dgm:t>
        <a:bodyPr/>
        <a:lstStyle/>
        <a:p>
          <a:endParaRPr lang="en-GB"/>
        </a:p>
      </dgm:t>
    </dgm:pt>
    <dgm:pt modelId="{714984AC-1040-40EF-B8C1-11A5D9210B22}" type="pres">
      <dgm:prSet presAssocID="{F732AB85-5B64-4692-B79B-AB8D809B06FF}" presName="node" presStyleLbl="node1" presStyleIdx="2" presStyleCnt="10">
        <dgm:presLayoutVars>
          <dgm:bulletEnabled val="1"/>
        </dgm:presLayoutVars>
      </dgm:prSet>
      <dgm:spPr/>
      <dgm:t>
        <a:bodyPr/>
        <a:lstStyle/>
        <a:p>
          <a:endParaRPr lang="en-GB"/>
        </a:p>
      </dgm:t>
    </dgm:pt>
    <dgm:pt modelId="{4D064B9C-24DD-48CA-86DA-BD4B7505FC2E}" type="pres">
      <dgm:prSet presAssocID="{D1502818-7CA6-4F99-BD43-3118917C2146}" presName="parTrans" presStyleLbl="bgSibTrans2D1" presStyleIdx="3" presStyleCnt="10"/>
      <dgm:spPr/>
      <dgm:t>
        <a:bodyPr/>
        <a:lstStyle/>
        <a:p>
          <a:endParaRPr lang="en-GB"/>
        </a:p>
      </dgm:t>
    </dgm:pt>
    <dgm:pt modelId="{90BE38B3-A43D-4F65-A2F4-36FF227A0B34}" type="pres">
      <dgm:prSet presAssocID="{FF1C5702-D562-4AFB-ABED-4E5070886E5F}" presName="node" presStyleLbl="node1" presStyleIdx="3" presStyleCnt="10">
        <dgm:presLayoutVars>
          <dgm:bulletEnabled val="1"/>
        </dgm:presLayoutVars>
      </dgm:prSet>
      <dgm:spPr/>
      <dgm:t>
        <a:bodyPr/>
        <a:lstStyle/>
        <a:p>
          <a:endParaRPr lang="en-GB"/>
        </a:p>
      </dgm:t>
    </dgm:pt>
    <dgm:pt modelId="{CAE515BD-9915-4461-A0E7-D985C34A8851}" type="pres">
      <dgm:prSet presAssocID="{686D3FC7-1889-411F-9522-AF537FC7C1FF}" presName="parTrans" presStyleLbl="bgSibTrans2D1" presStyleIdx="4" presStyleCnt="10"/>
      <dgm:spPr/>
      <dgm:t>
        <a:bodyPr/>
        <a:lstStyle/>
        <a:p>
          <a:endParaRPr lang="en-GB"/>
        </a:p>
      </dgm:t>
    </dgm:pt>
    <dgm:pt modelId="{29A24AE8-ECCC-4028-A726-7B21CE9DBCEA}" type="pres">
      <dgm:prSet presAssocID="{E27C3A49-8A0F-4C22-BDFF-5B5F960B2DBA}" presName="node" presStyleLbl="node1" presStyleIdx="4" presStyleCnt="10">
        <dgm:presLayoutVars>
          <dgm:bulletEnabled val="1"/>
        </dgm:presLayoutVars>
      </dgm:prSet>
      <dgm:spPr/>
      <dgm:t>
        <a:bodyPr/>
        <a:lstStyle/>
        <a:p>
          <a:endParaRPr lang="en-GB"/>
        </a:p>
      </dgm:t>
    </dgm:pt>
    <dgm:pt modelId="{37DEF411-87A5-4BD4-B17C-1DC0BEA7D32B}" type="pres">
      <dgm:prSet presAssocID="{1B9F29E1-2E77-40FB-8112-5F59CB5B60AC}" presName="parTrans" presStyleLbl="bgSibTrans2D1" presStyleIdx="5" presStyleCnt="10"/>
      <dgm:spPr/>
      <dgm:t>
        <a:bodyPr/>
        <a:lstStyle/>
        <a:p>
          <a:endParaRPr lang="en-GB"/>
        </a:p>
      </dgm:t>
    </dgm:pt>
    <dgm:pt modelId="{AD7F8665-13C1-4853-809E-0D35D1B94F29}" type="pres">
      <dgm:prSet presAssocID="{3F0750DB-A15F-4693-8584-33C5BEF540B6}" presName="node" presStyleLbl="node1" presStyleIdx="5" presStyleCnt="10">
        <dgm:presLayoutVars>
          <dgm:bulletEnabled val="1"/>
        </dgm:presLayoutVars>
      </dgm:prSet>
      <dgm:spPr/>
      <dgm:t>
        <a:bodyPr/>
        <a:lstStyle/>
        <a:p>
          <a:endParaRPr lang="en-GB"/>
        </a:p>
      </dgm:t>
    </dgm:pt>
    <dgm:pt modelId="{056EC462-B26B-4831-9879-25E94E8560A1}" type="pres">
      <dgm:prSet presAssocID="{EC144EF9-E34C-40B3-BD00-0AF184E14CAA}" presName="parTrans" presStyleLbl="bgSibTrans2D1" presStyleIdx="6" presStyleCnt="10"/>
      <dgm:spPr/>
      <dgm:t>
        <a:bodyPr/>
        <a:lstStyle/>
        <a:p>
          <a:endParaRPr lang="en-GB"/>
        </a:p>
      </dgm:t>
    </dgm:pt>
    <dgm:pt modelId="{6B48C8B0-F610-4A99-A3B9-773142F116E2}" type="pres">
      <dgm:prSet presAssocID="{544D9D59-1101-40E8-B6D1-4E64387FB9F7}" presName="node" presStyleLbl="node1" presStyleIdx="6" presStyleCnt="10">
        <dgm:presLayoutVars>
          <dgm:bulletEnabled val="1"/>
        </dgm:presLayoutVars>
      </dgm:prSet>
      <dgm:spPr/>
      <dgm:t>
        <a:bodyPr/>
        <a:lstStyle/>
        <a:p>
          <a:endParaRPr lang="en-GB"/>
        </a:p>
      </dgm:t>
    </dgm:pt>
    <dgm:pt modelId="{5EDF77CA-6799-4F14-88D7-7E3AEEEDC2AA}" type="pres">
      <dgm:prSet presAssocID="{FA4A49EC-3037-427B-BF7C-71D9AAFC2AA6}" presName="parTrans" presStyleLbl="bgSibTrans2D1" presStyleIdx="7" presStyleCnt="10"/>
      <dgm:spPr/>
      <dgm:t>
        <a:bodyPr/>
        <a:lstStyle/>
        <a:p>
          <a:endParaRPr lang="en-GB"/>
        </a:p>
      </dgm:t>
    </dgm:pt>
    <dgm:pt modelId="{00AD4E60-0916-4651-B1D8-548751EB3BC3}" type="pres">
      <dgm:prSet presAssocID="{78B5D79D-CB8A-4226-B606-3D8F9134DFA1}" presName="node" presStyleLbl="node1" presStyleIdx="7" presStyleCnt="10">
        <dgm:presLayoutVars>
          <dgm:bulletEnabled val="1"/>
        </dgm:presLayoutVars>
      </dgm:prSet>
      <dgm:spPr/>
      <dgm:t>
        <a:bodyPr/>
        <a:lstStyle/>
        <a:p>
          <a:endParaRPr lang="en-GB"/>
        </a:p>
      </dgm:t>
    </dgm:pt>
    <dgm:pt modelId="{83566DC4-01A3-4CC9-A861-FDFB25736195}" type="pres">
      <dgm:prSet presAssocID="{CBEABA16-D7FE-4715-A612-16B25F0C7513}" presName="parTrans" presStyleLbl="bgSibTrans2D1" presStyleIdx="8" presStyleCnt="10"/>
      <dgm:spPr/>
      <dgm:t>
        <a:bodyPr/>
        <a:lstStyle/>
        <a:p>
          <a:endParaRPr lang="en-GB"/>
        </a:p>
      </dgm:t>
    </dgm:pt>
    <dgm:pt modelId="{C8F02484-B65C-4369-BA1B-BEAE6E986BD5}" type="pres">
      <dgm:prSet presAssocID="{F2D53E58-0B22-4E86-B1A4-70118496060D}" presName="node" presStyleLbl="node1" presStyleIdx="8" presStyleCnt="10">
        <dgm:presLayoutVars>
          <dgm:bulletEnabled val="1"/>
        </dgm:presLayoutVars>
      </dgm:prSet>
      <dgm:spPr/>
      <dgm:t>
        <a:bodyPr/>
        <a:lstStyle/>
        <a:p>
          <a:endParaRPr lang="en-GB"/>
        </a:p>
      </dgm:t>
    </dgm:pt>
    <dgm:pt modelId="{9779DEE0-8FFC-46C5-93F0-B3032D7195CD}" type="pres">
      <dgm:prSet presAssocID="{986275D2-8494-472F-89C4-3B2D9F8DEAB0}" presName="parTrans" presStyleLbl="bgSibTrans2D1" presStyleIdx="9" presStyleCnt="10"/>
      <dgm:spPr/>
      <dgm:t>
        <a:bodyPr/>
        <a:lstStyle/>
        <a:p>
          <a:endParaRPr lang="en-GB"/>
        </a:p>
      </dgm:t>
    </dgm:pt>
    <dgm:pt modelId="{2286095A-C0F3-4436-83D5-62EB9FD22E3D}" type="pres">
      <dgm:prSet presAssocID="{AA976003-DF4C-4FB1-9C44-15DF4B8C6B95}" presName="node" presStyleLbl="node1" presStyleIdx="9" presStyleCnt="10">
        <dgm:presLayoutVars>
          <dgm:bulletEnabled val="1"/>
        </dgm:presLayoutVars>
      </dgm:prSet>
      <dgm:spPr/>
      <dgm:t>
        <a:bodyPr/>
        <a:lstStyle/>
        <a:p>
          <a:endParaRPr lang="en-GB"/>
        </a:p>
      </dgm:t>
    </dgm:pt>
  </dgm:ptLst>
  <dgm:cxnLst>
    <dgm:cxn modelId="{7F7EEC49-E132-4E93-A8D1-69BD950F4302}" type="presOf" srcId="{F732AB85-5B64-4692-B79B-AB8D809B06FF}" destId="{714984AC-1040-40EF-B8C1-11A5D9210B22}" srcOrd="0" destOrd="0" presId="urn:microsoft.com/office/officeart/2005/8/layout/radial4"/>
    <dgm:cxn modelId="{9D4B0382-424E-40BC-8292-A53F6D1AF375}" type="presOf" srcId="{3F0750DB-A15F-4693-8584-33C5BEF540B6}" destId="{AD7F8665-13C1-4853-809E-0D35D1B94F29}" srcOrd="0" destOrd="0" presId="urn:microsoft.com/office/officeart/2005/8/layout/radial4"/>
    <dgm:cxn modelId="{20053C64-EFFC-404E-91B7-DBAD0A7E2DDC}" type="presOf" srcId="{542AEA13-C73E-44FA-8ED8-518E5732FF7E}" destId="{6316F49E-3D68-4F4B-A34F-80FDB7C0E103}" srcOrd="0" destOrd="0" presId="urn:microsoft.com/office/officeart/2005/8/layout/radial4"/>
    <dgm:cxn modelId="{840338EB-3F2E-4160-91F8-6E6B0D97FFC4}" type="presOf" srcId="{FF1C5702-D562-4AFB-ABED-4E5070886E5F}" destId="{90BE38B3-A43D-4F65-A2F4-36FF227A0B34}" srcOrd="0" destOrd="0" presId="urn:microsoft.com/office/officeart/2005/8/layout/radial4"/>
    <dgm:cxn modelId="{18EDDFB7-2E7D-45AE-88F1-9AF8977E3875}" type="presOf" srcId="{349990AE-267E-40D3-8C66-5C143E892DF8}" destId="{2786447E-5A8B-44A6-916D-EB3400655461}" srcOrd="0" destOrd="0" presId="urn:microsoft.com/office/officeart/2005/8/layout/radial4"/>
    <dgm:cxn modelId="{61525FDD-E87B-4BCA-9FAA-500E182D14F2}" type="presOf" srcId="{FA4A49EC-3037-427B-BF7C-71D9AAFC2AA6}" destId="{5EDF77CA-6799-4F14-88D7-7E3AEEEDC2AA}" srcOrd="0" destOrd="0" presId="urn:microsoft.com/office/officeart/2005/8/layout/radial4"/>
    <dgm:cxn modelId="{2ECC31B3-B7FD-42F3-82A0-EADB6E2E0BC4}" type="presOf" srcId="{F2D53E58-0B22-4E86-B1A4-70118496060D}" destId="{C8F02484-B65C-4369-BA1B-BEAE6E986BD5}" srcOrd="0" destOrd="0" presId="urn:microsoft.com/office/officeart/2005/8/layout/radial4"/>
    <dgm:cxn modelId="{79706575-F9AC-4BD2-9389-FF2D5F9206B8}" srcId="{542AEA13-C73E-44FA-8ED8-518E5732FF7E}" destId="{F2D53E58-0B22-4E86-B1A4-70118496060D}" srcOrd="8" destOrd="0" parTransId="{CBEABA16-D7FE-4715-A612-16B25F0C7513}" sibTransId="{44FE9818-5B1F-476A-B852-EBA39B08B1D3}"/>
    <dgm:cxn modelId="{8F484DD1-51A9-4BA2-B13C-A1749BCC03E0}" type="presOf" srcId="{AA976003-DF4C-4FB1-9C44-15DF4B8C6B95}" destId="{2286095A-C0F3-4436-83D5-62EB9FD22E3D}" srcOrd="0" destOrd="0" presId="urn:microsoft.com/office/officeart/2005/8/layout/radial4"/>
    <dgm:cxn modelId="{E1AE75AC-F552-4C1D-8519-E5E0173BC2DF}" srcId="{ABE72614-414C-4AB4-A8B8-D5032A48DC37}" destId="{542AEA13-C73E-44FA-8ED8-518E5732FF7E}" srcOrd="0" destOrd="0" parTransId="{B60D0682-B986-4021-AA4C-86684B107C18}" sibTransId="{C5F0DE75-9CA8-4F16-9344-4065022FFB0A}"/>
    <dgm:cxn modelId="{39FF4B30-FA20-47CF-8B12-89C01DAAAB87}" srcId="{542AEA13-C73E-44FA-8ED8-518E5732FF7E}" destId="{F732AB85-5B64-4692-B79B-AB8D809B06FF}" srcOrd="2" destOrd="0" parTransId="{349990AE-267E-40D3-8C66-5C143E892DF8}" sibTransId="{04DD6D97-BF7C-4F33-AB92-84AA99563249}"/>
    <dgm:cxn modelId="{A1C43F23-C09B-429E-9C42-39F8A5B7519A}" type="presOf" srcId="{EC144EF9-E34C-40B3-BD00-0AF184E14CAA}" destId="{056EC462-B26B-4831-9879-25E94E8560A1}" srcOrd="0" destOrd="0" presId="urn:microsoft.com/office/officeart/2005/8/layout/radial4"/>
    <dgm:cxn modelId="{0383C12B-3F56-45CF-8CB7-B0A22D0E429B}" type="presOf" srcId="{CBEABA16-D7FE-4715-A612-16B25F0C7513}" destId="{83566DC4-01A3-4CC9-A861-FDFB25736195}" srcOrd="0" destOrd="0" presId="urn:microsoft.com/office/officeart/2005/8/layout/radial4"/>
    <dgm:cxn modelId="{87082376-72FB-4DA6-B025-6D2CA01C5A8C}" type="presOf" srcId="{5E7F65A8-2953-4DBE-A29D-4E4FF09C23B1}" destId="{C63415C0-47A2-4A07-AB4C-C6BCFA0B1D28}" srcOrd="0" destOrd="0" presId="urn:microsoft.com/office/officeart/2005/8/layout/radial4"/>
    <dgm:cxn modelId="{83928D06-6C65-46C9-B91D-57CC655A01C5}" type="presOf" srcId="{78B5D79D-CB8A-4226-B606-3D8F9134DFA1}" destId="{00AD4E60-0916-4651-B1D8-548751EB3BC3}" srcOrd="0" destOrd="0" presId="urn:microsoft.com/office/officeart/2005/8/layout/radial4"/>
    <dgm:cxn modelId="{07D5C64A-226A-4F2C-A853-AA3B5688E075}" type="presOf" srcId="{686D3FC7-1889-411F-9522-AF537FC7C1FF}" destId="{CAE515BD-9915-4461-A0E7-D985C34A8851}" srcOrd="0" destOrd="0" presId="urn:microsoft.com/office/officeart/2005/8/layout/radial4"/>
    <dgm:cxn modelId="{C9F94C89-4098-4FE0-B17A-367B6C4DE92E}" type="presOf" srcId="{E27C3A49-8A0F-4C22-BDFF-5B5F960B2DBA}" destId="{29A24AE8-ECCC-4028-A726-7B21CE9DBCEA}" srcOrd="0" destOrd="0" presId="urn:microsoft.com/office/officeart/2005/8/layout/radial4"/>
    <dgm:cxn modelId="{CB28E0F8-BEFB-4F37-B36E-497878354D07}" srcId="{542AEA13-C73E-44FA-8ED8-518E5732FF7E}" destId="{3F0750DB-A15F-4693-8584-33C5BEF540B6}" srcOrd="5" destOrd="0" parTransId="{1B9F29E1-2E77-40FB-8112-5F59CB5B60AC}" sibTransId="{2211471F-F72B-4ED8-BF6F-D630F5A65949}"/>
    <dgm:cxn modelId="{D1E00FF2-9B42-4E08-A5A5-5A74CC369D3A}" srcId="{542AEA13-C73E-44FA-8ED8-518E5732FF7E}" destId="{E7294B55-941E-46B1-AA67-080B5CD8F049}" srcOrd="0" destOrd="0" parTransId="{E040EB60-B569-4792-9BA8-215DDA96D1BC}" sibTransId="{52DFB31D-1ACA-4FBA-A650-A3F8A5399C28}"/>
    <dgm:cxn modelId="{F81FFC0E-58E3-442A-AA35-0258212AE52E}" srcId="{542AEA13-C73E-44FA-8ED8-518E5732FF7E}" destId="{78B5D79D-CB8A-4226-B606-3D8F9134DFA1}" srcOrd="7" destOrd="0" parTransId="{FA4A49EC-3037-427B-BF7C-71D9AAFC2AA6}" sibTransId="{2D372685-88B8-482B-8759-DAFEEEA3034E}"/>
    <dgm:cxn modelId="{BC8BCB1A-43F6-485D-B6F4-39E35EEF1C96}" type="presOf" srcId="{E040EB60-B569-4792-9BA8-215DDA96D1BC}" destId="{D23D5144-BA1B-4035-87B2-90023D96AC3C}" srcOrd="0" destOrd="0" presId="urn:microsoft.com/office/officeart/2005/8/layout/radial4"/>
    <dgm:cxn modelId="{0FBBB08F-5C27-46C7-9F6C-DBABC9786DB8}" type="presOf" srcId="{986275D2-8494-472F-89C4-3B2D9F8DEAB0}" destId="{9779DEE0-8FFC-46C5-93F0-B3032D7195CD}" srcOrd="0" destOrd="0" presId="urn:microsoft.com/office/officeart/2005/8/layout/radial4"/>
    <dgm:cxn modelId="{B77329FE-7A51-4AE8-83E1-F317C0CE7CF1}" srcId="{542AEA13-C73E-44FA-8ED8-518E5732FF7E}" destId="{AA976003-DF4C-4FB1-9C44-15DF4B8C6B95}" srcOrd="9" destOrd="0" parTransId="{986275D2-8494-472F-89C4-3B2D9F8DEAB0}" sibTransId="{23D5EBB2-CC66-4871-843B-3C8E9BF58F67}"/>
    <dgm:cxn modelId="{6B4554FF-FE88-4EDD-887C-97DD366EDE6A}" type="presOf" srcId="{544D9D59-1101-40E8-B6D1-4E64387FB9F7}" destId="{6B48C8B0-F610-4A99-A3B9-773142F116E2}" srcOrd="0" destOrd="0" presId="urn:microsoft.com/office/officeart/2005/8/layout/radial4"/>
    <dgm:cxn modelId="{8ED30276-25DC-4CCE-B1C3-21D52FDD2CDC}" type="presOf" srcId="{0048E4FD-EEA3-4666-9BBA-2897243A7C47}" destId="{411570D2-3E6B-4DB5-8B90-1D5457010704}" srcOrd="0" destOrd="0" presId="urn:microsoft.com/office/officeart/2005/8/layout/radial4"/>
    <dgm:cxn modelId="{FB4E9C49-56F9-453E-AC03-DFAE1F28AB35}" srcId="{542AEA13-C73E-44FA-8ED8-518E5732FF7E}" destId="{5E7F65A8-2953-4DBE-A29D-4E4FF09C23B1}" srcOrd="1" destOrd="0" parTransId="{0048E4FD-EEA3-4666-9BBA-2897243A7C47}" sibTransId="{390E59A3-1ED1-4A3B-807C-969F865A0232}"/>
    <dgm:cxn modelId="{844AA4B6-11F7-4A61-A409-56A0D654C68B}" type="presOf" srcId="{ABE72614-414C-4AB4-A8B8-D5032A48DC37}" destId="{ECCB83FD-C396-48BA-91D7-6395C0CD8CCE}" srcOrd="0" destOrd="0" presId="urn:microsoft.com/office/officeart/2005/8/layout/radial4"/>
    <dgm:cxn modelId="{7C7C37D5-6EB2-4583-BF56-5C12F3F6484A}" type="presOf" srcId="{E7294B55-941E-46B1-AA67-080B5CD8F049}" destId="{6567C4C3-14DB-481E-AC25-5EFD5090E0E4}" srcOrd="0" destOrd="0" presId="urn:microsoft.com/office/officeart/2005/8/layout/radial4"/>
    <dgm:cxn modelId="{B9AD070E-97AE-4047-8097-BEED702FF937}" type="presOf" srcId="{D1502818-7CA6-4F99-BD43-3118917C2146}" destId="{4D064B9C-24DD-48CA-86DA-BD4B7505FC2E}" srcOrd="0" destOrd="0" presId="urn:microsoft.com/office/officeart/2005/8/layout/radial4"/>
    <dgm:cxn modelId="{2C363A6D-7118-429D-9594-B5E13E28333D}" type="presOf" srcId="{1B9F29E1-2E77-40FB-8112-5F59CB5B60AC}" destId="{37DEF411-87A5-4BD4-B17C-1DC0BEA7D32B}" srcOrd="0" destOrd="0" presId="urn:microsoft.com/office/officeart/2005/8/layout/radial4"/>
    <dgm:cxn modelId="{83F41C2D-E619-433D-A8F2-6D7D556F613F}" srcId="{542AEA13-C73E-44FA-8ED8-518E5732FF7E}" destId="{FF1C5702-D562-4AFB-ABED-4E5070886E5F}" srcOrd="3" destOrd="0" parTransId="{D1502818-7CA6-4F99-BD43-3118917C2146}" sibTransId="{97EE1A78-4B1C-4902-9C1C-A4EA06391526}"/>
    <dgm:cxn modelId="{82440802-8CA7-4F05-B221-406A3680196E}" srcId="{542AEA13-C73E-44FA-8ED8-518E5732FF7E}" destId="{544D9D59-1101-40E8-B6D1-4E64387FB9F7}" srcOrd="6" destOrd="0" parTransId="{EC144EF9-E34C-40B3-BD00-0AF184E14CAA}" sibTransId="{50C3F9A4-13BA-42F1-8041-3F58FA1724F0}"/>
    <dgm:cxn modelId="{18FCE780-AF91-496E-B163-83BBF4884949}" srcId="{542AEA13-C73E-44FA-8ED8-518E5732FF7E}" destId="{E27C3A49-8A0F-4C22-BDFF-5B5F960B2DBA}" srcOrd="4" destOrd="0" parTransId="{686D3FC7-1889-411F-9522-AF537FC7C1FF}" sibTransId="{5B085950-0F9C-45A9-AA54-8FA3210D6B75}"/>
    <dgm:cxn modelId="{873E6F1B-1FFD-4B0B-81BF-A8A92CF5CBAA}" type="presParOf" srcId="{ECCB83FD-C396-48BA-91D7-6395C0CD8CCE}" destId="{6316F49E-3D68-4F4B-A34F-80FDB7C0E103}" srcOrd="0" destOrd="0" presId="urn:microsoft.com/office/officeart/2005/8/layout/radial4"/>
    <dgm:cxn modelId="{01372FCB-40C9-414A-B078-A464100776CB}" type="presParOf" srcId="{ECCB83FD-C396-48BA-91D7-6395C0CD8CCE}" destId="{D23D5144-BA1B-4035-87B2-90023D96AC3C}" srcOrd="1" destOrd="0" presId="urn:microsoft.com/office/officeart/2005/8/layout/radial4"/>
    <dgm:cxn modelId="{2DB8488B-7C02-46F6-8450-11F883043624}" type="presParOf" srcId="{ECCB83FD-C396-48BA-91D7-6395C0CD8CCE}" destId="{6567C4C3-14DB-481E-AC25-5EFD5090E0E4}" srcOrd="2" destOrd="0" presId="urn:microsoft.com/office/officeart/2005/8/layout/radial4"/>
    <dgm:cxn modelId="{BB70E06A-7702-4466-AF8F-71C30F28477C}" type="presParOf" srcId="{ECCB83FD-C396-48BA-91D7-6395C0CD8CCE}" destId="{411570D2-3E6B-4DB5-8B90-1D5457010704}" srcOrd="3" destOrd="0" presId="urn:microsoft.com/office/officeart/2005/8/layout/radial4"/>
    <dgm:cxn modelId="{391626DA-A7C7-43D9-A1C4-C48C4F44E56B}" type="presParOf" srcId="{ECCB83FD-C396-48BA-91D7-6395C0CD8CCE}" destId="{C63415C0-47A2-4A07-AB4C-C6BCFA0B1D28}" srcOrd="4" destOrd="0" presId="urn:microsoft.com/office/officeart/2005/8/layout/radial4"/>
    <dgm:cxn modelId="{852B3F48-E211-4B50-8C39-BD0F0121B253}" type="presParOf" srcId="{ECCB83FD-C396-48BA-91D7-6395C0CD8CCE}" destId="{2786447E-5A8B-44A6-916D-EB3400655461}" srcOrd="5" destOrd="0" presId="urn:microsoft.com/office/officeart/2005/8/layout/radial4"/>
    <dgm:cxn modelId="{B1C93D99-0605-4E37-8617-FE9A055AF7BC}" type="presParOf" srcId="{ECCB83FD-C396-48BA-91D7-6395C0CD8CCE}" destId="{714984AC-1040-40EF-B8C1-11A5D9210B22}" srcOrd="6" destOrd="0" presId="urn:microsoft.com/office/officeart/2005/8/layout/radial4"/>
    <dgm:cxn modelId="{95338C57-D52C-48DE-898C-C56F6DFEBA76}" type="presParOf" srcId="{ECCB83FD-C396-48BA-91D7-6395C0CD8CCE}" destId="{4D064B9C-24DD-48CA-86DA-BD4B7505FC2E}" srcOrd="7" destOrd="0" presId="urn:microsoft.com/office/officeart/2005/8/layout/radial4"/>
    <dgm:cxn modelId="{4CC87E2A-7814-4C97-B1F4-261648C5016D}" type="presParOf" srcId="{ECCB83FD-C396-48BA-91D7-6395C0CD8CCE}" destId="{90BE38B3-A43D-4F65-A2F4-36FF227A0B34}" srcOrd="8" destOrd="0" presId="urn:microsoft.com/office/officeart/2005/8/layout/radial4"/>
    <dgm:cxn modelId="{02183450-0FE4-4283-B6F5-8B7290B229C9}" type="presParOf" srcId="{ECCB83FD-C396-48BA-91D7-6395C0CD8CCE}" destId="{CAE515BD-9915-4461-A0E7-D985C34A8851}" srcOrd="9" destOrd="0" presId="urn:microsoft.com/office/officeart/2005/8/layout/radial4"/>
    <dgm:cxn modelId="{25E89F74-D131-430A-9515-9F83624CBAB7}" type="presParOf" srcId="{ECCB83FD-C396-48BA-91D7-6395C0CD8CCE}" destId="{29A24AE8-ECCC-4028-A726-7B21CE9DBCEA}" srcOrd="10" destOrd="0" presId="urn:microsoft.com/office/officeart/2005/8/layout/radial4"/>
    <dgm:cxn modelId="{12121264-6463-452C-9C03-A58084E9C3DF}" type="presParOf" srcId="{ECCB83FD-C396-48BA-91D7-6395C0CD8CCE}" destId="{37DEF411-87A5-4BD4-B17C-1DC0BEA7D32B}" srcOrd="11" destOrd="0" presId="urn:microsoft.com/office/officeart/2005/8/layout/radial4"/>
    <dgm:cxn modelId="{08236065-D90A-4706-A15D-00EBDDBAF12B}" type="presParOf" srcId="{ECCB83FD-C396-48BA-91D7-6395C0CD8CCE}" destId="{AD7F8665-13C1-4853-809E-0D35D1B94F29}" srcOrd="12" destOrd="0" presId="urn:microsoft.com/office/officeart/2005/8/layout/radial4"/>
    <dgm:cxn modelId="{2BD30064-6806-4691-8B36-2AA97E30D0FA}" type="presParOf" srcId="{ECCB83FD-C396-48BA-91D7-6395C0CD8CCE}" destId="{056EC462-B26B-4831-9879-25E94E8560A1}" srcOrd="13" destOrd="0" presId="urn:microsoft.com/office/officeart/2005/8/layout/radial4"/>
    <dgm:cxn modelId="{3E4C623C-0217-468D-B242-64B0CB67A432}" type="presParOf" srcId="{ECCB83FD-C396-48BA-91D7-6395C0CD8CCE}" destId="{6B48C8B0-F610-4A99-A3B9-773142F116E2}" srcOrd="14" destOrd="0" presId="urn:microsoft.com/office/officeart/2005/8/layout/radial4"/>
    <dgm:cxn modelId="{6BB48CAE-9034-408E-BBFA-1FEDC56C9DA3}" type="presParOf" srcId="{ECCB83FD-C396-48BA-91D7-6395C0CD8CCE}" destId="{5EDF77CA-6799-4F14-88D7-7E3AEEEDC2AA}" srcOrd="15" destOrd="0" presId="urn:microsoft.com/office/officeart/2005/8/layout/radial4"/>
    <dgm:cxn modelId="{0A6D0D13-9858-4325-8B13-AD22416FDA3B}" type="presParOf" srcId="{ECCB83FD-C396-48BA-91D7-6395C0CD8CCE}" destId="{00AD4E60-0916-4651-B1D8-548751EB3BC3}" srcOrd="16" destOrd="0" presId="urn:microsoft.com/office/officeart/2005/8/layout/radial4"/>
    <dgm:cxn modelId="{9885F195-BC09-456B-AD32-578C42606544}" type="presParOf" srcId="{ECCB83FD-C396-48BA-91D7-6395C0CD8CCE}" destId="{83566DC4-01A3-4CC9-A861-FDFB25736195}" srcOrd="17" destOrd="0" presId="urn:microsoft.com/office/officeart/2005/8/layout/radial4"/>
    <dgm:cxn modelId="{0BAEB7FD-0341-4A58-B323-E7C10618997E}" type="presParOf" srcId="{ECCB83FD-C396-48BA-91D7-6395C0CD8CCE}" destId="{C8F02484-B65C-4369-BA1B-BEAE6E986BD5}" srcOrd="18" destOrd="0" presId="urn:microsoft.com/office/officeart/2005/8/layout/radial4"/>
    <dgm:cxn modelId="{96ED05DC-A6C5-4645-9469-2549A60B41A8}" type="presParOf" srcId="{ECCB83FD-C396-48BA-91D7-6395C0CD8CCE}" destId="{9779DEE0-8FFC-46C5-93F0-B3032D7195CD}" srcOrd="19" destOrd="0" presId="urn:microsoft.com/office/officeart/2005/8/layout/radial4"/>
    <dgm:cxn modelId="{F942D6D9-5D27-4F05-8768-3E168EFE4946}" type="presParOf" srcId="{ECCB83FD-C396-48BA-91D7-6395C0CD8CCE}" destId="{2286095A-C0F3-4436-83D5-62EB9FD22E3D}" srcOrd="2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2189E0-5847-4E8B-84E6-C1F55261ADFA}" type="datetimeFigureOut">
              <a:rPr lang="en-GB" smtClean="0"/>
              <a:t>05/03/2018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AE8B26-AC66-49FF-A6CE-8DE7F3BACA1D}" type="slidenum">
              <a:rPr lang="en-GB" smtClean="0"/>
              <a:t>‹#›</a:t>
            </a:fld>
            <a:endParaRPr lang="en-GB" dirty="0"/>
          </a:p>
        </p:txBody>
      </p:sp>
    </p:spTree>
    <p:extLst>
      <p:ext uri="{BB962C8B-B14F-4D97-AF65-F5344CB8AC3E}">
        <p14:creationId xmlns:p14="http://schemas.microsoft.com/office/powerpoint/2010/main" val="1876043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2189E0-5847-4E8B-84E6-C1F55261ADFA}" type="datetimeFigureOut">
              <a:rPr lang="en-GB" smtClean="0"/>
              <a:t>05/03/2018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AE8B26-AC66-49FF-A6CE-8DE7F3BACA1D}" type="slidenum">
              <a:rPr lang="en-GB" smtClean="0"/>
              <a:t>‹#›</a:t>
            </a:fld>
            <a:endParaRPr lang="en-GB" dirty="0"/>
          </a:p>
        </p:txBody>
      </p:sp>
    </p:spTree>
    <p:extLst>
      <p:ext uri="{BB962C8B-B14F-4D97-AF65-F5344CB8AC3E}">
        <p14:creationId xmlns:p14="http://schemas.microsoft.com/office/powerpoint/2010/main" val="3306399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2189E0-5847-4E8B-84E6-C1F55261ADFA}" type="datetimeFigureOut">
              <a:rPr lang="en-GB" smtClean="0"/>
              <a:t>05/03/2018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AE8B26-AC66-49FF-A6CE-8DE7F3BACA1D}" type="slidenum">
              <a:rPr lang="en-GB" smtClean="0"/>
              <a:t>‹#›</a:t>
            </a:fld>
            <a:endParaRPr lang="en-GB"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92064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2189E0-5847-4E8B-84E6-C1F55261ADFA}" type="datetimeFigureOut">
              <a:rPr lang="en-GB" smtClean="0"/>
              <a:t>05/03/2018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AE8B26-AC66-49FF-A6CE-8DE7F3BACA1D}" type="slidenum">
              <a:rPr lang="en-GB" smtClean="0"/>
              <a:t>‹#›</a:t>
            </a:fld>
            <a:endParaRPr lang="en-GB" dirty="0"/>
          </a:p>
        </p:txBody>
      </p:sp>
    </p:spTree>
    <p:extLst>
      <p:ext uri="{BB962C8B-B14F-4D97-AF65-F5344CB8AC3E}">
        <p14:creationId xmlns:p14="http://schemas.microsoft.com/office/powerpoint/2010/main" val="35169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2189E0-5847-4E8B-84E6-C1F55261ADFA}" type="datetimeFigureOut">
              <a:rPr lang="en-GB" smtClean="0"/>
              <a:t>05/03/2018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AE8B26-AC66-49FF-A6CE-8DE7F3BACA1D}"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8319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2189E0-5847-4E8B-84E6-C1F55261ADFA}" type="datetimeFigureOut">
              <a:rPr lang="en-GB" smtClean="0"/>
              <a:t>05/03/2018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AE8B26-AC66-49FF-A6CE-8DE7F3BACA1D}" type="slidenum">
              <a:rPr lang="en-GB" smtClean="0"/>
              <a:t>‹#›</a:t>
            </a:fld>
            <a:endParaRPr lang="en-GB" dirty="0"/>
          </a:p>
        </p:txBody>
      </p:sp>
    </p:spTree>
    <p:extLst>
      <p:ext uri="{BB962C8B-B14F-4D97-AF65-F5344CB8AC3E}">
        <p14:creationId xmlns:p14="http://schemas.microsoft.com/office/powerpoint/2010/main" val="3334937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2189E0-5847-4E8B-84E6-C1F55261ADFA}" type="datetimeFigureOut">
              <a:rPr lang="en-GB" smtClean="0"/>
              <a:t>05/03/2018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AE8B26-AC66-49FF-A6CE-8DE7F3BACA1D}" type="slidenum">
              <a:rPr lang="en-GB" smtClean="0"/>
              <a:t>‹#›</a:t>
            </a:fld>
            <a:endParaRPr lang="en-GB" dirty="0"/>
          </a:p>
        </p:txBody>
      </p:sp>
    </p:spTree>
    <p:extLst>
      <p:ext uri="{BB962C8B-B14F-4D97-AF65-F5344CB8AC3E}">
        <p14:creationId xmlns:p14="http://schemas.microsoft.com/office/powerpoint/2010/main" val="1215937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2189E0-5847-4E8B-84E6-C1F55261ADFA}" type="datetimeFigureOut">
              <a:rPr lang="en-GB" smtClean="0"/>
              <a:t>05/03/2018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AE8B26-AC66-49FF-A6CE-8DE7F3BACA1D}" type="slidenum">
              <a:rPr lang="en-GB" smtClean="0"/>
              <a:t>‹#›</a:t>
            </a:fld>
            <a:endParaRPr lang="en-GB" dirty="0"/>
          </a:p>
        </p:txBody>
      </p:sp>
    </p:spTree>
    <p:extLst>
      <p:ext uri="{BB962C8B-B14F-4D97-AF65-F5344CB8AC3E}">
        <p14:creationId xmlns:p14="http://schemas.microsoft.com/office/powerpoint/2010/main" val="358593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2189E0-5847-4E8B-84E6-C1F55261ADFA}" type="datetimeFigureOut">
              <a:rPr lang="en-GB" smtClean="0"/>
              <a:t>05/03/2018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AE8B26-AC66-49FF-A6CE-8DE7F3BACA1D}" type="slidenum">
              <a:rPr lang="en-GB" smtClean="0"/>
              <a:t>‹#›</a:t>
            </a:fld>
            <a:endParaRPr lang="en-GB" dirty="0"/>
          </a:p>
        </p:txBody>
      </p:sp>
    </p:spTree>
    <p:extLst>
      <p:ext uri="{BB962C8B-B14F-4D97-AF65-F5344CB8AC3E}">
        <p14:creationId xmlns:p14="http://schemas.microsoft.com/office/powerpoint/2010/main" val="1591617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2189E0-5847-4E8B-84E6-C1F55261ADFA}" type="datetimeFigureOut">
              <a:rPr lang="en-GB" smtClean="0"/>
              <a:t>05/03/2018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AE8B26-AC66-49FF-A6CE-8DE7F3BACA1D}" type="slidenum">
              <a:rPr lang="en-GB" smtClean="0"/>
              <a:t>‹#›</a:t>
            </a:fld>
            <a:endParaRPr lang="en-GB" dirty="0"/>
          </a:p>
        </p:txBody>
      </p:sp>
    </p:spTree>
    <p:extLst>
      <p:ext uri="{BB962C8B-B14F-4D97-AF65-F5344CB8AC3E}">
        <p14:creationId xmlns:p14="http://schemas.microsoft.com/office/powerpoint/2010/main" val="300487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2189E0-5847-4E8B-84E6-C1F55261ADFA}" type="datetimeFigureOut">
              <a:rPr lang="en-GB" smtClean="0"/>
              <a:t>05/03/2018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AE8B26-AC66-49FF-A6CE-8DE7F3BACA1D}" type="slidenum">
              <a:rPr lang="en-GB" smtClean="0"/>
              <a:t>‹#›</a:t>
            </a:fld>
            <a:endParaRPr lang="en-GB" dirty="0"/>
          </a:p>
        </p:txBody>
      </p:sp>
    </p:spTree>
    <p:extLst>
      <p:ext uri="{BB962C8B-B14F-4D97-AF65-F5344CB8AC3E}">
        <p14:creationId xmlns:p14="http://schemas.microsoft.com/office/powerpoint/2010/main" val="3748612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2189E0-5847-4E8B-84E6-C1F55261ADFA}" type="datetimeFigureOut">
              <a:rPr lang="en-GB" smtClean="0"/>
              <a:t>05/03/2018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FAE8B26-AC66-49FF-A6CE-8DE7F3BACA1D}" type="slidenum">
              <a:rPr lang="en-GB" smtClean="0"/>
              <a:t>‹#›</a:t>
            </a:fld>
            <a:endParaRPr lang="en-GB" dirty="0"/>
          </a:p>
        </p:txBody>
      </p:sp>
    </p:spTree>
    <p:extLst>
      <p:ext uri="{BB962C8B-B14F-4D97-AF65-F5344CB8AC3E}">
        <p14:creationId xmlns:p14="http://schemas.microsoft.com/office/powerpoint/2010/main" val="2757343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2189E0-5847-4E8B-84E6-C1F55261ADFA}" type="datetimeFigureOut">
              <a:rPr lang="en-GB" smtClean="0"/>
              <a:t>05/03/2018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FAE8B26-AC66-49FF-A6CE-8DE7F3BACA1D}" type="slidenum">
              <a:rPr lang="en-GB" smtClean="0"/>
              <a:t>‹#›</a:t>
            </a:fld>
            <a:endParaRPr lang="en-GB" dirty="0"/>
          </a:p>
        </p:txBody>
      </p:sp>
    </p:spTree>
    <p:extLst>
      <p:ext uri="{BB962C8B-B14F-4D97-AF65-F5344CB8AC3E}">
        <p14:creationId xmlns:p14="http://schemas.microsoft.com/office/powerpoint/2010/main" val="17722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189E0-5847-4E8B-84E6-C1F55261ADFA}" type="datetimeFigureOut">
              <a:rPr lang="en-GB" smtClean="0"/>
              <a:t>05/03/2018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FAE8B26-AC66-49FF-A6CE-8DE7F3BACA1D}" type="slidenum">
              <a:rPr lang="en-GB" smtClean="0"/>
              <a:t>‹#›</a:t>
            </a:fld>
            <a:endParaRPr lang="en-GB" dirty="0"/>
          </a:p>
        </p:txBody>
      </p:sp>
    </p:spTree>
    <p:extLst>
      <p:ext uri="{BB962C8B-B14F-4D97-AF65-F5344CB8AC3E}">
        <p14:creationId xmlns:p14="http://schemas.microsoft.com/office/powerpoint/2010/main" val="1877639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2189E0-5847-4E8B-84E6-C1F55261ADFA}" type="datetimeFigureOut">
              <a:rPr lang="en-GB" smtClean="0"/>
              <a:t>05/03/2018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AE8B26-AC66-49FF-A6CE-8DE7F3BACA1D}" type="slidenum">
              <a:rPr lang="en-GB" smtClean="0"/>
              <a:t>‹#›</a:t>
            </a:fld>
            <a:endParaRPr lang="en-GB" dirty="0"/>
          </a:p>
        </p:txBody>
      </p:sp>
    </p:spTree>
    <p:extLst>
      <p:ext uri="{BB962C8B-B14F-4D97-AF65-F5344CB8AC3E}">
        <p14:creationId xmlns:p14="http://schemas.microsoft.com/office/powerpoint/2010/main" val="2404183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2189E0-5847-4E8B-84E6-C1F55261ADFA}" type="datetimeFigureOut">
              <a:rPr lang="en-GB" smtClean="0"/>
              <a:t>05/03/2018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AE8B26-AC66-49FF-A6CE-8DE7F3BACA1D}" type="slidenum">
              <a:rPr lang="en-GB" smtClean="0"/>
              <a:t>‹#›</a:t>
            </a:fld>
            <a:endParaRPr lang="en-GB" dirty="0"/>
          </a:p>
        </p:txBody>
      </p:sp>
    </p:spTree>
    <p:extLst>
      <p:ext uri="{BB962C8B-B14F-4D97-AF65-F5344CB8AC3E}">
        <p14:creationId xmlns:p14="http://schemas.microsoft.com/office/powerpoint/2010/main" val="1496724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82189E0-5847-4E8B-84E6-C1F55261ADFA}" type="datetimeFigureOut">
              <a:rPr lang="en-GB" smtClean="0"/>
              <a:t>05/03/2018</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FAE8B26-AC66-49FF-A6CE-8DE7F3BACA1D}" type="slidenum">
              <a:rPr lang="en-GB" smtClean="0"/>
              <a:t>‹#›</a:t>
            </a:fld>
            <a:endParaRPr lang="en-GB" dirty="0"/>
          </a:p>
        </p:txBody>
      </p:sp>
    </p:spTree>
    <p:extLst>
      <p:ext uri="{BB962C8B-B14F-4D97-AF65-F5344CB8AC3E}">
        <p14:creationId xmlns:p14="http://schemas.microsoft.com/office/powerpoint/2010/main" val="117694113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oleObject" Target="../embeddings/oleObject1.bin"/><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comments" Target="../comments/comment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9447" y="1154052"/>
            <a:ext cx="10843735" cy="2387600"/>
          </a:xfrm>
        </p:spPr>
        <p:txBody>
          <a:bodyPr/>
          <a:lstStyle/>
          <a:p>
            <a:r>
              <a:rPr lang="en-GB" b="1" dirty="0" smtClean="0"/>
              <a:t>Integrated Care Fund Challenge Session</a:t>
            </a:r>
            <a:endParaRPr lang="en-GB" b="1" dirty="0"/>
          </a:p>
        </p:txBody>
      </p:sp>
      <p:sp>
        <p:nvSpPr>
          <p:cNvPr id="3" name="Subtitle 2"/>
          <p:cNvSpPr>
            <a:spLocks noGrp="1"/>
          </p:cNvSpPr>
          <p:nvPr>
            <p:ph type="subTitle" idx="1"/>
          </p:nvPr>
        </p:nvSpPr>
        <p:spPr>
          <a:xfrm>
            <a:off x="1452560" y="3757666"/>
            <a:ext cx="9365694" cy="1655762"/>
          </a:xfrm>
        </p:spPr>
        <p:txBody>
          <a:bodyPr>
            <a:normAutofit/>
          </a:bodyPr>
          <a:lstStyle/>
          <a:p>
            <a:pPr algn="ctr"/>
            <a:r>
              <a:rPr lang="en-GB" sz="4000" i="1" dirty="0" smtClean="0">
                <a:solidFill>
                  <a:schemeClr val="accent5">
                    <a:lumMod val="75000"/>
                  </a:schemeClr>
                </a:solidFill>
                <a:latin typeface="Arial" panose="020B0604020202020204" pitchFamily="34" charset="0"/>
                <a:cs typeface="Arial" panose="020B0604020202020204" pitchFamily="34" charset="0"/>
              </a:rPr>
              <a:t>Domiciliary Rapid Response Service</a:t>
            </a:r>
            <a:endParaRPr lang="en-GB" sz="4000" i="1" dirty="0">
              <a:solidFill>
                <a:schemeClr val="accent5">
                  <a:lumMod val="75000"/>
                </a:schemeClr>
              </a:solidFill>
              <a:latin typeface="Arial" panose="020B0604020202020204" pitchFamily="34" charset="0"/>
              <a:cs typeface="Arial" panose="020B0604020202020204" pitchFamily="34" charset="0"/>
            </a:endParaRPr>
          </a:p>
        </p:txBody>
      </p:sp>
      <p:sp>
        <p:nvSpPr>
          <p:cNvPr id="4" name="Rectangle 2"/>
          <p:cNvSpPr>
            <a:spLocks noChangeArrowheads="1"/>
          </p:cNvSpPr>
          <p:nvPr/>
        </p:nvSpPr>
        <p:spPr bwMode="auto">
          <a:xfrm>
            <a:off x="366712" y="831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graphicFrame>
        <p:nvGraphicFramePr>
          <p:cNvPr id="5" name="Object 4"/>
          <p:cNvGraphicFramePr>
            <a:graphicFrameLocks noChangeAspect="1"/>
          </p:cNvGraphicFramePr>
          <p:nvPr>
            <p:extLst>
              <p:ext uri="{D42A27DB-BD31-4B8C-83A1-F6EECF244321}">
                <p14:modId xmlns:p14="http://schemas.microsoft.com/office/powerpoint/2010/main" val="2839388350"/>
              </p:ext>
            </p:extLst>
          </p:nvPr>
        </p:nvGraphicFramePr>
        <p:xfrm>
          <a:off x="973804" y="5235114"/>
          <a:ext cx="3425201" cy="1052268"/>
        </p:xfrm>
        <a:graphic>
          <a:graphicData uri="http://schemas.openxmlformats.org/presentationml/2006/ole">
            <mc:AlternateContent xmlns:mc="http://schemas.openxmlformats.org/markup-compatibility/2006">
              <mc:Choice xmlns:v="urn:schemas-microsoft-com:vml" Requires="v">
                <p:oleObj spid="_x0000_s2112" name="Bitmap Image" r:id="rId3" imgW="6857143" imgH="1714739" progId="Paint.Picture">
                  <p:embed/>
                </p:oleObj>
              </mc:Choice>
              <mc:Fallback>
                <p:oleObj name="Bitmap Image" r:id="rId3" imgW="6857143" imgH="1714739"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3804" y="5235114"/>
                        <a:ext cx="3425201" cy="1052268"/>
                      </a:xfrm>
                      <a:prstGeom prst="rect">
                        <a:avLst/>
                      </a:prstGeom>
                      <a:noFill/>
                    </p:spPr>
                  </p:pic>
                </p:oleObj>
              </mc:Fallback>
            </mc:AlternateContent>
          </a:graphicData>
        </a:graphic>
      </p:graphicFrame>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67820" y="316574"/>
            <a:ext cx="3250434" cy="1133285"/>
          </a:xfrm>
          <a:prstGeom prst="rect">
            <a:avLst/>
          </a:prstGeom>
        </p:spPr>
      </p:pic>
      <p:sp>
        <p:nvSpPr>
          <p:cNvPr id="9" name="Rectangle 11"/>
          <p:cNvSpPr>
            <a:spLocks noChangeArrowheads="1"/>
          </p:cNvSpPr>
          <p:nvPr/>
        </p:nvSpPr>
        <p:spPr bwMode="auto">
          <a:xfrm>
            <a:off x="5502876" y="526938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graphicFrame>
        <p:nvGraphicFramePr>
          <p:cNvPr id="10" name="Object 9"/>
          <p:cNvGraphicFramePr>
            <a:graphicFrameLocks noChangeAspect="1"/>
          </p:cNvGraphicFramePr>
          <p:nvPr>
            <p:extLst>
              <p:ext uri="{D42A27DB-BD31-4B8C-83A1-F6EECF244321}">
                <p14:modId xmlns:p14="http://schemas.microsoft.com/office/powerpoint/2010/main" val="3645564024"/>
              </p:ext>
            </p:extLst>
          </p:nvPr>
        </p:nvGraphicFramePr>
        <p:xfrm>
          <a:off x="5502876" y="5269380"/>
          <a:ext cx="1924050" cy="1162050"/>
        </p:xfrm>
        <a:graphic>
          <a:graphicData uri="http://schemas.openxmlformats.org/presentationml/2006/ole">
            <mc:AlternateContent xmlns:mc="http://schemas.openxmlformats.org/markup-compatibility/2006">
              <mc:Choice xmlns:v="urn:schemas-microsoft-com:vml" Requires="v">
                <p:oleObj spid="_x0000_s2113" r:id="rId6" imgW="4667902" imgH="1971950" progId="MSPhotoEd.3">
                  <p:embed/>
                </p:oleObj>
              </mc:Choice>
              <mc:Fallback>
                <p:oleObj r:id="rId6" imgW="4667902" imgH="1971950" progId="MSPhotoEd.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02876" y="5269380"/>
                        <a:ext cx="1924050" cy="1162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 name="Picture 10"/>
          <p:cNvPicPr/>
          <p:nvPr/>
        </p:nvPicPr>
        <p:blipFill>
          <a:blip r:embed="rId8">
            <a:extLst>
              <a:ext uri="{28A0092B-C50C-407E-A947-70E740481C1C}">
                <a14:useLocalDpi xmlns:a14="http://schemas.microsoft.com/office/drawing/2010/main" val="0"/>
              </a:ext>
            </a:extLst>
          </a:blip>
          <a:stretch>
            <a:fillRect/>
          </a:stretch>
        </p:blipFill>
        <p:spPr>
          <a:xfrm>
            <a:off x="8530797" y="5306307"/>
            <a:ext cx="2409825" cy="981075"/>
          </a:xfrm>
          <a:prstGeom prst="rect">
            <a:avLst/>
          </a:prstGeom>
        </p:spPr>
      </p:pic>
    </p:spTree>
    <p:extLst>
      <p:ext uri="{BB962C8B-B14F-4D97-AF65-F5344CB8AC3E}">
        <p14:creationId xmlns:p14="http://schemas.microsoft.com/office/powerpoint/2010/main" val="69460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case study / studies</a:t>
            </a:r>
            <a:endParaRPr lang="en-GB" dirty="0"/>
          </a:p>
        </p:txBody>
      </p:sp>
      <p:sp>
        <p:nvSpPr>
          <p:cNvPr id="5" name="Content Placeholder 2"/>
          <p:cNvSpPr>
            <a:spLocks noGrp="1"/>
          </p:cNvSpPr>
          <p:nvPr>
            <p:ph idx="1"/>
          </p:nvPr>
        </p:nvSpPr>
        <p:spPr>
          <a:xfrm>
            <a:off x="677334" y="1500189"/>
            <a:ext cx="9317566" cy="887411"/>
          </a:xfrm>
        </p:spPr>
        <p:txBody>
          <a:bodyPr>
            <a:normAutofit fontScale="25000" lnSpcReduction="20000"/>
          </a:bodyPr>
          <a:lstStyle/>
          <a:p>
            <a:pPr hangingPunct="0"/>
            <a:endParaRPr lang="en-GB" sz="2100" b="1" dirty="0" smtClean="0"/>
          </a:p>
          <a:p>
            <a:pPr algn="just" hangingPunct="0">
              <a:lnSpc>
                <a:spcPct val="120000"/>
              </a:lnSpc>
            </a:pPr>
            <a:r>
              <a:rPr lang="en-GB" sz="6400" b="1" dirty="0" smtClean="0"/>
              <a:t>Mr </a:t>
            </a:r>
            <a:r>
              <a:rPr lang="en-GB" sz="6400" b="1" dirty="0"/>
              <a:t>B an 80year old gentlemen living with his </a:t>
            </a:r>
            <a:r>
              <a:rPr lang="en-GB" sz="6400" b="1" dirty="0" smtClean="0"/>
              <a:t>wife.  Currently receiving </a:t>
            </a:r>
            <a:r>
              <a:rPr lang="en-GB" sz="6400" b="1" dirty="0"/>
              <a:t>no services </a:t>
            </a:r>
            <a:r>
              <a:rPr lang="en-GB" sz="6400" b="1" dirty="0" smtClean="0"/>
              <a:t>, with  </a:t>
            </a:r>
            <a:r>
              <a:rPr lang="en-GB" sz="6400" b="1" dirty="0"/>
              <a:t>a history of </a:t>
            </a:r>
            <a:r>
              <a:rPr lang="en-GB" sz="6400" b="1" dirty="0" smtClean="0"/>
              <a:t>falls. Mr B </a:t>
            </a:r>
            <a:r>
              <a:rPr lang="en-GB" sz="6400" b="1" dirty="0"/>
              <a:t>recently fell on three consecutive </a:t>
            </a:r>
            <a:r>
              <a:rPr lang="en-GB" sz="6400" b="1" dirty="0" smtClean="0"/>
              <a:t>occasions</a:t>
            </a:r>
            <a:r>
              <a:rPr lang="en-GB" sz="6400" b="1" dirty="0"/>
              <a:t> </a:t>
            </a:r>
            <a:r>
              <a:rPr lang="en-GB" sz="6400" b="1" dirty="0" smtClean="0"/>
              <a:t>within  a short period of time</a:t>
            </a:r>
            <a:r>
              <a:rPr lang="en-GB" sz="6400" b="1" dirty="0"/>
              <a:t> </a:t>
            </a:r>
          </a:p>
          <a:p>
            <a:pPr hangingPunct="0"/>
            <a:endParaRPr lang="en-GB" sz="4000" b="1" dirty="0" smtClean="0"/>
          </a:p>
          <a:p>
            <a:pPr marL="0" indent="0" hangingPunct="0">
              <a:buNone/>
            </a:pPr>
            <a:r>
              <a:rPr lang="en-GB" sz="4000" dirty="0"/>
              <a:t> </a:t>
            </a:r>
          </a:p>
          <a:p>
            <a:pPr marL="0" indent="0">
              <a:buNone/>
            </a:pPr>
            <a:endParaRPr lang="en-GB" dirty="0"/>
          </a:p>
        </p:txBody>
      </p:sp>
      <p:sp>
        <p:nvSpPr>
          <p:cNvPr id="6" name="Content Placeholder 2"/>
          <p:cNvSpPr txBox="1">
            <a:spLocks/>
          </p:cNvSpPr>
          <p:nvPr/>
        </p:nvSpPr>
        <p:spPr>
          <a:xfrm>
            <a:off x="677334" y="2439194"/>
            <a:ext cx="9317566" cy="887411"/>
          </a:xfrm>
          <a:prstGeom prst="rect">
            <a:avLst/>
          </a:prstGeom>
        </p:spPr>
        <p:txBody>
          <a:bodyPr vert="horz" lIns="91440" tIns="45720" rIns="91440" bIns="45720" rtlCol="0">
            <a:normAutofit fontScale="40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hangingPunct="0"/>
            <a:endParaRPr lang="en-GB" sz="2100" b="1" dirty="0" smtClean="0"/>
          </a:p>
          <a:p>
            <a:pPr algn="just" hangingPunct="0">
              <a:lnSpc>
                <a:spcPct val="120000"/>
              </a:lnSpc>
            </a:pPr>
            <a:r>
              <a:rPr lang="en-GB" sz="4000" b="1" dirty="0"/>
              <a:t>DN visited to undertake a falls assessment following 2 referrals from WAST.</a:t>
            </a:r>
            <a:endParaRPr lang="en-GB" sz="13500" b="1" dirty="0" smtClean="0"/>
          </a:p>
          <a:p>
            <a:pPr marL="0" indent="0" hangingPunct="0">
              <a:buFont typeface="Wingdings 3" charset="2"/>
              <a:buNone/>
            </a:pPr>
            <a:r>
              <a:rPr lang="en-GB" sz="4000" dirty="0" smtClean="0"/>
              <a:t> </a:t>
            </a:r>
          </a:p>
          <a:p>
            <a:pPr marL="0" indent="0">
              <a:buFont typeface="Wingdings 3" charset="2"/>
              <a:buNone/>
            </a:pPr>
            <a:endParaRPr lang="en-GB" dirty="0"/>
          </a:p>
        </p:txBody>
      </p:sp>
      <p:sp>
        <p:nvSpPr>
          <p:cNvPr id="7" name="Content Placeholder 2"/>
          <p:cNvSpPr txBox="1">
            <a:spLocks/>
          </p:cNvSpPr>
          <p:nvPr/>
        </p:nvSpPr>
        <p:spPr>
          <a:xfrm>
            <a:off x="677334" y="3048000"/>
            <a:ext cx="9406466" cy="142081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hangingPunct="0"/>
            <a:endParaRPr lang="en-GB" sz="1600" b="1" dirty="0" smtClean="0"/>
          </a:p>
          <a:p>
            <a:pPr algn="just" hangingPunct="0">
              <a:lnSpc>
                <a:spcPct val="120000"/>
              </a:lnSpc>
            </a:pPr>
            <a:r>
              <a:rPr lang="en-GB" sz="1600" b="1" dirty="0"/>
              <a:t>Mr B presented as very poorly, GP advised hospital admission which Mr B declined preferring to remain at home with his </a:t>
            </a:r>
            <a:r>
              <a:rPr lang="en-GB" sz="1600" b="1" dirty="0" smtClean="0"/>
              <a:t>wife, </a:t>
            </a:r>
            <a:r>
              <a:rPr lang="en-GB" sz="1600" b="1" dirty="0"/>
              <a:t>regardless of his prognosis. Mr B was dehydrated and currently being cared for from his bed. </a:t>
            </a:r>
          </a:p>
          <a:p>
            <a:pPr marL="0" indent="0" algn="just" hangingPunct="0">
              <a:buFont typeface="Wingdings 3" charset="2"/>
              <a:buNone/>
            </a:pPr>
            <a:r>
              <a:rPr lang="en-GB" sz="1600" dirty="0" smtClean="0"/>
              <a:t> </a:t>
            </a:r>
          </a:p>
          <a:p>
            <a:pPr marL="0" indent="0" algn="just">
              <a:buNone/>
            </a:pPr>
            <a:endParaRPr lang="en-GB" sz="1600" b="1" dirty="0"/>
          </a:p>
          <a:p>
            <a:pPr marL="0" indent="0" algn="just">
              <a:buFont typeface="Wingdings 3" charset="2"/>
              <a:buNone/>
            </a:pPr>
            <a:endParaRPr lang="en-GB" sz="1600" dirty="0"/>
          </a:p>
        </p:txBody>
      </p:sp>
      <p:sp>
        <p:nvSpPr>
          <p:cNvPr id="8" name="Content Placeholder 2"/>
          <p:cNvSpPr txBox="1">
            <a:spLocks/>
          </p:cNvSpPr>
          <p:nvPr/>
        </p:nvSpPr>
        <p:spPr>
          <a:xfrm>
            <a:off x="677334" y="4229100"/>
            <a:ext cx="9406466" cy="119300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hangingPunct="0"/>
            <a:endParaRPr lang="en-GB" sz="1600" b="1" dirty="0" smtClean="0"/>
          </a:p>
          <a:p>
            <a:pPr hangingPunct="0"/>
            <a:r>
              <a:rPr lang="en-GB" sz="1600" b="1" dirty="0"/>
              <a:t>Mr B has suspected kidney failure – this is something  he had previously experienced </a:t>
            </a:r>
            <a:r>
              <a:rPr lang="en-GB" sz="1600" b="1" dirty="0" smtClean="0"/>
              <a:t>from </a:t>
            </a:r>
            <a:r>
              <a:rPr lang="en-GB" sz="1600" b="1" dirty="0"/>
              <a:t>which he </a:t>
            </a:r>
            <a:r>
              <a:rPr lang="en-GB" sz="1600" b="1" dirty="0" smtClean="0"/>
              <a:t>had </a:t>
            </a:r>
            <a:r>
              <a:rPr lang="en-GB" sz="1600" b="1" dirty="0"/>
              <a:t>recovered. </a:t>
            </a:r>
          </a:p>
          <a:p>
            <a:pPr marL="0" indent="0" algn="just" hangingPunct="0">
              <a:buFont typeface="Wingdings 3" charset="2"/>
              <a:buNone/>
            </a:pPr>
            <a:r>
              <a:rPr lang="en-GB" sz="1600" dirty="0" smtClean="0"/>
              <a:t> </a:t>
            </a:r>
          </a:p>
          <a:p>
            <a:pPr marL="0" indent="0" algn="just">
              <a:buNone/>
            </a:pPr>
            <a:endParaRPr lang="en-GB" sz="1600" b="1" dirty="0"/>
          </a:p>
          <a:p>
            <a:pPr marL="0" indent="0" algn="just">
              <a:buFont typeface="Wingdings 3" charset="2"/>
              <a:buNone/>
            </a:pPr>
            <a:endParaRPr lang="en-GB" sz="1600" dirty="0"/>
          </a:p>
        </p:txBody>
      </p:sp>
    </p:spTree>
    <p:extLst>
      <p:ext uri="{BB962C8B-B14F-4D97-AF65-F5344CB8AC3E}">
        <p14:creationId xmlns:p14="http://schemas.microsoft.com/office/powerpoint/2010/main" val="189857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case study / studies Cont.</a:t>
            </a:r>
            <a:endParaRPr lang="en-GB" dirty="0"/>
          </a:p>
        </p:txBody>
      </p:sp>
      <p:sp>
        <p:nvSpPr>
          <p:cNvPr id="5" name="Content Placeholder 2"/>
          <p:cNvSpPr>
            <a:spLocks noGrp="1"/>
          </p:cNvSpPr>
          <p:nvPr>
            <p:ph idx="1"/>
          </p:nvPr>
        </p:nvSpPr>
        <p:spPr>
          <a:xfrm>
            <a:off x="677334" y="1084463"/>
            <a:ext cx="9317566" cy="2276472"/>
          </a:xfrm>
        </p:spPr>
        <p:txBody>
          <a:bodyPr>
            <a:normAutofit/>
          </a:bodyPr>
          <a:lstStyle/>
          <a:p>
            <a:pPr hangingPunct="0"/>
            <a:endParaRPr lang="en-GB" sz="2100" b="1" dirty="0" smtClean="0"/>
          </a:p>
          <a:p>
            <a:pPr algn="just" hangingPunct="0">
              <a:lnSpc>
                <a:spcPct val="110000"/>
              </a:lnSpc>
            </a:pPr>
            <a:r>
              <a:rPr lang="en-GB" sz="1600" b="1" dirty="0"/>
              <a:t>Mrs B was unable to meet his needs and was reliant on the goodwill of neighbours to assist with transfers etc. The DN felt that an urgent DST (Decision Support Tool) needed to be undertaken however in the meantime most importantly support at home was needed immediately pending a decision for </a:t>
            </a:r>
            <a:r>
              <a:rPr lang="en-GB" sz="1600" b="1" dirty="0" smtClean="0"/>
              <a:t>CHC </a:t>
            </a:r>
            <a:r>
              <a:rPr lang="en-GB" sz="1600" b="1" dirty="0"/>
              <a:t>(Continuing Health Care</a:t>
            </a:r>
            <a:r>
              <a:rPr lang="en-GB" sz="1600" b="1" dirty="0" smtClean="0"/>
              <a:t>).  </a:t>
            </a:r>
            <a:r>
              <a:rPr lang="en-GB" sz="1600" b="1" dirty="0"/>
              <a:t>Mr B  to be fast tracked for Continuing Health Care, also awaiting the  delivery of a hospital bed. GP completed a ‘Do Not Resuscitate ‘form as per Mr B wishes. </a:t>
            </a:r>
          </a:p>
          <a:p>
            <a:pPr marL="0" indent="0">
              <a:buNone/>
            </a:pPr>
            <a:endParaRPr lang="en-GB" dirty="0"/>
          </a:p>
        </p:txBody>
      </p:sp>
      <p:sp>
        <p:nvSpPr>
          <p:cNvPr id="6" name="Content Placeholder 2"/>
          <p:cNvSpPr txBox="1">
            <a:spLocks/>
          </p:cNvSpPr>
          <p:nvPr/>
        </p:nvSpPr>
        <p:spPr>
          <a:xfrm>
            <a:off x="677334" y="3835798"/>
            <a:ext cx="9317566" cy="1088426"/>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hangingPunct="0"/>
            <a:endParaRPr lang="en-GB" sz="2100" b="1" dirty="0" smtClean="0"/>
          </a:p>
          <a:p>
            <a:pPr hangingPunct="0">
              <a:lnSpc>
                <a:spcPct val="120000"/>
              </a:lnSpc>
            </a:pPr>
            <a:r>
              <a:rPr lang="en-GB" sz="1600" b="1" dirty="0"/>
              <a:t>Urgent referral made for Rapid Response by DN for two staff to attend. RR supported for a period of four days, after which a </a:t>
            </a:r>
            <a:r>
              <a:rPr lang="en-GB" sz="1600" b="1" dirty="0" smtClean="0"/>
              <a:t>hand </a:t>
            </a:r>
            <a:r>
              <a:rPr lang="en-GB" sz="1600" b="1" dirty="0"/>
              <a:t>over to the CHC team took place. </a:t>
            </a:r>
          </a:p>
          <a:p>
            <a:pPr marL="0" indent="0" hangingPunct="0">
              <a:buFont typeface="Wingdings 3" charset="2"/>
              <a:buNone/>
            </a:pPr>
            <a:endParaRPr lang="en-GB" sz="4000" dirty="0" smtClean="0"/>
          </a:p>
          <a:p>
            <a:pPr marL="0" indent="0">
              <a:buFont typeface="Wingdings 3" charset="2"/>
              <a:buNone/>
            </a:pPr>
            <a:endParaRPr lang="en-GB" dirty="0"/>
          </a:p>
        </p:txBody>
      </p:sp>
      <p:sp>
        <p:nvSpPr>
          <p:cNvPr id="7" name="Content Placeholder 2"/>
          <p:cNvSpPr txBox="1">
            <a:spLocks/>
          </p:cNvSpPr>
          <p:nvPr/>
        </p:nvSpPr>
        <p:spPr>
          <a:xfrm>
            <a:off x="677334" y="4924224"/>
            <a:ext cx="9406466" cy="121027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hangingPunct="0"/>
            <a:endParaRPr lang="en-GB" sz="1600" b="1" dirty="0" smtClean="0"/>
          </a:p>
          <a:p>
            <a:pPr hangingPunct="0"/>
            <a:r>
              <a:rPr lang="en-GB" sz="1600" b="1" dirty="0"/>
              <a:t>The RR team were able to successfully ‘bridge the gap’ between services thus enabling to meet Mr &amp; Mrs B wishes to remain at home with </a:t>
            </a:r>
            <a:r>
              <a:rPr lang="en-GB" sz="1600" b="1" dirty="0" smtClean="0"/>
              <a:t>support.</a:t>
            </a:r>
            <a:endParaRPr lang="en-GB" sz="1600" b="1" dirty="0"/>
          </a:p>
          <a:p>
            <a:pPr marL="0" indent="0" algn="just" hangingPunct="0">
              <a:buFont typeface="Wingdings 3" charset="2"/>
              <a:buNone/>
            </a:pPr>
            <a:r>
              <a:rPr lang="en-GB" sz="1600" dirty="0" smtClean="0"/>
              <a:t> </a:t>
            </a:r>
          </a:p>
          <a:p>
            <a:pPr marL="0" indent="0" algn="just">
              <a:buNone/>
            </a:pPr>
            <a:endParaRPr lang="en-GB" sz="1600" b="1" dirty="0"/>
          </a:p>
          <a:p>
            <a:pPr marL="0" indent="0" algn="just">
              <a:buFont typeface="Wingdings 3" charset="2"/>
              <a:buNone/>
            </a:pPr>
            <a:endParaRPr lang="en-GB" sz="1600" dirty="0"/>
          </a:p>
        </p:txBody>
      </p:sp>
      <p:sp>
        <p:nvSpPr>
          <p:cNvPr id="9" name="Content Placeholder 2"/>
          <p:cNvSpPr txBox="1">
            <a:spLocks/>
          </p:cNvSpPr>
          <p:nvPr/>
        </p:nvSpPr>
        <p:spPr>
          <a:xfrm>
            <a:off x="677334" y="2995909"/>
            <a:ext cx="9317566" cy="107057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hangingPunct="0"/>
            <a:endParaRPr lang="en-GB" sz="2100" b="1" dirty="0" smtClean="0"/>
          </a:p>
          <a:p>
            <a:pPr hangingPunct="0">
              <a:lnSpc>
                <a:spcPct val="120000"/>
              </a:lnSpc>
            </a:pPr>
            <a:r>
              <a:rPr lang="en-GB" sz="1600" b="1" dirty="0" smtClean="0"/>
              <a:t>No CHC services available.</a:t>
            </a:r>
            <a:endParaRPr lang="en-GB" sz="1600" b="1" dirty="0"/>
          </a:p>
          <a:p>
            <a:pPr marL="0" indent="0" hangingPunct="0">
              <a:buFont typeface="Wingdings 3" charset="2"/>
              <a:buNone/>
            </a:pPr>
            <a:endParaRPr lang="en-GB" sz="4000" dirty="0" smtClean="0"/>
          </a:p>
          <a:p>
            <a:pPr marL="0" indent="0">
              <a:buFont typeface="Wingdings 3" charset="2"/>
              <a:buNone/>
            </a:pPr>
            <a:endParaRPr lang="en-GB" dirty="0"/>
          </a:p>
        </p:txBody>
      </p:sp>
    </p:spTree>
    <p:extLst>
      <p:ext uri="{BB962C8B-B14F-4D97-AF65-F5344CB8AC3E}">
        <p14:creationId xmlns:p14="http://schemas.microsoft.com/office/powerpoint/2010/main" val="162131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7"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Sustainability plan</a:t>
            </a:r>
            <a:endParaRPr lang="en-GB" dirty="0"/>
          </a:p>
        </p:txBody>
      </p:sp>
      <p:sp>
        <p:nvSpPr>
          <p:cNvPr id="3" name="Content Placeholder 2"/>
          <p:cNvSpPr>
            <a:spLocks noGrp="1"/>
          </p:cNvSpPr>
          <p:nvPr>
            <p:ph idx="1"/>
          </p:nvPr>
        </p:nvSpPr>
        <p:spPr/>
        <p:txBody>
          <a:bodyPr/>
          <a:lstStyle/>
          <a:p>
            <a:r>
              <a:rPr lang="en-GB" i="1" dirty="0" smtClean="0"/>
              <a:t>Continued Funding is necessary :</a:t>
            </a:r>
          </a:p>
          <a:p>
            <a:endParaRPr lang="en-GB" i="1" dirty="0"/>
          </a:p>
          <a:p>
            <a:endParaRPr lang="en-GB" i="1" dirty="0" smtClean="0"/>
          </a:p>
          <a:p>
            <a:pPr marL="0" indent="0">
              <a:buNone/>
            </a:pPr>
            <a:r>
              <a:rPr lang="en-GB" b="1" i="1" dirty="0" smtClean="0"/>
              <a:t>Implications if Rapid Response did not continue:</a:t>
            </a:r>
          </a:p>
          <a:p>
            <a:r>
              <a:rPr lang="en-GB" b="1" dirty="0" smtClean="0"/>
              <a:t>Delayed Transfers of Care will increase further</a:t>
            </a:r>
          </a:p>
          <a:p>
            <a:r>
              <a:rPr lang="en-GB" b="1" dirty="0" smtClean="0"/>
              <a:t>Longer stays in hospital for people who are considered functionally stable and ready to be discharged.</a:t>
            </a:r>
          </a:p>
          <a:p>
            <a:r>
              <a:rPr lang="en-GB" b="1" dirty="0" smtClean="0"/>
              <a:t>People in the Community will be left with no support / options other than to be ‘pushed’ into hospital </a:t>
            </a:r>
            <a:r>
              <a:rPr lang="en-GB" b="1" dirty="0" err="1" smtClean="0"/>
              <a:t>ie</a:t>
            </a:r>
            <a:r>
              <a:rPr lang="en-GB" b="1" dirty="0" smtClean="0"/>
              <a:t>: admissions by GP’s as the capacity for response to unscheduled care needs in the community is limited.</a:t>
            </a:r>
            <a:endParaRPr lang="en-GB" b="1" dirty="0"/>
          </a:p>
        </p:txBody>
      </p:sp>
    </p:spTree>
    <p:extLst>
      <p:ext uri="{BB962C8B-B14F-4D97-AF65-F5344CB8AC3E}">
        <p14:creationId xmlns:p14="http://schemas.microsoft.com/office/powerpoint/2010/main" val="888636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2023"/>
            <a:ext cx="8596668" cy="871470"/>
          </a:xfrm>
        </p:spPr>
        <p:txBody>
          <a:bodyPr/>
          <a:lstStyle/>
          <a:p>
            <a:r>
              <a:rPr lang="en-GB" dirty="0" smtClean="0"/>
              <a:t>Project development</a:t>
            </a:r>
            <a:endParaRPr lang="en-GB" dirty="0"/>
          </a:p>
        </p:txBody>
      </p:sp>
      <p:sp>
        <p:nvSpPr>
          <p:cNvPr id="3" name="Content Placeholder 2"/>
          <p:cNvSpPr>
            <a:spLocks noGrp="1"/>
          </p:cNvSpPr>
          <p:nvPr>
            <p:ph idx="1"/>
          </p:nvPr>
        </p:nvSpPr>
        <p:spPr/>
        <p:txBody>
          <a:bodyPr/>
          <a:lstStyle/>
          <a:p>
            <a:r>
              <a:rPr lang="en-GB" dirty="0" smtClean="0"/>
              <a:t>Broker – Co-ordinator</a:t>
            </a:r>
          </a:p>
          <a:p>
            <a:r>
              <a:rPr lang="en-GB" dirty="0" smtClean="0"/>
              <a:t>Implementation / Clear Service Specification</a:t>
            </a:r>
          </a:p>
          <a:p>
            <a:r>
              <a:rPr lang="en-GB" dirty="0"/>
              <a:t>C</a:t>
            </a:r>
            <a:r>
              <a:rPr lang="en-GB" dirty="0" smtClean="0"/>
              <a:t>hange Location PP/GGH – Short term Teams CRT’s</a:t>
            </a:r>
          </a:p>
          <a:p>
            <a:r>
              <a:rPr lang="en-GB" dirty="0" smtClean="0"/>
              <a:t>Frailty /Front Door Hospital – Project</a:t>
            </a:r>
          </a:p>
          <a:p>
            <a:r>
              <a:rPr lang="en-GB" dirty="0" smtClean="0"/>
              <a:t>TOCALS – PPH Project</a:t>
            </a:r>
          </a:p>
          <a:p>
            <a:r>
              <a:rPr lang="en-GB" dirty="0" smtClean="0"/>
              <a:t>ART</a:t>
            </a:r>
          </a:p>
          <a:p>
            <a:r>
              <a:rPr lang="en-GB" dirty="0" smtClean="0"/>
              <a:t>Closer Working OT’s &amp; Physio’s / Therapy Support Workers /Frailty Nurses</a:t>
            </a:r>
          </a:p>
          <a:p>
            <a:endParaRPr lang="en-GB" dirty="0"/>
          </a:p>
          <a:p>
            <a:endParaRPr lang="en-GB" dirty="0" smtClean="0"/>
          </a:p>
        </p:txBody>
      </p:sp>
    </p:spTree>
    <p:extLst>
      <p:ext uri="{BB962C8B-B14F-4D97-AF65-F5344CB8AC3E}">
        <p14:creationId xmlns:p14="http://schemas.microsoft.com/office/powerpoint/2010/main" val="3716296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a:xfrm>
            <a:off x="677334" y="1159098"/>
            <a:ext cx="8596668" cy="5177307"/>
          </a:xfrm>
        </p:spPr>
        <p:txBody>
          <a:bodyPr/>
          <a:lstStyle/>
          <a:p>
            <a:r>
              <a:rPr lang="en-GB" dirty="0" smtClean="0"/>
              <a:t> Need </a:t>
            </a:r>
            <a:r>
              <a:rPr lang="en-GB" smtClean="0"/>
              <a:t>Co-ordinated Approach - Robust </a:t>
            </a:r>
            <a:r>
              <a:rPr lang="en-GB" dirty="0" smtClean="0"/>
              <a:t>Intermediate Care Pathway</a:t>
            </a:r>
            <a:endParaRPr lang="en-GB" dirty="0"/>
          </a:p>
        </p:txBody>
      </p:sp>
      <p:graphicFrame>
        <p:nvGraphicFramePr>
          <p:cNvPr id="4" name="Diagram 3"/>
          <p:cNvGraphicFramePr>
            <a:graphicFrameLocks/>
          </p:cNvGraphicFramePr>
          <p:nvPr>
            <p:extLst>
              <p:ext uri="{D42A27DB-BD31-4B8C-83A1-F6EECF244321}">
                <p14:modId xmlns:p14="http://schemas.microsoft.com/office/powerpoint/2010/main" val="84929604"/>
              </p:ext>
            </p:extLst>
          </p:nvPr>
        </p:nvGraphicFramePr>
        <p:xfrm>
          <a:off x="466260" y="1682956"/>
          <a:ext cx="8632190" cy="49237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3170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4902"/>
            <a:ext cx="8596668" cy="1320800"/>
          </a:xfrm>
        </p:spPr>
        <p:txBody>
          <a:bodyPr/>
          <a:lstStyle/>
          <a:p>
            <a:r>
              <a:rPr lang="en-GB" dirty="0" smtClean="0"/>
              <a:t>Project Introduction</a:t>
            </a:r>
            <a:endParaRPr lang="en-GB" dirty="0"/>
          </a:p>
        </p:txBody>
      </p:sp>
      <p:sp>
        <p:nvSpPr>
          <p:cNvPr id="3" name="Content Placeholder 2"/>
          <p:cNvSpPr>
            <a:spLocks noGrp="1"/>
          </p:cNvSpPr>
          <p:nvPr>
            <p:ph idx="1"/>
          </p:nvPr>
        </p:nvSpPr>
        <p:spPr>
          <a:xfrm>
            <a:off x="677333" y="1117400"/>
            <a:ext cx="9303793" cy="1290949"/>
          </a:xfrm>
        </p:spPr>
        <p:txBody>
          <a:bodyPr>
            <a:normAutofit/>
          </a:bodyPr>
          <a:lstStyle/>
          <a:p>
            <a:r>
              <a:rPr lang="en-GB" dirty="0" smtClean="0"/>
              <a:t>The Rapid Response Service supports Frail adults with sudden and / or unexplained functional decline to minimise escalation of need.  The Service enables people to remain at home, prevents hospital admission, and supports timely transitions from hospital to home, thereby enhancing recovery and reducing further dependency. </a:t>
            </a:r>
          </a:p>
          <a:p>
            <a:endParaRPr lang="en-GB" dirty="0"/>
          </a:p>
          <a:p>
            <a:endParaRPr lang="en-GB" dirty="0" smtClean="0"/>
          </a:p>
          <a:p>
            <a:endParaRPr lang="en-GB" dirty="0"/>
          </a:p>
        </p:txBody>
      </p:sp>
      <p:sp>
        <p:nvSpPr>
          <p:cNvPr id="4" name="Content Placeholder 2"/>
          <p:cNvSpPr txBox="1">
            <a:spLocks/>
          </p:cNvSpPr>
          <p:nvPr/>
        </p:nvSpPr>
        <p:spPr>
          <a:xfrm>
            <a:off x="677332" y="2408350"/>
            <a:ext cx="9303793" cy="96591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dirty="0"/>
              <a:t>The Service is managed and delivered by the Local Authority’s In House Domiciliary Care and Support Team.  The Agency is Registered with the Care Inspectorate (Wales) and Inspected under the Care Standards Act 2000.  </a:t>
            </a:r>
          </a:p>
          <a:p>
            <a:endParaRPr lang="en-GB" dirty="0" smtClean="0"/>
          </a:p>
          <a:p>
            <a:endParaRPr lang="en-GB" dirty="0" smtClean="0"/>
          </a:p>
          <a:p>
            <a:endParaRPr lang="en-GB" dirty="0"/>
          </a:p>
        </p:txBody>
      </p:sp>
      <p:sp>
        <p:nvSpPr>
          <p:cNvPr id="5" name="Content Placeholder 2"/>
          <p:cNvSpPr txBox="1">
            <a:spLocks/>
          </p:cNvSpPr>
          <p:nvPr/>
        </p:nvSpPr>
        <p:spPr>
          <a:xfrm>
            <a:off x="677332" y="3374266"/>
            <a:ext cx="9303793" cy="72264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dirty="0"/>
              <a:t>Domiciliary Supervisors and Senior Support Workers attached within Office Hours and during Out of Office Hours 6.45 am – 10pm x 7 Days a week.</a:t>
            </a:r>
          </a:p>
          <a:p>
            <a:endParaRPr lang="en-GB" dirty="0" smtClean="0"/>
          </a:p>
          <a:p>
            <a:endParaRPr lang="en-GB" dirty="0" smtClean="0"/>
          </a:p>
          <a:p>
            <a:endParaRPr lang="en-GB" dirty="0"/>
          </a:p>
        </p:txBody>
      </p:sp>
      <p:sp>
        <p:nvSpPr>
          <p:cNvPr id="6" name="Content Placeholder 2"/>
          <p:cNvSpPr txBox="1">
            <a:spLocks/>
          </p:cNvSpPr>
          <p:nvPr/>
        </p:nvSpPr>
        <p:spPr>
          <a:xfrm>
            <a:off x="677332" y="4161310"/>
            <a:ext cx="9303793" cy="722648"/>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dirty="0"/>
              <a:t>The Team consists of 24 part time staff working 26.25hr contracts – 630 contract hours per week. Covering shifts 7 – 3 and 2 – 10.  Currently based at 2 Extra Care Locations.</a:t>
            </a:r>
          </a:p>
          <a:p>
            <a:endParaRPr lang="en-GB" dirty="0" smtClean="0"/>
          </a:p>
          <a:p>
            <a:endParaRPr lang="en-GB" dirty="0" smtClean="0"/>
          </a:p>
          <a:p>
            <a:endParaRPr lang="en-GB" dirty="0"/>
          </a:p>
        </p:txBody>
      </p:sp>
      <p:sp>
        <p:nvSpPr>
          <p:cNvPr id="7" name="Content Placeholder 2"/>
          <p:cNvSpPr txBox="1">
            <a:spLocks/>
          </p:cNvSpPr>
          <p:nvPr/>
        </p:nvSpPr>
        <p:spPr>
          <a:xfrm>
            <a:off x="677332" y="4948354"/>
            <a:ext cx="9818950" cy="72264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dirty="0"/>
              <a:t>12 staff covering Llanelli/A &amp; G and Towy and 12 staff covering Teifi, Taf &amp; Gwendraeth – 3 staff members in both locations during both shifts.</a:t>
            </a:r>
          </a:p>
          <a:p>
            <a:endParaRPr lang="en-GB" dirty="0" smtClean="0"/>
          </a:p>
          <a:p>
            <a:endParaRPr lang="en-GB" dirty="0" smtClean="0"/>
          </a:p>
          <a:p>
            <a:endParaRPr lang="en-GB" dirty="0"/>
          </a:p>
        </p:txBody>
      </p:sp>
      <p:sp>
        <p:nvSpPr>
          <p:cNvPr id="8" name="Content Placeholder 2"/>
          <p:cNvSpPr txBox="1">
            <a:spLocks/>
          </p:cNvSpPr>
          <p:nvPr/>
        </p:nvSpPr>
        <p:spPr>
          <a:xfrm>
            <a:off x="677332" y="5735398"/>
            <a:ext cx="9818950" cy="5108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dirty="0"/>
              <a:t>4 x 4 Vehicles attached to each </a:t>
            </a:r>
            <a:r>
              <a:rPr lang="en-GB" dirty="0" smtClean="0"/>
              <a:t>team and </a:t>
            </a:r>
            <a:r>
              <a:rPr lang="en-GB" smtClean="0"/>
              <a:t>Manga Lifting Camels x 2.</a:t>
            </a:r>
            <a:endParaRPr lang="en-GB" dirty="0" smtClean="0"/>
          </a:p>
          <a:p>
            <a:endParaRPr lang="en-GB" dirty="0" smtClean="0"/>
          </a:p>
          <a:p>
            <a:endParaRPr lang="en-GB" dirty="0"/>
          </a:p>
        </p:txBody>
      </p:sp>
    </p:spTree>
    <p:extLst>
      <p:ext uri="{BB962C8B-B14F-4D97-AF65-F5344CB8AC3E}">
        <p14:creationId xmlns:p14="http://schemas.microsoft.com/office/powerpoint/2010/main" val="320245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Funding arrangements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59157943"/>
              </p:ext>
            </p:extLst>
          </p:nvPr>
        </p:nvGraphicFramePr>
        <p:xfrm>
          <a:off x="1506828" y="1690688"/>
          <a:ext cx="7199290" cy="3653546"/>
        </p:xfrm>
        <a:graphic>
          <a:graphicData uri="http://schemas.openxmlformats.org/drawingml/2006/table">
            <a:tbl>
              <a:tblPr firstRow="1" firstCol="1" bandRow="1">
                <a:tableStyleId>{5C22544A-7EE6-4342-B048-85BDC9FD1C3A}</a:tableStyleId>
              </a:tblPr>
              <a:tblGrid>
                <a:gridCol w="3451853"/>
                <a:gridCol w="3747437"/>
              </a:tblGrid>
              <a:tr h="447205">
                <a:tc gridSpan="2">
                  <a:txBody>
                    <a:bodyPr/>
                    <a:lstStyle/>
                    <a:p>
                      <a:pPr>
                        <a:lnSpc>
                          <a:spcPct val="107000"/>
                        </a:lnSpc>
                        <a:spcAft>
                          <a:spcPts val="0"/>
                        </a:spcAft>
                      </a:pPr>
                      <a:r>
                        <a:rPr lang="en-GB" sz="2000" baseline="0" dirty="0">
                          <a:effectLst/>
                        </a:rPr>
                        <a:t>Funding arrangements:</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r>
              <a:tr h="623345">
                <a:tc>
                  <a:txBody>
                    <a:bodyPr/>
                    <a:lstStyle/>
                    <a:p>
                      <a:pPr>
                        <a:lnSpc>
                          <a:spcPct val="107000"/>
                        </a:lnSpc>
                        <a:spcAft>
                          <a:spcPts val="0"/>
                        </a:spcAft>
                      </a:pPr>
                      <a:r>
                        <a:rPr lang="en-GB" sz="2000" baseline="0" dirty="0">
                          <a:effectLst/>
                        </a:rPr>
                        <a:t>Budget:</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baseline="0" dirty="0">
                          <a:effectLst/>
                        </a:rPr>
                        <a:t> </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6180">
                <a:tc>
                  <a:txBody>
                    <a:bodyPr/>
                    <a:lstStyle/>
                    <a:p>
                      <a:pPr>
                        <a:lnSpc>
                          <a:spcPct val="107000"/>
                        </a:lnSpc>
                        <a:spcAft>
                          <a:spcPts val="0"/>
                        </a:spcAft>
                      </a:pPr>
                      <a:r>
                        <a:rPr lang="en-GB" sz="2000" baseline="0" dirty="0">
                          <a:effectLst/>
                        </a:rPr>
                        <a:t>Funding from ICF:</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baseline="0" dirty="0" smtClean="0">
                          <a:effectLst/>
                        </a:rPr>
                        <a:t>2017 – 2018 </a:t>
                      </a:r>
                    </a:p>
                    <a:p>
                      <a:pPr>
                        <a:lnSpc>
                          <a:spcPct val="107000"/>
                        </a:lnSpc>
                        <a:spcAft>
                          <a:spcPts val="0"/>
                        </a:spcAft>
                      </a:pPr>
                      <a:r>
                        <a:rPr lang="en-GB" sz="2000" baseline="0" dirty="0" smtClean="0">
                          <a:effectLst/>
                        </a:rPr>
                        <a:t>£488K</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6180">
                <a:tc>
                  <a:txBody>
                    <a:bodyPr/>
                    <a:lstStyle/>
                    <a:p>
                      <a:pPr>
                        <a:lnSpc>
                          <a:spcPct val="107000"/>
                        </a:lnSpc>
                        <a:spcAft>
                          <a:spcPts val="0"/>
                        </a:spcAft>
                      </a:pPr>
                      <a:r>
                        <a:rPr lang="en-GB" sz="2000" baseline="0" dirty="0">
                          <a:effectLst/>
                        </a:rPr>
                        <a:t>Any other funding:</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baseline="0" dirty="0" smtClean="0">
                          <a:effectLst/>
                        </a:rPr>
                        <a:t>nil</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6180">
                <a:tc>
                  <a:txBody>
                    <a:bodyPr/>
                    <a:lstStyle/>
                    <a:p>
                      <a:pPr>
                        <a:lnSpc>
                          <a:spcPct val="107000"/>
                        </a:lnSpc>
                        <a:spcAft>
                          <a:spcPts val="0"/>
                        </a:spcAft>
                      </a:pPr>
                      <a:r>
                        <a:rPr lang="en-GB" sz="2000" baseline="0" dirty="0">
                          <a:effectLst/>
                        </a:rPr>
                        <a:t>Spend </a:t>
                      </a:r>
                      <a:r>
                        <a:rPr lang="en-GB" sz="2000" baseline="0" dirty="0" smtClean="0">
                          <a:effectLst/>
                        </a:rPr>
                        <a:t>2016/17 (</a:t>
                      </a:r>
                      <a:r>
                        <a:rPr lang="en-GB" sz="2000" baseline="0" dirty="0" err="1" smtClean="0">
                          <a:effectLst/>
                        </a:rPr>
                        <a:t>incl</a:t>
                      </a:r>
                      <a:r>
                        <a:rPr lang="en-GB" sz="2000" baseline="0" dirty="0" smtClean="0">
                          <a:effectLst/>
                        </a:rPr>
                        <a:t> spend to date):</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baseline="0" dirty="0" smtClean="0">
                          <a:effectLst/>
                        </a:rPr>
                        <a:t>£469K</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6180">
                <a:tc>
                  <a:txBody>
                    <a:bodyPr/>
                    <a:lstStyle/>
                    <a:p>
                      <a:pPr>
                        <a:lnSpc>
                          <a:spcPct val="107000"/>
                        </a:lnSpc>
                        <a:spcAft>
                          <a:spcPts val="0"/>
                        </a:spcAft>
                      </a:pPr>
                      <a:r>
                        <a:rPr lang="en-GB" sz="2000" baseline="0" dirty="0" smtClean="0">
                          <a:effectLst/>
                        </a:rPr>
                        <a:t>Projected 2018/19 budget required:</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baseline="0" dirty="0" smtClean="0">
                          <a:effectLst/>
                        </a:rPr>
                        <a:t>£500K</a:t>
                      </a:r>
                      <a:r>
                        <a:rPr lang="en-GB" sz="2000" baseline="0" dirty="0">
                          <a:effectLst/>
                        </a:rPr>
                        <a:t> </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TextBox 2"/>
          <p:cNvSpPr txBox="1"/>
          <p:nvPr/>
        </p:nvSpPr>
        <p:spPr>
          <a:xfrm>
            <a:off x="5679583" y="5486400"/>
            <a:ext cx="3026535" cy="307777"/>
          </a:xfrm>
          <a:prstGeom prst="rect">
            <a:avLst/>
          </a:prstGeom>
          <a:noFill/>
        </p:spPr>
        <p:txBody>
          <a:bodyPr wrap="square" rtlCol="0">
            <a:spAutoFit/>
          </a:bodyPr>
          <a:lstStyle/>
          <a:p>
            <a:pPr algn="r"/>
            <a:r>
              <a:rPr lang="en-GB" sz="1400" dirty="0" smtClean="0"/>
              <a:t>Andrea Thomas - Resources</a:t>
            </a:r>
            <a:endParaRPr lang="en-GB" sz="1400" dirty="0"/>
          </a:p>
        </p:txBody>
      </p:sp>
    </p:spTree>
    <p:extLst>
      <p:ext uri="{BB962C8B-B14F-4D97-AF65-F5344CB8AC3E}">
        <p14:creationId xmlns:p14="http://schemas.microsoft.com/office/powerpoint/2010/main" val="3752073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tie-in with ICF objectives </a:t>
            </a:r>
            <a:endParaRPr lang="en-GB" dirty="0"/>
          </a:p>
        </p:txBody>
      </p:sp>
      <p:sp>
        <p:nvSpPr>
          <p:cNvPr id="3" name="Content Placeholder 2"/>
          <p:cNvSpPr>
            <a:spLocks noGrp="1"/>
          </p:cNvSpPr>
          <p:nvPr>
            <p:ph idx="1"/>
          </p:nvPr>
        </p:nvSpPr>
        <p:spPr>
          <a:xfrm>
            <a:off x="780365" y="1439373"/>
            <a:ext cx="8596668" cy="833928"/>
          </a:xfrm>
        </p:spPr>
        <p:txBody>
          <a:bodyPr/>
          <a:lstStyle/>
          <a:p>
            <a:r>
              <a:rPr lang="en-GB" dirty="0" smtClean="0"/>
              <a:t>Supports the provision of care and support closer to home during times of critical / acute non medical interventions.</a:t>
            </a:r>
          </a:p>
        </p:txBody>
      </p:sp>
      <p:sp>
        <p:nvSpPr>
          <p:cNvPr id="4" name="Content Placeholder 2"/>
          <p:cNvSpPr txBox="1">
            <a:spLocks/>
          </p:cNvSpPr>
          <p:nvPr/>
        </p:nvSpPr>
        <p:spPr>
          <a:xfrm>
            <a:off x="780365" y="2269146"/>
            <a:ext cx="8596668" cy="833928"/>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dirty="0"/>
              <a:t>Liaises and negotiates with other Community based services to reduce admissions into hospital, and facilitate the transfer and continuity of high quality care and support.</a:t>
            </a:r>
          </a:p>
        </p:txBody>
      </p:sp>
      <p:sp>
        <p:nvSpPr>
          <p:cNvPr id="5" name="Content Placeholder 2"/>
          <p:cNvSpPr txBox="1">
            <a:spLocks/>
          </p:cNvSpPr>
          <p:nvPr/>
        </p:nvSpPr>
        <p:spPr>
          <a:xfrm>
            <a:off x="780365" y="3247046"/>
            <a:ext cx="8596668" cy="833928"/>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dirty="0"/>
              <a:t>Supports patients requiring short term support to enable discharge from hospital, bridging the gap until longer term services are available to commence.</a:t>
            </a:r>
          </a:p>
        </p:txBody>
      </p:sp>
      <p:sp>
        <p:nvSpPr>
          <p:cNvPr id="6" name="Content Placeholder 2"/>
          <p:cNvSpPr txBox="1">
            <a:spLocks/>
          </p:cNvSpPr>
          <p:nvPr/>
        </p:nvSpPr>
        <p:spPr>
          <a:xfrm>
            <a:off x="780365" y="4224946"/>
            <a:ext cx="8596668" cy="83392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dirty="0"/>
              <a:t>Supports individuals with chronic conditions or palliative care needs as their situation fluctuates over time.</a:t>
            </a:r>
          </a:p>
        </p:txBody>
      </p:sp>
    </p:spTree>
    <p:extLst>
      <p:ext uri="{BB962C8B-B14F-4D97-AF65-F5344CB8AC3E}">
        <p14:creationId xmlns:p14="http://schemas.microsoft.com/office/powerpoint/2010/main" val="84090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GB" dirty="0" smtClean="0"/>
              <a:t>In House Domiciliary Business</a:t>
            </a:r>
            <a:endParaRPr lang="en-GB" dirty="0"/>
          </a:p>
        </p:txBody>
      </p:sp>
      <p:pic>
        <p:nvPicPr>
          <p:cNvPr id="5" name="Content Placeholder 6"/>
          <p:cNvPicPr>
            <a:picLocks noGrp="1" noChangeAspect="1"/>
          </p:cNvPicPr>
          <p:nvPr>
            <p:ph idx="1"/>
          </p:nvPr>
        </p:nvPicPr>
        <p:blipFill>
          <a:blip r:embed="rId2"/>
          <a:stretch>
            <a:fillRect/>
          </a:stretch>
        </p:blipFill>
        <p:spPr>
          <a:xfrm>
            <a:off x="2109479" y="2160588"/>
            <a:ext cx="5733079" cy="3881437"/>
          </a:xfrm>
          <a:prstGeom prst="rect">
            <a:avLst/>
          </a:prstGeom>
        </p:spPr>
      </p:pic>
    </p:spTree>
    <p:extLst>
      <p:ext uri="{BB962C8B-B14F-4D97-AF65-F5344CB8AC3E}">
        <p14:creationId xmlns:p14="http://schemas.microsoft.com/office/powerpoint/2010/main" val="2244530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Projects key achievements:</a:t>
            </a:r>
            <a:endParaRPr lang="en-GB" dirty="0"/>
          </a:p>
        </p:txBody>
      </p:sp>
      <p:pic>
        <p:nvPicPr>
          <p:cNvPr id="9" name="Content Placeholder 8"/>
          <p:cNvPicPr>
            <a:picLocks noGrp="1" noChangeAspect="1"/>
          </p:cNvPicPr>
          <p:nvPr>
            <p:ph idx="1"/>
          </p:nvPr>
        </p:nvPicPr>
        <p:blipFill>
          <a:blip r:embed="rId2"/>
          <a:stretch>
            <a:fillRect/>
          </a:stretch>
        </p:blipFill>
        <p:spPr>
          <a:xfrm>
            <a:off x="2040380" y="2336801"/>
            <a:ext cx="5227933" cy="3142322"/>
          </a:xfrm>
          <a:prstGeom prst="rect">
            <a:avLst/>
          </a:prstGeom>
        </p:spPr>
      </p:pic>
    </p:spTree>
    <p:extLst>
      <p:ext uri="{BB962C8B-B14F-4D97-AF65-F5344CB8AC3E}">
        <p14:creationId xmlns:p14="http://schemas.microsoft.com/office/powerpoint/2010/main" val="1361925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1783"/>
          </a:xfrm>
        </p:spPr>
        <p:txBody>
          <a:bodyPr/>
          <a:lstStyle/>
          <a:p>
            <a:r>
              <a:rPr lang="en-GB" dirty="0" smtClean="0"/>
              <a:t>Activity:</a:t>
            </a:r>
            <a:endParaRPr lang="en-GB" dirty="0"/>
          </a:p>
        </p:txBody>
      </p:sp>
      <p:sp>
        <p:nvSpPr>
          <p:cNvPr id="4" name="Content Placeholder 2"/>
          <p:cNvSpPr txBox="1">
            <a:spLocks/>
          </p:cNvSpPr>
          <p:nvPr/>
        </p:nvSpPr>
        <p:spPr>
          <a:xfrm>
            <a:off x="677334" y="2697955"/>
            <a:ext cx="8596668" cy="5334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GB" dirty="0" smtClean="0"/>
          </a:p>
        </p:txBody>
      </p:sp>
      <p:sp>
        <p:nvSpPr>
          <p:cNvPr id="5" name="Content Placeholder 2"/>
          <p:cNvSpPr txBox="1">
            <a:spLocks/>
          </p:cNvSpPr>
          <p:nvPr/>
        </p:nvSpPr>
        <p:spPr>
          <a:xfrm>
            <a:off x="677334" y="3290889"/>
            <a:ext cx="8596668" cy="59531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GB" dirty="0" smtClean="0"/>
          </a:p>
        </p:txBody>
      </p:sp>
      <p:sp>
        <p:nvSpPr>
          <p:cNvPr id="6" name="Content Placeholder 2"/>
          <p:cNvSpPr txBox="1">
            <a:spLocks/>
          </p:cNvSpPr>
          <p:nvPr/>
        </p:nvSpPr>
        <p:spPr>
          <a:xfrm>
            <a:off x="677334" y="3886201"/>
            <a:ext cx="8596668" cy="6477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dirty="0" smtClean="0"/>
              <a:t> </a:t>
            </a:r>
            <a:endParaRPr lang="en-GB" dirty="0"/>
          </a:p>
          <a:p>
            <a:endParaRPr lang="en-GB" dirty="0" smtClean="0"/>
          </a:p>
        </p:txBody>
      </p:sp>
      <p:pic>
        <p:nvPicPr>
          <p:cNvPr id="7" name="Content Placeholder 6"/>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03797" y="1390917"/>
            <a:ext cx="7096259" cy="3837906"/>
          </a:xfrm>
          <a:prstGeom prst="rect">
            <a:avLst/>
          </a:prstGeom>
          <a:noFill/>
        </p:spPr>
      </p:pic>
    </p:spTree>
    <p:extLst>
      <p:ext uri="{BB962C8B-B14F-4D97-AF65-F5344CB8AC3E}">
        <p14:creationId xmlns:p14="http://schemas.microsoft.com/office/powerpoint/2010/main" val="1339982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400" dirty="0" smtClean="0">
                <a:solidFill>
                  <a:schemeClr val="tx1"/>
                </a:solidFill>
              </a:rPr>
              <a:t/>
            </a:r>
            <a:br>
              <a:rPr lang="en-GB" sz="1400" dirty="0" smtClean="0">
                <a:solidFill>
                  <a:schemeClr val="tx1"/>
                </a:solidFill>
              </a:rPr>
            </a:br>
            <a:r>
              <a:rPr lang="en-GB" sz="1400" dirty="0">
                <a:solidFill>
                  <a:schemeClr val="tx1"/>
                </a:solidFill>
              </a:rPr>
              <a:t/>
            </a:r>
            <a:br>
              <a:rPr lang="en-GB" sz="1400" dirty="0">
                <a:solidFill>
                  <a:schemeClr val="tx1"/>
                </a:solidFill>
              </a:rPr>
            </a:br>
            <a:r>
              <a:rPr lang="en-GB" sz="1400" dirty="0" smtClean="0">
                <a:solidFill>
                  <a:schemeClr val="tx1"/>
                </a:solidFill>
              </a:rPr>
              <a:t/>
            </a:r>
            <a:br>
              <a:rPr lang="en-GB" sz="1400" dirty="0" smtClean="0">
                <a:solidFill>
                  <a:schemeClr val="tx1"/>
                </a:solidFill>
              </a:rPr>
            </a:br>
            <a:r>
              <a:rPr lang="en-GB" sz="1400" dirty="0" smtClean="0">
                <a:solidFill>
                  <a:schemeClr val="tx1"/>
                </a:solidFill>
              </a:rPr>
              <a:t>Looking in more detail at the variation  of starters and leavers, during the months it appears we had a drop in demand April to Aug, then we see an increase from Sept to Jan.</a:t>
            </a:r>
            <a:endParaRPr lang="en-GB" sz="1400" dirty="0">
              <a:solidFill>
                <a:schemeClr val="tx1"/>
              </a:solidFill>
            </a:endParaRP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91674" y="2292439"/>
            <a:ext cx="6276640" cy="3186683"/>
          </a:xfrm>
          <a:prstGeom prst="rect">
            <a:avLst/>
          </a:prstGeom>
          <a:noFill/>
        </p:spPr>
      </p:pic>
      <p:sp>
        <p:nvSpPr>
          <p:cNvPr id="3" name="TextBox 2"/>
          <p:cNvSpPr txBox="1"/>
          <p:nvPr/>
        </p:nvSpPr>
        <p:spPr>
          <a:xfrm>
            <a:off x="7445829" y="3090725"/>
            <a:ext cx="2264228" cy="954107"/>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Drop in demand</a:t>
            </a:r>
          </a:p>
          <a:p>
            <a:pPr marL="285750" indent="-285750">
              <a:buFont typeface="Arial" panose="020B0604020202020204" pitchFamily="34" charset="0"/>
              <a:buChar char="•"/>
            </a:pPr>
            <a:r>
              <a:rPr lang="en-GB" sz="1400" dirty="0" smtClean="0"/>
              <a:t>Rapid response cover </a:t>
            </a:r>
            <a:r>
              <a:rPr lang="en-GB" sz="1400" dirty="0" err="1" smtClean="0"/>
              <a:t>Reablement</a:t>
            </a:r>
            <a:r>
              <a:rPr lang="en-GB" sz="1400" dirty="0" smtClean="0"/>
              <a:t> / </a:t>
            </a:r>
            <a:r>
              <a:rPr lang="en-GB" sz="1400" dirty="0" err="1" smtClean="0"/>
              <a:t>Longterm</a:t>
            </a:r>
            <a:endParaRPr lang="en-GB" sz="1400" dirty="0"/>
          </a:p>
        </p:txBody>
      </p:sp>
    </p:spTree>
    <p:extLst>
      <p:ext uri="{BB962C8B-B14F-4D97-AF65-F5344CB8AC3E}">
        <p14:creationId xmlns:p14="http://schemas.microsoft.com/office/powerpoint/2010/main" val="3095335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Scatter Graph – Visual representation of our Clients</a:t>
            </a:r>
            <a:endParaRPr lang="en-GB" dirty="0"/>
          </a:p>
        </p:txBody>
      </p:sp>
      <p:pic>
        <p:nvPicPr>
          <p:cNvPr id="6" name="Content Placeholder 5"/>
          <p:cNvPicPr>
            <a:picLocks noGrp="1" noChangeAspect="1"/>
          </p:cNvPicPr>
          <p:nvPr>
            <p:ph idx="1"/>
          </p:nvPr>
        </p:nvPicPr>
        <p:blipFill>
          <a:blip r:embed="rId2"/>
          <a:stretch>
            <a:fillRect/>
          </a:stretch>
        </p:blipFill>
        <p:spPr>
          <a:xfrm>
            <a:off x="2683724" y="2577174"/>
            <a:ext cx="4584589" cy="3048264"/>
          </a:xfrm>
          <a:prstGeom prst="rect">
            <a:avLst/>
          </a:prstGeom>
        </p:spPr>
      </p:pic>
    </p:spTree>
    <p:extLst>
      <p:ext uri="{BB962C8B-B14F-4D97-AF65-F5344CB8AC3E}">
        <p14:creationId xmlns:p14="http://schemas.microsoft.com/office/powerpoint/2010/main" val="4011477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718</TotalTime>
  <Words>827</Words>
  <Application>Microsoft Office PowerPoint</Application>
  <PresentationFormat>Widescreen</PresentationFormat>
  <Paragraphs>94</Paragraphs>
  <Slides>14</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22" baseType="lpstr">
      <vt:lpstr>Arial</vt:lpstr>
      <vt:lpstr>Calibri</vt:lpstr>
      <vt:lpstr>Times New Roman</vt:lpstr>
      <vt:lpstr>Trebuchet MS</vt:lpstr>
      <vt:lpstr>Wingdings 3</vt:lpstr>
      <vt:lpstr>Facet</vt:lpstr>
      <vt:lpstr>Bitmap Image</vt:lpstr>
      <vt:lpstr>MSPhotoEd.3</vt:lpstr>
      <vt:lpstr>Integrated Care Fund Challenge Session</vt:lpstr>
      <vt:lpstr>Project Introduction</vt:lpstr>
      <vt:lpstr>Funding arrangements</vt:lpstr>
      <vt:lpstr>Project tie-in with ICF objectives </vt:lpstr>
      <vt:lpstr>In House Domiciliary Business</vt:lpstr>
      <vt:lpstr>Projects key achievements:</vt:lpstr>
      <vt:lpstr>Activity:</vt:lpstr>
      <vt:lpstr>   Looking in more detail at the variation  of starters and leavers, during the months it appears we had a drop in demand April to Aug, then we see an increase from Sept to Jan.</vt:lpstr>
      <vt:lpstr>The Scatter Graph – Visual representation of our Clients</vt:lpstr>
      <vt:lpstr>Key case study / studies</vt:lpstr>
      <vt:lpstr>Key case study / studies Cont.</vt:lpstr>
      <vt:lpstr>Sustainability plan</vt:lpstr>
      <vt:lpstr>Project development</vt:lpstr>
      <vt:lpstr>Conclusion</vt:lpstr>
    </vt:vector>
  </TitlesOfParts>
  <Company>Pembrokeshire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Care Fund</dc:title>
  <dc:creator>Jones, Jo-Anne</dc:creator>
  <cp:lastModifiedBy>W John Arnold</cp:lastModifiedBy>
  <cp:revision>42</cp:revision>
  <dcterms:created xsi:type="dcterms:W3CDTF">2017-08-16T15:01:20Z</dcterms:created>
  <dcterms:modified xsi:type="dcterms:W3CDTF">2018-03-05T15:19:37Z</dcterms:modified>
</cp:coreProperties>
</file>