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8.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21.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4"/>
  </p:sldMasterIdLst>
  <p:notesMasterIdLst>
    <p:notesMasterId r:id="rId73"/>
  </p:notesMasterIdLst>
  <p:sldIdLst>
    <p:sldId id="563" r:id="rId5"/>
    <p:sldId id="939" r:id="rId6"/>
    <p:sldId id="1815" r:id="rId7"/>
    <p:sldId id="2080" r:id="rId8"/>
    <p:sldId id="821" r:id="rId9"/>
    <p:sldId id="1419" r:id="rId10"/>
    <p:sldId id="1816" r:id="rId11"/>
    <p:sldId id="2052" r:id="rId12"/>
    <p:sldId id="1185" r:id="rId13"/>
    <p:sldId id="2079" r:id="rId14"/>
    <p:sldId id="1905" r:id="rId15"/>
    <p:sldId id="1901" r:id="rId16"/>
    <p:sldId id="1835" r:id="rId17"/>
    <p:sldId id="2063" r:id="rId18"/>
    <p:sldId id="825" r:id="rId19"/>
    <p:sldId id="826" r:id="rId20"/>
    <p:sldId id="828" r:id="rId21"/>
    <p:sldId id="829" r:id="rId22"/>
    <p:sldId id="1819" r:id="rId23"/>
    <p:sldId id="1831" r:id="rId24"/>
    <p:sldId id="272" r:id="rId25"/>
    <p:sldId id="1811" r:id="rId26"/>
    <p:sldId id="1812" r:id="rId27"/>
    <p:sldId id="2088" r:id="rId28"/>
    <p:sldId id="2089" r:id="rId29"/>
    <p:sldId id="1832" r:id="rId30"/>
    <p:sldId id="2076" r:id="rId31"/>
    <p:sldId id="1828" r:id="rId32"/>
    <p:sldId id="2104" r:id="rId33"/>
    <p:sldId id="2081" r:id="rId34"/>
    <p:sldId id="2105" r:id="rId35"/>
    <p:sldId id="2057" r:id="rId36"/>
    <p:sldId id="2106" r:id="rId37"/>
    <p:sldId id="1830" r:id="rId38"/>
    <p:sldId id="1827" r:id="rId39"/>
    <p:sldId id="2087" r:id="rId40"/>
    <p:sldId id="2097" r:id="rId41"/>
    <p:sldId id="2098" r:id="rId42"/>
    <p:sldId id="2103" r:id="rId43"/>
    <p:sldId id="2099" r:id="rId44"/>
    <p:sldId id="2101" r:id="rId45"/>
    <p:sldId id="2102" r:id="rId46"/>
    <p:sldId id="2031" r:id="rId47"/>
    <p:sldId id="1813" r:id="rId48"/>
    <p:sldId id="2029" r:id="rId49"/>
    <p:sldId id="2133" r:id="rId50"/>
    <p:sldId id="2127" r:id="rId51"/>
    <p:sldId id="2040" r:id="rId52"/>
    <p:sldId id="2030" r:id="rId53"/>
    <p:sldId id="2077" r:id="rId54"/>
    <p:sldId id="1817" r:id="rId55"/>
    <p:sldId id="281" r:id="rId56"/>
    <p:sldId id="279" r:id="rId57"/>
    <p:sldId id="284" r:id="rId58"/>
    <p:sldId id="282" r:id="rId59"/>
    <p:sldId id="1184" r:id="rId60"/>
    <p:sldId id="2053" r:id="rId61"/>
    <p:sldId id="285" r:id="rId62"/>
    <p:sldId id="2082" r:id="rId63"/>
    <p:sldId id="2083" r:id="rId64"/>
    <p:sldId id="2084" r:id="rId65"/>
    <p:sldId id="2085" r:id="rId66"/>
    <p:sldId id="1998" r:id="rId67"/>
    <p:sldId id="2037" r:id="rId68"/>
    <p:sldId id="2004" r:id="rId69"/>
    <p:sldId id="2010" r:id="rId70"/>
    <p:sldId id="2038" r:id="rId71"/>
    <p:sldId id="293" r:id="rId7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Su Gordon-Graham" initials="SG" lastIdx="8" clrIdx="0">
    <p:extLst>
      <p:ext uri="{19B8F6BF-5375-455C-9EA6-DF929625EA0E}">
        <p15:presenceInfo xmlns:p15="http://schemas.microsoft.com/office/powerpoint/2012/main" userId="S::su.gordon-graham@Attain.co.uk::a5763d0d-fd9a-42a2-9588-04a29f974996" providerId="AD"/>
      </p:ext>
    </p:extLst>
  </p:cmAuthor>
  <p:cmAuthor id="2" name="Martin Wilson" initials="MW" lastIdx="2" clrIdx="1">
    <p:extLst>
      <p:ext uri="{19B8F6BF-5375-455C-9EA6-DF929625EA0E}">
        <p15:presenceInfo xmlns:p15="http://schemas.microsoft.com/office/powerpoint/2012/main" userId="S::martin.wilson@Attain.co.uk::4580958c-2fe1-4727-910c-3d7a3c9481f1" providerId="AD"/>
      </p:ext>
    </p:extLst>
  </p:cmAuthor>
  <p:cmAuthor id="3" name="Alison Shakeshaft (Hywel Dda UHB - Executive Director Of Therapies &amp; Health Science)" initials="AS(DU-EDOT&amp;HS" lastIdx="8" clrIdx="2">
    <p:extLst>
      <p:ext uri="{19B8F6BF-5375-455C-9EA6-DF929625EA0E}">
        <p15:presenceInfo xmlns:p15="http://schemas.microsoft.com/office/powerpoint/2012/main" userId="S-1-5-21-978635462-3828570294-627434887-1040816"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2F8EE"/>
    <a:srgbClr val="EE781F"/>
    <a:srgbClr val="FFFFFF"/>
    <a:srgbClr val="8FBF1A"/>
    <a:srgbClr val="9B029B"/>
    <a:srgbClr val="4154EC"/>
    <a:srgbClr val="FAD45F"/>
    <a:srgbClr val="F7BD0B"/>
    <a:srgbClr val="99A0DE"/>
    <a:srgbClr val="6574F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378393CA-13F7-4886-B850-13139CDEA3EE}" v="32" dt="2022-02-07T16:06:00.012"/>
  </p1510:revLst>
</p1510:revInfo>
</file>

<file path=ppt/tableStyles.xml><?xml version="1.0" encoding="utf-8"?>
<a:tblStyleLst xmlns:a="http://schemas.openxmlformats.org/drawingml/2006/main" def="{5C22544A-7EE6-4342-B048-85BDC9FD1C3A}">
  <a:tblStyle styleId="{9D7B26C5-4107-4FEC-AEDC-1716B250A1EF}" styleName="Light Style 1">
    <a:wholeTbl>
      <a:tcTxStyle>
        <a:fontRef idx="minor">
          <a:scrgbClr r="0" g="0" b="0"/>
        </a:fontRef>
        <a:schemeClr val="tx1"/>
      </a:tcTxStyle>
      <a:tcStyle>
        <a:tcBdr>
          <a:left>
            <a:ln>
              <a:noFill/>
            </a:ln>
          </a:left>
          <a:right>
            <a:ln>
              <a:noFill/>
            </a:ln>
          </a:right>
          <a:top>
            <a:ln w="12700" cmpd="sng">
              <a:solidFill>
                <a:schemeClr val="tx1"/>
              </a:solidFill>
            </a:ln>
          </a:top>
          <a:bottom>
            <a:ln w="12700" cmpd="sng">
              <a:solidFill>
                <a:schemeClr val="tx1"/>
              </a:solidFill>
            </a:ln>
          </a:bottom>
          <a:insideH>
            <a:ln>
              <a:noFill/>
            </a:ln>
          </a:insideH>
          <a:insideV>
            <a:ln>
              <a:noFill/>
            </a:ln>
          </a:insideV>
        </a:tcBdr>
        <a:fill>
          <a:noFill/>
        </a:fill>
      </a:tcStyle>
    </a:wholeTbl>
    <a:band1H>
      <a:tcStyle>
        <a:tcBdr/>
        <a:fill>
          <a:solidFill>
            <a:schemeClr val="tx1">
              <a:alpha val="20000"/>
            </a:schemeClr>
          </a:solidFill>
        </a:fill>
      </a:tcStyle>
    </a:band1H>
    <a:band2H>
      <a:tcStyle>
        <a:tcBdr/>
      </a:tcStyle>
    </a:band2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12700" cmpd="sng">
              <a:solidFill>
                <a:schemeClr val="tx1"/>
              </a:solidFill>
            </a:ln>
          </a:top>
        </a:tcBdr>
        <a:fill>
          <a:noFill/>
        </a:fill>
      </a:tcStyle>
    </a:lastRow>
    <a:firstRow>
      <a:tcTxStyle b="on"/>
      <a:tcStyle>
        <a:tcBdr>
          <a:bottom>
            <a:ln w="12700" cmpd="sng">
              <a:solidFill>
                <a:schemeClr val="tx1"/>
              </a:solidFill>
            </a:ln>
          </a:bottom>
        </a:tcBdr>
        <a:fill>
          <a:noFill/>
        </a:fill>
      </a:tcStyle>
    </a:firstRow>
  </a:tblStyle>
  <a:tblStyle styleId="{3B4B98B0-60AC-42C2-AFA5-B58CD77FA1E5}" styleName="Light Style 1 - Accent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100" d="100"/>
          <a:sy n="100" d="100"/>
        </p:scale>
        <p:origin x="876" y="9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slide" Target="slides/slide43.xml"/><Relationship Id="rId50" Type="http://schemas.openxmlformats.org/officeDocument/2006/relationships/slide" Target="slides/slide46.xml"/><Relationship Id="rId55" Type="http://schemas.openxmlformats.org/officeDocument/2006/relationships/slide" Target="slides/slide51.xml"/><Relationship Id="rId63" Type="http://schemas.openxmlformats.org/officeDocument/2006/relationships/slide" Target="slides/slide59.xml"/><Relationship Id="rId68" Type="http://schemas.openxmlformats.org/officeDocument/2006/relationships/slide" Target="slides/slide64.xml"/><Relationship Id="rId76" Type="http://schemas.openxmlformats.org/officeDocument/2006/relationships/viewProps" Target="viewProps.xml"/><Relationship Id="rId7" Type="http://schemas.openxmlformats.org/officeDocument/2006/relationships/slide" Target="slides/slide3.xml"/><Relationship Id="rId71" Type="http://schemas.openxmlformats.org/officeDocument/2006/relationships/slide" Target="slides/slide67.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slide" Target="slides/slide49.xml"/><Relationship Id="rId58" Type="http://schemas.openxmlformats.org/officeDocument/2006/relationships/slide" Target="slides/slide54.xml"/><Relationship Id="rId66" Type="http://schemas.openxmlformats.org/officeDocument/2006/relationships/slide" Target="slides/slide62.xml"/><Relationship Id="rId74" Type="http://schemas.openxmlformats.org/officeDocument/2006/relationships/commentAuthors" Target="commentAuthors.xml"/><Relationship Id="rId79" Type="http://schemas.microsoft.com/office/2015/10/relationships/revisionInfo" Target="revisionInfo.xml"/><Relationship Id="rId5" Type="http://schemas.openxmlformats.org/officeDocument/2006/relationships/slide" Target="slides/slide1.xml"/><Relationship Id="rId61" Type="http://schemas.openxmlformats.org/officeDocument/2006/relationships/slide" Target="slides/slide57.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slide" Target="slides/slide56.xml"/><Relationship Id="rId65" Type="http://schemas.openxmlformats.org/officeDocument/2006/relationships/slide" Target="slides/slide61.xml"/><Relationship Id="rId73" Type="http://schemas.openxmlformats.org/officeDocument/2006/relationships/notesMaster" Target="notesMasters/notesMaster1.xml"/><Relationship Id="rId78"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slide" Target="slides/slide52.xml"/><Relationship Id="rId64" Type="http://schemas.openxmlformats.org/officeDocument/2006/relationships/slide" Target="slides/slide60.xml"/><Relationship Id="rId69" Type="http://schemas.openxmlformats.org/officeDocument/2006/relationships/slide" Target="slides/slide65.xml"/><Relationship Id="rId77" Type="http://schemas.openxmlformats.org/officeDocument/2006/relationships/theme" Target="theme/theme1.xml"/><Relationship Id="rId8" Type="http://schemas.openxmlformats.org/officeDocument/2006/relationships/slide" Target="slides/slide4.xml"/><Relationship Id="rId51" Type="http://schemas.openxmlformats.org/officeDocument/2006/relationships/slide" Target="slides/slide47.xml"/><Relationship Id="rId72" Type="http://schemas.openxmlformats.org/officeDocument/2006/relationships/slide" Target="slides/slide68.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slide" Target="slides/slide55.xml"/><Relationship Id="rId67" Type="http://schemas.openxmlformats.org/officeDocument/2006/relationships/slide" Target="slides/slide63.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slide" Target="slides/slide50.xml"/><Relationship Id="rId62" Type="http://schemas.openxmlformats.org/officeDocument/2006/relationships/slide" Target="slides/slide58.xml"/><Relationship Id="rId70" Type="http://schemas.openxmlformats.org/officeDocument/2006/relationships/slide" Target="slides/slide66.xml"/><Relationship Id="rId75" Type="http://schemas.openxmlformats.org/officeDocument/2006/relationships/presProps" Target="presProps.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slide" Target="slides/slide53.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4">
  <dgm:title val=""/>
  <dgm:desc val=""/>
  <dgm:catLst>
    <dgm:cat type="accent1" pri="11400"/>
  </dgm:catLst>
  <dgm:styleLbl name="node0">
    <dgm:fillClrLst meth="cycle">
      <a:schemeClr val="accent1">
        <a:shade val="60000"/>
      </a:schemeClr>
    </dgm:fillClrLst>
    <dgm:linClrLst meth="repeat">
      <a:schemeClr val="lt1"/>
    </dgm:linClrLst>
    <dgm:effectClrLst/>
    <dgm:txLinClrLst/>
    <dgm:txFillClrLst/>
    <dgm:txEffectClrLst/>
  </dgm:styleLbl>
  <dgm:styleLbl name="node1">
    <dgm:fillClrLst meth="cycle">
      <a:schemeClr val="accent1">
        <a:shade val="50000"/>
      </a:schemeClr>
      <a:schemeClr val="accent1">
        <a:tint val="55000"/>
      </a:schemeClr>
    </dgm:fillClrLst>
    <dgm:linClrLst meth="repeat">
      <a:schemeClr val="lt1"/>
    </dgm:linClrLst>
    <dgm:effectClrLst/>
    <dgm:txLinClrLst/>
    <dgm:txFillClrLst/>
    <dgm:txEffectClrLst/>
  </dgm:styleLbl>
  <dgm:styleLbl name="alignNode1">
    <dgm:fillClrLst meth="cycle">
      <a:schemeClr val="accent1">
        <a:shade val="50000"/>
      </a:schemeClr>
      <a:schemeClr val="accent1">
        <a:tint val="55000"/>
      </a:schemeClr>
    </dgm:fillClrLst>
    <dgm:linClrLst meth="cycle">
      <a:schemeClr val="accent1">
        <a:shade val="50000"/>
      </a:schemeClr>
      <a:schemeClr val="accent1">
        <a:tint val="55000"/>
      </a:schemeClr>
    </dgm:linClrLst>
    <dgm:effectClrLst/>
    <dgm:txLinClrLst/>
    <dgm:txFillClrLst/>
    <dgm:txEffectClrLst/>
  </dgm:styleLbl>
  <dgm:styleLbl name="lnNode1">
    <dgm:fillClrLst meth="cycle">
      <a:schemeClr val="accent1">
        <a:shade val="50000"/>
      </a:schemeClr>
      <a:schemeClr val="accent1">
        <a:tint val="55000"/>
      </a:schemeClr>
    </dgm:fillClrLst>
    <dgm:linClrLst meth="repeat">
      <a:schemeClr val="lt1"/>
    </dgm:linClrLst>
    <dgm:effectClrLst/>
    <dgm:txLinClrLst/>
    <dgm:txFillClrLst/>
    <dgm:txEffectClrLst/>
  </dgm:styleLbl>
  <dgm:styleLbl name="vennNode1">
    <dgm:fillClrLst meth="cycle">
      <a:schemeClr val="accent1">
        <a:shade val="80000"/>
        <a:alpha val="50000"/>
      </a:schemeClr>
      <a:schemeClr val="accent1">
        <a:tint val="50000"/>
        <a:alpha val="50000"/>
      </a:schemeClr>
    </dgm:fillClrLst>
    <dgm:linClrLst meth="repeat">
      <a:schemeClr val="lt1"/>
    </dgm:linClrLst>
    <dgm:effectClrLst/>
    <dgm:txLinClrLst/>
    <dgm:txFillClrLst/>
    <dgm:txEffectClrLst/>
  </dgm:styleLbl>
  <dgm:styleLbl name="node2">
    <dgm:fillClrLst>
      <a:schemeClr val="accent1">
        <a:shade val="80000"/>
      </a:schemeClr>
    </dgm:fillClrLst>
    <dgm:linClrLst meth="repeat">
      <a:schemeClr val="lt1"/>
    </dgm:linClrLst>
    <dgm:effectClrLst/>
    <dgm:txLinClrLst/>
    <dgm:txFillClrLst/>
    <dgm:txEffectClrLst/>
  </dgm:styleLbl>
  <dgm:styleLbl name="node3">
    <dgm:fillClrLst>
      <a:schemeClr val="accent1">
        <a:tint val="99000"/>
      </a:schemeClr>
    </dgm:fillClrLst>
    <dgm:linClrLst meth="repeat">
      <a:schemeClr val="lt1"/>
    </dgm:linClrLst>
    <dgm:effectClrLst/>
    <dgm:txLinClrLst/>
    <dgm:txFillClrLst/>
    <dgm:txEffectClrLst/>
  </dgm:styleLbl>
  <dgm:styleLbl name="node4">
    <dgm:fillClrLst>
      <a:schemeClr val="accent1">
        <a:tint val="70000"/>
      </a:schemeClr>
    </dgm:fillClrLst>
    <dgm:linClrLst meth="repeat">
      <a:schemeClr val="lt1"/>
    </dgm:linClrLst>
    <dgm:effectClrLst/>
    <dgm:txLinClrLst/>
    <dgm:txFillClrLst/>
    <dgm:txEffectClrLst/>
  </dgm:styleLbl>
  <dgm:styleLbl name="fgImgPlace1">
    <dgm:fillClrLst>
      <a:schemeClr val="accent1">
        <a:tint val="50000"/>
      </a:schemeClr>
      <a:schemeClr val="accent1">
        <a:tint val="55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55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55000"/>
      </a:schemeClr>
    </dgm:fillClrLst>
    <dgm:linClrLst meth="repeat">
      <a:schemeClr val="lt1"/>
    </dgm:linClrLst>
    <dgm:effectClrLst/>
    <dgm:txLinClrLst/>
    <dgm:txFillClrLst meth="repeat">
      <a:schemeClr val="lt1"/>
    </dgm:txFillClrLst>
    <dgm:txEffectClrLst/>
  </dgm:styleLbl>
  <dgm:styleLbl name="sibTrans2D1">
    <dgm:fillClrLst meth="cycle">
      <a:schemeClr val="accent1">
        <a:shade val="90000"/>
      </a:schemeClr>
      <a:schemeClr val="accent1">
        <a:tint val="50000"/>
      </a:schemeClr>
    </dgm:fillClrLst>
    <dgm:linClrLst meth="cycle">
      <a:schemeClr val="accent1">
        <a:shade val="90000"/>
      </a:schemeClr>
      <a:schemeClr val="accent1">
        <a:tint val="50000"/>
      </a:schemeClr>
    </dgm:linClrLst>
    <dgm:effectClrLst/>
    <dgm:txLinClrLst/>
    <dgm:txFillClrLst/>
    <dgm:txEffectClrLst/>
  </dgm:styleLbl>
  <dgm:styleLbl name="fgSibTrans2D1">
    <dgm:fillClrLst meth="cycle">
      <a:schemeClr val="accent1">
        <a:shade val="90000"/>
      </a:schemeClr>
      <a:schemeClr val="accent1">
        <a:tint val="50000"/>
      </a:schemeClr>
    </dgm:fillClrLst>
    <dgm:linClrLst meth="cycle">
      <a:schemeClr val="accent1">
        <a:shade val="90000"/>
      </a:schemeClr>
      <a:schemeClr val="accent1">
        <a:tint val="50000"/>
      </a:schemeClr>
    </dgm:linClrLst>
    <dgm:effectClrLst/>
    <dgm:txLinClrLst/>
    <dgm:txFillClrLst/>
    <dgm:txEffectClrLst/>
  </dgm:styleLbl>
  <dgm:styleLbl name="bgSibTrans2D1">
    <dgm:fillClrLst meth="cycle">
      <a:schemeClr val="accent1">
        <a:shade val="90000"/>
      </a:schemeClr>
      <a:schemeClr val="accent1">
        <a:tint val="50000"/>
      </a:schemeClr>
    </dgm:fillClrLst>
    <dgm:linClrLst meth="cycle">
      <a:schemeClr val="accent1">
        <a:shade val="90000"/>
      </a:schemeClr>
      <a:schemeClr val="accent1">
        <a:tint val="50000"/>
      </a:schemeClr>
    </dgm:linClrLst>
    <dgm:effectClrLst/>
    <dgm:txLinClrLst/>
    <dgm:txFillClrLst/>
    <dgm:txEffectClrLst/>
  </dgm:styleLbl>
  <dgm:styleLbl name="sibTrans1D1">
    <dgm:fillClrLst meth="cycle">
      <a:schemeClr val="accent1">
        <a:shade val="90000"/>
      </a:schemeClr>
      <a:schemeClr val="accent1">
        <a:tint val="50000"/>
      </a:schemeClr>
    </dgm:fillClrLst>
    <dgm:linClrLst meth="cycle">
      <a:schemeClr val="accent1">
        <a:shade val="90000"/>
      </a:schemeClr>
      <a:schemeClr val="accent1">
        <a:tint val="50000"/>
      </a:schemeClr>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accent1">
        <a:shade val="80000"/>
      </a:schemeClr>
    </dgm:fillClrLst>
    <dgm:linClrLst meth="repeat">
      <a:schemeClr val="lt1"/>
    </dgm:linClrLst>
    <dgm:effectClrLst/>
    <dgm:txLinClrLst/>
    <dgm:txFillClrLst/>
    <dgm:txEffectClrLst/>
  </dgm:styleLbl>
  <dgm:styleLbl name="asst1">
    <dgm:fillClrLst meth="repeat">
      <a:schemeClr val="accent1">
        <a:shade val="80000"/>
      </a:schemeClr>
    </dgm:fillClrLst>
    <dgm:linClrLst meth="repeat">
      <a:schemeClr val="lt1"/>
    </dgm:linClrLst>
    <dgm:effectClrLst/>
    <dgm:txLinClrLst/>
    <dgm:txFillClrLst/>
    <dgm:txEffectClrLst/>
  </dgm:styleLbl>
  <dgm:styleLbl name="asst2">
    <dgm:fillClrLst>
      <a:schemeClr val="accent1">
        <a:tint val="90000"/>
      </a:schemeClr>
    </dgm:fillClrLst>
    <dgm:linClrLst meth="repeat">
      <a:schemeClr val="lt1"/>
    </dgm:linClrLst>
    <dgm:effectClrLst/>
    <dgm:txLinClrLst/>
    <dgm:txFillClrLst/>
    <dgm:txEffectClrLst/>
  </dgm:styleLbl>
  <dgm:styleLbl name="asst3">
    <dgm:fillClrLst>
      <a:schemeClr val="accent1">
        <a:tint val="70000"/>
      </a:schemeClr>
    </dgm:fillClrLst>
    <dgm:linClrLst meth="repeat">
      <a:schemeClr val="lt1"/>
    </dgm:linClrLst>
    <dgm:effectClrLst/>
    <dgm:txLinClrLst/>
    <dgm:txFillClrLst/>
    <dgm:txEffectClrLst/>
  </dgm:styleLbl>
  <dgm:styleLbl name="asst4">
    <dgm:fillClrLst>
      <a:schemeClr val="accent1">
        <a:tint val="50000"/>
      </a:schemeClr>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shade val="80000"/>
      </a:schemeClr>
    </dgm:linClrLst>
    <dgm:effectClrLst/>
    <dgm:txLinClrLst/>
    <dgm:txFillClrLst/>
    <dgm:txEffectClrLst/>
  </dgm:styleLbl>
  <dgm:styleLbl name="parChTrans2D2">
    <dgm:fillClrLst meth="repeat">
      <a:schemeClr val="accent1">
        <a:tint val="90000"/>
      </a:schemeClr>
    </dgm:fillClrLst>
    <dgm:linClrLst meth="repeat">
      <a:schemeClr val="accent1">
        <a:tint val="90000"/>
      </a:schemeClr>
    </dgm:linClrLst>
    <dgm:effectClrLst/>
    <dgm:txLinClrLst/>
    <dgm:txFillClrLst/>
    <dgm:txEffectClrLst/>
  </dgm:styleLbl>
  <dgm:styleLbl name="parChTrans2D3">
    <dgm:fillClrLst meth="repeat">
      <a:schemeClr val="accent1">
        <a:tint val="70000"/>
      </a:schemeClr>
    </dgm:fillClrLst>
    <dgm:linClrLst meth="repeat">
      <a:schemeClr val="accent1">
        <a:tint val="70000"/>
      </a:schemeClr>
    </dgm:linClrLst>
    <dgm:effectClrLst/>
    <dgm:txLinClrLst/>
    <dgm:txFillClrLst/>
    <dgm:txEffectClrLst/>
  </dgm:styleLbl>
  <dgm:styleLbl name="parChTrans2D4">
    <dgm:fillClrLst meth="repeat">
      <a:schemeClr val="accent1">
        <a:tint val="50000"/>
      </a:schemeClr>
    </dgm:fillClrLst>
    <dgm:linClrLst meth="repeat">
      <a:schemeClr val="accent1">
        <a:tint val="50000"/>
      </a:schemeClr>
    </dgm:linClrLst>
    <dgm:effectClrLst/>
    <dgm:txLinClrLst/>
    <dgm:txFillClrLst meth="repeat">
      <a:schemeClr val="dk1"/>
    </dgm:txFillClrLst>
    <dgm:txEffectClrLst/>
  </dgm:styleLbl>
  <dgm:styleLbl name="parChTrans1D1">
    <dgm:fillClrLst meth="repeat">
      <a:schemeClr val="accent1">
        <a:shade val="80000"/>
      </a:schemeClr>
    </dgm:fillClrLst>
    <dgm:linClrLst meth="repeat">
      <a:schemeClr val="accent1">
        <a:shade val="80000"/>
      </a:schemeClr>
    </dgm:linClrLst>
    <dgm:effectClrLst/>
    <dgm:txLinClrLst/>
    <dgm:txFillClrLst meth="repeat">
      <a:schemeClr val="tx1"/>
    </dgm:txFillClrLst>
    <dgm:txEffectClrLst/>
  </dgm:styleLbl>
  <dgm:styleLbl name="parChTrans1D2">
    <dgm:fillClrLst meth="repeat">
      <a:schemeClr val="accent1">
        <a:tint val="90000"/>
      </a:schemeClr>
    </dgm:fillClrLst>
    <dgm:linClrLst meth="repeat">
      <a:schemeClr val="accent1">
        <a:tint val="90000"/>
      </a:schemeClr>
    </dgm:linClrLst>
    <dgm:effectClrLst/>
    <dgm:txLinClrLst/>
    <dgm:txFillClrLst meth="repeat">
      <a:schemeClr val="tx1"/>
    </dgm:txFillClrLst>
    <dgm:txEffectClrLst/>
  </dgm:styleLbl>
  <dgm:styleLbl name="parChTrans1D3">
    <dgm:fillClrLst meth="repeat">
      <a:schemeClr val="accent1">
        <a:tint val="70000"/>
      </a:schemeClr>
    </dgm:fillClrLst>
    <dgm:linClrLst meth="repeat">
      <a:schemeClr val="accent1">
        <a:tint val="70000"/>
      </a:schemeClr>
    </dgm:linClrLst>
    <dgm:effectClrLst/>
    <dgm:txLinClrLst/>
    <dgm:txFillClrLst meth="repeat">
      <a:schemeClr val="tx1"/>
    </dgm:txFillClrLst>
    <dgm:txEffectClrLst/>
  </dgm:styleLbl>
  <dgm:styleLbl name="parChTrans1D4">
    <dgm:fillClrLst meth="repeat">
      <a:schemeClr val="accent1">
        <a:tint val="50000"/>
      </a:schemeClr>
    </dgm:fillClrLst>
    <dgm:linClrLst meth="repeat">
      <a:schemeClr val="accent1">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conFgAcc1">
    <dgm:fillClrLst meth="repeat">
      <a:schemeClr val="lt1">
        <a:alpha val="90000"/>
      </a:schemeClr>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alignAcc1">
    <dgm:fillClrLst meth="repeat">
      <a:schemeClr val="lt1">
        <a:alpha val="90000"/>
      </a:schemeClr>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trAlignAcc1">
    <dgm:fillClrLst meth="repeat">
      <a:schemeClr val="lt1">
        <a:alpha val="55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solidFgAcc1">
    <dgm:fillClrLst meth="repeat">
      <a:schemeClr val="lt1"/>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55000"/>
      </a:schemeClr>
    </dgm:fillClrLst>
    <dgm:linClrLst meth="repeat">
      <a:schemeClr val="accent1">
        <a:alpha val="90000"/>
        <a:tint val="55000"/>
      </a:schemeClr>
    </dgm:linClrLst>
    <dgm:effectClrLst/>
    <dgm:txLinClrLst/>
    <dgm:txFillClrLst meth="repeat">
      <a:schemeClr val="dk1"/>
    </dgm:txFillClrLst>
    <dgm:txEffectClrLst/>
  </dgm:styleLbl>
  <dgm:styleLbl name="alignAccFollowNode1">
    <dgm:fillClrLst meth="repeat">
      <a:schemeClr val="accent1">
        <a:alpha val="90000"/>
        <a:tint val="55000"/>
      </a:schemeClr>
    </dgm:fillClrLst>
    <dgm:linClrLst meth="repeat">
      <a:schemeClr val="accent1">
        <a:alpha val="90000"/>
        <a:tint val="55000"/>
      </a:schemeClr>
    </dgm:linClrLst>
    <dgm:effectClrLst/>
    <dgm:txLinClrLst/>
    <dgm:txFillClrLst meth="repeat">
      <a:schemeClr val="dk1"/>
    </dgm:txFillClrLst>
    <dgm:txEffectClrLst/>
  </dgm:styleLbl>
  <dgm:styleLbl name="bgAccFollowNode1">
    <dgm:fillClrLst meth="repeat">
      <a:schemeClr val="accent1">
        <a:alpha val="90000"/>
        <a:tint val="55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a:tint val="50000"/>
      </a:schemeClr>
    </dgm:linClrLst>
    <dgm:effectClrLst/>
    <dgm:txLinClrLst/>
    <dgm:txFillClrLst meth="repeat">
      <a:schemeClr val="dk1"/>
    </dgm:txFillClrLst>
    <dgm:txEffectClrLst/>
  </dgm:styleLbl>
  <dgm:styleLbl name="bgShp">
    <dgm:fillClrLst meth="repeat">
      <a:schemeClr val="accent1">
        <a:tint val="55000"/>
      </a:schemeClr>
    </dgm:fillClrLst>
    <dgm:linClrLst meth="repeat">
      <a:schemeClr val="dk1"/>
    </dgm:linClrLst>
    <dgm:effectClrLst/>
    <dgm:txLinClrLst/>
    <dgm:txFillClrLst meth="repeat">
      <a:schemeClr val="dk1"/>
    </dgm:txFillClrLst>
    <dgm:txEffectClrLst/>
  </dgm:styleLbl>
  <dgm:styleLbl name="dkBgShp">
    <dgm:fillClrLst meth="repeat">
      <a:schemeClr val="accent1">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55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55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3B84A228-7E9A-4E85-9AD9-6FA4C3771B8D}" type="doc">
      <dgm:prSet loTypeId="urn:microsoft.com/office/officeart/2005/8/layout/chevron1" loCatId="process" qsTypeId="urn:microsoft.com/office/officeart/2005/8/quickstyle/simple1" qsCatId="simple" csTypeId="urn:microsoft.com/office/officeart/2005/8/colors/accent1_2" csCatId="accent1" phldr="1"/>
      <dgm:spPr/>
    </dgm:pt>
    <dgm:pt modelId="{1BF76952-C90B-4A54-8B39-168F4D26452E}">
      <dgm:prSet phldrT="[Text]"/>
      <dgm:spPr>
        <a:solidFill>
          <a:srgbClr val="EFF5FC"/>
        </a:solidFill>
        <a:ln>
          <a:noFill/>
        </a:ln>
        <a:effectLst>
          <a:outerShdw blurRad="50800" dist="38100" dir="2700000" algn="tl" rotWithShape="0">
            <a:prstClr val="black">
              <a:alpha val="40000"/>
            </a:prstClr>
          </a:outerShdw>
        </a:effectLst>
      </dgm:spPr>
      <dgm:t>
        <a:bodyPr/>
        <a:lstStyle/>
        <a:p>
          <a:r>
            <a:rPr lang="en-US">
              <a:solidFill>
                <a:schemeClr val="bg1"/>
              </a:solidFill>
              <a:latin typeface="+mj-lt"/>
            </a:rPr>
            <a:t>Primary Care Assessment</a:t>
          </a:r>
        </a:p>
      </dgm:t>
    </dgm:pt>
    <dgm:pt modelId="{279D8B96-80DE-40B6-8BB9-BBA828A370B0}" type="parTrans" cxnId="{46734D4D-E563-4728-ACA8-2435F55B6898}">
      <dgm:prSet/>
      <dgm:spPr/>
      <dgm:t>
        <a:bodyPr/>
        <a:lstStyle/>
        <a:p>
          <a:endParaRPr lang="en-US"/>
        </a:p>
      </dgm:t>
    </dgm:pt>
    <dgm:pt modelId="{DFE420F6-7849-43D7-BD58-5A2CE0DDDB47}" type="sibTrans" cxnId="{46734D4D-E563-4728-ACA8-2435F55B6898}">
      <dgm:prSet/>
      <dgm:spPr/>
      <dgm:t>
        <a:bodyPr/>
        <a:lstStyle/>
        <a:p>
          <a:endParaRPr lang="en-US"/>
        </a:p>
      </dgm:t>
    </dgm:pt>
    <dgm:pt modelId="{E65AD3D1-BCBC-49D7-B225-2EF502332F1C}">
      <dgm:prSet phldrT="[Text]"/>
      <dgm:spPr>
        <a:solidFill>
          <a:schemeClr val="tx2">
            <a:lumMod val="20000"/>
            <a:lumOff val="80000"/>
          </a:schemeClr>
        </a:solidFill>
        <a:ln>
          <a:noFill/>
        </a:ln>
        <a:effectLst>
          <a:outerShdw blurRad="50800" dist="38100" dir="2700000" algn="tl" rotWithShape="0">
            <a:prstClr val="black">
              <a:alpha val="40000"/>
            </a:prstClr>
          </a:outerShdw>
        </a:effectLst>
      </dgm:spPr>
      <dgm:t>
        <a:bodyPr/>
        <a:lstStyle/>
        <a:p>
          <a:r>
            <a:rPr lang="en-US">
              <a:solidFill>
                <a:schemeClr val="bg1"/>
              </a:solidFill>
              <a:latin typeface="+mj-lt"/>
            </a:rPr>
            <a:t>Primary Care Dementia Experts</a:t>
          </a:r>
        </a:p>
      </dgm:t>
    </dgm:pt>
    <dgm:pt modelId="{4668E849-CFE5-4F86-A10D-F146E36F8B24}" type="parTrans" cxnId="{11194D7C-134E-4588-BEF1-BC4DB33C21FD}">
      <dgm:prSet/>
      <dgm:spPr/>
      <dgm:t>
        <a:bodyPr/>
        <a:lstStyle/>
        <a:p>
          <a:endParaRPr lang="en-US"/>
        </a:p>
      </dgm:t>
    </dgm:pt>
    <dgm:pt modelId="{14B35BE3-E9E5-4B09-9FA9-923886F16DD9}" type="sibTrans" cxnId="{11194D7C-134E-4588-BEF1-BC4DB33C21FD}">
      <dgm:prSet/>
      <dgm:spPr/>
      <dgm:t>
        <a:bodyPr/>
        <a:lstStyle/>
        <a:p>
          <a:endParaRPr lang="en-US"/>
        </a:p>
      </dgm:t>
    </dgm:pt>
    <dgm:pt modelId="{08A88102-B662-47AE-B476-3299CE6679A0}">
      <dgm:prSet phldrT="[Text]"/>
      <dgm:spPr>
        <a:solidFill>
          <a:srgbClr val="ECF5E6"/>
        </a:solidFill>
        <a:ln>
          <a:noFill/>
        </a:ln>
        <a:effectLst>
          <a:outerShdw blurRad="50800" dist="38100" dir="2700000" algn="tl" rotWithShape="0">
            <a:prstClr val="black">
              <a:alpha val="40000"/>
            </a:prstClr>
          </a:outerShdw>
        </a:effectLst>
      </dgm:spPr>
      <dgm:t>
        <a:bodyPr/>
        <a:lstStyle/>
        <a:p>
          <a:r>
            <a:rPr lang="en-US">
              <a:solidFill>
                <a:schemeClr val="bg1"/>
              </a:solidFill>
              <a:latin typeface="+mj-lt"/>
            </a:rPr>
            <a:t>Specialist Care</a:t>
          </a:r>
        </a:p>
      </dgm:t>
    </dgm:pt>
    <dgm:pt modelId="{A4ADDD5C-879F-4444-B1B9-CF00479ACF96}" type="parTrans" cxnId="{BACB4E61-EC8C-4FF8-9054-7481B8D94319}">
      <dgm:prSet/>
      <dgm:spPr/>
      <dgm:t>
        <a:bodyPr/>
        <a:lstStyle/>
        <a:p>
          <a:endParaRPr lang="en-US"/>
        </a:p>
      </dgm:t>
    </dgm:pt>
    <dgm:pt modelId="{E2ECD63C-BBDA-47EA-A710-0EDA2877228A}" type="sibTrans" cxnId="{BACB4E61-EC8C-4FF8-9054-7481B8D94319}">
      <dgm:prSet/>
      <dgm:spPr/>
      <dgm:t>
        <a:bodyPr/>
        <a:lstStyle/>
        <a:p>
          <a:endParaRPr lang="en-US"/>
        </a:p>
      </dgm:t>
    </dgm:pt>
    <dgm:pt modelId="{D330CBC3-3D3C-4932-A601-3C208BB1E61E}" type="pres">
      <dgm:prSet presAssocID="{3B84A228-7E9A-4E85-9AD9-6FA4C3771B8D}" presName="Name0" presStyleCnt="0">
        <dgm:presLayoutVars>
          <dgm:dir/>
          <dgm:animLvl val="lvl"/>
          <dgm:resizeHandles val="exact"/>
        </dgm:presLayoutVars>
      </dgm:prSet>
      <dgm:spPr/>
    </dgm:pt>
    <dgm:pt modelId="{0040D19E-48EE-4498-A0E1-9394BD6CBF57}" type="pres">
      <dgm:prSet presAssocID="{1BF76952-C90B-4A54-8B39-168F4D26452E}" presName="parTxOnly" presStyleLbl="node1" presStyleIdx="0" presStyleCnt="3">
        <dgm:presLayoutVars>
          <dgm:chMax val="0"/>
          <dgm:chPref val="0"/>
          <dgm:bulletEnabled val="1"/>
        </dgm:presLayoutVars>
      </dgm:prSet>
      <dgm:spPr/>
    </dgm:pt>
    <dgm:pt modelId="{D01F1715-10B8-457A-82EA-1D7C978800F5}" type="pres">
      <dgm:prSet presAssocID="{DFE420F6-7849-43D7-BD58-5A2CE0DDDB47}" presName="parTxOnlySpace" presStyleCnt="0"/>
      <dgm:spPr/>
    </dgm:pt>
    <dgm:pt modelId="{619A3DED-4B0F-4350-B025-D716A7135289}" type="pres">
      <dgm:prSet presAssocID="{E65AD3D1-BCBC-49D7-B225-2EF502332F1C}" presName="parTxOnly" presStyleLbl="node1" presStyleIdx="1" presStyleCnt="3">
        <dgm:presLayoutVars>
          <dgm:chMax val="0"/>
          <dgm:chPref val="0"/>
          <dgm:bulletEnabled val="1"/>
        </dgm:presLayoutVars>
      </dgm:prSet>
      <dgm:spPr/>
    </dgm:pt>
    <dgm:pt modelId="{E6AC9FF5-1A16-42F9-8952-136CA83BB355}" type="pres">
      <dgm:prSet presAssocID="{14B35BE3-E9E5-4B09-9FA9-923886F16DD9}" presName="parTxOnlySpace" presStyleCnt="0"/>
      <dgm:spPr/>
    </dgm:pt>
    <dgm:pt modelId="{F66DDDF8-94AD-4CC5-B8A2-CACA9E14F8A7}" type="pres">
      <dgm:prSet presAssocID="{08A88102-B662-47AE-B476-3299CE6679A0}" presName="parTxOnly" presStyleLbl="node1" presStyleIdx="2" presStyleCnt="3">
        <dgm:presLayoutVars>
          <dgm:chMax val="0"/>
          <dgm:chPref val="0"/>
          <dgm:bulletEnabled val="1"/>
        </dgm:presLayoutVars>
      </dgm:prSet>
      <dgm:spPr/>
    </dgm:pt>
  </dgm:ptLst>
  <dgm:cxnLst>
    <dgm:cxn modelId="{BACB4E61-EC8C-4FF8-9054-7481B8D94319}" srcId="{3B84A228-7E9A-4E85-9AD9-6FA4C3771B8D}" destId="{08A88102-B662-47AE-B476-3299CE6679A0}" srcOrd="2" destOrd="0" parTransId="{A4ADDD5C-879F-4444-B1B9-CF00479ACF96}" sibTransId="{E2ECD63C-BBDA-47EA-A710-0EDA2877228A}"/>
    <dgm:cxn modelId="{964C1442-9C4D-4C91-BB7F-A1C4CA4FA24E}" type="presOf" srcId="{3B84A228-7E9A-4E85-9AD9-6FA4C3771B8D}" destId="{D330CBC3-3D3C-4932-A601-3C208BB1E61E}" srcOrd="0" destOrd="0" presId="urn:microsoft.com/office/officeart/2005/8/layout/chevron1"/>
    <dgm:cxn modelId="{46734D4D-E563-4728-ACA8-2435F55B6898}" srcId="{3B84A228-7E9A-4E85-9AD9-6FA4C3771B8D}" destId="{1BF76952-C90B-4A54-8B39-168F4D26452E}" srcOrd="0" destOrd="0" parTransId="{279D8B96-80DE-40B6-8BB9-BBA828A370B0}" sibTransId="{DFE420F6-7849-43D7-BD58-5A2CE0DDDB47}"/>
    <dgm:cxn modelId="{2A45094E-3C42-4C9D-AFEE-8ADEF4911665}" type="presOf" srcId="{08A88102-B662-47AE-B476-3299CE6679A0}" destId="{F66DDDF8-94AD-4CC5-B8A2-CACA9E14F8A7}" srcOrd="0" destOrd="0" presId="urn:microsoft.com/office/officeart/2005/8/layout/chevron1"/>
    <dgm:cxn modelId="{61E73375-E399-4271-BFEF-FDE37B823E2F}" type="presOf" srcId="{1BF76952-C90B-4A54-8B39-168F4D26452E}" destId="{0040D19E-48EE-4498-A0E1-9394BD6CBF57}" srcOrd="0" destOrd="0" presId="urn:microsoft.com/office/officeart/2005/8/layout/chevron1"/>
    <dgm:cxn modelId="{11194D7C-134E-4588-BEF1-BC4DB33C21FD}" srcId="{3B84A228-7E9A-4E85-9AD9-6FA4C3771B8D}" destId="{E65AD3D1-BCBC-49D7-B225-2EF502332F1C}" srcOrd="1" destOrd="0" parTransId="{4668E849-CFE5-4F86-A10D-F146E36F8B24}" sibTransId="{14B35BE3-E9E5-4B09-9FA9-923886F16DD9}"/>
    <dgm:cxn modelId="{96410186-4091-4077-A7A8-34FB4A7BE8F8}" type="presOf" srcId="{E65AD3D1-BCBC-49D7-B225-2EF502332F1C}" destId="{619A3DED-4B0F-4350-B025-D716A7135289}" srcOrd="0" destOrd="0" presId="urn:microsoft.com/office/officeart/2005/8/layout/chevron1"/>
    <dgm:cxn modelId="{60E0B7AE-00A3-4553-A4AC-AE323D7BFE11}" type="presParOf" srcId="{D330CBC3-3D3C-4932-A601-3C208BB1E61E}" destId="{0040D19E-48EE-4498-A0E1-9394BD6CBF57}" srcOrd="0" destOrd="0" presId="urn:microsoft.com/office/officeart/2005/8/layout/chevron1"/>
    <dgm:cxn modelId="{BDF21D5F-184F-46F1-9964-CE262F8078FD}" type="presParOf" srcId="{D330CBC3-3D3C-4932-A601-3C208BB1E61E}" destId="{D01F1715-10B8-457A-82EA-1D7C978800F5}" srcOrd="1" destOrd="0" presId="urn:microsoft.com/office/officeart/2005/8/layout/chevron1"/>
    <dgm:cxn modelId="{96447675-0BCF-4328-8744-015FFD0EFCD5}" type="presParOf" srcId="{D330CBC3-3D3C-4932-A601-3C208BB1E61E}" destId="{619A3DED-4B0F-4350-B025-D716A7135289}" srcOrd="2" destOrd="0" presId="urn:microsoft.com/office/officeart/2005/8/layout/chevron1"/>
    <dgm:cxn modelId="{283D8971-E5AE-4857-9DDF-FACC99D1DAF7}" type="presParOf" srcId="{D330CBC3-3D3C-4932-A601-3C208BB1E61E}" destId="{E6AC9FF5-1A16-42F9-8952-136CA83BB355}" srcOrd="3" destOrd="0" presId="urn:microsoft.com/office/officeart/2005/8/layout/chevron1"/>
    <dgm:cxn modelId="{BD65236C-8355-4682-8267-BCEF15C2849A}" type="presParOf" srcId="{D330CBC3-3D3C-4932-A601-3C208BB1E61E}" destId="{F66DDDF8-94AD-4CC5-B8A2-CACA9E14F8A7}" srcOrd="4" destOrd="0" presId="urn:microsoft.com/office/officeart/2005/8/layout/chevron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3B84A228-7E9A-4E85-9AD9-6FA4C3771B8D}" type="doc">
      <dgm:prSet loTypeId="urn:microsoft.com/office/officeart/2005/8/layout/chevron1" loCatId="process" qsTypeId="urn:microsoft.com/office/officeart/2005/8/quickstyle/simple1" qsCatId="simple" csTypeId="urn:microsoft.com/office/officeart/2005/8/colors/accent1_2" csCatId="accent1" phldr="1"/>
      <dgm:spPr/>
    </dgm:pt>
    <dgm:pt modelId="{1BF76952-C90B-4A54-8B39-168F4D26452E}">
      <dgm:prSet phldrT="[Text]"/>
      <dgm:spPr>
        <a:xfrm>
          <a:off x="2381" y="0"/>
          <a:ext cx="2901156" cy="952116"/>
        </a:xfrm>
        <a:prstGeom prst="chevron">
          <a:avLst/>
        </a:prstGeom>
        <a:solidFill>
          <a:srgbClr val="EFF5FC"/>
        </a:solidFill>
        <a:ln w="25400" cap="flat" cmpd="sng" algn="ctr">
          <a:noFill/>
          <a:prstDash val="solid"/>
          <a:miter lim="800000"/>
        </a:ln>
        <a:effectLst>
          <a:outerShdw blurRad="50800" dist="38100" dir="2700000" algn="tl" rotWithShape="0">
            <a:prstClr val="black">
              <a:alpha val="40000"/>
            </a:prstClr>
          </a:outerShdw>
        </a:effectLst>
      </dgm:spPr>
      <dgm:t>
        <a:bodyPr/>
        <a:lstStyle/>
        <a:p>
          <a:pPr>
            <a:buNone/>
          </a:pPr>
          <a:r>
            <a:rPr lang="en-US">
              <a:solidFill>
                <a:schemeClr val="bg1"/>
              </a:solidFill>
              <a:latin typeface="Century Gothic"/>
              <a:ea typeface="+mn-ea"/>
              <a:cs typeface="+mn-cs"/>
            </a:rPr>
            <a:t>Primary Care Assessment</a:t>
          </a:r>
        </a:p>
      </dgm:t>
    </dgm:pt>
    <dgm:pt modelId="{279D8B96-80DE-40B6-8BB9-BBA828A370B0}" type="parTrans" cxnId="{46734D4D-E563-4728-ACA8-2435F55B6898}">
      <dgm:prSet/>
      <dgm:spPr/>
      <dgm:t>
        <a:bodyPr/>
        <a:lstStyle/>
        <a:p>
          <a:endParaRPr lang="en-US"/>
        </a:p>
      </dgm:t>
    </dgm:pt>
    <dgm:pt modelId="{DFE420F6-7849-43D7-BD58-5A2CE0DDDB47}" type="sibTrans" cxnId="{46734D4D-E563-4728-ACA8-2435F55B6898}">
      <dgm:prSet/>
      <dgm:spPr/>
      <dgm:t>
        <a:bodyPr/>
        <a:lstStyle/>
        <a:p>
          <a:endParaRPr lang="en-US"/>
        </a:p>
      </dgm:t>
    </dgm:pt>
    <dgm:pt modelId="{E65AD3D1-BCBC-49D7-B225-2EF502332F1C}">
      <dgm:prSet phldrT="[Text]"/>
      <dgm:spPr>
        <a:xfrm>
          <a:off x="2613421" y="0"/>
          <a:ext cx="2901156" cy="952116"/>
        </a:xfrm>
        <a:prstGeom prst="chevron">
          <a:avLst/>
        </a:prstGeom>
        <a:solidFill>
          <a:srgbClr val="EAEAEA"/>
        </a:solidFill>
        <a:ln w="25400" cap="flat" cmpd="sng" algn="ctr">
          <a:noFill/>
          <a:prstDash val="solid"/>
          <a:miter lim="800000"/>
        </a:ln>
        <a:effectLst>
          <a:outerShdw blurRad="50800" dist="38100" dir="2700000" algn="tl" rotWithShape="0">
            <a:prstClr val="black">
              <a:alpha val="40000"/>
            </a:prstClr>
          </a:outerShdw>
        </a:effectLst>
      </dgm:spPr>
      <dgm:t>
        <a:bodyPr/>
        <a:lstStyle/>
        <a:p>
          <a:pPr>
            <a:buNone/>
          </a:pPr>
          <a:r>
            <a:rPr lang="en-US">
              <a:solidFill>
                <a:schemeClr val="bg1"/>
              </a:solidFill>
              <a:latin typeface="Century Gothic"/>
              <a:ea typeface="+mn-ea"/>
              <a:cs typeface="+mn-cs"/>
            </a:rPr>
            <a:t>Primary Care Dementia Experts</a:t>
          </a:r>
        </a:p>
      </dgm:t>
    </dgm:pt>
    <dgm:pt modelId="{4668E849-CFE5-4F86-A10D-F146E36F8B24}" type="parTrans" cxnId="{11194D7C-134E-4588-BEF1-BC4DB33C21FD}">
      <dgm:prSet/>
      <dgm:spPr/>
      <dgm:t>
        <a:bodyPr/>
        <a:lstStyle/>
        <a:p>
          <a:endParaRPr lang="en-US"/>
        </a:p>
      </dgm:t>
    </dgm:pt>
    <dgm:pt modelId="{14B35BE3-E9E5-4B09-9FA9-923886F16DD9}" type="sibTrans" cxnId="{11194D7C-134E-4588-BEF1-BC4DB33C21FD}">
      <dgm:prSet/>
      <dgm:spPr/>
      <dgm:t>
        <a:bodyPr/>
        <a:lstStyle/>
        <a:p>
          <a:endParaRPr lang="en-US"/>
        </a:p>
      </dgm:t>
    </dgm:pt>
    <dgm:pt modelId="{08A88102-B662-47AE-B476-3299CE6679A0}">
      <dgm:prSet phldrT="[Text]"/>
      <dgm:spPr>
        <a:xfrm>
          <a:off x="5224462" y="0"/>
          <a:ext cx="2901156" cy="952116"/>
        </a:xfrm>
        <a:prstGeom prst="chevron">
          <a:avLst/>
        </a:prstGeom>
        <a:solidFill>
          <a:srgbClr val="ECF5E6"/>
        </a:solidFill>
        <a:ln w="25400" cap="flat" cmpd="sng" algn="ctr">
          <a:noFill/>
          <a:prstDash val="solid"/>
          <a:miter lim="800000"/>
        </a:ln>
        <a:effectLst>
          <a:outerShdw blurRad="50800" dist="38100" dir="2700000" algn="tl" rotWithShape="0">
            <a:prstClr val="black">
              <a:alpha val="40000"/>
            </a:prstClr>
          </a:outerShdw>
        </a:effectLst>
      </dgm:spPr>
      <dgm:t>
        <a:bodyPr/>
        <a:lstStyle/>
        <a:p>
          <a:pPr>
            <a:buNone/>
          </a:pPr>
          <a:r>
            <a:rPr lang="en-US">
              <a:solidFill>
                <a:schemeClr val="bg1"/>
              </a:solidFill>
              <a:latin typeface="Century Gothic"/>
              <a:ea typeface="+mn-ea"/>
              <a:cs typeface="+mn-cs"/>
            </a:rPr>
            <a:t>Specialist Care</a:t>
          </a:r>
        </a:p>
      </dgm:t>
    </dgm:pt>
    <dgm:pt modelId="{A4ADDD5C-879F-4444-B1B9-CF00479ACF96}" type="parTrans" cxnId="{BACB4E61-EC8C-4FF8-9054-7481B8D94319}">
      <dgm:prSet/>
      <dgm:spPr/>
      <dgm:t>
        <a:bodyPr/>
        <a:lstStyle/>
        <a:p>
          <a:endParaRPr lang="en-US"/>
        </a:p>
      </dgm:t>
    </dgm:pt>
    <dgm:pt modelId="{E2ECD63C-BBDA-47EA-A710-0EDA2877228A}" type="sibTrans" cxnId="{BACB4E61-EC8C-4FF8-9054-7481B8D94319}">
      <dgm:prSet/>
      <dgm:spPr/>
      <dgm:t>
        <a:bodyPr/>
        <a:lstStyle/>
        <a:p>
          <a:endParaRPr lang="en-US"/>
        </a:p>
      </dgm:t>
    </dgm:pt>
    <dgm:pt modelId="{D330CBC3-3D3C-4932-A601-3C208BB1E61E}" type="pres">
      <dgm:prSet presAssocID="{3B84A228-7E9A-4E85-9AD9-6FA4C3771B8D}" presName="Name0" presStyleCnt="0">
        <dgm:presLayoutVars>
          <dgm:dir/>
          <dgm:animLvl val="lvl"/>
          <dgm:resizeHandles val="exact"/>
        </dgm:presLayoutVars>
      </dgm:prSet>
      <dgm:spPr/>
    </dgm:pt>
    <dgm:pt modelId="{0040D19E-48EE-4498-A0E1-9394BD6CBF57}" type="pres">
      <dgm:prSet presAssocID="{1BF76952-C90B-4A54-8B39-168F4D26452E}" presName="parTxOnly" presStyleLbl="node1" presStyleIdx="0" presStyleCnt="3">
        <dgm:presLayoutVars>
          <dgm:chMax val="0"/>
          <dgm:chPref val="0"/>
          <dgm:bulletEnabled val="1"/>
        </dgm:presLayoutVars>
      </dgm:prSet>
      <dgm:spPr/>
    </dgm:pt>
    <dgm:pt modelId="{D01F1715-10B8-457A-82EA-1D7C978800F5}" type="pres">
      <dgm:prSet presAssocID="{DFE420F6-7849-43D7-BD58-5A2CE0DDDB47}" presName="parTxOnlySpace" presStyleCnt="0"/>
      <dgm:spPr/>
    </dgm:pt>
    <dgm:pt modelId="{619A3DED-4B0F-4350-B025-D716A7135289}" type="pres">
      <dgm:prSet presAssocID="{E65AD3D1-BCBC-49D7-B225-2EF502332F1C}" presName="parTxOnly" presStyleLbl="node1" presStyleIdx="1" presStyleCnt="3">
        <dgm:presLayoutVars>
          <dgm:chMax val="0"/>
          <dgm:chPref val="0"/>
          <dgm:bulletEnabled val="1"/>
        </dgm:presLayoutVars>
      </dgm:prSet>
      <dgm:spPr/>
    </dgm:pt>
    <dgm:pt modelId="{E6AC9FF5-1A16-42F9-8952-136CA83BB355}" type="pres">
      <dgm:prSet presAssocID="{14B35BE3-E9E5-4B09-9FA9-923886F16DD9}" presName="parTxOnlySpace" presStyleCnt="0"/>
      <dgm:spPr/>
    </dgm:pt>
    <dgm:pt modelId="{F66DDDF8-94AD-4CC5-B8A2-CACA9E14F8A7}" type="pres">
      <dgm:prSet presAssocID="{08A88102-B662-47AE-B476-3299CE6679A0}" presName="parTxOnly" presStyleLbl="node1" presStyleIdx="2" presStyleCnt="3">
        <dgm:presLayoutVars>
          <dgm:chMax val="0"/>
          <dgm:chPref val="0"/>
          <dgm:bulletEnabled val="1"/>
        </dgm:presLayoutVars>
      </dgm:prSet>
      <dgm:spPr/>
    </dgm:pt>
  </dgm:ptLst>
  <dgm:cxnLst>
    <dgm:cxn modelId="{BACB4E61-EC8C-4FF8-9054-7481B8D94319}" srcId="{3B84A228-7E9A-4E85-9AD9-6FA4C3771B8D}" destId="{08A88102-B662-47AE-B476-3299CE6679A0}" srcOrd="2" destOrd="0" parTransId="{A4ADDD5C-879F-4444-B1B9-CF00479ACF96}" sibTransId="{E2ECD63C-BBDA-47EA-A710-0EDA2877228A}"/>
    <dgm:cxn modelId="{964C1442-9C4D-4C91-BB7F-A1C4CA4FA24E}" type="presOf" srcId="{3B84A228-7E9A-4E85-9AD9-6FA4C3771B8D}" destId="{D330CBC3-3D3C-4932-A601-3C208BB1E61E}" srcOrd="0" destOrd="0" presId="urn:microsoft.com/office/officeart/2005/8/layout/chevron1"/>
    <dgm:cxn modelId="{46734D4D-E563-4728-ACA8-2435F55B6898}" srcId="{3B84A228-7E9A-4E85-9AD9-6FA4C3771B8D}" destId="{1BF76952-C90B-4A54-8B39-168F4D26452E}" srcOrd="0" destOrd="0" parTransId="{279D8B96-80DE-40B6-8BB9-BBA828A370B0}" sibTransId="{DFE420F6-7849-43D7-BD58-5A2CE0DDDB47}"/>
    <dgm:cxn modelId="{2A45094E-3C42-4C9D-AFEE-8ADEF4911665}" type="presOf" srcId="{08A88102-B662-47AE-B476-3299CE6679A0}" destId="{F66DDDF8-94AD-4CC5-B8A2-CACA9E14F8A7}" srcOrd="0" destOrd="0" presId="urn:microsoft.com/office/officeart/2005/8/layout/chevron1"/>
    <dgm:cxn modelId="{61E73375-E399-4271-BFEF-FDE37B823E2F}" type="presOf" srcId="{1BF76952-C90B-4A54-8B39-168F4D26452E}" destId="{0040D19E-48EE-4498-A0E1-9394BD6CBF57}" srcOrd="0" destOrd="0" presId="urn:microsoft.com/office/officeart/2005/8/layout/chevron1"/>
    <dgm:cxn modelId="{11194D7C-134E-4588-BEF1-BC4DB33C21FD}" srcId="{3B84A228-7E9A-4E85-9AD9-6FA4C3771B8D}" destId="{E65AD3D1-BCBC-49D7-B225-2EF502332F1C}" srcOrd="1" destOrd="0" parTransId="{4668E849-CFE5-4F86-A10D-F146E36F8B24}" sibTransId="{14B35BE3-E9E5-4B09-9FA9-923886F16DD9}"/>
    <dgm:cxn modelId="{96410186-4091-4077-A7A8-34FB4A7BE8F8}" type="presOf" srcId="{E65AD3D1-BCBC-49D7-B225-2EF502332F1C}" destId="{619A3DED-4B0F-4350-B025-D716A7135289}" srcOrd="0" destOrd="0" presId="urn:microsoft.com/office/officeart/2005/8/layout/chevron1"/>
    <dgm:cxn modelId="{60E0B7AE-00A3-4553-A4AC-AE323D7BFE11}" type="presParOf" srcId="{D330CBC3-3D3C-4932-A601-3C208BB1E61E}" destId="{0040D19E-48EE-4498-A0E1-9394BD6CBF57}" srcOrd="0" destOrd="0" presId="urn:microsoft.com/office/officeart/2005/8/layout/chevron1"/>
    <dgm:cxn modelId="{BDF21D5F-184F-46F1-9964-CE262F8078FD}" type="presParOf" srcId="{D330CBC3-3D3C-4932-A601-3C208BB1E61E}" destId="{D01F1715-10B8-457A-82EA-1D7C978800F5}" srcOrd="1" destOrd="0" presId="urn:microsoft.com/office/officeart/2005/8/layout/chevron1"/>
    <dgm:cxn modelId="{96447675-0BCF-4328-8744-015FFD0EFCD5}" type="presParOf" srcId="{D330CBC3-3D3C-4932-A601-3C208BB1E61E}" destId="{619A3DED-4B0F-4350-B025-D716A7135289}" srcOrd="2" destOrd="0" presId="urn:microsoft.com/office/officeart/2005/8/layout/chevron1"/>
    <dgm:cxn modelId="{283D8971-E5AE-4857-9DDF-FACC99D1DAF7}" type="presParOf" srcId="{D330CBC3-3D3C-4932-A601-3C208BB1E61E}" destId="{E6AC9FF5-1A16-42F9-8952-136CA83BB355}" srcOrd="3" destOrd="0" presId="urn:microsoft.com/office/officeart/2005/8/layout/chevron1"/>
    <dgm:cxn modelId="{BD65236C-8355-4682-8267-BCEF15C2849A}" type="presParOf" srcId="{D330CBC3-3D3C-4932-A601-3C208BB1E61E}" destId="{F66DDDF8-94AD-4CC5-B8A2-CACA9E14F8A7}" srcOrd="4" destOrd="0" presId="urn:microsoft.com/office/officeart/2005/8/layout/chevron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A38C6508-85B2-4B86-BA00-F62CD7E063AF}" type="doc">
      <dgm:prSet loTypeId="urn:microsoft.com/office/officeart/2005/8/layout/pyramid1" loCatId="pyramid" qsTypeId="urn:microsoft.com/office/officeart/2005/8/quickstyle/simple1" qsCatId="simple" csTypeId="urn:microsoft.com/office/officeart/2005/8/colors/accent1_2" csCatId="accent1" phldr="1"/>
      <dgm:spPr/>
    </dgm:pt>
    <dgm:pt modelId="{2A8F630D-5071-49B7-9004-08A308DDE386}">
      <dgm:prSet phldrT="[Text]" phldr="1" custT="1"/>
      <dgm:spPr>
        <a:solidFill>
          <a:schemeClr val="tx1">
            <a:lumMod val="40000"/>
            <a:lumOff val="60000"/>
          </a:schemeClr>
        </a:solidFill>
        <a:ln>
          <a:noFill/>
        </a:ln>
        <a:effectLst>
          <a:outerShdw blurRad="50800" dist="38100" dir="5400000" algn="t" rotWithShape="0">
            <a:prstClr val="black">
              <a:alpha val="40000"/>
            </a:prstClr>
          </a:outerShdw>
        </a:effectLst>
      </dgm:spPr>
      <dgm:t>
        <a:bodyPr/>
        <a:lstStyle/>
        <a:p>
          <a:endParaRPr lang="en-GB" sz="900"/>
        </a:p>
      </dgm:t>
    </dgm:pt>
    <dgm:pt modelId="{6EBB3574-A0BB-452D-8FBB-C8FF5C5D4C1A}" type="parTrans" cxnId="{1D7286C5-3BF5-4E58-8853-30A12939EAF0}">
      <dgm:prSet/>
      <dgm:spPr/>
      <dgm:t>
        <a:bodyPr/>
        <a:lstStyle/>
        <a:p>
          <a:endParaRPr lang="en-GB" sz="900"/>
        </a:p>
      </dgm:t>
    </dgm:pt>
    <dgm:pt modelId="{166FDB7E-37E9-483B-81E4-B37E40D54946}" type="sibTrans" cxnId="{1D7286C5-3BF5-4E58-8853-30A12939EAF0}">
      <dgm:prSet/>
      <dgm:spPr/>
      <dgm:t>
        <a:bodyPr/>
        <a:lstStyle/>
        <a:p>
          <a:endParaRPr lang="en-GB" sz="900"/>
        </a:p>
      </dgm:t>
    </dgm:pt>
    <dgm:pt modelId="{EB93EE8D-E985-43D1-8E95-25EB3FA85D16}">
      <dgm:prSet phldrT="[Text]" phldr="1" custT="1"/>
      <dgm:spPr>
        <a:solidFill>
          <a:schemeClr val="tx1">
            <a:lumMod val="60000"/>
            <a:lumOff val="40000"/>
          </a:schemeClr>
        </a:solidFill>
        <a:ln>
          <a:noFill/>
        </a:ln>
        <a:effectLst>
          <a:outerShdw blurRad="50800" dist="38100" dir="5400000" algn="t" rotWithShape="0">
            <a:prstClr val="black">
              <a:alpha val="40000"/>
            </a:prstClr>
          </a:outerShdw>
        </a:effectLst>
      </dgm:spPr>
      <dgm:t>
        <a:bodyPr/>
        <a:lstStyle/>
        <a:p>
          <a:endParaRPr lang="en-GB" sz="900"/>
        </a:p>
      </dgm:t>
    </dgm:pt>
    <dgm:pt modelId="{F8FEE39A-A89C-4148-B886-80608A806A8E}" type="parTrans" cxnId="{BB157A38-DCF4-4273-9516-08FC3BBF7ABF}">
      <dgm:prSet/>
      <dgm:spPr/>
      <dgm:t>
        <a:bodyPr/>
        <a:lstStyle/>
        <a:p>
          <a:endParaRPr lang="en-GB" sz="900"/>
        </a:p>
      </dgm:t>
    </dgm:pt>
    <dgm:pt modelId="{04FCE0E3-0069-4349-8F1A-B27B4DE619E6}" type="sibTrans" cxnId="{BB157A38-DCF4-4273-9516-08FC3BBF7ABF}">
      <dgm:prSet/>
      <dgm:spPr/>
      <dgm:t>
        <a:bodyPr/>
        <a:lstStyle/>
        <a:p>
          <a:endParaRPr lang="en-GB" sz="900"/>
        </a:p>
      </dgm:t>
    </dgm:pt>
    <dgm:pt modelId="{CC1EE5CD-6F66-4148-9B5D-62532E69A191}">
      <dgm:prSet phldrT="[Text]" phldr="1" custT="1"/>
      <dgm:spPr>
        <a:solidFill>
          <a:schemeClr val="tx1"/>
        </a:solidFill>
        <a:ln>
          <a:noFill/>
        </a:ln>
        <a:effectLst>
          <a:outerShdw blurRad="50800" dist="38100" dir="5400000" algn="t" rotWithShape="0">
            <a:prstClr val="black">
              <a:alpha val="40000"/>
            </a:prstClr>
          </a:outerShdw>
        </a:effectLst>
      </dgm:spPr>
      <dgm:t>
        <a:bodyPr/>
        <a:lstStyle/>
        <a:p>
          <a:endParaRPr lang="en-GB" sz="900"/>
        </a:p>
      </dgm:t>
    </dgm:pt>
    <dgm:pt modelId="{B1B096AE-74E2-429A-A2E0-9098C6B4D0C0}" type="parTrans" cxnId="{820DB78D-27E9-4A7D-B51C-69246F750636}">
      <dgm:prSet/>
      <dgm:spPr/>
      <dgm:t>
        <a:bodyPr/>
        <a:lstStyle/>
        <a:p>
          <a:endParaRPr lang="en-GB" sz="900"/>
        </a:p>
      </dgm:t>
    </dgm:pt>
    <dgm:pt modelId="{8BB00CEE-51C0-46BE-926B-6BB6D0B01F96}" type="sibTrans" cxnId="{820DB78D-27E9-4A7D-B51C-69246F750636}">
      <dgm:prSet/>
      <dgm:spPr/>
      <dgm:t>
        <a:bodyPr/>
        <a:lstStyle/>
        <a:p>
          <a:endParaRPr lang="en-GB" sz="900"/>
        </a:p>
      </dgm:t>
    </dgm:pt>
    <dgm:pt modelId="{CC10CD9B-D8B6-4E1F-9E4E-64D5976C22F6}">
      <dgm:prSet phldrT="[Text]" custT="1"/>
      <dgm:spPr>
        <a:solidFill>
          <a:schemeClr val="tx1">
            <a:lumMod val="75000"/>
          </a:schemeClr>
        </a:solidFill>
        <a:ln>
          <a:noFill/>
        </a:ln>
        <a:effectLst>
          <a:outerShdw blurRad="50800" dist="38100" dir="5400000" algn="t" rotWithShape="0">
            <a:prstClr val="black">
              <a:alpha val="40000"/>
            </a:prstClr>
          </a:outerShdw>
        </a:effectLst>
      </dgm:spPr>
      <dgm:t>
        <a:bodyPr/>
        <a:lstStyle/>
        <a:p>
          <a:endParaRPr lang="en-GB" sz="900"/>
        </a:p>
      </dgm:t>
    </dgm:pt>
    <dgm:pt modelId="{C24EB492-9F0A-493F-8D95-E9C92A7A01AD}" type="parTrans" cxnId="{1A052B2D-4C51-426A-9508-CDBA4D27A8C0}">
      <dgm:prSet/>
      <dgm:spPr/>
      <dgm:t>
        <a:bodyPr/>
        <a:lstStyle/>
        <a:p>
          <a:endParaRPr lang="en-GB" sz="900"/>
        </a:p>
      </dgm:t>
    </dgm:pt>
    <dgm:pt modelId="{40233936-EA44-48A8-8321-2FD079253C20}" type="sibTrans" cxnId="{1A052B2D-4C51-426A-9508-CDBA4D27A8C0}">
      <dgm:prSet/>
      <dgm:spPr/>
      <dgm:t>
        <a:bodyPr/>
        <a:lstStyle/>
        <a:p>
          <a:endParaRPr lang="en-GB" sz="900"/>
        </a:p>
      </dgm:t>
    </dgm:pt>
    <dgm:pt modelId="{6A8D2C5B-7620-44A2-84DA-3F3D1EC04E07}" type="pres">
      <dgm:prSet presAssocID="{A38C6508-85B2-4B86-BA00-F62CD7E063AF}" presName="Name0" presStyleCnt="0">
        <dgm:presLayoutVars>
          <dgm:dir/>
          <dgm:animLvl val="lvl"/>
          <dgm:resizeHandles val="exact"/>
        </dgm:presLayoutVars>
      </dgm:prSet>
      <dgm:spPr/>
    </dgm:pt>
    <dgm:pt modelId="{F3DF112E-C7AC-425F-8CF7-2EC47FF519F2}" type="pres">
      <dgm:prSet presAssocID="{2A8F630D-5071-49B7-9004-08A308DDE386}" presName="Name8" presStyleCnt="0"/>
      <dgm:spPr/>
    </dgm:pt>
    <dgm:pt modelId="{3D7688DF-8658-4256-ABC6-A03C026C7096}" type="pres">
      <dgm:prSet presAssocID="{2A8F630D-5071-49B7-9004-08A308DDE386}" presName="level" presStyleLbl="node1" presStyleIdx="0" presStyleCnt="4">
        <dgm:presLayoutVars>
          <dgm:chMax val="1"/>
          <dgm:bulletEnabled val="1"/>
        </dgm:presLayoutVars>
      </dgm:prSet>
      <dgm:spPr/>
    </dgm:pt>
    <dgm:pt modelId="{5AF0845A-BCEE-4317-8FAD-BC571C7001F2}" type="pres">
      <dgm:prSet presAssocID="{2A8F630D-5071-49B7-9004-08A308DDE386}" presName="levelTx" presStyleLbl="revTx" presStyleIdx="0" presStyleCnt="0">
        <dgm:presLayoutVars>
          <dgm:chMax val="1"/>
          <dgm:bulletEnabled val="1"/>
        </dgm:presLayoutVars>
      </dgm:prSet>
      <dgm:spPr/>
    </dgm:pt>
    <dgm:pt modelId="{A02CEB0F-83A9-4B31-B728-948E8927DFC5}" type="pres">
      <dgm:prSet presAssocID="{EB93EE8D-E985-43D1-8E95-25EB3FA85D16}" presName="Name8" presStyleCnt="0"/>
      <dgm:spPr/>
    </dgm:pt>
    <dgm:pt modelId="{98EE6923-1E69-4063-A64E-8B07C6182085}" type="pres">
      <dgm:prSet presAssocID="{EB93EE8D-E985-43D1-8E95-25EB3FA85D16}" presName="level" presStyleLbl="node1" presStyleIdx="1" presStyleCnt="4">
        <dgm:presLayoutVars>
          <dgm:chMax val="1"/>
          <dgm:bulletEnabled val="1"/>
        </dgm:presLayoutVars>
      </dgm:prSet>
      <dgm:spPr/>
    </dgm:pt>
    <dgm:pt modelId="{23EA5472-65AB-4F13-9388-1328496F29FB}" type="pres">
      <dgm:prSet presAssocID="{EB93EE8D-E985-43D1-8E95-25EB3FA85D16}" presName="levelTx" presStyleLbl="revTx" presStyleIdx="0" presStyleCnt="0">
        <dgm:presLayoutVars>
          <dgm:chMax val="1"/>
          <dgm:bulletEnabled val="1"/>
        </dgm:presLayoutVars>
      </dgm:prSet>
      <dgm:spPr/>
    </dgm:pt>
    <dgm:pt modelId="{F5D7134E-1CF1-47C8-A2E3-9E31E5C64EE0}" type="pres">
      <dgm:prSet presAssocID="{CC1EE5CD-6F66-4148-9B5D-62532E69A191}" presName="Name8" presStyleCnt="0"/>
      <dgm:spPr/>
    </dgm:pt>
    <dgm:pt modelId="{378996FB-57B0-4160-B302-557F66C76CED}" type="pres">
      <dgm:prSet presAssocID="{CC1EE5CD-6F66-4148-9B5D-62532E69A191}" presName="level" presStyleLbl="node1" presStyleIdx="2" presStyleCnt="4">
        <dgm:presLayoutVars>
          <dgm:chMax val="1"/>
          <dgm:bulletEnabled val="1"/>
        </dgm:presLayoutVars>
      </dgm:prSet>
      <dgm:spPr/>
    </dgm:pt>
    <dgm:pt modelId="{D342B17D-6180-4EEB-9B96-8E34B680A2D3}" type="pres">
      <dgm:prSet presAssocID="{CC1EE5CD-6F66-4148-9B5D-62532E69A191}" presName="levelTx" presStyleLbl="revTx" presStyleIdx="0" presStyleCnt="0">
        <dgm:presLayoutVars>
          <dgm:chMax val="1"/>
          <dgm:bulletEnabled val="1"/>
        </dgm:presLayoutVars>
      </dgm:prSet>
      <dgm:spPr/>
    </dgm:pt>
    <dgm:pt modelId="{CCA6D088-F69F-4B2A-9477-5587596B19BF}" type="pres">
      <dgm:prSet presAssocID="{CC10CD9B-D8B6-4E1F-9E4E-64D5976C22F6}" presName="Name8" presStyleCnt="0"/>
      <dgm:spPr/>
    </dgm:pt>
    <dgm:pt modelId="{3224CEBA-BF0F-4BC6-BDD5-059251F48294}" type="pres">
      <dgm:prSet presAssocID="{CC10CD9B-D8B6-4E1F-9E4E-64D5976C22F6}" presName="level" presStyleLbl="node1" presStyleIdx="3" presStyleCnt="4">
        <dgm:presLayoutVars>
          <dgm:chMax val="1"/>
          <dgm:bulletEnabled val="1"/>
        </dgm:presLayoutVars>
      </dgm:prSet>
      <dgm:spPr/>
    </dgm:pt>
    <dgm:pt modelId="{1CCCE70A-F6F7-4970-83FC-83A12FED5E07}" type="pres">
      <dgm:prSet presAssocID="{CC10CD9B-D8B6-4E1F-9E4E-64D5976C22F6}" presName="levelTx" presStyleLbl="revTx" presStyleIdx="0" presStyleCnt="0">
        <dgm:presLayoutVars>
          <dgm:chMax val="1"/>
          <dgm:bulletEnabled val="1"/>
        </dgm:presLayoutVars>
      </dgm:prSet>
      <dgm:spPr/>
    </dgm:pt>
  </dgm:ptLst>
  <dgm:cxnLst>
    <dgm:cxn modelId="{FD33B52C-D57E-4CB9-9EBF-C748DCB7186C}" type="presOf" srcId="{EB93EE8D-E985-43D1-8E95-25EB3FA85D16}" destId="{23EA5472-65AB-4F13-9388-1328496F29FB}" srcOrd="1" destOrd="0" presId="urn:microsoft.com/office/officeart/2005/8/layout/pyramid1"/>
    <dgm:cxn modelId="{1A052B2D-4C51-426A-9508-CDBA4D27A8C0}" srcId="{A38C6508-85B2-4B86-BA00-F62CD7E063AF}" destId="{CC10CD9B-D8B6-4E1F-9E4E-64D5976C22F6}" srcOrd="3" destOrd="0" parTransId="{C24EB492-9F0A-493F-8D95-E9C92A7A01AD}" sibTransId="{40233936-EA44-48A8-8321-2FD079253C20}"/>
    <dgm:cxn modelId="{BDA47D2E-91A6-4B1E-A248-B897D9FDAA39}" type="presOf" srcId="{2A8F630D-5071-49B7-9004-08A308DDE386}" destId="{3D7688DF-8658-4256-ABC6-A03C026C7096}" srcOrd="0" destOrd="0" presId="urn:microsoft.com/office/officeart/2005/8/layout/pyramid1"/>
    <dgm:cxn modelId="{BB157A38-DCF4-4273-9516-08FC3BBF7ABF}" srcId="{A38C6508-85B2-4B86-BA00-F62CD7E063AF}" destId="{EB93EE8D-E985-43D1-8E95-25EB3FA85D16}" srcOrd="1" destOrd="0" parTransId="{F8FEE39A-A89C-4148-B886-80608A806A8E}" sibTransId="{04FCE0E3-0069-4349-8F1A-B27B4DE619E6}"/>
    <dgm:cxn modelId="{FC25D864-308E-4F4B-84EA-E69EEE8AC155}" type="presOf" srcId="{CC10CD9B-D8B6-4E1F-9E4E-64D5976C22F6}" destId="{3224CEBA-BF0F-4BC6-BDD5-059251F48294}" srcOrd="0" destOrd="0" presId="urn:microsoft.com/office/officeart/2005/8/layout/pyramid1"/>
    <dgm:cxn modelId="{51B41577-0222-4D7E-903E-BE2E72684BA9}" type="presOf" srcId="{CC1EE5CD-6F66-4148-9B5D-62532E69A191}" destId="{D342B17D-6180-4EEB-9B96-8E34B680A2D3}" srcOrd="1" destOrd="0" presId="urn:microsoft.com/office/officeart/2005/8/layout/pyramid1"/>
    <dgm:cxn modelId="{35142C78-232F-42BF-AE2B-DC5E0B79D983}" type="presOf" srcId="{CC10CD9B-D8B6-4E1F-9E4E-64D5976C22F6}" destId="{1CCCE70A-F6F7-4970-83FC-83A12FED5E07}" srcOrd="1" destOrd="0" presId="urn:microsoft.com/office/officeart/2005/8/layout/pyramid1"/>
    <dgm:cxn modelId="{820DB78D-27E9-4A7D-B51C-69246F750636}" srcId="{A38C6508-85B2-4B86-BA00-F62CD7E063AF}" destId="{CC1EE5CD-6F66-4148-9B5D-62532E69A191}" srcOrd="2" destOrd="0" parTransId="{B1B096AE-74E2-429A-A2E0-9098C6B4D0C0}" sibTransId="{8BB00CEE-51C0-46BE-926B-6BB6D0B01F96}"/>
    <dgm:cxn modelId="{4522309A-74FC-4F20-8B25-D504A4B2769F}" type="presOf" srcId="{A38C6508-85B2-4B86-BA00-F62CD7E063AF}" destId="{6A8D2C5B-7620-44A2-84DA-3F3D1EC04E07}" srcOrd="0" destOrd="0" presId="urn:microsoft.com/office/officeart/2005/8/layout/pyramid1"/>
    <dgm:cxn modelId="{1B23F59F-F0F5-444E-B9CA-799BA4396E25}" type="presOf" srcId="{2A8F630D-5071-49B7-9004-08A308DDE386}" destId="{5AF0845A-BCEE-4317-8FAD-BC571C7001F2}" srcOrd="1" destOrd="0" presId="urn:microsoft.com/office/officeart/2005/8/layout/pyramid1"/>
    <dgm:cxn modelId="{1D7286C5-3BF5-4E58-8853-30A12939EAF0}" srcId="{A38C6508-85B2-4B86-BA00-F62CD7E063AF}" destId="{2A8F630D-5071-49B7-9004-08A308DDE386}" srcOrd="0" destOrd="0" parTransId="{6EBB3574-A0BB-452D-8FBB-C8FF5C5D4C1A}" sibTransId="{166FDB7E-37E9-483B-81E4-B37E40D54946}"/>
    <dgm:cxn modelId="{54886DD3-9A3E-4E9A-BF3E-B705BEE72DE4}" type="presOf" srcId="{EB93EE8D-E985-43D1-8E95-25EB3FA85D16}" destId="{98EE6923-1E69-4063-A64E-8B07C6182085}" srcOrd="0" destOrd="0" presId="urn:microsoft.com/office/officeart/2005/8/layout/pyramid1"/>
    <dgm:cxn modelId="{063A55E8-BB65-4905-A1C0-B9667B593DE6}" type="presOf" srcId="{CC1EE5CD-6F66-4148-9B5D-62532E69A191}" destId="{378996FB-57B0-4160-B302-557F66C76CED}" srcOrd="0" destOrd="0" presId="urn:microsoft.com/office/officeart/2005/8/layout/pyramid1"/>
    <dgm:cxn modelId="{94D2AEF7-27B8-4D37-84EB-19D3A581F89E}" type="presParOf" srcId="{6A8D2C5B-7620-44A2-84DA-3F3D1EC04E07}" destId="{F3DF112E-C7AC-425F-8CF7-2EC47FF519F2}" srcOrd="0" destOrd="0" presId="urn:microsoft.com/office/officeart/2005/8/layout/pyramid1"/>
    <dgm:cxn modelId="{A952D6AC-F3BD-4FFD-A113-9F9962A65C5E}" type="presParOf" srcId="{F3DF112E-C7AC-425F-8CF7-2EC47FF519F2}" destId="{3D7688DF-8658-4256-ABC6-A03C026C7096}" srcOrd="0" destOrd="0" presId="urn:microsoft.com/office/officeart/2005/8/layout/pyramid1"/>
    <dgm:cxn modelId="{150742D3-FCD9-4141-AAAB-925D815E92C6}" type="presParOf" srcId="{F3DF112E-C7AC-425F-8CF7-2EC47FF519F2}" destId="{5AF0845A-BCEE-4317-8FAD-BC571C7001F2}" srcOrd="1" destOrd="0" presId="urn:microsoft.com/office/officeart/2005/8/layout/pyramid1"/>
    <dgm:cxn modelId="{D98D7E6B-09F5-4C4D-8AB6-7655A38CBC51}" type="presParOf" srcId="{6A8D2C5B-7620-44A2-84DA-3F3D1EC04E07}" destId="{A02CEB0F-83A9-4B31-B728-948E8927DFC5}" srcOrd="1" destOrd="0" presId="urn:microsoft.com/office/officeart/2005/8/layout/pyramid1"/>
    <dgm:cxn modelId="{7FCA1A6F-B5F6-44AE-9625-FF7AFBC318FA}" type="presParOf" srcId="{A02CEB0F-83A9-4B31-B728-948E8927DFC5}" destId="{98EE6923-1E69-4063-A64E-8B07C6182085}" srcOrd="0" destOrd="0" presId="urn:microsoft.com/office/officeart/2005/8/layout/pyramid1"/>
    <dgm:cxn modelId="{48AE89EF-E729-4EB8-AFF5-7BBEE839C19B}" type="presParOf" srcId="{A02CEB0F-83A9-4B31-B728-948E8927DFC5}" destId="{23EA5472-65AB-4F13-9388-1328496F29FB}" srcOrd="1" destOrd="0" presId="urn:microsoft.com/office/officeart/2005/8/layout/pyramid1"/>
    <dgm:cxn modelId="{23ADB481-B950-492D-A4DD-231F3B4A0F9C}" type="presParOf" srcId="{6A8D2C5B-7620-44A2-84DA-3F3D1EC04E07}" destId="{F5D7134E-1CF1-47C8-A2E3-9E31E5C64EE0}" srcOrd="2" destOrd="0" presId="urn:microsoft.com/office/officeart/2005/8/layout/pyramid1"/>
    <dgm:cxn modelId="{E8CA8846-840A-4EFC-97D1-6CA4AE4FDB9B}" type="presParOf" srcId="{F5D7134E-1CF1-47C8-A2E3-9E31E5C64EE0}" destId="{378996FB-57B0-4160-B302-557F66C76CED}" srcOrd="0" destOrd="0" presId="urn:microsoft.com/office/officeart/2005/8/layout/pyramid1"/>
    <dgm:cxn modelId="{0E28123F-EBC4-487B-94EE-166A1418E0BD}" type="presParOf" srcId="{F5D7134E-1CF1-47C8-A2E3-9E31E5C64EE0}" destId="{D342B17D-6180-4EEB-9B96-8E34B680A2D3}" srcOrd="1" destOrd="0" presId="urn:microsoft.com/office/officeart/2005/8/layout/pyramid1"/>
    <dgm:cxn modelId="{9785B035-F0F6-4471-818B-40BE001C3AAD}" type="presParOf" srcId="{6A8D2C5B-7620-44A2-84DA-3F3D1EC04E07}" destId="{CCA6D088-F69F-4B2A-9477-5587596B19BF}" srcOrd="3" destOrd="0" presId="urn:microsoft.com/office/officeart/2005/8/layout/pyramid1"/>
    <dgm:cxn modelId="{0D892EBF-AFF0-405E-BBB0-643D5299E262}" type="presParOf" srcId="{CCA6D088-F69F-4B2A-9477-5587596B19BF}" destId="{3224CEBA-BF0F-4BC6-BDD5-059251F48294}" srcOrd="0" destOrd="0" presId="urn:microsoft.com/office/officeart/2005/8/layout/pyramid1"/>
    <dgm:cxn modelId="{461EEE4D-DC7F-44EC-84AF-0A2CE73FEF24}" type="presParOf" srcId="{CCA6D088-F69F-4B2A-9477-5587596B19BF}" destId="{1CCCE70A-F6F7-4970-83FC-83A12FED5E07}" srcOrd="1" destOrd="0" presId="urn:microsoft.com/office/officeart/2005/8/layout/pyramid1"/>
  </dgm:cxnLst>
  <dgm:bg>
    <a:effectLst>
      <a:outerShdw blurRad="50800" dist="38100" dir="5400000" algn="t" rotWithShape="0">
        <a:prstClr val="black">
          <a:alpha val="40000"/>
        </a:prstClr>
      </a:outerShdw>
    </a:effectLst>
  </dgm:bg>
  <dgm:whole/>
  <dgm:extLst>
    <a:ext uri="http://schemas.microsoft.com/office/drawing/2008/diagram">
      <dsp:dataModelExt xmlns:dsp="http://schemas.microsoft.com/office/drawing/2008/diagram" relId="rId10"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4506C916-AEA4-C249-9FDA-E93C683EDE46}" type="doc">
      <dgm:prSet loTypeId="urn:microsoft.com/office/officeart/2005/8/layout/hProcess9" loCatId="process" qsTypeId="urn:microsoft.com/office/officeart/2005/8/quickstyle/simple1" qsCatId="simple" csTypeId="urn:microsoft.com/office/officeart/2005/8/colors/accent1_2" csCatId="accent1" phldr="1"/>
      <dgm:spPr/>
      <dgm:t>
        <a:bodyPr/>
        <a:lstStyle/>
        <a:p>
          <a:endParaRPr lang="en-GB"/>
        </a:p>
      </dgm:t>
    </dgm:pt>
    <dgm:pt modelId="{14036B6A-0AFA-C144-ADA8-D3AF1C28C63D}">
      <dgm:prSet custT="1"/>
      <dgm:spPr>
        <a:solidFill>
          <a:srgbClr val="E8E7F0"/>
        </a:solidFill>
        <a:ln>
          <a:noFill/>
        </a:ln>
        <a:effectLst>
          <a:outerShdw blurRad="50800" dist="38100" dir="5400000" algn="t" rotWithShape="0">
            <a:prstClr val="black">
              <a:alpha val="40000"/>
            </a:prstClr>
          </a:outerShdw>
        </a:effectLst>
      </dgm:spPr>
      <dgm:t>
        <a:bodyPr/>
        <a:lstStyle/>
        <a:p>
          <a:pPr algn="ctr"/>
          <a:endParaRPr lang="en-GB" sz="1000">
            <a:solidFill>
              <a:schemeClr val="bg1"/>
            </a:solidFill>
            <a:latin typeface="+mj-lt"/>
          </a:endParaRPr>
        </a:p>
      </dgm:t>
    </dgm:pt>
    <dgm:pt modelId="{5A0C91E9-D7E6-8A4C-93A3-B5AFF745B555}" type="parTrans" cxnId="{84D7D180-5D86-5E43-A449-E0C9854D581C}">
      <dgm:prSet/>
      <dgm:spPr/>
      <dgm:t>
        <a:bodyPr/>
        <a:lstStyle/>
        <a:p>
          <a:endParaRPr lang="en-GB" sz="1400">
            <a:latin typeface="+mj-lt"/>
          </a:endParaRPr>
        </a:p>
      </dgm:t>
    </dgm:pt>
    <dgm:pt modelId="{F68A52C1-B8CD-6840-B2D9-9F7EDA4E67C1}" type="sibTrans" cxnId="{84D7D180-5D86-5E43-A449-E0C9854D581C}">
      <dgm:prSet/>
      <dgm:spPr/>
      <dgm:t>
        <a:bodyPr/>
        <a:lstStyle/>
        <a:p>
          <a:endParaRPr lang="en-GB" sz="1400">
            <a:latin typeface="+mj-lt"/>
          </a:endParaRPr>
        </a:p>
      </dgm:t>
    </dgm:pt>
    <dgm:pt modelId="{5662B454-E961-0C4E-9EA4-2992B46CA829}">
      <dgm:prSet custT="1"/>
      <dgm:spPr>
        <a:solidFill>
          <a:srgbClr val="D0CFE1"/>
        </a:solidFill>
        <a:ln>
          <a:noFill/>
        </a:ln>
        <a:effectLst>
          <a:outerShdw blurRad="50800" dist="38100" dir="5400000" algn="t" rotWithShape="0">
            <a:prstClr val="black">
              <a:alpha val="40000"/>
            </a:prstClr>
          </a:outerShdw>
        </a:effectLst>
      </dgm:spPr>
      <dgm:t>
        <a:bodyPr/>
        <a:lstStyle/>
        <a:p>
          <a:endParaRPr lang="en-GB" sz="1400">
            <a:solidFill>
              <a:schemeClr val="bg1"/>
            </a:solidFill>
            <a:latin typeface="+mj-lt"/>
          </a:endParaRPr>
        </a:p>
      </dgm:t>
    </dgm:pt>
    <dgm:pt modelId="{C7BA6DA0-2292-8E4D-A9C4-0DA3956D316F}" type="parTrans" cxnId="{01DCA0AE-D412-994B-B928-AC91B746F0C3}">
      <dgm:prSet/>
      <dgm:spPr/>
      <dgm:t>
        <a:bodyPr/>
        <a:lstStyle/>
        <a:p>
          <a:endParaRPr lang="en-GB" sz="1400">
            <a:latin typeface="+mj-lt"/>
          </a:endParaRPr>
        </a:p>
      </dgm:t>
    </dgm:pt>
    <dgm:pt modelId="{EB9D749E-E80A-C546-8311-2CFBAC086511}" type="sibTrans" cxnId="{01DCA0AE-D412-994B-B928-AC91B746F0C3}">
      <dgm:prSet/>
      <dgm:spPr/>
      <dgm:t>
        <a:bodyPr/>
        <a:lstStyle/>
        <a:p>
          <a:endParaRPr lang="en-GB" sz="1400">
            <a:latin typeface="+mj-lt"/>
          </a:endParaRPr>
        </a:p>
      </dgm:t>
    </dgm:pt>
    <dgm:pt modelId="{C4B0A728-797C-484B-8725-50944B1235E6}">
      <dgm:prSet custT="1"/>
      <dgm:spPr>
        <a:solidFill>
          <a:srgbClr val="B2AFCE"/>
        </a:solidFill>
        <a:ln>
          <a:noFill/>
        </a:ln>
        <a:effectLst>
          <a:outerShdw blurRad="50800" dist="38100" dir="5400000" algn="t" rotWithShape="0">
            <a:prstClr val="black">
              <a:alpha val="40000"/>
            </a:prstClr>
          </a:outerShdw>
        </a:effectLst>
      </dgm:spPr>
      <dgm:t>
        <a:bodyPr/>
        <a:lstStyle/>
        <a:p>
          <a:r>
            <a:rPr lang="en-GB" sz="1400">
              <a:solidFill>
                <a:schemeClr val="bg1"/>
              </a:solidFill>
              <a:latin typeface="+mj-lt"/>
            </a:rPr>
            <a:t>Implementation of the new West Wales Dementia Strategy</a:t>
          </a:r>
        </a:p>
      </dgm:t>
    </dgm:pt>
    <dgm:pt modelId="{1610CAE0-1BE9-8649-83AA-10199D2E8CF7}" type="parTrans" cxnId="{075E471E-87B2-EC43-A829-B643D98DD9E5}">
      <dgm:prSet/>
      <dgm:spPr/>
      <dgm:t>
        <a:bodyPr/>
        <a:lstStyle/>
        <a:p>
          <a:endParaRPr lang="en-GB" sz="1400">
            <a:latin typeface="+mj-lt"/>
          </a:endParaRPr>
        </a:p>
      </dgm:t>
    </dgm:pt>
    <dgm:pt modelId="{4B32DA72-2486-F84D-8005-C8AFFF57B4D4}" type="sibTrans" cxnId="{075E471E-87B2-EC43-A829-B643D98DD9E5}">
      <dgm:prSet/>
      <dgm:spPr/>
      <dgm:t>
        <a:bodyPr/>
        <a:lstStyle/>
        <a:p>
          <a:endParaRPr lang="en-GB" sz="1400">
            <a:latin typeface="+mj-lt"/>
          </a:endParaRPr>
        </a:p>
      </dgm:t>
    </dgm:pt>
    <dgm:pt modelId="{29B8A1D4-CB45-3842-901B-DA911BC4A103}" type="pres">
      <dgm:prSet presAssocID="{4506C916-AEA4-C249-9FDA-E93C683EDE46}" presName="CompostProcess" presStyleCnt="0">
        <dgm:presLayoutVars>
          <dgm:dir/>
          <dgm:resizeHandles val="exact"/>
        </dgm:presLayoutVars>
      </dgm:prSet>
      <dgm:spPr/>
    </dgm:pt>
    <dgm:pt modelId="{5759CBE5-84F4-9C44-B770-F68958006D54}" type="pres">
      <dgm:prSet presAssocID="{4506C916-AEA4-C249-9FDA-E93C683EDE46}" presName="arrow" presStyleLbl="bgShp" presStyleIdx="0" presStyleCnt="1"/>
      <dgm:spPr>
        <a:solidFill>
          <a:srgbClr val="64609D"/>
        </a:solidFill>
        <a:ln>
          <a:noFill/>
        </a:ln>
        <a:effectLst>
          <a:outerShdw blurRad="50800" dist="38100" dir="5400000" algn="t" rotWithShape="0">
            <a:prstClr val="black">
              <a:alpha val="40000"/>
            </a:prstClr>
          </a:outerShdw>
        </a:effectLst>
      </dgm:spPr>
    </dgm:pt>
    <dgm:pt modelId="{AD74555D-74B1-5D41-963C-C1316127418E}" type="pres">
      <dgm:prSet presAssocID="{4506C916-AEA4-C249-9FDA-E93C683EDE46}" presName="linearProcess" presStyleCnt="0"/>
      <dgm:spPr/>
    </dgm:pt>
    <dgm:pt modelId="{A378AF92-D8A0-6C4C-97DD-339840DC1DB3}" type="pres">
      <dgm:prSet presAssocID="{14036B6A-0AFA-C144-ADA8-D3AF1C28C63D}" presName="textNode" presStyleLbl="node1" presStyleIdx="0" presStyleCnt="3" custScaleY="193670">
        <dgm:presLayoutVars>
          <dgm:bulletEnabled val="1"/>
        </dgm:presLayoutVars>
      </dgm:prSet>
      <dgm:spPr/>
    </dgm:pt>
    <dgm:pt modelId="{1E8D4A32-C23A-4847-89BC-4A6838BDA1CE}" type="pres">
      <dgm:prSet presAssocID="{F68A52C1-B8CD-6840-B2D9-9F7EDA4E67C1}" presName="sibTrans" presStyleCnt="0"/>
      <dgm:spPr/>
    </dgm:pt>
    <dgm:pt modelId="{045F0C12-C628-574F-B5B6-83CACED72096}" type="pres">
      <dgm:prSet presAssocID="{5662B454-E961-0C4E-9EA4-2992B46CA829}" presName="textNode" presStyleLbl="node1" presStyleIdx="1" presStyleCnt="3" custScaleY="195045">
        <dgm:presLayoutVars>
          <dgm:bulletEnabled val="1"/>
        </dgm:presLayoutVars>
      </dgm:prSet>
      <dgm:spPr/>
    </dgm:pt>
    <dgm:pt modelId="{3B1C7009-505A-8641-9C6C-8E4710DC2734}" type="pres">
      <dgm:prSet presAssocID="{EB9D749E-E80A-C546-8311-2CFBAC086511}" presName="sibTrans" presStyleCnt="0"/>
      <dgm:spPr/>
    </dgm:pt>
    <dgm:pt modelId="{72E33B5B-2CA4-C140-B585-C454ED26A77F}" type="pres">
      <dgm:prSet presAssocID="{C4B0A728-797C-484B-8725-50944B1235E6}" presName="textNode" presStyleLbl="node1" presStyleIdx="2" presStyleCnt="3">
        <dgm:presLayoutVars>
          <dgm:bulletEnabled val="1"/>
        </dgm:presLayoutVars>
      </dgm:prSet>
      <dgm:spPr/>
    </dgm:pt>
  </dgm:ptLst>
  <dgm:cxnLst>
    <dgm:cxn modelId="{C86E1C0F-C81F-7E46-99AE-A72E490A34D7}" type="presOf" srcId="{5662B454-E961-0C4E-9EA4-2992B46CA829}" destId="{045F0C12-C628-574F-B5B6-83CACED72096}" srcOrd="0" destOrd="0" presId="urn:microsoft.com/office/officeart/2005/8/layout/hProcess9"/>
    <dgm:cxn modelId="{075E471E-87B2-EC43-A829-B643D98DD9E5}" srcId="{4506C916-AEA4-C249-9FDA-E93C683EDE46}" destId="{C4B0A728-797C-484B-8725-50944B1235E6}" srcOrd="2" destOrd="0" parTransId="{1610CAE0-1BE9-8649-83AA-10199D2E8CF7}" sibTransId="{4B32DA72-2486-F84D-8005-C8AFFF57B4D4}"/>
    <dgm:cxn modelId="{D16A8C27-495D-7F48-8710-CF495816FD4D}" type="presOf" srcId="{14036B6A-0AFA-C144-ADA8-D3AF1C28C63D}" destId="{A378AF92-D8A0-6C4C-97DD-339840DC1DB3}" srcOrd="0" destOrd="0" presId="urn:microsoft.com/office/officeart/2005/8/layout/hProcess9"/>
    <dgm:cxn modelId="{E60BBB7F-F442-CE4C-84DA-EEF6C2FF0C3E}" type="presOf" srcId="{4506C916-AEA4-C249-9FDA-E93C683EDE46}" destId="{29B8A1D4-CB45-3842-901B-DA911BC4A103}" srcOrd="0" destOrd="0" presId="urn:microsoft.com/office/officeart/2005/8/layout/hProcess9"/>
    <dgm:cxn modelId="{84D7D180-5D86-5E43-A449-E0C9854D581C}" srcId="{4506C916-AEA4-C249-9FDA-E93C683EDE46}" destId="{14036B6A-0AFA-C144-ADA8-D3AF1C28C63D}" srcOrd="0" destOrd="0" parTransId="{5A0C91E9-D7E6-8A4C-93A3-B5AFF745B555}" sibTransId="{F68A52C1-B8CD-6840-B2D9-9F7EDA4E67C1}"/>
    <dgm:cxn modelId="{01DCA0AE-D412-994B-B928-AC91B746F0C3}" srcId="{4506C916-AEA4-C249-9FDA-E93C683EDE46}" destId="{5662B454-E961-0C4E-9EA4-2992B46CA829}" srcOrd="1" destOrd="0" parTransId="{C7BA6DA0-2292-8E4D-A9C4-0DA3956D316F}" sibTransId="{EB9D749E-E80A-C546-8311-2CFBAC086511}"/>
    <dgm:cxn modelId="{9FD01AEE-69CB-0641-A7F3-8B587C0D8013}" type="presOf" srcId="{C4B0A728-797C-484B-8725-50944B1235E6}" destId="{72E33B5B-2CA4-C140-B585-C454ED26A77F}" srcOrd="0" destOrd="0" presId="urn:microsoft.com/office/officeart/2005/8/layout/hProcess9"/>
    <dgm:cxn modelId="{753B24F1-ED2B-BD42-8205-18AB8F5087C8}" type="presParOf" srcId="{29B8A1D4-CB45-3842-901B-DA911BC4A103}" destId="{5759CBE5-84F4-9C44-B770-F68958006D54}" srcOrd="0" destOrd="0" presId="urn:microsoft.com/office/officeart/2005/8/layout/hProcess9"/>
    <dgm:cxn modelId="{DA9EE805-86C3-6C47-BD16-5BB7BD674FCC}" type="presParOf" srcId="{29B8A1D4-CB45-3842-901B-DA911BC4A103}" destId="{AD74555D-74B1-5D41-963C-C1316127418E}" srcOrd="1" destOrd="0" presId="urn:microsoft.com/office/officeart/2005/8/layout/hProcess9"/>
    <dgm:cxn modelId="{1C4E7523-CDA6-8B4F-84EF-9A46CCADB4A5}" type="presParOf" srcId="{AD74555D-74B1-5D41-963C-C1316127418E}" destId="{A378AF92-D8A0-6C4C-97DD-339840DC1DB3}" srcOrd="0" destOrd="0" presId="urn:microsoft.com/office/officeart/2005/8/layout/hProcess9"/>
    <dgm:cxn modelId="{3BA3E40E-43D2-EF40-9B48-7C4F423391D9}" type="presParOf" srcId="{AD74555D-74B1-5D41-963C-C1316127418E}" destId="{1E8D4A32-C23A-4847-89BC-4A6838BDA1CE}" srcOrd="1" destOrd="0" presId="urn:microsoft.com/office/officeart/2005/8/layout/hProcess9"/>
    <dgm:cxn modelId="{D568756D-2D97-B34C-97A9-E5B517CC3E46}" type="presParOf" srcId="{AD74555D-74B1-5D41-963C-C1316127418E}" destId="{045F0C12-C628-574F-B5B6-83CACED72096}" srcOrd="2" destOrd="0" presId="urn:microsoft.com/office/officeart/2005/8/layout/hProcess9"/>
    <dgm:cxn modelId="{F988F6DE-0988-AD45-99AE-3A564A886184}" type="presParOf" srcId="{AD74555D-74B1-5D41-963C-C1316127418E}" destId="{3B1C7009-505A-8641-9C6C-8E4710DC2734}" srcOrd="3" destOrd="0" presId="urn:microsoft.com/office/officeart/2005/8/layout/hProcess9"/>
    <dgm:cxn modelId="{DD87220B-1B2E-8449-B690-074EE04910A8}" type="presParOf" srcId="{AD74555D-74B1-5D41-963C-C1316127418E}" destId="{72E33B5B-2CA4-C140-B585-C454ED26A77F}" srcOrd="4" destOrd="0" presId="urn:microsoft.com/office/officeart/2005/8/layout/hProcess9"/>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9141D55E-D141-466F-BAE8-A02E1AA7721C}" type="doc">
      <dgm:prSet loTypeId="urn:microsoft.com/office/officeart/2005/8/layout/radial1" loCatId="cycle" qsTypeId="urn:microsoft.com/office/officeart/2005/8/quickstyle/simple1" qsCatId="simple" csTypeId="urn:microsoft.com/office/officeart/2005/8/colors/accent1_4" csCatId="accent1" phldr="1"/>
      <dgm:spPr/>
      <dgm:t>
        <a:bodyPr/>
        <a:lstStyle/>
        <a:p>
          <a:endParaRPr lang="en-GB"/>
        </a:p>
      </dgm:t>
    </dgm:pt>
    <dgm:pt modelId="{52E5ADB1-F4BA-4458-AAD7-08A1F8B4FF50}">
      <dgm:prSet phldrT="[Text]" custT="1"/>
      <dgm:spPr>
        <a:xfrm>
          <a:off x="3401102" y="1769660"/>
          <a:ext cx="1655994" cy="1655994"/>
        </a:xfrm>
        <a:prstGeom prst="ellipse">
          <a:avLst/>
        </a:prstGeom>
        <a:noFill/>
        <a:ln w="25400" cap="flat" cmpd="sng" algn="ctr">
          <a:solidFill>
            <a:srgbClr val="0070C0"/>
          </a:solidFill>
          <a:prstDash val="solid"/>
        </a:ln>
        <a:effectLst/>
      </dgm:spPr>
      <dgm:t>
        <a:bodyPr/>
        <a:lstStyle/>
        <a:p>
          <a:pPr>
            <a:buNone/>
          </a:pPr>
          <a:r>
            <a:rPr lang="en-GB" sz="1400">
              <a:solidFill>
                <a:schemeClr val="bg1"/>
              </a:solidFill>
              <a:latin typeface="Calibri"/>
              <a:ea typeface="+mn-ea"/>
              <a:cs typeface="+mn-cs"/>
            </a:rPr>
            <a:t>Vision, Leadership and Culture</a:t>
          </a:r>
        </a:p>
      </dgm:t>
    </dgm:pt>
    <dgm:pt modelId="{FC4DD9A9-509D-4820-A492-4BBAD7AA083D}" type="parTrans" cxnId="{859C0380-C82C-4D52-A1E7-FB227E680A10}">
      <dgm:prSet/>
      <dgm:spPr/>
      <dgm:t>
        <a:bodyPr/>
        <a:lstStyle/>
        <a:p>
          <a:endParaRPr lang="en-GB" sz="1400"/>
        </a:p>
      </dgm:t>
    </dgm:pt>
    <dgm:pt modelId="{E14CF70C-8496-40E7-8A0D-460EA0E21A04}" type="sibTrans" cxnId="{859C0380-C82C-4D52-A1E7-FB227E680A10}">
      <dgm:prSet/>
      <dgm:spPr/>
      <dgm:t>
        <a:bodyPr/>
        <a:lstStyle/>
        <a:p>
          <a:endParaRPr lang="en-GB" sz="1400"/>
        </a:p>
      </dgm:t>
    </dgm:pt>
    <dgm:pt modelId="{3E353E18-3040-46C5-A82D-8AC8F8A4CE54}">
      <dgm:prSet phldrT="[Text]" custT="1"/>
      <dgm:spPr>
        <a:xfrm>
          <a:off x="3401102" y="-164236"/>
          <a:ext cx="1655994" cy="1655994"/>
        </a:xfrm>
        <a:prstGeom prst="ellipse">
          <a:avLst/>
        </a:prstGeom>
        <a:solidFill>
          <a:schemeClr val="accent4">
            <a:lumMod val="90000"/>
            <a:lumOff val="10000"/>
          </a:schemeClr>
        </a:solidFill>
        <a:ln w="25400" cap="flat" cmpd="sng" algn="ctr">
          <a:solidFill>
            <a:sysClr val="window" lastClr="FFFFFF">
              <a:hueOff val="0"/>
              <a:satOff val="0"/>
              <a:lumOff val="0"/>
              <a:alphaOff val="0"/>
            </a:sysClr>
          </a:solidFill>
          <a:prstDash val="solid"/>
        </a:ln>
        <a:effectLst>
          <a:outerShdw blurRad="50800" dist="38100" dir="5400000" algn="t" rotWithShape="0">
            <a:prstClr val="black">
              <a:alpha val="40000"/>
            </a:prstClr>
          </a:outerShdw>
        </a:effectLst>
      </dgm:spPr>
      <dgm:t>
        <a:bodyPr/>
        <a:lstStyle/>
        <a:p>
          <a:pPr>
            <a:buNone/>
          </a:pPr>
          <a:r>
            <a:rPr lang="en-GB" sz="1400">
              <a:solidFill>
                <a:sysClr val="window" lastClr="FFFFFF"/>
              </a:solidFill>
              <a:latin typeface="Calibri"/>
              <a:ea typeface="+mn-ea"/>
              <a:cs typeface="+mn-cs"/>
            </a:rPr>
            <a:t>Programme Governance</a:t>
          </a:r>
        </a:p>
      </dgm:t>
    </dgm:pt>
    <dgm:pt modelId="{56453C09-9CDF-4447-99DD-9F638A0D0AB7}" type="parTrans" cxnId="{EE5FA5F1-47C0-4547-BB90-4FC24CD7D7B2}">
      <dgm:prSet custT="1"/>
      <dgm:spPr>
        <a:xfrm rot="16200000">
          <a:off x="4090148" y="1616996"/>
          <a:ext cx="277903" cy="27425"/>
        </a:xfrm>
        <a:custGeom>
          <a:avLst/>
          <a:gdLst/>
          <a:ahLst/>
          <a:cxnLst/>
          <a:rect l="0" t="0" r="0" b="0"/>
          <a:pathLst>
            <a:path>
              <a:moveTo>
                <a:pt x="0" y="13712"/>
              </a:moveTo>
              <a:lnTo>
                <a:pt x="277903" y="13712"/>
              </a:lnTo>
            </a:path>
          </a:pathLst>
        </a:custGeom>
        <a:noFill/>
        <a:ln w="25400" cap="flat" cmpd="sng" algn="ctr">
          <a:solidFill>
            <a:srgbClr val="4F81BD">
              <a:tint val="90000"/>
              <a:hueOff val="0"/>
              <a:satOff val="0"/>
              <a:lumOff val="0"/>
              <a:alphaOff val="0"/>
            </a:srgbClr>
          </a:solidFill>
          <a:prstDash val="solid"/>
        </a:ln>
        <a:effectLst/>
      </dgm:spPr>
      <dgm:t>
        <a:bodyPr/>
        <a:lstStyle/>
        <a:p>
          <a:pPr>
            <a:buNone/>
          </a:pPr>
          <a:endParaRPr lang="en-GB" sz="1400">
            <a:solidFill>
              <a:sysClr val="windowText" lastClr="000000">
                <a:hueOff val="0"/>
                <a:satOff val="0"/>
                <a:lumOff val="0"/>
                <a:alphaOff val="0"/>
              </a:sysClr>
            </a:solidFill>
            <a:latin typeface="Calibri"/>
            <a:ea typeface="+mn-ea"/>
            <a:cs typeface="+mn-cs"/>
          </a:endParaRPr>
        </a:p>
      </dgm:t>
    </dgm:pt>
    <dgm:pt modelId="{82574420-3FFD-4ECF-9439-264282FD3728}" type="sibTrans" cxnId="{EE5FA5F1-47C0-4547-BB90-4FC24CD7D7B2}">
      <dgm:prSet/>
      <dgm:spPr/>
      <dgm:t>
        <a:bodyPr/>
        <a:lstStyle/>
        <a:p>
          <a:endParaRPr lang="en-GB" sz="1400"/>
        </a:p>
      </dgm:t>
    </dgm:pt>
    <dgm:pt modelId="{79E3B81F-CECA-46ED-9788-63D620B10DB7}">
      <dgm:prSet phldrT="[Text]" custT="1"/>
      <dgm:spPr>
        <a:xfrm>
          <a:off x="4913084" y="563895"/>
          <a:ext cx="1655994" cy="1655994"/>
        </a:xfrm>
        <a:prstGeom prst="ellipse">
          <a:avLst/>
        </a:prstGeom>
        <a:solidFill>
          <a:schemeClr val="accent5">
            <a:lumMod val="50000"/>
          </a:schemeClr>
        </a:solidFill>
        <a:ln w="25400" cap="flat" cmpd="sng" algn="ctr">
          <a:solidFill>
            <a:sysClr val="window" lastClr="FFFFFF">
              <a:hueOff val="0"/>
              <a:satOff val="0"/>
              <a:lumOff val="0"/>
              <a:alphaOff val="0"/>
            </a:sysClr>
          </a:solidFill>
          <a:prstDash val="solid"/>
        </a:ln>
        <a:effectLst>
          <a:outerShdw blurRad="50800" dist="38100" dir="5400000" algn="t" rotWithShape="0">
            <a:prstClr val="black">
              <a:alpha val="40000"/>
            </a:prstClr>
          </a:outerShdw>
        </a:effectLst>
      </dgm:spPr>
      <dgm:t>
        <a:bodyPr/>
        <a:lstStyle/>
        <a:p>
          <a:pPr>
            <a:buNone/>
          </a:pPr>
          <a:r>
            <a:rPr lang="en-GB" sz="1400">
              <a:solidFill>
                <a:sysClr val="window" lastClr="FFFFFF"/>
              </a:solidFill>
              <a:latin typeface="Calibri"/>
              <a:ea typeface="+mn-ea"/>
              <a:cs typeface="+mn-cs"/>
            </a:rPr>
            <a:t>Stakeholder Management and Communication</a:t>
          </a:r>
        </a:p>
      </dgm:t>
    </dgm:pt>
    <dgm:pt modelId="{B60AD334-62FE-4BE7-83FC-ED757F6390E6}" type="parTrans" cxnId="{6A95CFA1-EDC4-4009-815F-2A06934B4A28}">
      <dgm:prSet custT="1"/>
      <dgm:spPr>
        <a:xfrm rot="19285714">
          <a:off x="4846139" y="1981062"/>
          <a:ext cx="277903" cy="27425"/>
        </a:xfrm>
        <a:custGeom>
          <a:avLst/>
          <a:gdLst/>
          <a:ahLst/>
          <a:cxnLst/>
          <a:rect l="0" t="0" r="0" b="0"/>
          <a:pathLst>
            <a:path>
              <a:moveTo>
                <a:pt x="0" y="13712"/>
              </a:moveTo>
              <a:lnTo>
                <a:pt x="277903" y="13712"/>
              </a:lnTo>
            </a:path>
          </a:pathLst>
        </a:custGeom>
        <a:noFill/>
        <a:ln w="25400" cap="flat" cmpd="sng" algn="ctr">
          <a:solidFill>
            <a:srgbClr val="4F81BD">
              <a:tint val="90000"/>
              <a:hueOff val="0"/>
              <a:satOff val="0"/>
              <a:lumOff val="0"/>
              <a:alphaOff val="0"/>
            </a:srgbClr>
          </a:solidFill>
          <a:prstDash val="solid"/>
        </a:ln>
        <a:effectLst/>
      </dgm:spPr>
      <dgm:t>
        <a:bodyPr/>
        <a:lstStyle/>
        <a:p>
          <a:pPr>
            <a:buNone/>
          </a:pPr>
          <a:endParaRPr lang="en-GB" sz="1400">
            <a:solidFill>
              <a:sysClr val="windowText" lastClr="000000">
                <a:hueOff val="0"/>
                <a:satOff val="0"/>
                <a:lumOff val="0"/>
                <a:alphaOff val="0"/>
              </a:sysClr>
            </a:solidFill>
            <a:latin typeface="Calibri"/>
            <a:ea typeface="+mn-ea"/>
            <a:cs typeface="+mn-cs"/>
          </a:endParaRPr>
        </a:p>
      </dgm:t>
    </dgm:pt>
    <dgm:pt modelId="{9DDE3D1F-AB83-4E32-9BCF-7FAF4932AFE2}" type="sibTrans" cxnId="{6A95CFA1-EDC4-4009-815F-2A06934B4A28}">
      <dgm:prSet/>
      <dgm:spPr/>
      <dgm:t>
        <a:bodyPr/>
        <a:lstStyle/>
        <a:p>
          <a:endParaRPr lang="en-GB" sz="1400"/>
        </a:p>
      </dgm:t>
    </dgm:pt>
    <dgm:pt modelId="{A3D98690-D4B0-4584-B3A1-4C5D90DB63E9}">
      <dgm:prSet phldrT="[Text]" custT="1"/>
      <dgm:spPr>
        <a:xfrm>
          <a:off x="1515692" y="2199993"/>
          <a:ext cx="1655994" cy="1655994"/>
        </a:xfrm>
        <a:prstGeom prst="ellipse">
          <a:avLst/>
        </a:prstGeom>
        <a:solidFill>
          <a:schemeClr val="accent4">
            <a:lumMod val="25000"/>
            <a:lumOff val="75000"/>
          </a:schemeClr>
        </a:solidFill>
        <a:ln w="25400" cap="flat" cmpd="sng" algn="ctr">
          <a:solidFill>
            <a:sysClr val="window" lastClr="FFFFFF">
              <a:hueOff val="0"/>
              <a:satOff val="0"/>
              <a:lumOff val="0"/>
              <a:alphaOff val="0"/>
            </a:sysClr>
          </a:solidFill>
          <a:prstDash val="solid"/>
        </a:ln>
        <a:effectLst>
          <a:outerShdw blurRad="50800" dist="38100" dir="5400000" algn="t" rotWithShape="0">
            <a:prstClr val="black">
              <a:alpha val="40000"/>
            </a:prstClr>
          </a:outerShdw>
        </a:effectLst>
      </dgm:spPr>
      <dgm:t>
        <a:bodyPr/>
        <a:lstStyle/>
        <a:p>
          <a:pPr>
            <a:buNone/>
          </a:pPr>
          <a:r>
            <a:rPr lang="en-GB" sz="1400">
              <a:solidFill>
                <a:sysClr val="window" lastClr="FFFFFF"/>
              </a:solidFill>
              <a:latin typeface="Calibri"/>
              <a:ea typeface="+mn-ea"/>
              <a:cs typeface="+mn-cs"/>
            </a:rPr>
            <a:t>Programme Support</a:t>
          </a:r>
        </a:p>
      </dgm:t>
    </dgm:pt>
    <dgm:pt modelId="{C0AF120E-E66E-446E-9B88-5F4567B7C7AA}" type="parTrans" cxnId="{658C487B-2295-4463-AFC6-561C00D0F93F}">
      <dgm:prSet custT="1"/>
      <dgm:spPr>
        <a:xfrm rot="10028571">
          <a:off x="3147443" y="2799111"/>
          <a:ext cx="277903" cy="27425"/>
        </a:xfrm>
        <a:custGeom>
          <a:avLst/>
          <a:gdLst/>
          <a:ahLst/>
          <a:cxnLst/>
          <a:rect l="0" t="0" r="0" b="0"/>
          <a:pathLst>
            <a:path>
              <a:moveTo>
                <a:pt x="0" y="13712"/>
              </a:moveTo>
              <a:lnTo>
                <a:pt x="277903" y="13712"/>
              </a:lnTo>
            </a:path>
          </a:pathLst>
        </a:custGeom>
        <a:noFill/>
        <a:ln w="25400" cap="flat" cmpd="sng" algn="ctr">
          <a:solidFill>
            <a:srgbClr val="4F81BD">
              <a:tint val="90000"/>
              <a:hueOff val="0"/>
              <a:satOff val="0"/>
              <a:lumOff val="0"/>
              <a:alphaOff val="0"/>
            </a:srgbClr>
          </a:solidFill>
          <a:prstDash val="solid"/>
        </a:ln>
        <a:effectLst/>
      </dgm:spPr>
      <dgm:t>
        <a:bodyPr/>
        <a:lstStyle/>
        <a:p>
          <a:pPr>
            <a:buNone/>
          </a:pPr>
          <a:endParaRPr lang="en-GB" sz="1400">
            <a:solidFill>
              <a:sysClr val="windowText" lastClr="000000">
                <a:hueOff val="0"/>
                <a:satOff val="0"/>
                <a:lumOff val="0"/>
                <a:alphaOff val="0"/>
              </a:sysClr>
            </a:solidFill>
            <a:latin typeface="Calibri"/>
            <a:ea typeface="+mn-ea"/>
            <a:cs typeface="+mn-cs"/>
          </a:endParaRPr>
        </a:p>
      </dgm:t>
    </dgm:pt>
    <dgm:pt modelId="{2C89CD73-E348-43AD-B520-83ECA360C420}" type="sibTrans" cxnId="{658C487B-2295-4463-AFC6-561C00D0F93F}">
      <dgm:prSet/>
      <dgm:spPr/>
      <dgm:t>
        <a:bodyPr/>
        <a:lstStyle/>
        <a:p>
          <a:endParaRPr lang="en-GB" sz="1400"/>
        </a:p>
      </dgm:t>
    </dgm:pt>
    <dgm:pt modelId="{6ED0D475-F822-45F0-B4CC-C79A3F96AE51}">
      <dgm:prSet phldrT="[Text]" custT="1"/>
      <dgm:spPr>
        <a:xfrm>
          <a:off x="1889121" y="563895"/>
          <a:ext cx="1655994" cy="1655994"/>
        </a:xfrm>
        <a:prstGeom prst="ellipse">
          <a:avLst/>
        </a:prstGeom>
        <a:solidFill>
          <a:schemeClr val="accent5">
            <a:lumMod val="60000"/>
            <a:lumOff val="40000"/>
          </a:schemeClr>
        </a:solidFill>
        <a:ln w="25400" cap="flat" cmpd="sng" algn="ctr">
          <a:solidFill>
            <a:sysClr val="window" lastClr="FFFFFF">
              <a:hueOff val="0"/>
              <a:satOff val="0"/>
              <a:lumOff val="0"/>
              <a:alphaOff val="0"/>
            </a:sysClr>
          </a:solidFill>
          <a:prstDash val="solid"/>
        </a:ln>
        <a:effectLst>
          <a:outerShdw blurRad="50800" dist="38100" dir="5400000" algn="t" rotWithShape="0">
            <a:prstClr val="black">
              <a:alpha val="40000"/>
            </a:prstClr>
          </a:outerShdw>
        </a:effectLst>
      </dgm:spPr>
      <dgm:t>
        <a:bodyPr/>
        <a:lstStyle/>
        <a:p>
          <a:pPr>
            <a:buNone/>
          </a:pPr>
          <a:r>
            <a:rPr lang="en-GB" sz="1400">
              <a:solidFill>
                <a:sysClr val="window" lastClr="FFFFFF"/>
              </a:solidFill>
              <a:latin typeface="Calibri"/>
              <a:ea typeface="+mn-ea"/>
              <a:cs typeface="+mn-cs"/>
            </a:rPr>
            <a:t>Financial Management</a:t>
          </a:r>
        </a:p>
      </dgm:t>
    </dgm:pt>
    <dgm:pt modelId="{549A4EDF-789D-47BB-8BB6-F20F1BDEF13D}" type="parTrans" cxnId="{3161610D-7B75-40F3-B888-324279565093}">
      <dgm:prSet custT="1"/>
      <dgm:spPr>
        <a:xfrm rot="13114286">
          <a:off x="3334157" y="1981062"/>
          <a:ext cx="277903" cy="27425"/>
        </a:xfrm>
        <a:custGeom>
          <a:avLst/>
          <a:gdLst/>
          <a:ahLst/>
          <a:cxnLst/>
          <a:rect l="0" t="0" r="0" b="0"/>
          <a:pathLst>
            <a:path>
              <a:moveTo>
                <a:pt x="0" y="13712"/>
              </a:moveTo>
              <a:lnTo>
                <a:pt x="277903" y="13712"/>
              </a:lnTo>
            </a:path>
          </a:pathLst>
        </a:custGeom>
        <a:noFill/>
        <a:ln w="25400" cap="flat" cmpd="sng" algn="ctr">
          <a:solidFill>
            <a:srgbClr val="4F81BD">
              <a:tint val="90000"/>
              <a:hueOff val="0"/>
              <a:satOff val="0"/>
              <a:lumOff val="0"/>
              <a:alphaOff val="0"/>
            </a:srgbClr>
          </a:solidFill>
          <a:prstDash val="solid"/>
        </a:ln>
        <a:effectLst/>
      </dgm:spPr>
      <dgm:t>
        <a:bodyPr/>
        <a:lstStyle/>
        <a:p>
          <a:pPr>
            <a:buNone/>
          </a:pPr>
          <a:endParaRPr lang="en-GB" sz="1400">
            <a:solidFill>
              <a:sysClr val="windowText" lastClr="000000">
                <a:hueOff val="0"/>
                <a:satOff val="0"/>
                <a:lumOff val="0"/>
                <a:alphaOff val="0"/>
              </a:sysClr>
            </a:solidFill>
            <a:latin typeface="Calibri"/>
            <a:ea typeface="+mn-ea"/>
            <a:cs typeface="+mn-cs"/>
          </a:endParaRPr>
        </a:p>
      </dgm:t>
    </dgm:pt>
    <dgm:pt modelId="{7FDF3EAC-532F-4449-895A-EC215DF8A429}" type="sibTrans" cxnId="{3161610D-7B75-40F3-B888-324279565093}">
      <dgm:prSet/>
      <dgm:spPr/>
      <dgm:t>
        <a:bodyPr/>
        <a:lstStyle/>
        <a:p>
          <a:endParaRPr lang="en-GB" sz="1400"/>
        </a:p>
      </dgm:t>
    </dgm:pt>
    <dgm:pt modelId="{1955BF18-C0B1-4336-B081-8751946522F5}">
      <dgm:prSet custT="1"/>
      <dgm:spPr>
        <a:xfrm>
          <a:off x="5286513" y="2199993"/>
          <a:ext cx="1655994" cy="1655994"/>
        </a:xfrm>
        <a:prstGeom prst="ellipse">
          <a:avLst/>
        </a:prstGeom>
        <a:solidFill>
          <a:schemeClr val="accent4">
            <a:lumMod val="75000"/>
            <a:lumOff val="25000"/>
          </a:schemeClr>
        </a:solidFill>
        <a:ln w="25400" cap="flat" cmpd="sng" algn="ctr">
          <a:solidFill>
            <a:sysClr val="window" lastClr="FFFFFF">
              <a:hueOff val="0"/>
              <a:satOff val="0"/>
              <a:lumOff val="0"/>
              <a:alphaOff val="0"/>
            </a:sysClr>
          </a:solidFill>
          <a:prstDash val="solid"/>
        </a:ln>
        <a:effectLst>
          <a:outerShdw blurRad="50800" dist="38100" dir="5400000" algn="t" rotWithShape="0">
            <a:prstClr val="black">
              <a:alpha val="40000"/>
            </a:prstClr>
          </a:outerShdw>
        </a:effectLst>
      </dgm:spPr>
      <dgm:t>
        <a:bodyPr/>
        <a:lstStyle/>
        <a:p>
          <a:pPr>
            <a:buNone/>
          </a:pPr>
          <a:r>
            <a:rPr lang="en-GB" sz="1400">
              <a:solidFill>
                <a:sysClr val="window" lastClr="FFFFFF"/>
              </a:solidFill>
              <a:latin typeface="Calibri"/>
              <a:ea typeface="+mn-ea"/>
              <a:cs typeface="+mn-cs"/>
            </a:rPr>
            <a:t>Planning and Resourcing</a:t>
          </a:r>
        </a:p>
      </dgm:t>
    </dgm:pt>
    <dgm:pt modelId="{B0F52DD2-C1CE-4AD7-A53D-EDF0D6488364}" type="parTrans" cxnId="{DC1B5DE6-A4C2-41B5-9652-DFEA258FA1D4}">
      <dgm:prSet custT="1"/>
      <dgm:spPr>
        <a:xfrm rot="771429">
          <a:off x="5032853" y="2799111"/>
          <a:ext cx="277903" cy="27425"/>
        </a:xfrm>
        <a:custGeom>
          <a:avLst/>
          <a:gdLst/>
          <a:ahLst/>
          <a:cxnLst/>
          <a:rect l="0" t="0" r="0" b="0"/>
          <a:pathLst>
            <a:path>
              <a:moveTo>
                <a:pt x="0" y="13712"/>
              </a:moveTo>
              <a:lnTo>
                <a:pt x="277903" y="13712"/>
              </a:lnTo>
            </a:path>
          </a:pathLst>
        </a:custGeom>
        <a:noFill/>
        <a:ln w="25400" cap="flat" cmpd="sng" algn="ctr">
          <a:solidFill>
            <a:srgbClr val="4F81BD">
              <a:tint val="90000"/>
              <a:hueOff val="0"/>
              <a:satOff val="0"/>
              <a:lumOff val="0"/>
              <a:alphaOff val="0"/>
            </a:srgbClr>
          </a:solidFill>
          <a:prstDash val="solid"/>
        </a:ln>
        <a:effectLst/>
      </dgm:spPr>
      <dgm:t>
        <a:bodyPr/>
        <a:lstStyle/>
        <a:p>
          <a:pPr>
            <a:buNone/>
          </a:pPr>
          <a:endParaRPr lang="en-GB" sz="1400">
            <a:solidFill>
              <a:sysClr val="windowText" lastClr="000000">
                <a:hueOff val="0"/>
                <a:satOff val="0"/>
                <a:lumOff val="0"/>
                <a:alphaOff val="0"/>
              </a:sysClr>
            </a:solidFill>
            <a:latin typeface="Calibri"/>
            <a:ea typeface="+mn-ea"/>
            <a:cs typeface="+mn-cs"/>
          </a:endParaRPr>
        </a:p>
      </dgm:t>
    </dgm:pt>
    <dgm:pt modelId="{DC9BE2B6-F861-4DD6-995D-14CB92FAD0AE}" type="sibTrans" cxnId="{DC1B5DE6-A4C2-41B5-9652-DFEA258FA1D4}">
      <dgm:prSet/>
      <dgm:spPr/>
      <dgm:t>
        <a:bodyPr/>
        <a:lstStyle/>
        <a:p>
          <a:endParaRPr lang="en-GB" sz="1400"/>
        </a:p>
      </dgm:t>
    </dgm:pt>
    <dgm:pt modelId="{4A237528-7D09-44A3-B8D0-1FB20F4507D7}">
      <dgm:prSet custT="1"/>
      <dgm:spPr>
        <a:xfrm>
          <a:off x="4240189" y="3512042"/>
          <a:ext cx="1655994" cy="1655994"/>
        </a:xfrm>
        <a:prstGeom prst="ellipse">
          <a:avLst/>
        </a:prstGeom>
        <a:solidFill>
          <a:schemeClr val="accent5">
            <a:lumMod val="75000"/>
          </a:schemeClr>
        </a:solidFill>
        <a:ln w="25400" cap="flat" cmpd="sng" algn="ctr">
          <a:solidFill>
            <a:sysClr val="window" lastClr="FFFFFF">
              <a:hueOff val="0"/>
              <a:satOff val="0"/>
              <a:lumOff val="0"/>
              <a:alphaOff val="0"/>
            </a:sysClr>
          </a:solidFill>
          <a:prstDash val="solid"/>
        </a:ln>
        <a:effectLst>
          <a:outerShdw blurRad="50800" dist="38100" dir="5400000" algn="t" rotWithShape="0">
            <a:prstClr val="black">
              <a:alpha val="40000"/>
            </a:prstClr>
          </a:outerShdw>
        </a:effectLst>
      </dgm:spPr>
      <dgm:t>
        <a:bodyPr/>
        <a:lstStyle/>
        <a:p>
          <a:pPr>
            <a:buNone/>
          </a:pPr>
          <a:r>
            <a:rPr lang="en-GB" sz="1400">
              <a:solidFill>
                <a:sysClr val="window" lastClr="FFFFFF"/>
              </a:solidFill>
              <a:latin typeface="Calibri"/>
              <a:ea typeface="+mn-ea"/>
              <a:cs typeface="+mn-cs"/>
            </a:rPr>
            <a:t>Outcomes and Benefit Tracking</a:t>
          </a:r>
        </a:p>
      </dgm:t>
    </dgm:pt>
    <dgm:pt modelId="{073C95D1-CBCA-4F06-B242-9EF915990EAF}" type="parTrans" cxnId="{6032A004-42A2-44F2-BF74-CB77599D3FF2}">
      <dgm:prSet custT="1"/>
      <dgm:spPr>
        <a:xfrm rot="3857143">
          <a:off x="4509691" y="3455135"/>
          <a:ext cx="277903" cy="27425"/>
        </a:xfrm>
        <a:custGeom>
          <a:avLst/>
          <a:gdLst/>
          <a:ahLst/>
          <a:cxnLst/>
          <a:rect l="0" t="0" r="0" b="0"/>
          <a:pathLst>
            <a:path>
              <a:moveTo>
                <a:pt x="0" y="13712"/>
              </a:moveTo>
              <a:lnTo>
                <a:pt x="277903" y="13712"/>
              </a:lnTo>
            </a:path>
          </a:pathLst>
        </a:custGeom>
        <a:noFill/>
        <a:ln w="25400" cap="flat" cmpd="sng" algn="ctr">
          <a:solidFill>
            <a:srgbClr val="4F81BD">
              <a:tint val="90000"/>
              <a:hueOff val="0"/>
              <a:satOff val="0"/>
              <a:lumOff val="0"/>
              <a:alphaOff val="0"/>
            </a:srgbClr>
          </a:solidFill>
          <a:prstDash val="solid"/>
        </a:ln>
        <a:effectLst/>
      </dgm:spPr>
      <dgm:t>
        <a:bodyPr/>
        <a:lstStyle/>
        <a:p>
          <a:pPr>
            <a:buNone/>
          </a:pPr>
          <a:endParaRPr lang="en-GB" sz="1400">
            <a:solidFill>
              <a:sysClr val="windowText" lastClr="000000">
                <a:hueOff val="0"/>
                <a:satOff val="0"/>
                <a:lumOff val="0"/>
                <a:alphaOff val="0"/>
              </a:sysClr>
            </a:solidFill>
            <a:latin typeface="Calibri"/>
            <a:ea typeface="+mn-ea"/>
            <a:cs typeface="+mn-cs"/>
          </a:endParaRPr>
        </a:p>
      </dgm:t>
    </dgm:pt>
    <dgm:pt modelId="{090E3BF8-D9F8-433B-8908-FB3AC2FB99AF}" type="sibTrans" cxnId="{6032A004-42A2-44F2-BF74-CB77599D3FF2}">
      <dgm:prSet/>
      <dgm:spPr/>
      <dgm:t>
        <a:bodyPr/>
        <a:lstStyle/>
        <a:p>
          <a:endParaRPr lang="en-GB" sz="1400"/>
        </a:p>
      </dgm:t>
    </dgm:pt>
    <dgm:pt modelId="{AE469F7B-4E56-4823-91C5-6DE6EC27E6FC}">
      <dgm:prSet custT="1"/>
      <dgm:spPr>
        <a:xfrm>
          <a:off x="2562016" y="3512042"/>
          <a:ext cx="1655994" cy="1655994"/>
        </a:xfrm>
        <a:prstGeom prst="ellipse">
          <a:avLst/>
        </a:prstGeom>
        <a:solidFill>
          <a:schemeClr val="accent4">
            <a:lumMod val="50000"/>
            <a:lumOff val="50000"/>
          </a:schemeClr>
        </a:solidFill>
        <a:ln w="25400" cap="flat" cmpd="sng" algn="ctr">
          <a:solidFill>
            <a:sysClr val="window" lastClr="FFFFFF">
              <a:hueOff val="0"/>
              <a:satOff val="0"/>
              <a:lumOff val="0"/>
              <a:alphaOff val="0"/>
            </a:sysClr>
          </a:solidFill>
          <a:prstDash val="solid"/>
        </a:ln>
        <a:effectLst>
          <a:outerShdw blurRad="50800" dist="38100" dir="5400000" algn="t" rotWithShape="0">
            <a:prstClr val="black">
              <a:alpha val="40000"/>
            </a:prstClr>
          </a:outerShdw>
        </a:effectLst>
      </dgm:spPr>
      <dgm:t>
        <a:bodyPr/>
        <a:lstStyle/>
        <a:p>
          <a:pPr>
            <a:buNone/>
          </a:pPr>
          <a:r>
            <a:rPr lang="en-GB" sz="1400">
              <a:solidFill>
                <a:sysClr val="window" lastClr="FFFFFF"/>
              </a:solidFill>
              <a:latin typeface="Calibri"/>
              <a:ea typeface="+mn-ea"/>
              <a:cs typeface="+mn-cs"/>
            </a:rPr>
            <a:t>Risk and Issue Management</a:t>
          </a:r>
        </a:p>
      </dgm:t>
    </dgm:pt>
    <dgm:pt modelId="{C2F20B1C-A534-4EAE-A4A7-6BFD3CD4033E}" type="parTrans" cxnId="{03F3CB63-6835-4DE2-B458-196F72BE818F}">
      <dgm:prSet custT="1"/>
      <dgm:spPr>
        <a:xfrm rot="6942857">
          <a:off x="3670605" y="3455135"/>
          <a:ext cx="277903" cy="27425"/>
        </a:xfrm>
        <a:custGeom>
          <a:avLst/>
          <a:gdLst/>
          <a:ahLst/>
          <a:cxnLst/>
          <a:rect l="0" t="0" r="0" b="0"/>
          <a:pathLst>
            <a:path>
              <a:moveTo>
                <a:pt x="0" y="13712"/>
              </a:moveTo>
              <a:lnTo>
                <a:pt x="277903" y="13712"/>
              </a:lnTo>
            </a:path>
          </a:pathLst>
        </a:custGeom>
        <a:noFill/>
        <a:ln w="25400" cap="flat" cmpd="sng" algn="ctr">
          <a:solidFill>
            <a:srgbClr val="4F81BD">
              <a:tint val="90000"/>
              <a:hueOff val="0"/>
              <a:satOff val="0"/>
              <a:lumOff val="0"/>
              <a:alphaOff val="0"/>
            </a:srgbClr>
          </a:solidFill>
          <a:prstDash val="solid"/>
        </a:ln>
        <a:effectLst/>
      </dgm:spPr>
      <dgm:t>
        <a:bodyPr/>
        <a:lstStyle/>
        <a:p>
          <a:pPr>
            <a:buNone/>
          </a:pPr>
          <a:endParaRPr lang="en-GB" sz="1400">
            <a:solidFill>
              <a:sysClr val="windowText" lastClr="000000">
                <a:hueOff val="0"/>
                <a:satOff val="0"/>
                <a:lumOff val="0"/>
                <a:alphaOff val="0"/>
              </a:sysClr>
            </a:solidFill>
            <a:latin typeface="Calibri"/>
            <a:ea typeface="+mn-ea"/>
            <a:cs typeface="+mn-cs"/>
          </a:endParaRPr>
        </a:p>
      </dgm:t>
    </dgm:pt>
    <dgm:pt modelId="{78F1CD92-939A-4522-8884-C56A514AAC33}" type="sibTrans" cxnId="{03F3CB63-6835-4DE2-B458-196F72BE818F}">
      <dgm:prSet/>
      <dgm:spPr/>
      <dgm:t>
        <a:bodyPr/>
        <a:lstStyle/>
        <a:p>
          <a:endParaRPr lang="en-GB" sz="1400"/>
        </a:p>
      </dgm:t>
    </dgm:pt>
    <dgm:pt modelId="{91E2363D-8DAC-4461-9229-D25A908CADF5}" type="pres">
      <dgm:prSet presAssocID="{9141D55E-D141-466F-BAE8-A02E1AA7721C}" presName="cycle" presStyleCnt="0">
        <dgm:presLayoutVars>
          <dgm:chMax val="1"/>
          <dgm:dir/>
          <dgm:animLvl val="ctr"/>
          <dgm:resizeHandles val="exact"/>
        </dgm:presLayoutVars>
      </dgm:prSet>
      <dgm:spPr/>
    </dgm:pt>
    <dgm:pt modelId="{ED054040-14D9-4EEF-A2A8-C1B3DEA7DFF2}" type="pres">
      <dgm:prSet presAssocID="{52E5ADB1-F4BA-4458-AAD7-08A1F8B4FF50}" presName="centerShape" presStyleLbl="node0" presStyleIdx="0" presStyleCnt="1" custScaleX="128498" custScaleY="128498"/>
      <dgm:spPr/>
    </dgm:pt>
    <dgm:pt modelId="{3F07D6A4-BF27-4346-8F5D-31CEC58DB382}" type="pres">
      <dgm:prSet presAssocID="{56453C09-9CDF-4447-99DD-9F638A0D0AB7}" presName="Name9" presStyleLbl="parChTrans1D2" presStyleIdx="0" presStyleCnt="7"/>
      <dgm:spPr/>
    </dgm:pt>
    <dgm:pt modelId="{28153067-DBE8-44F6-B28A-04EA72772C88}" type="pres">
      <dgm:prSet presAssocID="{56453C09-9CDF-4447-99DD-9F638A0D0AB7}" presName="connTx" presStyleLbl="parChTrans1D2" presStyleIdx="0" presStyleCnt="7"/>
      <dgm:spPr/>
    </dgm:pt>
    <dgm:pt modelId="{842638B5-A841-4B23-862B-D6A996CD859C}" type="pres">
      <dgm:prSet presAssocID="{3E353E18-3040-46C5-A82D-8AC8F8A4CE54}" presName="node" presStyleLbl="node1" presStyleIdx="0" presStyleCnt="7" custScaleX="128498" custScaleY="128498">
        <dgm:presLayoutVars>
          <dgm:bulletEnabled val="1"/>
        </dgm:presLayoutVars>
      </dgm:prSet>
      <dgm:spPr/>
    </dgm:pt>
    <dgm:pt modelId="{B63CB46D-50D7-4BDC-9D80-13A928A1A317}" type="pres">
      <dgm:prSet presAssocID="{B60AD334-62FE-4BE7-83FC-ED757F6390E6}" presName="Name9" presStyleLbl="parChTrans1D2" presStyleIdx="1" presStyleCnt="7"/>
      <dgm:spPr/>
    </dgm:pt>
    <dgm:pt modelId="{9C8192A2-C2D7-404E-82AA-075D792B28CA}" type="pres">
      <dgm:prSet presAssocID="{B60AD334-62FE-4BE7-83FC-ED757F6390E6}" presName="connTx" presStyleLbl="parChTrans1D2" presStyleIdx="1" presStyleCnt="7"/>
      <dgm:spPr/>
    </dgm:pt>
    <dgm:pt modelId="{575462AB-1A57-442B-9EDE-9124E332B6A0}" type="pres">
      <dgm:prSet presAssocID="{79E3B81F-CECA-46ED-9788-63D620B10DB7}" presName="node" presStyleLbl="node1" presStyleIdx="1" presStyleCnt="7" custScaleX="128498" custScaleY="128498">
        <dgm:presLayoutVars>
          <dgm:bulletEnabled val="1"/>
        </dgm:presLayoutVars>
      </dgm:prSet>
      <dgm:spPr/>
    </dgm:pt>
    <dgm:pt modelId="{11984951-8544-4AC6-9951-7805C2E918F6}" type="pres">
      <dgm:prSet presAssocID="{B0F52DD2-C1CE-4AD7-A53D-EDF0D6488364}" presName="Name9" presStyleLbl="parChTrans1D2" presStyleIdx="2" presStyleCnt="7"/>
      <dgm:spPr/>
    </dgm:pt>
    <dgm:pt modelId="{9877A5F1-1DA3-4B8A-90FF-A34CD99EAD7D}" type="pres">
      <dgm:prSet presAssocID="{B0F52DD2-C1CE-4AD7-A53D-EDF0D6488364}" presName="connTx" presStyleLbl="parChTrans1D2" presStyleIdx="2" presStyleCnt="7"/>
      <dgm:spPr/>
    </dgm:pt>
    <dgm:pt modelId="{48B8B746-7408-412D-A28A-E0B00C6A3EF3}" type="pres">
      <dgm:prSet presAssocID="{1955BF18-C0B1-4336-B081-8751946522F5}" presName="node" presStyleLbl="node1" presStyleIdx="2" presStyleCnt="7" custScaleX="128498" custScaleY="128498">
        <dgm:presLayoutVars>
          <dgm:bulletEnabled val="1"/>
        </dgm:presLayoutVars>
      </dgm:prSet>
      <dgm:spPr/>
    </dgm:pt>
    <dgm:pt modelId="{75545D19-351F-4363-B3A6-D85EFB266564}" type="pres">
      <dgm:prSet presAssocID="{073C95D1-CBCA-4F06-B242-9EF915990EAF}" presName="Name9" presStyleLbl="parChTrans1D2" presStyleIdx="3" presStyleCnt="7"/>
      <dgm:spPr/>
    </dgm:pt>
    <dgm:pt modelId="{5945D0B4-02FA-4E49-A216-4B7A716AD3D8}" type="pres">
      <dgm:prSet presAssocID="{073C95D1-CBCA-4F06-B242-9EF915990EAF}" presName="connTx" presStyleLbl="parChTrans1D2" presStyleIdx="3" presStyleCnt="7"/>
      <dgm:spPr/>
    </dgm:pt>
    <dgm:pt modelId="{04FEB4E5-FB96-4125-BAF8-240D980F4B2D}" type="pres">
      <dgm:prSet presAssocID="{4A237528-7D09-44A3-B8D0-1FB20F4507D7}" presName="node" presStyleLbl="node1" presStyleIdx="3" presStyleCnt="7" custScaleX="128498" custScaleY="128498">
        <dgm:presLayoutVars>
          <dgm:bulletEnabled val="1"/>
        </dgm:presLayoutVars>
      </dgm:prSet>
      <dgm:spPr/>
    </dgm:pt>
    <dgm:pt modelId="{C89F0B5C-4ACB-43B6-BEE5-1CC7E2092705}" type="pres">
      <dgm:prSet presAssocID="{C2F20B1C-A534-4EAE-A4A7-6BFD3CD4033E}" presName="Name9" presStyleLbl="parChTrans1D2" presStyleIdx="4" presStyleCnt="7"/>
      <dgm:spPr/>
    </dgm:pt>
    <dgm:pt modelId="{3EF6826C-6A8C-40A4-9C57-5245BA5D6455}" type="pres">
      <dgm:prSet presAssocID="{C2F20B1C-A534-4EAE-A4A7-6BFD3CD4033E}" presName="connTx" presStyleLbl="parChTrans1D2" presStyleIdx="4" presStyleCnt="7"/>
      <dgm:spPr/>
    </dgm:pt>
    <dgm:pt modelId="{C423DCEE-AF06-417C-A004-AE6A05451B93}" type="pres">
      <dgm:prSet presAssocID="{AE469F7B-4E56-4823-91C5-6DE6EC27E6FC}" presName="node" presStyleLbl="node1" presStyleIdx="4" presStyleCnt="7" custScaleX="128498" custScaleY="128498">
        <dgm:presLayoutVars>
          <dgm:bulletEnabled val="1"/>
        </dgm:presLayoutVars>
      </dgm:prSet>
      <dgm:spPr/>
    </dgm:pt>
    <dgm:pt modelId="{3542FD31-7767-43E6-9F5F-1F452FA33C48}" type="pres">
      <dgm:prSet presAssocID="{C0AF120E-E66E-446E-9B88-5F4567B7C7AA}" presName="Name9" presStyleLbl="parChTrans1D2" presStyleIdx="5" presStyleCnt="7"/>
      <dgm:spPr/>
    </dgm:pt>
    <dgm:pt modelId="{5BAB0F6B-890B-4B6D-8B3A-0D03FC77CB00}" type="pres">
      <dgm:prSet presAssocID="{C0AF120E-E66E-446E-9B88-5F4567B7C7AA}" presName="connTx" presStyleLbl="parChTrans1D2" presStyleIdx="5" presStyleCnt="7"/>
      <dgm:spPr/>
    </dgm:pt>
    <dgm:pt modelId="{67A90994-4B55-44B5-B6AD-32A54B14FFE3}" type="pres">
      <dgm:prSet presAssocID="{A3D98690-D4B0-4584-B3A1-4C5D90DB63E9}" presName="node" presStyleLbl="node1" presStyleIdx="5" presStyleCnt="7" custScaleX="128498" custScaleY="128498">
        <dgm:presLayoutVars>
          <dgm:bulletEnabled val="1"/>
        </dgm:presLayoutVars>
      </dgm:prSet>
      <dgm:spPr/>
    </dgm:pt>
    <dgm:pt modelId="{ECF96978-70BB-48B1-B7AD-12A42AA4A989}" type="pres">
      <dgm:prSet presAssocID="{549A4EDF-789D-47BB-8BB6-F20F1BDEF13D}" presName="Name9" presStyleLbl="parChTrans1D2" presStyleIdx="6" presStyleCnt="7"/>
      <dgm:spPr/>
    </dgm:pt>
    <dgm:pt modelId="{2FA3E78A-46C0-428A-BC12-C1F5744BAE67}" type="pres">
      <dgm:prSet presAssocID="{549A4EDF-789D-47BB-8BB6-F20F1BDEF13D}" presName="connTx" presStyleLbl="parChTrans1D2" presStyleIdx="6" presStyleCnt="7"/>
      <dgm:spPr/>
    </dgm:pt>
    <dgm:pt modelId="{4B9CF10E-FD5C-4A1A-B701-0381CE18BE36}" type="pres">
      <dgm:prSet presAssocID="{6ED0D475-F822-45F0-B4CC-C79A3F96AE51}" presName="node" presStyleLbl="node1" presStyleIdx="6" presStyleCnt="7" custScaleX="128498" custScaleY="128498">
        <dgm:presLayoutVars>
          <dgm:bulletEnabled val="1"/>
        </dgm:presLayoutVars>
      </dgm:prSet>
      <dgm:spPr/>
    </dgm:pt>
  </dgm:ptLst>
  <dgm:cxnLst>
    <dgm:cxn modelId="{14244D02-D5F9-4094-B8C1-A53EBA581420}" type="presOf" srcId="{C0AF120E-E66E-446E-9B88-5F4567B7C7AA}" destId="{3542FD31-7767-43E6-9F5F-1F452FA33C48}" srcOrd="0" destOrd="0" presId="urn:microsoft.com/office/officeart/2005/8/layout/radial1"/>
    <dgm:cxn modelId="{6032A004-42A2-44F2-BF74-CB77599D3FF2}" srcId="{52E5ADB1-F4BA-4458-AAD7-08A1F8B4FF50}" destId="{4A237528-7D09-44A3-B8D0-1FB20F4507D7}" srcOrd="3" destOrd="0" parTransId="{073C95D1-CBCA-4F06-B242-9EF915990EAF}" sibTransId="{090E3BF8-D9F8-433B-8908-FB3AC2FB99AF}"/>
    <dgm:cxn modelId="{3161610D-7B75-40F3-B888-324279565093}" srcId="{52E5ADB1-F4BA-4458-AAD7-08A1F8B4FF50}" destId="{6ED0D475-F822-45F0-B4CC-C79A3F96AE51}" srcOrd="6" destOrd="0" parTransId="{549A4EDF-789D-47BB-8BB6-F20F1BDEF13D}" sibTransId="{7FDF3EAC-532F-4449-895A-EC215DF8A429}"/>
    <dgm:cxn modelId="{54EB181D-304C-46DC-A721-66E64A9DC866}" type="presOf" srcId="{56453C09-9CDF-4447-99DD-9F638A0D0AB7}" destId="{3F07D6A4-BF27-4346-8F5D-31CEC58DB382}" srcOrd="0" destOrd="0" presId="urn:microsoft.com/office/officeart/2005/8/layout/radial1"/>
    <dgm:cxn modelId="{8BC9AD2E-177F-4721-815D-0B6FADA0EF00}" type="presOf" srcId="{6ED0D475-F822-45F0-B4CC-C79A3F96AE51}" destId="{4B9CF10E-FD5C-4A1A-B701-0381CE18BE36}" srcOrd="0" destOrd="0" presId="urn:microsoft.com/office/officeart/2005/8/layout/radial1"/>
    <dgm:cxn modelId="{CE158640-D5DC-413B-971B-C33FA4BF0C88}" type="presOf" srcId="{B0F52DD2-C1CE-4AD7-A53D-EDF0D6488364}" destId="{9877A5F1-1DA3-4B8A-90FF-A34CD99EAD7D}" srcOrd="1" destOrd="0" presId="urn:microsoft.com/office/officeart/2005/8/layout/radial1"/>
    <dgm:cxn modelId="{6EF5185C-0DA3-4AF8-80F8-CA83C3F25A64}" type="presOf" srcId="{56453C09-9CDF-4447-99DD-9F638A0D0AB7}" destId="{28153067-DBE8-44F6-B28A-04EA72772C88}" srcOrd="1" destOrd="0" presId="urn:microsoft.com/office/officeart/2005/8/layout/radial1"/>
    <dgm:cxn modelId="{03F3CB63-6835-4DE2-B458-196F72BE818F}" srcId="{52E5ADB1-F4BA-4458-AAD7-08A1F8B4FF50}" destId="{AE469F7B-4E56-4823-91C5-6DE6EC27E6FC}" srcOrd="4" destOrd="0" parTransId="{C2F20B1C-A534-4EAE-A4A7-6BFD3CD4033E}" sibTransId="{78F1CD92-939A-4522-8884-C56A514AAC33}"/>
    <dgm:cxn modelId="{239F8346-A87F-4008-981C-D9740B310763}" type="presOf" srcId="{1955BF18-C0B1-4336-B081-8751946522F5}" destId="{48B8B746-7408-412D-A28A-E0B00C6A3EF3}" srcOrd="0" destOrd="0" presId="urn:microsoft.com/office/officeart/2005/8/layout/radial1"/>
    <dgm:cxn modelId="{CAF79A69-D49E-4B7D-B8F9-C49BC57F626B}" type="presOf" srcId="{C2F20B1C-A534-4EAE-A4A7-6BFD3CD4033E}" destId="{C89F0B5C-4ACB-43B6-BEE5-1CC7E2092705}" srcOrd="0" destOrd="0" presId="urn:microsoft.com/office/officeart/2005/8/layout/radial1"/>
    <dgm:cxn modelId="{013A8E4E-1F97-42AB-9484-B104494F30A9}" type="presOf" srcId="{AE469F7B-4E56-4823-91C5-6DE6EC27E6FC}" destId="{C423DCEE-AF06-417C-A004-AE6A05451B93}" srcOrd="0" destOrd="0" presId="urn:microsoft.com/office/officeart/2005/8/layout/radial1"/>
    <dgm:cxn modelId="{438FCB52-A736-4EF3-B42B-8DB6E7C480D8}" type="presOf" srcId="{79E3B81F-CECA-46ED-9788-63D620B10DB7}" destId="{575462AB-1A57-442B-9EDE-9124E332B6A0}" srcOrd="0" destOrd="0" presId="urn:microsoft.com/office/officeart/2005/8/layout/radial1"/>
    <dgm:cxn modelId="{658C487B-2295-4463-AFC6-561C00D0F93F}" srcId="{52E5ADB1-F4BA-4458-AAD7-08A1F8B4FF50}" destId="{A3D98690-D4B0-4584-B3A1-4C5D90DB63E9}" srcOrd="5" destOrd="0" parTransId="{C0AF120E-E66E-446E-9B88-5F4567B7C7AA}" sibTransId="{2C89CD73-E348-43AD-B520-83ECA360C420}"/>
    <dgm:cxn modelId="{7B9C0D7F-68C7-45A7-B1BE-B130D8F5717E}" type="presOf" srcId="{B60AD334-62FE-4BE7-83FC-ED757F6390E6}" destId="{9C8192A2-C2D7-404E-82AA-075D792B28CA}" srcOrd="1" destOrd="0" presId="urn:microsoft.com/office/officeart/2005/8/layout/radial1"/>
    <dgm:cxn modelId="{859C0380-C82C-4D52-A1E7-FB227E680A10}" srcId="{9141D55E-D141-466F-BAE8-A02E1AA7721C}" destId="{52E5ADB1-F4BA-4458-AAD7-08A1F8B4FF50}" srcOrd="0" destOrd="0" parTransId="{FC4DD9A9-509D-4820-A492-4BBAD7AA083D}" sibTransId="{E14CF70C-8496-40E7-8A0D-460EA0E21A04}"/>
    <dgm:cxn modelId="{986D7F9B-0FA2-4F45-A320-0AF806FDDA0D}" type="presOf" srcId="{B60AD334-62FE-4BE7-83FC-ED757F6390E6}" destId="{B63CB46D-50D7-4BDC-9D80-13A928A1A317}" srcOrd="0" destOrd="0" presId="urn:microsoft.com/office/officeart/2005/8/layout/radial1"/>
    <dgm:cxn modelId="{6A95CFA1-EDC4-4009-815F-2A06934B4A28}" srcId="{52E5ADB1-F4BA-4458-AAD7-08A1F8B4FF50}" destId="{79E3B81F-CECA-46ED-9788-63D620B10DB7}" srcOrd="1" destOrd="0" parTransId="{B60AD334-62FE-4BE7-83FC-ED757F6390E6}" sibTransId="{9DDE3D1F-AB83-4E32-9BCF-7FAF4932AFE2}"/>
    <dgm:cxn modelId="{EDB18CA6-09E8-4FA7-983D-5D287905F242}" type="presOf" srcId="{4A237528-7D09-44A3-B8D0-1FB20F4507D7}" destId="{04FEB4E5-FB96-4125-BAF8-240D980F4B2D}" srcOrd="0" destOrd="0" presId="urn:microsoft.com/office/officeart/2005/8/layout/radial1"/>
    <dgm:cxn modelId="{D33C8AA8-928D-4405-A14F-1DBFBC46CA0C}" type="presOf" srcId="{52E5ADB1-F4BA-4458-AAD7-08A1F8B4FF50}" destId="{ED054040-14D9-4EEF-A2A8-C1B3DEA7DFF2}" srcOrd="0" destOrd="0" presId="urn:microsoft.com/office/officeart/2005/8/layout/radial1"/>
    <dgm:cxn modelId="{D9D6F0B0-8A8E-4451-BF7C-465D465D72A5}" type="presOf" srcId="{3E353E18-3040-46C5-A82D-8AC8F8A4CE54}" destId="{842638B5-A841-4B23-862B-D6A996CD859C}" srcOrd="0" destOrd="0" presId="urn:microsoft.com/office/officeart/2005/8/layout/radial1"/>
    <dgm:cxn modelId="{C0CE18B2-7BEA-4B8D-B37E-2C5A0C22FA29}" type="presOf" srcId="{A3D98690-D4B0-4584-B3A1-4C5D90DB63E9}" destId="{67A90994-4B55-44B5-B6AD-32A54B14FFE3}" srcOrd="0" destOrd="0" presId="urn:microsoft.com/office/officeart/2005/8/layout/radial1"/>
    <dgm:cxn modelId="{BA2D64CE-0900-4045-86D1-6022D4824B14}" type="presOf" srcId="{073C95D1-CBCA-4F06-B242-9EF915990EAF}" destId="{75545D19-351F-4363-B3A6-D85EFB266564}" srcOrd="0" destOrd="0" presId="urn:microsoft.com/office/officeart/2005/8/layout/radial1"/>
    <dgm:cxn modelId="{D17DFDD4-4A3A-4965-AD60-D6169FAA01B7}" type="presOf" srcId="{C0AF120E-E66E-446E-9B88-5F4567B7C7AA}" destId="{5BAB0F6B-890B-4B6D-8B3A-0D03FC77CB00}" srcOrd="1" destOrd="0" presId="urn:microsoft.com/office/officeart/2005/8/layout/radial1"/>
    <dgm:cxn modelId="{C76925DD-E492-423B-AB69-830BB6307C13}" type="presOf" srcId="{549A4EDF-789D-47BB-8BB6-F20F1BDEF13D}" destId="{2FA3E78A-46C0-428A-BC12-C1F5744BAE67}" srcOrd="1" destOrd="0" presId="urn:microsoft.com/office/officeart/2005/8/layout/radial1"/>
    <dgm:cxn modelId="{A8B49BE0-2342-410F-8B5C-D8BB98192EA0}" type="presOf" srcId="{9141D55E-D141-466F-BAE8-A02E1AA7721C}" destId="{91E2363D-8DAC-4461-9229-D25A908CADF5}" srcOrd="0" destOrd="0" presId="urn:microsoft.com/office/officeart/2005/8/layout/radial1"/>
    <dgm:cxn modelId="{2ECE28E1-49C2-4060-9023-C0613C97DE67}" type="presOf" srcId="{B0F52DD2-C1CE-4AD7-A53D-EDF0D6488364}" destId="{11984951-8544-4AC6-9951-7805C2E918F6}" srcOrd="0" destOrd="0" presId="urn:microsoft.com/office/officeart/2005/8/layout/radial1"/>
    <dgm:cxn modelId="{DC1B5DE6-A4C2-41B5-9652-DFEA258FA1D4}" srcId="{52E5ADB1-F4BA-4458-AAD7-08A1F8B4FF50}" destId="{1955BF18-C0B1-4336-B081-8751946522F5}" srcOrd="2" destOrd="0" parTransId="{B0F52DD2-C1CE-4AD7-A53D-EDF0D6488364}" sibTransId="{DC9BE2B6-F861-4DD6-995D-14CB92FAD0AE}"/>
    <dgm:cxn modelId="{FE8671E7-482C-4699-B521-CEDC507DC392}" type="presOf" srcId="{549A4EDF-789D-47BB-8BB6-F20F1BDEF13D}" destId="{ECF96978-70BB-48B1-B7AD-12A42AA4A989}" srcOrd="0" destOrd="0" presId="urn:microsoft.com/office/officeart/2005/8/layout/radial1"/>
    <dgm:cxn modelId="{1AA01BEC-DC84-4B17-B436-C0D46B45B5DC}" type="presOf" srcId="{073C95D1-CBCA-4F06-B242-9EF915990EAF}" destId="{5945D0B4-02FA-4E49-A216-4B7A716AD3D8}" srcOrd="1" destOrd="0" presId="urn:microsoft.com/office/officeart/2005/8/layout/radial1"/>
    <dgm:cxn modelId="{EE5FA5F1-47C0-4547-BB90-4FC24CD7D7B2}" srcId="{52E5ADB1-F4BA-4458-AAD7-08A1F8B4FF50}" destId="{3E353E18-3040-46C5-A82D-8AC8F8A4CE54}" srcOrd="0" destOrd="0" parTransId="{56453C09-9CDF-4447-99DD-9F638A0D0AB7}" sibTransId="{82574420-3FFD-4ECF-9439-264282FD3728}"/>
    <dgm:cxn modelId="{07AFBDFD-BC4A-4511-A40E-FC475CF9C167}" type="presOf" srcId="{C2F20B1C-A534-4EAE-A4A7-6BFD3CD4033E}" destId="{3EF6826C-6A8C-40A4-9C57-5245BA5D6455}" srcOrd="1" destOrd="0" presId="urn:microsoft.com/office/officeart/2005/8/layout/radial1"/>
    <dgm:cxn modelId="{A78E6371-16C7-4E34-9044-6C1A292F5C04}" type="presParOf" srcId="{91E2363D-8DAC-4461-9229-D25A908CADF5}" destId="{ED054040-14D9-4EEF-A2A8-C1B3DEA7DFF2}" srcOrd="0" destOrd="0" presId="urn:microsoft.com/office/officeart/2005/8/layout/radial1"/>
    <dgm:cxn modelId="{098D673F-F3B9-47A1-A5A3-743D8339FC1B}" type="presParOf" srcId="{91E2363D-8DAC-4461-9229-D25A908CADF5}" destId="{3F07D6A4-BF27-4346-8F5D-31CEC58DB382}" srcOrd="1" destOrd="0" presId="urn:microsoft.com/office/officeart/2005/8/layout/radial1"/>
    <dgm:cxn modelId="{DEC34DC4-967E-4E44-973D-9DE119A1F65D}" type="presParOf" srcId="{3F07D6A4-BF27-4346-8F5D-31CEC58DB382}" destId="{28153067-DBE8-44F6-B28A-04EA72772C88}" srcOrd="0" destOrd="0" presId="urn:microsoft.com/office/officeart/2005/8/layout/radial1"/>
    <dgm:cxn modelId="{45E21E07-660A-4A62-951E-166FE7F6D910}" type="presParOf" srcId="{91E2363D-8DAC-4461-9229-D25A908CADF5}" destId="{842638B5-A841-4B23-862B-D6A996CD859C}" srcOrd="2" destOrd="0" presId="urn:microsoft.com/office/officeart/2005/8/layout/radial1"/>
    <dgm:cxn modelId="{84689ED6-B0AA-4D5F-8036-7BBB89EED251}" type="presParOf" srcId="{91E2363D-8DAC-4461-9229-D25A908CADF5}" destId="{B63CB46D-50D7-4BDC-9D80-13A928A1A317}" srcOrd="3" destOrd="0" presId="urn:microsoft.com/office/officeart/2005/8/layout/radial1"/>
    <dgm:cxn modelId="{A47019F0-E9CE-4D91-9AE6-BFB4F04398FE}" type="presParOf" srcId="{B63CB46D-50D7-4BDC-9D80-13A928A1A317}" destId="{9C8192A2-C2D7-404E-82AA-075D792B28CA}" srcOrd="0" destOrd="0" presId="urn:microsoft.com/office/officeart/2005/8/layout/radial1"/>
    <dgm:cxn modelId="{BFE853E8-05BB-4119-AB26-739ED86447F0}" type="presParOf" srcId="{91E2363D-8DAC-4461-9229-D25A908CADF5}" destId="{575462AB-1A57-442B-9EDE-9124E332B6A0}" srcOrd="4" destOrd="0" presId="urn:microsoft.com/office/officeart/2005/8/layout/radial1"/>
    <dgm:cxn modelId="{0001DAE4-2D20-4804-BB52-4ED347C1DABB}" type="presParOf" srcId="{91E2363D-8DAC-4461-9229-D25A908CADF5}" destId="{11984951-8544-4AC6-9951-7805C2E918F6}" srcOrd="5" destOrd="0" presId="urn:microsoft.com/office/officeart/2005/8/layout/radial1"/>
    <dgm:cxn modelId="{5CA554C9-A71E-4E1B-B6DC-E4C1E81EE472}" type="presParOf" srcId="{11984951-8544-4AC6-9951-7805C2E918F6}" destId="{9877A5F1-1DA3-4B8A-90FF-A34CD99EAD7D}" srcOrd="0" destOrd="0" presId="urn:microsoft.com/office/officeart/2005/8/layout/radial1"/>
    <dgm:cxn modelId="{FEBFDA8E-23BB-41B7-B2A0-946A6908D1D5}" type="presParOf" srcId="{91E2363D-8DAC-4461-9229-D25A908CADF5}" destId="{48B8B746-7408-412D-A28A-E0B00C6A3EF3}" srcOrd="6" destOrd="0" presId="urn:microsoft.com/office/officeart/2005/8/layout/radial1"/>
    <dgm:cxn modelId="{AE713604-35A3-484A-B0D0-02E19211CC4B}" type="presParOf" srcId="{91E2363D-8DAC-4461-9229-D25A908CADF5}" destId="{75545D19-351F-4363-B3A6-D85EFB266564}" srcOrd="7" destOrd="0" presId="urn:microsoft.com/office/officeart/2005/8/layout/radial1"/>
    <dgm:cxn modelId="{4A2C2452-601E-4215-827E-DA0F6BECEC35}" type="presParOf" srcId="{75545D19-351F-4363-B3A6-D85EFB266564}" destId="{5945D0B4-02FA-4E49-A216-4B7A716AD3D8}" srcOrd="0" destOrd="0" presId="urn:microsoft.com/office/officeart/2005/8/layout/radial1"/>
    <dgm:cxn modelId="{900E376A-55DB-4DBB-8A15-F2C4B1B89461}" type="presParOf" srcId="{91E2363D-8DAC-4461-9229-D25A908CADF5}" destId="{04FEB4E5-FB96-4125-BAF8-240D980F4B2D}" srcOrd="8" destOrd="0" presId="urn:microsoft.com/office/officeart/2005/8/layout/radial1"/>
    <dgm:cxn modelId="{3C54AAB1-3C1D-4885-B71F-660EB9157676}" type="presParOf" srcId="{91E2363D-8DAC-4461-9229-D25A908CADF5}" destId="{C89F0B5C-4ACB-43B6-BEE5-1CC7E2092705}" srcOrd="9" destOrd="0" presId="urn:microsoft.com/office/officeart/2005/8/layout/radial1"/>
    <dgm:cxn modelId="{7F0A4F45-E2BF-4141-9CD0-2C7B4381F31B}" type="presParOf" srcId="{C89F0B5C-4ACB-43B6-BEE5-1CC7E2092705}" destId="{3EF6826C-6A8C-40A4-9C57-5245BA5D6455}" srcOrd="0" destOrd="0" presId="urn:microsoft.com/office/officeart/2005/8/layout/radial1"/>
    <dgm:cxn modelId="{2D701AF7-82EE-40D7-BD6E-47F67A4DA9A5}" type="presParOf" srcId="{91E2363D-8DAC-4461-9229-D25A908CADF5}" destId="{C423DCEE-AF06-417C-A004-AE6A05451B93}" srcOrd="10" destOrd="0" presId="urn:microsoft.com/office/officeart/2005/8/layout/radial1"/>
    <dgm:cxn modelId="{64D37B2C-B111-4DF5-B4C4-9327E39484A3}" type="presParOf" srcId="{91E2363D-8DAC-4461-9229-D25A908CADF5}" destId="{3542FD31-7767-43E6-9F5F-1F452FA33C48}" srcOrd="11" destOrd="0" presId="urn:microsoft.com/office/officeart/2005/8/layout/radial1"/>
    <dgm:cxn modelId="{FE5CD6CD-0BD4-41FD-8EAA-31E564E2F480}" type="presParOf" srcId="{3542FD31-7767-43E6-9F5F-1F452FA33C48}" destId="{5BAB0F6B-890B-4B6D-8B3A-0D03FC77CB00}" srcOrd="0" destOrd="0" presId="urn:microsoft.com/office/officeart/2005/8/layout/radial1"/>
    <dgm:cxn modelId="{D31C9EE7-0005-479C-AA41-108F89D1F35C}" type="presParOf" srcId="{91E2363D-8DAC-4461-9229-D25A908CADF5}" destId="{67A90994-4B55-44B5-B6AD-32A54B14FFE3}" srcOrd="12" destOrd="0" presId="urn:microsoft.com/office/officeart/2005/8/layout/radial1"/>
    <dgm:cxn modelId="{71B8F9DC-F3FD-4E05-A813-8092B5B353D4}" type="presParOf" srcId="{91E2363D-8DAC-4461-9229-D25A908CADF5}" destId="{ECF96978-70BB-48B1-B7AD-12A42AA4A989}" srcOrd="13" destOrd="0" presId="urn:microsoft.com/office/officeart/2005/8/layout/radial1"/>
    <dgm:cxn modelId="{E20440C5-3F25-46DD-9928-5AC7D8C88FE7}" type="presParOf" srcId="{ECF96978-70BB-48B1-B7AD-12A42AA4A989}" destId="{2FA3E78A-46C0-428A-BC12-C1F5744BAE67}" srcOrd="0" destOrd="0" presId="urn:microsoft.com/office/officeart/2005/8/layout/radial1"/>
    <dgm:cxn modelId="{64F65FF9-F08C-4A45-8088-A0F811AE50CC}" type="presParOf" srcId="{91E2363D-8DAC-4461-9229-D25A908CADF5}" destId="{4B9CF10E-FD5C-4A1A-B701-0381CE18BE36}" srcOrd="14" destOrd="0" presId="urn:microsoft.com/office/officeart/2005/8/layout/radial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040D19E-48EE-4498-A0E1-9394BD6CBF57}">
      <dsp:nvSpPr>
        <dsp:cNvPr id="0" name=""/>
        <dsp:cNvSpPr/>
      </dsp:nvSpPr>
      <dsp:spPr>
        <a:xfrm>
          <a:off x="2381" y="0"/>
          <a:ext cx="2901156" cy="952116"/>
        </a:xfrm>
        <a:prstGeom prst="chevron">
          <a:avLst/>
        </a:prstGeom>
        <a:solidFill>
          <a:srgbClr val="EFF5FC"/>
        </a:solidFill>
        <a:ln w="25400" cap="flat" cmpd="sng" algn="ctr">
          <a:noFill/>
          <a:prstDash val="solid"/>
        </a:ln>
        <a:effectLst>
          <a:outerShdw blurRad="50800" dist="38100" dir="2700000" algn="tl" rotWithShape="0">
            <a:prstClr val="black">
              <a:alpha val="40000"/>
            </a:prstClr>
          </a:outerShdw>
        </a:effectLst>
      </dsp:spPr>
      <dsp:style>
        <a:lnRef idx="2">
          <a:scrgbClr r="0" g="0" b="0"/>
        </a:lnRef>
        <a:fillRef idx="1">
          <a:scrgbClr r="0" g="0" b="0"/>
        </a:fillRef>
        <a:effectRef idx="0">
          <a:scrgbClr r="0" g="0" b="0"/>
        </a:effectRef>
        <a:fontRef idx="minor">
          <a:schemeClr val="lt1"/>
        </a:fontRef>
      </dsp:style>
      <dsp:txBody>
        <a:bodyPr spcFirstLastPara="0" vert="horz" wrap="square" lIns="84011" tIns="28004" rIns="28004" bIns="28004" numCol="1" spcCol="1270" anchor="ctr" anchorCtr="0">
          <a:noAutofit/>
        </a:bodyPr>
        <a:lstStyle/>
        <a:p>
          <a:pPr marL="0" lvl="0" indent="0" algn="ctr" defTabSz="933450">
            <a:lnSpc>
              <a:spcPct val="90000"/>
            </a:lnSpc>
            <a:spcBef>
              <a:spcPct val="0"/>
            </a:spcBef>
            <a:spcAft>
              <a:spcPct val="35000"/>
            </a:spcAft>
            <a:buNone/>
          </a:pPr>
          <a:r>
            <a:rPr lang="en-US" sz="2100" kern="1200">
              <a:solidFill>
                <a:schemeClr val="bg1"/>
              </a:solidFill>
              <a:latin typeface="+mj-lt"/>
            </a:rPr>
            <a:t>Primary Care Assessment</a:t>
          </a:r>
        </a:p>
      </dsp:txBody>
      <dsp:txXfrm>
        <a:off x="478439" y="0"/>
        <a:ext cx="1949040" cy="952116"/>
      </dsp:txXfrm>
    </dsp:sp>
    <dsp:sp modelId="{619A3DED-4B0F-4350-B025-D716A7135289}">
      <dsp:nvSpPr>
        <dsp:cNvPr id="0" name=""/>
        <dsp:cNvSpPr/>
      </dsp:nvSpPr>
      <dsp:spPr>
        <a:xfrm>
          <a:off x="2613421" y="0"/>
          <a:ext cx="2901156" cy="952116"/>
        </a:xfrm>
        <a:prstGeom prst="chevron">
          <a:avLst/>
        </a:prstGeom>
        <a:solidFill>
          <a:schemeClr val="tx2">
            <a:lumMod val="20000"/>
            <a:lumOff val="80000"/>
          </a:schemeClr>
        </a:solidFill>
        <a:ln w="25400" cap="flat" cmpd="sng" algn="ctr">
          <a:noFill/>
          <a:prstDash val="solid"/>
        </a:ln>
        <a:effectLst>
          <a:outerShdw blurRad="50800" dist="38100" dir="2700000" algn="tl" rotWithShape="0">
            <a:prstClr val="black">
              <a:alpha val="40000"/>
            </a:prstClr>
          </a:outerShdw>
        </a:effectLst>
      </dsp:spPr>
      <dsp:style>
        <a:lnRef idx="2">
          <a:scrgbClr r="0" g="0" b="0"/>
        </a:lnRef>
        <a:fillRef idx="1">
          <a:scrgbClr r="0" g="0" b="0"/>
        </a:fillRef>
        <a:effectRef idx="0">
          <a:scrgbClr r="0" g="0" b="0"/>
        </a:effectRef>
        <a:fontRef idx="minor">
          <a:schemeClr val="lt1"/>
        </a:fontRef>
      </dsp:style>
      <dsp:txBody>
        <a:bodyPr spcFirstLastPara="0" vert="horz" wrap="square" lIns="84011" tIns="28004" rIns="28004" bIns="28004" numCol="1" spcCol="1270" anchor="ctr" anchorCtr="0">
          <a:noAutofit/>
        </a:bodyPr>
        <a:lstStyle/>
        <a:p>
          <a:pPr marL="0" lvl="0" indent="0" algn="ctr" defTabSz="933450">
            <a:lnSpc>
              <a:spcPct val="90000"/>
            </a:lnSpc>
            <a:spcBef>
              <a:spcPct val="0"/>
            </a:spcBef>
            <a:spcAft>
              <a:spcPct val="35000"/>
            </a:spcAft>
            <a:buNone/>
          </a:pPr>
          <a:r>
            <a:rPr lang="en-US" sz="2100" kern="1200">
              <a:solidFill>
                <a:schemeClr val="bg1"/>
              </a:solidFill>
              <a:latin typeface="+mj-lt"/>
            </a:rPr>
            <a:t>Primary Care Dementia Experts</a:t>
          </a:r>
        </a:p>
      </dsp:txBody>
      <dsp:txXfrm>
        <a:off x="3089479" y="0"/>
        <a:ext cx="1949040" cy="952116"/>
      </dsp:txXfrm>
    </dsp:sp>
    <dsp:sp modelId="{F66DDDF8-94AD-4CC5-B8A2-CACA9E14F8A7}">
      <dsp:nvSpPr>
        <dsp:cNvPr id="0" name=""/>
        <dsp:cNvSpPr/>
      </dsp:nvSpPr>
      <dsp:spPr>
        <a:xfrm>
          <a:off x="5224462" y="0"/>
          <a:ext cx="2901156" cy="952116"/>
        </a:xfrm>
        <a:prstGeom prst="chevron">
          <a:avLst/>
        </a:prstGeom>
        <a:solidFill>
          <a:srgbClr val="ECF5E6"/>
        </a:solidFill>
        <a:ln w="25400" cap="flat" cmpd="sng" algn="ctr">
          <a:noFill/>
          <a:prstDash val="solid"/>
        </a:ln>
        <a:effectLst>
          <a:outerShdw blurRad="50800" dist="38100" dir="2700000" algn="tl" rotWithShape="0">
            <a:prstClr val="black">
              <a:alpha val="40000"/>
            </a:prstClr>
          </a:outerShdw>
        </a:effectLst>
      </dsp:spPr>
      <dsp:style>
        <a:lnRef idx="2">
          <a:scrgbClr r="0" g="0" b="0"/>
        </a:lnRef>
        <a:fillRef idx="1">
          <a:scrgbClr r="0" g="0" b="0"/>
        </a:fillRef>
        <a:effectRef idx="0">
          <a:scrgbClr r="0" g="0" b="0"/>
        </a:effectRef>
        <a:fontRef idx="minor">
          <a:schemeClr val="lt1"/>
        </a:fontRef>
      </dsp:style>
      <dsp:txBody>
        <a:bodyPr spcFirstLastPara="0" vert="horz" wrap="square" lIns="84011" tIns="28004" rIns="28004" bIns="28004" numCol="1" spcCol="1270" anchor="ctr" anchorCtr="0">
          <a:noAutofit/>
        </a:bodyPr>
        <a:lstStyle/>
        <a:p>
          <a:pPr marL="0" lvl="0" indent="0" algn="ctr" defTabSz="933450">
            <a:lnSpc>
              <a:spcPct val="90000"/>
            </a:lnSpc>
            <a:spcBef>
              <a:spcPct val="0"/>
            </a:spcBef>
            <a:spcAft>
              <a:spcPct val="35000"/>
            </a:spcAft>
            <a:buNone/>
          </a:pPr>
          <a:r>
            <a:rPr lang="en-US" sz="2100" kern="1200">
              <a:solidFill>
                <a:schemeClr val="bg1"/>
              </a:solidFill>
              <a:latin typeface="+mj-lt"/>
            </a:rPr>
            <a:t>Specialist Care</a:t>
          </a:r>
        </a:p>
      </dsp:txBody>
      <dsp:txXfrm>
        <a:off x="5700520" y="0"/>
        <a:ext cx="1949040" cy="952116"/>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040D19E-48EE-4498-A0E1-9394BD6CBF57}">
      <dsp:nvSpPr>
        <dsp:cNvPr id="0" name=""/>
        <dsp:cNvSpPr/>
      </dsp:nvSpPr>
      <dsp:spPr>
        <a:xfrm>
          <a:off x="2839" y="0"/>
          <a:ext cx="3458955" cy="952116"/>
        </a:xfrm>
        <a:prstGeom prst="chevron">
          <a:avLst/>
        </a:prstGeom>
        <a:solidFill>
          <a:srgbClr val="EFF5FC"/>
        </a:solidFill>
        <a:ln w="25400" cap="flat" cmpd="sng" algn="ctr">
          <a:noFill/>
          <a:prstDash val="solid"/>
          <a:miter lim="800000"/>
        </a:ln>
        <a:effectLst>
          <a:outerShdw blurRad="50800" dist="38100" dir="2700000" algn="tl" rotWithShape="0">
            <a:prstClr val="black">
              <a:alpha val="40000"/>
            </a:prstClr>
          </a:outerShdw>
        </a:effectLst>
      </dsp:spPr>
      <dsp:style>
        <a:lnRef idx="2">
          <a:scrgbClr r="0" g="0" b="0"/>
        </a:lnRef>
        <a:fillRef idx="1">
          <a:scrgbClr r="0" g="0" b="0"/>
        </a:fillRef>
        <a:effectRef idx="0">
          <a:scrgbClr r="0" g="0" b="0"/>
        </a:effectRef>
        <a:fontRef idx="minor">
          <a:schemeClr val="lt1"/>
        </a:fontRef>
      </dsp:style>
      <dsp:txBody>
        <a:bodyPr spcFirstLastPara="0" vert="horz" wrap="square" lIns="88011" tIns="29337" rIns="29337" bIns="29337" numCol="1" spcCol="1270" anchor="ctr" anchorCtr="0">
          <a:noAutofit/>
        </a:bodyPr>
        <a:lstStyle/>
        <a:p>
          <a:pPr marL="0" lvl="0" indent="0" algn="ctr" defTabSz="977900">
            <a:lnSpc>
              <a:spcPct val="90000"/>
            </a:lnSpc>
            <a:spcBef>
              <a:spcPct val="0"/>
            </a:spcBef>
            <a:spcAft>
              <a:spcPct val="35000"/>
            </a:spcAft>
            <a:buNone/>
          </a:pPr>
          <a:r>
            <a:rPr lang="en-US" sz="2200" kern="1200">
              <a:solidFill>
                <a:schemeClr val="bg1"/>
              </a:solidFill>
              <a:latin typeface="Century Gothic"/>
              <a:ea typeface="+mn-ea"/>
              <a:cs typeface="+mn-cs"/>
            </a:rPr>
            <a:t>Primary Care Assessment</a:t>
          </a:r>
        </a:p>
      </dsp:txBody>
      <dsp:txXfrm>
        <a:off x="478897" y="0"/>
        <a:ext cx="2506839" cy="952116"/>
      </dsp:txXfrm>
    </dsp:sp>
    <dsp:sp modelId="{619A3DED-4B0F-4350-B025-D716A7135289}">
      <dsp:nvSpPr>
        <dsp:cNvPr id="0" name=""/>
        <dsp:cNvSpPr/>
      </dsp:nvSpPr>
      <dsp:spPr>
        <a:xfrm>
          <a:off x="3115899" y="0"/>
          <a:ext cx="3458955" cy="952116"/>
        </a:xfrm>
        <a:prstGeom prst="chevron">
          <a:avLst/>
        </a:prstGeom>
        <a:solidFill>
          <a:srgbClr val="EAEAEA"/>
        </a:solidFill>
        <a:ln w="25400" cap="flat" cmpd="sng" algn="ctr">
          <a:noFill/>
          <a:prstDash val="solid"/>
          <a:miter lim="800000"/>
        </a:ln>
        <a:effectLst>
          <a:outerShdw blurRad="50800" dist="38100" dir="2700000" algn="tl" rotWithShape="0">
            <a:prstClr val="black">
              <a:alpha val="40000"/>
            </a:prstClr>
          </a:outerShdw>
        </a:effectLst>
      </dsp:spPr>
      <dsp:style>
        <a:lnRef idx="2">
          <a:scrgbClr r="0" g="0" b="0"/>
        </a:lnRef>
        <a:fillRef idx="1">
          <a:scrgbClr r="0" g="0" b="0"/>
        </a:fillRef>
        <a:effectRef idx="0">
          <a:scrgbClr r="0" g="0" b="0"/>
        </a:effectRef>
        <a:fontRef idx="minor">
          <a:schemeClr val="lt1"/>
        </a:fontRef>
      </dsp:style>
      <dsp:txBody>
        <a:bodyPr spcFirstLastPara="0" vert="horz" wrap="square" lIns="88011" tIns="29337" rIns="29337" bIns="29337" numCol="1" spcCol="1270" anchor="ctr" anchorCtr="0">
          <a:noAutofit/>
        </a:bodyPr>
        <a:lstStyle/>
        <a:p>
          <a:pPr marL="0" lvl="0" indent="0" algn="ctr" defTabSz="977900">
            <a:lnSpc>
              <a:spcPct val="90000"/>
            </a:lnSpc>
            <a:spcBef>
              <a:spcPct val="0"/>
            </a:spcBef>
            <a:spcAft>
              <a:spcPct val="35000"/>
            </a:spcAft>
            <a:buNone/>
          </a:pPr>
          <a:r>
            <a:rPr lang="en-US" sz="2200" kern="1200">
              <a:solidFill>
                <a:schemeClr val="bg1"/>
              </a:solidFill>
              <a:latin typeface="Century Gothic"/>
              <a:ea typeface="+mn-ea"/>
              <a:cs typeface="+mn-cs"/>
            </a:rPr>
            <a:t>Primary Care Dementia Experts</a:t>
          </a:r>
        </a:p>
      </dsp:txBody>
      <dsp:txXfrm>
        <a:off x="3591957" y="0"/>
        <a:ext cx="2506839" cy="952116"/>
      </dsp:txXfrm>
    </dsp:sp>
    <dsp:sp modelId="{F66DDDF8-94AD-4CC5-B8A2-CACA9E14F8A7}">
      <dsp:nvSpPr>
        <dsp:cNvPr id="0" name=""/>
        <dsp:cNvSpPr/>
      </dsp:nvSpPr>
      <dsp:spPr>
        <a:xfrm>
          <a:off x="6228959" y="0"/>
          <a:ext cx="3458955" cy="952116"/>
        </a:xfrm>
        <a:prstGeom prst="chevron">
          <a:avLst/>
        </a:prstGeom>
        <a:solidFill>
          <a:srgbClr val="ECF5E6"/>
        </a:solidFill>
        <a:ln w="25400" cap="flat" cmpd="sng" algn="ctr">
          <a:noFill/>
          <a:prstDash val="solid"/>
          <a:miter lim="800000"/>
        </a:ln>
        <a:effectLst>
          <a:outerShdw blurRad="50800" dist="38100" dir="2700000" algn="tl" rotWithShape="0">
            <a:prstClr val="black">
              <a:alpha val="40000"/>
            </a:prstClr>
          </a:outerShdw>
        </a:effectLst>
      </dsp:spPr>
      <dsp:style>
        <a:lnRef idx="2">
          <a:scrgbClr r="0" g="0" b="0"/>
        </a:lnRef>
        <a:fillRef idx="1">
          <a:scrgbClr r="0" g="0" b="0"/>
        </a:fillRef>
        <a:effectRef idx="0">
          <a:scrgbClr r="0" g="0" b="0"/>
        </a:effectRef>
        <a:fontRef idx="minor">
          <a:schemeClr val="lt1"/>
        </a:fontRef>
      </dsp:style>
      <dsp:txBody>
        <a:bodyPr spcFirstLastPara="0" vert="horz" wrap="square" lIns="88011" tIns="29337" rIns="29337" bIns="29337" numCol="1" spcCol="1270" anchor="ctr" anchorCtr="0">
          <a:noAutofit/>
        </a:bodyPr>
        <a:lstStyle/>
        <a:p>
          <a:pPr marL="0" lvl="0" indent="0" algn="ctr" defTabSz="977900">
            <a:lnSpc>
              <a:spcPct val="90000"/>
            </a:lnSpc>
            <a:spcBef>
              <a:spcPct val="0"/>
            </a:spcBef>
            <a:spcAft>
              <a:spcPct val="35000"/>
            </a:spcAft>
            <a:buNone/>
          </a:pPr>
          <a:r>
            <a:rPr lang="en-US" sz="2200" kern="1200">
              <a:solidFill>
                <a:schemeClr val="bg1"/>
              </a:solidFill>
              <a:latin typeface="Century Gothic"/>
              <a:ea typeface="+mn-ea"/>
              <a:cs typeface="+mn-cs"/>
            </a:rPr>
            <a:t>Specialist Care</a:t>
          </a:r>
        </a:p>
      </dsp:txBody>
      <dsp:txXfrm>
        <a:off x="6705017" y="0"/>
        <a:ext cx="2506839" cy="952116"/>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D7688DF-8658-4256-ABC6-A03C026C7096}">
      <dsp:nvSpPr>
        <dsp:cNvPr id="0" name=""/>
        <dsp:cNvSpPr/>
      </dsp:nvSpPr>
      <dsp:spPr>
        <a:xfrm>
          <a:off x="1755226" y="0"/>
          <a:ext cx="1170151" cy="1053620"/>
        </a:xfrm>
        <a:prstGeom prst="trapezoid">
          <a:avLst>
            <a:gd name="adj" fmla="val 55530"/>
          </a:avLst>
        </a:prstGeom>
        <a:solidFill>
          <a:schemeClr val="tx1">
            <a:lumMod val="40000"/>
            <a:lumOff val="60000"/>
          </a:schemeClr>
        </a:solidFill>
        <a:ln w="25400" cap="flat" cmpd="sng" algn="ctr">
          <a:noFill/>
          <a:prstDash val="solid"/>
        </a:ln>
        <a:effectLst>
          <a:outerShdw blurRad="50800" dist="38100" dir="5400000" algn="t" rotWithShape="0">
            <a:prstClr val="black">
              <a:alpha val="40000"/>
            </a:prstClr>
          </a:outerShdw>
        </a:effectLst>
      </dsp:spPr>
      <dsp:style>
        <a:lnRef idx="2">
          <a:scrgbClr r="0" g="0" b="0"/>
        </a:lnRef>
        <a:fillRef idx="1">
          <a:scrgbClr r="0" g="0" b="0"/>
        </a:fillRef>
        <a:effectRef idx="0">
          <a:scrgbClr r="0" g="0" b="0"/>
        </a:effectRef>
        <a:fontRef idx="minor">
          <a:schemeClr val="lt1"/>
        </a:fontRef>
      </dsp:style>
      <dsp:txBody>
        <a:bodyPr spcFirstLastPara="0" vert="horz" wrap="square" lIns="11430" tIns="11430" rIns="11430" bIns="11430" numCol="1" spcCol="1270" anchor="ctr" anchorCtr="0">
          <a:noAutofit/>
        </a:bodyPr>
        <a:lstStyle/>
        <a:p>
          <a:pPr marL="0" lvl="0" indent="0" algn="ctr" defTabSz="400050">
            <a:lnSpc>
              <a:spcPct val="90000"/>
            </a:lnSpc>
            <a:spcBef>
              <a:spcPct val="0"/>
            </a:spcBef>
            <a:spcAft>
              <a:spcPct val="35000"/>
            </a:spcAft>
            <a:buNone/>
          </a:pPr>
          <a:endParaRPr lang="en-GB" sz="900" kern="1200"/>
        </a:p>
      </dsp:txBody>
      <dsp:txXfrm>
        <a:off x="1755226" y="0"/>
        <a:ext cx="1170151" cy="1053620"/>
      </dsp:txXfrm>
    </dsp:sp>
    <dsp:sp modelId="{98EE6923-1E69-4063-A64E-8B07C6182085}">
      <dsp:nvSpPr>
        <dsp:cNvPr id="0" name=""/>
        <dsp:cNvSpPr/>
      </dsp:nvSpPr>
      <dsp:spPr>
        <a:xfrm>
          <a:off x="1170151" y="1053620"/>
          <a:ext cx="2340302" cy="1053620"/>
        </a:xfrm>
        <a:prstGeom prst="trapezoid">
          <a:avLst>
            <a:gd name="adj" fmla="val 55530"/>
          </a:avLst>
        </a:prstGeom>
        <a:solidFill>
          <a:schemeClr val="tx1">
            <a:lumMod val="60000"/>
            <a:lumOff val="40000"/>
          </a:schemeClr>
        </a:solidFill>
        <a:ln w="25400" cap="flat" cmpd="sng" algn="ctr">
          <a:noFill/>
          <a:prstDash val="solid"/>
        </a:ln>
        <a:effectLst>
          <a:outerShdw blurRad="50800" dist="38100" dir="5400000" algn="t" rotWithShape="0">
            <a:prstClr val="black">
              <a:alpha val="40000"/>
            </a:prstClr>
          </a:outerShdw>
        </a:effectLst>
      </dsp:spPr>
      <dsp:style>
        <a:lnRef idx="2">
          <a:scrgbClr r="0" g="0" b="0"/>
        </a:lnRef>
        <a:fillRef idx="1">
          <a:scrgbClr r="0" g="0" b="0"/>
        </a:fillRef>
        <a:effectRef idx="0">
          <a:scrgbClr r="0" g="0" b="0"/>
        </a:effectRef>
        <a:fontRef idx="minor">
          <a:schemeClr val="lt1"/>
        </a:fontRef>
      </dsp:style>
      <dsp:txBody>
        <a:bodyPr spcFirstLastPara="0" vert="horz" wrap="square" lIns="11430" tIns="11430" rIns="11430" bIns="11430" numCol="1" spcCol="1270" anchor="ctr" anchorCtr="0">
          <a:noAutofit/>
        </a:bodyPr>
        <a:lstStyle/>
        <a:p>
          <a:pPr marL="0" lvl="0" indent="0" algn="ctr" defTabSz="400050">
            <a:lnSpc>
              <a:spcPct val="90000"/>
            </a:lnSpc>
            <a:spcBef>
              <a:spcPct val="0"/>
            </a:spcBef>
            <a:spcAft>
              <a:spcPct val="35000"/>
            </a:spcAft>
            <a:buNone/>
          </a:pPr>
          <a:endParaRPr lang="en-GB" sz="900" kern="1200"/>
        </a:p>
      </dsp:txBody>
      <dsp:txXfrm>
        <a:off x="1579704" y="1053620"/>
        <a:ext cx="1521196" cy="1053620"/>
      </dsp:txXfrm>
    </dsp:sp>
    <dsp:sp modelId="{378996FB-57B0-4160-B302-557F66C76CED}">
      <dsp:nvSpPr>
        <dsp:cNvPr id="0" name=""/>
        <dsp:cNvSpPr/>
      </dsp:nvSpPr>
      <dsp:spPr>
        <a:xfrm>
          <a:off x="585075" y="2107240"/>
          <a:ext cx="3510453" cy="1053620"/>
        </a:xfrm>
        <a:prstGeom prst="trapezoid">
          <a:avLst>
            <a:gd name="adj" fmla="val 55530"/>
          </a:avLst>
        </a:prstGeom>
        <a:solidFill>
          <a:schemeClr val="tx1"/>
        </a:solidFill>
        <a:ln w="25400" cap="flat" cmpd="sng" algn="ctr">
          <a:noFill/>
          <a:prstDash val="solid"/>
        </a:ln>
        <a:effectLst>
          <a:outerShdw blurRad="50800" dist="38100" dir="5400000" algn="t" rotWithShape="0">
            <a:prstClr val="black">
              <a:alpha val="40000"/>
            </a:prstClr>
          </a:outerShdw>
        </a:effectLst>
      </dsp:spPr>
      <dsp:style>
        <a:lnRef idx="2">
          <a:scrgbClr r="0" g="0" b="0"/>
        </a:lnRef>
        <a:fillRef idx="1">
          <a:scrgbClr r="0" g="0" b="0"/>
        </a:fillRef>
        <a:effectRef idx="0">
          <a:scrgbClr r="0" g="0" b="0"/>
        </a:effectRef>
        <a:fontRef idx="minor">
          <a:schemeClr val="lt1"/>
        </a:fontRef>
      </dsp:style>
      <dsp:txBody>
        <a:bodyPr spcFirstLastPara="0" vert="horz" wrap="square" lIns="11430" tIns="11430" rIns="11430" bIns="11430" numCol="1" spcCol="1270" anchor="ctr" anchorCtr="0">
          <a:noAutofit/>
        </a:bodyPr>
        <a:lstStyle/>
        <a:p>
          <a:pPr marL="0" lvl="0" indent="0" algn="ctr" defTabSz="400050">
            <a:lnSpc>
              <a:spcPct val="90000"/>
            </a:lnSpc>
            <a:spcBef>
              <a:spcPct val="0"/>
            </a:spcBef>
            <a:spcAft>
              <a:spcPct val="35000"/>
            </a:spcAft>
            <a:buNone/>
          </a:pPr>
          <a:endParaRPr lang="en-GB" sz="900" kern="1200"/>
        </a:p>
      </dsp:txBody>
      <dsp:txXfrm>
        <a:off x="1199405" y="2107240"/>
        <a:ext cx="2281794" cy="1053620"/>
      </dsp:txXfrm>
    </dsp:sp>
    <dsp:sp modelId="{3224CEBA-BF0F-4BC6-BDD5-059251F48294}">
      <dsp:nvSpPr>
        <dsp:cNvPr id="0" name=""/>
        <dsp:cNvSpPr/>
      </dsp:nvSpPr>
      <dsp:spPr>
        <a:xfrm>
          <a:off x="0" y="3160861"/>
          <a:ext cx="4680605" cy="1053620"/>
        </a:xfrm>
        <a:prstGeom prst="trapezoid">
          <a:avLst>
            <a:gd name="adj" fmla="val 55530"/>
          </a:avLst>
        </a:prstGeom>
        <a:solidFill>
          <a:schemeClr val="tx1">
            <a:lumMod val="75000"/>
          </a:schemeClr>
        </a:solidFill>
        <a:ln w="25400" cap="flat" cmpd="sng" algn="ctr">
          <a:noFill/>
          <a:prstDash val="solid"/>
        </a:ln>
        <a:effectLst>
          <a:outerShdw blurRad="50800" dist="38100" dir="5400000" algn="t" rotWithShape="0">
            <a:prstClr val="black">
              <a:alpha val="40000"/>
            </a:prstClr>
          </a:outerShdw>
        </a:effectLst>
      </dsp:spPr>
      <dsp:style>
        <a:lnRef idx="2">
          <a:scrgbClr r="0" g="0" b="0"/>
        </a:lnRef>
        <a:fillRef idx="1">
          <a:scrgbClr r="0" g="0" b="0"/>
        </a:fillRef>
        <a:effectRef idx="0">
          <a:scrgbClr r="0" g="0" b="0"/>
        </a:effectRef>
        <a:fontRef idx="minor">
          <a:schemeClr val="lt1"/>
        </a:fontRef>
      </dsp:style>
      <dsp:txBody>
        <a:bodyPr spcFirstLastPara="0" vert="horz" wrap="square" lIns="11430" tIns="11430" rIns="11430" bIns="11430" numCol="1" spcCol="1270" anchor="ctr" anchorCtr="0">
          <a:noAutofit/>
        </a:bodyPr>
        <a:lstStyle/>
        <a:p>
          <a:pPr marL="0" lvl="0" indent="0" algn="ctr" defTabSz="400050">
            <a:lnSpc>
              <a:spcPct val="90000"/>
            </a:lnSpc>
            <a:spcBef>
              <a:spcPct val="0"/>
            </a:spcBef>
            <a:spcAft>
              <a:spcPct val="35000"/>
            </a:spcAft>
            <a:buNone/>
          </a:pPr>
          <a:endParaRPr lang="en-GB" sz="900" kern="1200"/>
        </a:p>
      </dsp:txBody>
      <dsp:txXfrm>
        <a:off x="819105" y="3160861"/>
        <a:ext cx="3042393" cy="1053620"/>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759CBE5-84F4-9C44-B770-F68958006D54}">
      <dsp:nvSpPr>
        <dsp:cNvPr id="0" name=""/>
        <dsp:cNvSpPr/>
      </dsp:nvSpPr>
      <dsp:spPr>
        <a:xfrm>
          <a:off x="686160" y="0"/>
          <a:ext cx="7776482" cy="5245762"/>
        </a:xfrm>
        <a:prstGeom prst="rightArrow">
          <a:avLst/>
        </a:prstGeom>
        <a:solidFill>
          <a:srgbClr val="64609D"/>
        </a:solidFill>
        <a:ln>
          <a:noFill/>
        </a:ln>
        <a:effectLst>
          <a:outerShdw blurRad="50800" dist="38100" dir="5400000" algn="t" rotWithShape="0">
            <a:prstClr val="black">
              <a:alpha val="40000"/>
            </a:prstClr>
          </a:outerShdw>
        </a:effectLst>
      </dsp:spPr>
      <dsp:style>
        <a:lnRef idx="0">
          <a:scrgbClr r="0" g="0" b="0"/>
        </a:lnRef>
        <a:fillRef idx="1">
          <a:scrgbClr r="0" g="0" b="0"/>
        </a:fillRef>
        <a:effectRef idx="0">
          <a:scrgbClr r="0" g="0" b="0"/>
        </a:effectRef>
        <a:fontRef idx="minor"/>
      </dsp:style>
    </dsp:sp>
    <dsp:sp modelId="{A378AF92-D8A0-6C4C-97DD-339840DC1DB3}">
      <dsp:nvSpPr>
        <dsp:cNvPr id="0" name=""/>
        <dsp:cNvSpPr/>
      </dsp:nvSpPr>
      <dsp:spPr>
        <a:xfrm>
          <a:off x="0" y="590987"/>
          <a:ext cx="2744640" cy="4063786"/>
        </a:xfrm>
        <a:prstGeom prst="roundRect">
          <a:avLst/>
        </a:prstGeom>
        <a:solidFill>
          <a:srgbClr val="E8E7F0"/>
        </a:solidFill>
        <a:ln w="25400" cap="flat" cmpd="sng" algn="ctr">
          <a:noFill/>
          <a:prstDash val="solid"/>
        </a:ln>
        <a:effectLst>
          <a:outerShdw blurRad="50800" dist="38100" dir="5400000" algn="t" rotWithShape="0">
            <a:prstClr val="black">
              <a:alpha val="40000"/>
            </a:prstClr>
          </a:outerShdw>
        </a:effectLst>
      </dsp:spPr>
      <dsp:style>
        <a:lnRef idx="2">
          <a:scrgbClr r="0" g="0" b="0"/>
        </a:lnRef>
        <a:fillRef idx="1">
          <a:scrgbClr r="0" g="0" b="0"/>
        </a:fillRef>
        <a:effectRef idx="0">
          <a:scrgbClr r="0" g="0" b="0"/>
        </a:effectRef>
        <a:fontRef idx="minor">
          <a:schemeClr val="lt1"/>
        </a:fontRef>
      </dsp:style>
      <dsp:txBody>
        <a:bodyPr spcFirstLastPara="0" vert="horz" wrap="square" lIns="38100" tIns="38100" rIns="38100" bIns="38100" numCol="1" spcCol="1270" anchor="ctr" anchorCtr="0">
          <a:noAutofit/>
        </a:bodyPr>
        <a:lstStyle/>
        <a:p>
          <a:pPr marL="0" lvl="0" indent="0" algn="ctr" defTabSz="444500">
            <a:lnSpc>
              <a:spcPct val="90000"/>
            </a:lnSpc>
            <a:spcBef>
              <a:spcPct val="0"/>
            </a:spcBef>
            <a:spcAft>
              <a:spcPct val="35000"/>
            </a:spcAft>
            <a:buNone/>
          </a:pPr>
          <a:endParaRPr lang="en-GB" sz="1000" kern="1200">
            <a:solidFill>
              <a:schemeClr val="bg1"/>
            </a:solidFill>
            <a:latin typeface="+mj-lt"/>
          </a:endParaRPr>
        </a:p>
      </dsp:txBody>
      <dsp:txXfrm>
        <a:off x="133982" y="724969"/>
        <a:ext cx="2476676" cy="3795822"/>
      </dsp:txXfrm>
    </dsp:sp>
    <dsp:sp modelId="{045F0C12-C628-574F-B5B6-83CACED72096}">
      <dsp:nvSpPr>
        <dsp:cNvPr id="0" name=""/>
        <dsp:cNvSpPr/>
      </dsp:nvSpPr>
      <dsp:spPr>
        <a:xfrm>
          <a:off x="3202081" y="576561"/>
          <a:ext cx="2744640" cy="4092638"/>
        </a:xfrm>
        <a:prstGeom prst="roundRect">
          <a:avLst/>
        </a:prstGeom>
        <a:solidFill>
          <a:srgbClr val="D0CFE1"/>
        </a:solidFill>
        <a:ln w="25400" cap="flat" cmpd="sng" algn="ctr">
          <a:noFill/>
          <a:prstDash val="solid"/>
        </a:ln>
        <a:effectLst>
          <a:outerShdw blurRad="50800" dist="38100" dir="5400000" algn="t" rotWithShape="0">
            <a:prstClr val="black">
              <a:alpha val="40000"/>
            </a:prstClr>
          </a:outerShdw>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endParaRPr lang="en-GB" sz="1400" kern="1200">
            <a:solidFill>
              <a:schemeClr val="bg1"/>
            </a:solidFill>
            <a:latin typeface="+mj-lt"/>
          </a:endParaRPr>
        </a:p>
      </dsp:txBody>
      <dsp:txXfrm>
        <a:off x="3336063" y="710543"/>
        <a:ext cx="2476676" cy="3824674"/>
      </dsp:txXfrm>
    </dsp:sp>
    <dsp:sp modelId="{72E33B5B-2CA4-C140-B585-C454ED26A77F}">
      <dsp:nvSpPr>
        <dsp:cNvPr id="0" name=""/>
        <dsp:cNvSpPr/>
      </dsp:nvSpPr>
      <dsp:spPr>
        <a:xfrm>
          <a:off x="6404162" y="1573728"/>
          <a:ext cx="2744640" cy="2098304"/>
        </a:xfrm>
        <a:prstGeom prst="roundRect">
          <a:avLst/>
        </a:prstGeom>
        <a:solidFill>
          <a:srgbClr val="B2AFCE"/>
        </a:solidFill>
        <a:ln w="25400" cap="flat" cmpd="sng" algn="ctr">
          <a:noFill/>
          <a:prstDash val="solid"/>
        </a:ln>
        <a:effectLst>
          <a:outerShdw blurRad="50800" dist="38100" dir="5400000" algn="t" rotWithShape="0">
            <a:prstClr val="black">
              <a:alpha val="40000"/>
            </a:prstClr>
          </a:outerShdw>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GB" sz="1400" kern="1200">
              <a:solidFill>
                <a:schemeClr val="bg1"/>
              </a:solidFill>
              <a:latin typeface="+mj-lt"/>
            </a:rPr>
            <a:t>Implementation of the new West Wales Dementia Strategy</a:t>
          </a:r>
        </a:p>
      </dsp:txBody>
      <dsp:txXfrm>
        <a:off x="6506593" y="1676159"/>
        <a:ext cx="2539778" cy="1893442"/>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D054040-14D9-4EEF-A2A8-C1B3DEA7DFF2}">
      <dsp:nvSpPr>
        <dsp:cNvPr id="0" name=""/>
        <dsp:cNvSpPr/>
      </dsp:nvSpPr>
      <dsp:spPr>
        <a:xfrm>
          <a:off x="3401102" y="1769660"/>
          <a:ext cx="1655994" cy="1655994"/>
        </a:xfrm>
        <a:prstGeom prst="ellipse">
          <a:avLst/>
        </a:prstGeom>
        <a:noFill/>
        <a:ln w="25400" cap="flat" cmpd="sng" algn="ctr">
          <a:solidFill>
            <a:srgbClr val="0070C0"/>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890" tIns="8890" rIns="8890" bIns="8890" numCol="1" spcCol="1270" anchor="ctr" anchorCtr="0">
          <a:noAutofit/>
        </a:bodyPr>
        <a:lstStyle/>
        <a:p>
          <a:pPr marL="0" lvl="0" indent="0" algn="ctr" defTabSz="622300">
            <a:lnSpc>
              <a:spcPct val="90000"/>
            </a:lnSpc>
            <a:spcBef>
              <a:spcPct val="0"/>
            </a:spcBef>
            <a:spcAft>
              <a:spcPct val="35000"/>
            </a:spcAft>
            <a:buNone/>
          </a:pPr>
          <a:r>
            <a:rPr lang="en-GB" sz="1400" kern="1200">
              <a:solidFill>
                <a:schemeClr val="bg1"/>
              </a:solidFill>
              <a:latin typeface="Calibri"/>
              <a:ea typeface="+mn-ea"/>
              <a:cs typeface="+mn-cs"/>
            </a:rPr>
            <a:t>Vision, Leadership and Culture</a:t>
          </a:r>
        </a:p>
      </dsp:txBody>
      <dsp:txXfrm>
        <a:off x="3643617" y="2012175"/>
        <a:ext cx="1170964" cy="1170964"/>
      </dsp:txXfrm>
    </dsp:sp>
    <dsp:sp modelId="{3F07D6A4-BF27-4346-8F5D-31CEC58DB382}">
      <dsp:nvSpPr>
        <dsp:cNvPr id="0" name=""/>
        <dsp:cNvSpPr/>
      </dsp:nvSpPr>
      <dsp:spPr>
        <a:xfrm rot="16200000">
          <a:off x="4090148" y="1616996"/>
          <a:ext cx="277903" cy="27425"/>
        </a:xfrm>
        <a:custGeom>
          <a:avLst/>
          <a:gdLst/>
          <a:ahLst/>
          <a:cxnLst/>
          <a:rect l="0" t="0" r="0" b="0"/>
          <a:pathLst>
            <a:path>
              <a:moveTo>
                <a:pt x="0" y="13712"/>
              </a:moveTo>
              <a:lnTo>
                <a:pt x="277903" y="13712"/>
              </a:lnTo>
            </a:path>
          </a:pathLst>
        </a:custGeom>
        <a:noFill/>
        <a:ln w="25400" cap="flat" cmpd="sng" algn="ctr">
          <a:solidFill>
            <a:srgbClr val="4F81BD">
              <a:tint val="90000"/>
              <a:hueOff val="0"/>
              <a:satOff val="0"/>
              <a:lumOff val="0"/>
              <a:alphaOff val="0"/>
            </a:srgb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622300">
            <a:lnSpc>
              <a:spcPct val="90000"/>
            </a:lnSpc>
            <a:spcBef>
              <a:spcPct val="0"/>
            </a:spcBef>
            <a:spcAft>
              <a:spcPct val="35000"/>
            </a:spcAft>
            <a:buNone/>
          </a:pPr>
          <a:endParaRPr lang="en-GB" sz="1400" kern="1200">
            <a:solidFill>
              <a:sysClr val="windowText" lastClr="000000">
                <a:hueOff val="0"/>
                <a:satOff val="0"/>
                <a:lumOff val="0"/>
                <a:alphaOff val="0"/>
              </a:sysClr>
            </a:solidFill>
            <a:latin typeface="Calibri"/>
            <a:ea typeface="+mn-ea"/>
            <a:cs typeface="+mn-cs"/>
          </a:endParaRPr>
        </a:p>
      </dsp:txBody>
      <dsp:txXfrm>
        <a:off x="4222152" y="1637656"/>
        <a:ext cx="0" cy="0"/>
      </dsp:txXfrm>
    </dsp:sp>
    <dsp:sp modelId="{842638B5-A841-4B23-862B-D6A996CD859C}">
      <dsp:nvSpPr>
        <dsp:cNvPr id="0" name=""/>
        <dsp:cNvSpPr/>
      </dsp:nvSpPr>
      <dsp:spPr>
        <a:xfrm>
          <a:off x="3401102" y="-164236"/>
          <a:ext cx="1655994" cy="1655994"/>
        </a:xfrm>
        <a:prstGeom prst="ellipse">
          <a:avLst/>
        </a:prstGeom>
        <a:solidFill>
          <a:schemeClr val="accent4">
            <a:lumMod val="90000"/>
            <a:lumOff val="10000"/>
          </a:schemeClr>
        </a:solidFill>
        <a:ln w="25400" cap="flat" cmpd="sng" algn="ctr">
          <a:solidFill>
            <a:sysClr val="window" lastClr="FFFFFF">
              <a:hueOff val="0"/>
              <a:satOff val="0"/>
              <a:lumOff val="0"/>
              <a:alphaOff val="0"/>
            </a:sysClr>
          </a:solidFill>
          <a:prstDash val="solid"/>
        </a:ln>
        <a:effectLst>
          <a:outerShdw blurRad="50800" dist="38100" dir="5400000" algn="t" rotWithShape="0">
            <a:prstClr val="black">
              <a:alpha val="40000"/>
            </a:prstClr>
          </a:outerShdw>
        </a:effectLst>
      </dsp:spPr>
      <dsp:style>
        <a:lnRef idx="2">
          <a:scrgbClr r="0" g="0" b="0"/>
        </a:lnRef>
        <a:fillRef idx="1">
          <a:scrgbClr r="0" g="0" b="0"/>
        </a:fillRef>
        <a:effectRef idx="0">
          <a:scrgbClr r="0" g="0" b="0"/>
        </a:effectRef>
        <a:fontRef idx="minor">
          <a:schemeClr val="lt1"/>
        </a:fontRef>
      </dsp:style>
      <dsp:txBody>
        <a:bodyPr spcFirstLastPara="0" vert="horz" wrap="square" lIns="8890" tIns="8890" rIns="8890" bIns="8890" numCol="1" spcCol="1270" anchor="ctr" anchorCtr="0">
          <a:noAutofit/>
        </a:bodyPr>
        <a:lstStyle/>
        <a:p>
          <a:pPr marL="0" lvl="0" indent="0" algn="ctr" defTabSz="622300">
            <a:lnSpc>
              <a:spcPct val="90000"/>
            </a:lnSpc>
            <a:spcBef>
              <a:spcPct val="0"/>
            </a:spcBef>
            <a:spcAft>
              <a:spcPct val="35000"/>
            </a:spcAft>
            <a:buNone/>
          </a:pPr>
          <a:r>
            <a:rPr lang="en-GB" sz="1400" kern="1200">
              <a:solidFill>
                <a:sysClr val="window" lastClr="FFFFFF"/>
              </a:solidFill>
              <a:latin typeface="Calibri"/>
              <a:ea typeface="+mn-ea"/>
              <a:cs typeface="+mn-cs"/>
            </a:rPr>
            <a:t>Programme Governance</a:t>
          </a:r>
        </a:p>
      </dsp:txBody>
      <dsp:txXfrm>
        <a:off x="3643617" y="78279"/>
        <a:ext cx="1170964" cy="1170964"/>
      </dsp:txXfrm>
    </dsp:sp>
    <dsp:sp modelId="{B63CB46D-50D7-4BDC-9D80-13A928A1A317}">
      <dsp:nvSpPr>
        <dsp:cNvPr id="0" name=""/>
        <dsp:cNvSpPr/>
      </dsp:nvSpPr>
      <dsp:spPr>
        <a:xfrm rot="19285714">
          <a:off x="4846139" y="1981062"/>
          <a:ext cx="277903" cy="27425"/>
        </a:xfrm>
        <a:custGeom>
          <a:avLst/>
          <a:gdLst/>
          <a:ahLst/>
          <a:cxnLst/>
          <a:rect l="0" t="0" r="0" b="0"/>
          <a:pathLst>
            <a:path>
              <a:moveTo>
                <a:pt x="0" y="13712"/>
              </a:moveTo>
              <a:lnTo>
                <a:pt x="277903" y="13712"/>
              </a:lnTo>
            </a:path>
          </a:pathLst>
        </a:custGeom>
        <a:noFill/>
        <a:ln w="25400" cap="flat" cmpd="sng" algn="ctr">
          <a:solidFill>
            <a:srgbClr val="4F81BD">
              <a:tint val="90000"/>
              <a:hueOff val="0"/>
              <a:satOff val="0"/>
              <a:lumOff val="0"/>
              <a:alphaOff val="0"/>
            </a:srgb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622300">
            <a:lnSpc>
              <a:spcPct val="90000"/>
            </a:lnSpc>
            <a:spcBef>
              <a:spcPct val="0"/>
            </a:spcBef>
            <a:spcAft>
              <a:spcPct val="35000"/>
            </a:spcAft>
            <a:buNone/>
          </a:pPr>
          <a:endParaRPr lang="en-GB" sz="1400" kern="1200">
            <a:solidFill>
              <a:sysClr val="windowText" lastClr="000000">
                <a:hueOff val="0"/>
                <a:satOff val="0"/>
                <a:lumOff val="0"/>
                <a:alphaOff val="0"/>
              </a:sysClr>
            </a:solidFill>
            <a:latin typeface="Calibri"/>
            <a:ea typeface="+mn-ea"/>
            <a:cs typeface="+mn-cs"/>
          </a:endParaRPr>
        </a:p>
      </dsp:txBody>
      <dsp:txXfrm>
        <a:off x="4975327" y="1993674"/>
        <a:ext cx="0" cy="0"/>
      </dsp:txXfrm>
    </dsp:sp>
    <dsp:sp modelId="{575462AB-1A57-442B-9EDE-9124E332B6A0}">
      <dsp:nvSpPr>
        <dsp:cNvPr id="0" name=""/>
        <dsp:cNvSpPr/>
      </dsp:nvSpPr>
      <dsp:spPr>
        <a:xfrm>
          <a:off x="4913084" y="563895"/>
          <a:ext cx="1655994" cy="1655994"/>
        </a:xfrm>
        <a:prstGeom prst="ellipse">
          <a:avLst/>
        </a:prstGeom>
        <a:solidFill>
          <a:schemeClr val="accent5">
            <a:lumMod val="50000"/>
          </a:schemeClr>
        </a:solidFill>
        <a:ln w="25400" cap="flat" cmpd="sng" algn="ctr">
          <a:solidFill>
            <a:sysClr val="window" lastClr="FFFFFF">
              <a:hueOff val="0"/>
              <a:satOff val="0"/>
              <a:lumOff val="0"/>
              <a:alphaOff val="0"/>
            </a:sysClr>
          </a:solidFill>
          <a:prstDash val="solid"/>
        </a:ln>
        <a:effectLst>
          <a:outerShdw blurRad="50800" dist="38100" dir="5400000" algn="t" rotWithShape="0">
            <a:prstClr val="black">
              <a:alpha val="40000"/>
            </a:prstClr>
          </a:outerShdw>
        </a:effectLst>
      </dsp:spPr>
      <dsp:style>
        <a:lnRef idx="2">
          <a:scrgbClr r="0" g="0" b="0"/>
        </a:lnRef>
        <a:fillRef idx="1">
          <a:scrgbClr r="0" g="0" b="0"/>
        </a:fillRef>
        <a:effectRef idx="0">
          <a:scrgbClr r="0" g="0" b="0"/>
        </a:effectRef>
        <a:fontRef idx="minor">
          <a:schemeClr val="lt1"/>
        </a:fontRef>
      </dsp:style>
      <dsp:txBody>
        <a:bodyPr spcFirstLastPara="0" vert="horz" wrap="square" lIns="8890" tIns="8890" rIns="8890" bIns="8890" numCol="1" spcCol="1270" anchor="ctr" anchorCtr="0">
          <a:noAutofit/>
        </a:bodyPr>
        <a:lstStyle/>
        <a:p>
          <a:pPr marL="0" lvl="0" indent="0" algn="ctr" defTabSz="622300">
            <a:lnSpc>
              <a:spcPct val="90000"/>
            </a:lnSpc>
            <a:spcBef>
              <a:spcPct val="0"/>
            </a:spcBef>
            <a:spcAft>
              <a:spcPct val="35000"/>
            </a:spcAft>
            <a:buNone/>
          </a:pPr>
          <a:r>
            <a:rPr lang="en-GB" sz="1400" kern="1200">
              <a:solidFill>
                <a:sysClr val="window" lastClr="FFFFFF"/>
              </a:solidFill>
              <a:latin typeface="Calibri"/>
              <a:ea typeface="+mn-ea"/>
              <a:cs typeface="+mn-cs"/>
            </a:rPr>
            <a:t>Stakeholder Management and Communication</a:t>
          </a:r>
        </a:p>
      </dsp:txBody>
      <dsp:txXfrm>
        <a:off x="5155599" y="806410"/>
        <a:ext cx="1170964" cy="1170964"/>
      </dsp:txXfrm>
    </dsp:sp>
    <dsp:sp modelId="{11984951-8544-4AC6-9951-7805C2E918F6}">
      <dsp:nvSpPr>
        <dsp:cNvPr id="0" name=""/>
        <dsp:cNvSpPr/>
      </dsp:nvSpPr>
      <dsp:spPr>
        <a:xfrm rot="771429">
          <a:off x="5032853" y="2799111"/>
          <a:ext cx="277903" cy="27425"/>
        </a:xfrm>
        <a:custGeom>
          <a:avLst/>
          <a:gdLst/>
          <a:ahLst/>
          <a:cxnLst/>
          <a:rect l="0" t="0" r="0" b="0"/>
          <a:pathLst>
            <a:path>
              <a:moveTo>
                <a:pt x="0" y="13712"/>
              </a:moveTo>
              <a:lnTo>
                <a:pt x="277903" y="13712"/>
              </a:lnTo>
            </a:path>
          </a:pathLst>
        </a:custGeom>
        <a:noFill/>
        <a:ln w="25400" cap="flat" cmpd="sng" algn="ctr">
          <a:solidFill>
            <a:srgbClr val="4F81BD">
              <a:tint val="90000"/>
              <a:hueOff val="0"/>
              <a:satOff val="0"/>
              <a:lumOff val="0"/>
              <a:alphaOff val="0"/>
            </a:srgb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622300">
            <a:lnSpc>
              <a:spcPct val="90000"/>
            </a:lnSpc>
            <a:spcBef>
              <a:spcPct val="0"/>
            </a:spcBef>
            <a:spcAft>
              <a:spcPct val="35000"/>
            </a:spcAft>
            <a:buNone/>
          </a:pPr>
          <a:endParaRPr lang="en-GB" sz="1400" kern="1200">
            <a:solidFill>
              <a:sysClr val="windowText" lastClr="000000">
                <a:hueOff val="0"/>
                <a:satOff val="0"/>
                <a:lumOff val="0"/>
                <a:alphaOff val="0"/>
              </a:sysClr>
            </a:solidFill>
            <a:latin typeface="Calibri"/>
            <a:ea typeface="+mn-ea"/>
            <a:cs typeface="+mn-cs"/>
          </a:endParaRPr>
        </a:p>
      </dsp:txBody>
      <dsp:txXfrm>
        <a:off x="5166577" y="2804504"/>
        <a:ext cx="0" cy="0"/>
      </dsp:txXfrm>
    </dsp:sp>
    <dsp:sp modelId="{48B8B746-7408-412D-A28A-E0B00C6A3EF3}">
      <dsp:nvSpPr>
        <dsp:cNvPr id="0" name=""/>
        <dsp:cNvSpPr/>
      </dsp:nvSpPr>
      <dsp:spPr>
        <a:xfrm>
          <a:off x="5286513" y="2199993"/>
          <a:ext cx="1655994" cy="1655994"/>
        </a:xfrm>
        <a:prstGeom prst="ellipse">
          <a:avLst/>
        </a:prstGeom>
        <a:solidFill>
          <a:schemeClr val="accent4">
            <a:lumMod val="75000"/>
            <a:lumOff val="25000"/>
          </a:schemeClr>
        </a:solidFill>
        <a:ln w="25400" cap="flat" cmpd="sng" algn="ctr">
          <a:solidFill>
            <a:sysClr val="window" lastClr="FFFFFF">
              <a:hueOff val="0"/>
              <a:satOff val="0"/>
              <a:lumOff val="0"/>
              <a:alphaOff val="0"/>
            </a:sysClr>
          </a:solidFill>
          <a:prstDash val="solid"/>
        </a:ln>
        <a:effectLst>
          <a:outerShdw blurRad="50800" dist="38100" dir="5400000" algn="t" rotWithShape="0">
            <a:prstClr val="black">
              <a:alpha val="40000"/>
            </a:prstClr>
          </a:outerShdw>
        </a:effectLst>
      </dsp:spPr>
      <dsp:style>
        <a:lnRef idx="2">
          <a:scrgbClr r="0" g="0" b="0"/>
        </a:lnRef>
        <a:fillRef idx="1">
          <a:scrgbClr r="0" g="0" b="0"/>
        </a:fillRef>
        <a:effectRef idx="0">
          <a:scrgbClr r="0" g="0" b="0"/>
        </a:effectRef>
        <a:fontRef idx="minor">
          <a:schemeClr val="lt1"/>
        </a:fontRef>
      </dsp:style>
      <dsp:txBody>
        <a:bodyPr spcFirstLastPara="0" vert="horz" wrap="square" lIns="8890" tIns="8890" rIns="8890" bIns="8890" numCol="1" spcCol="1270" anchor="ctr" anchorCtr="0">
          <a:noAutofit/>
        </a:bodyPr>
        <a:lstStyle/>
        <a:p>
          <a:pPr marL="0" lvl="0" indent="0" algn="ctr" defTabSz="622300">
            <a:lnSpc>
              <a:spcPct val="90000"/>
            </a:lnSpc>
            <a:spcBef>
              <a:spcPct val="0"/>
            </a:spcBef>
            <a:spcAft>
              <a:spcPct val="35000"/>
            </a:spcAft>
            <a:buNone/>
          </a:pPr>
          <a:r>
            <a:rPr lang="en-GB" sz="1400" kern="1200">
              <a:solidFill>
                <a:sysClr val="window" lastClr="FFFFFF"/>
              </a:solidFill>
              <a:latin typeface="Calibri"/>
              <a:ea typeface="+mn-ea"/>
              <a:cs typeface="+mn-cs"/>
            </a:rPr>
            <a:t>Planning and Resourcing</a:t>
          </a:r>
        </a:p>
      </dsp:txBody>
      <dsp:txXfrm>
        <a:off x="5529028" y="2442508"/>
        <a:ext cx="1170964" cy="1170964"/>
      </dsp:txXfrm>
    </dsp:sp>
    <dsp:sp modelId="{75545D19-351F-4363-B3A6-D85EFB266564}">
      <dsp:nvSpPr>
        <dsp:cNvPr id="0" name=""/>
        <dsp:cNvSpPr/>
      </dsp:nvSpPr>
      <dsp:spPr>
        <a:xfrm rot="3857143">
          <a:off x="4509691" y="3455135"/>
          <a:ext cx="277903" cy="27425"/>
        </a:xfrm>
        <a:custGeom>
          <a:avLst/>
          <a:gdLst/>
          <a:ahLst/>
          <a:cxnLst/>
          <a:rect l="0" t="0" r="0" b="0"/>
          <a:pathLst>
            <a:path>
              <a:moveTo>
                <a:pt x="0" y="13712"/>
              </a:moveTo>
              <a:lnTo>
                <a:pt x="277903" y="13712"/>
              </a:lnTo>
            </a:path>
          </a:pathLst>
        </a:custGeom>
        <a:noFill/>
        <a:ln w="25400" cap="flat" cmpd="sng" algn="ctr">
          <a:solidFill>
            <a:srgbClr val="4F81BD">
              <a:tint val="90000"/>
              <a:hueOff val="0"/>
              <a:satOff val="0"/>
              <a:lumOff val="0"/>
              <a:alphaOff val="0"/>
            </a:srgb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622300">
            <a:lnSpc>
              <a:spcPct val="90000"/>
            </a:lnSpc>
            <a:spcBef>
              <a:spcPct val="0"/>
            </a:spcBef>
            <a:spcAft>
              <a:spcPct val="35000"/>
            </a:spcAft>
            <a:buNone/>
          </a:pPr>
          <a:endParaRPr lang="en-GB" sz="1400" kern="1200">
            <a:solidFill>
              <a:sysClr val="windowText" lastClr="000000">
                <a:hueOff val="0"/>
                <a:satOff val="0"/>
                <a:lumOff val="0"/>
                <a:alphaOff val="0"/>
              </a:sysClr>
            </a:solidFill>
            <a:latin typeface="Calibri"/>
            <a:ea typeface="+mn-ea"/>
            <a:cs typeface="+mn-cs"/>
          </a:endParaRPr>
        </a:p>
      </dsp:txBody>
      <dsp:txXfrm>
        <a:off x="4651888" y="3459575"/>
        <a:ext cx="0" cy="0"/>
      </dsp:txXfrm>
    </dsp:sp>
    <dsp:sp modelId="{04FEB4E5-FB96-4125-BAF8-240D980F4B2D}">
      <dsp:nvSpPr>
        <dsp:cNvPr id="0" name=""/>
        <dsp:cNvSpPr/>
      </dsp:nvSpPr>
      <dsp:spPr>
        <a:xfrm>
          <a:off x="4240189" y="3512042"/>
          <a:ext cx="1655994" cy="1655994"/>
        </a:xfrm>
        <a:prstGeom prst="ellipse">
          <a:avLst/>
        </a:prstGeom>
        <a:solidFill>
          <a:schemeClr val="accent5">
            <a:lumMod val="75000"/>
          </a:schemeClr>
        </a:solidFill>
        <a:ln w="25400" cap="flat" cmpd="sng" algn="ctr">
          <a:solidFill>
            <a:sysClr val="window" lastClr="FFFFFF">
              <a:hueOff val="0"/>
              <a:satOff val="0"/>
              <a:lumOff val="0"/>
              <a:alphaOff val="0"/>
            </a:sysClr>
          </a:solidFill>
          <a:prstDash val="solid"/>
        </a:ln>
        <a:effectLst>
          <a:outerShdw blurRad="50800" dist="38100" dir="5400000" algn="t" rotWithShape="0">
            <a:prstClr val="black">
              <a:alpha val="40000"/>
            </a:prstClr>
          </a:outerShdw>
        </a:effectLst>
      </dsp:spPr>
      <dsp:style>
        <a:lnRef idx="2">
          <a:scrgbClr r="0" g="0" b="0"/>
        </a:lnRef>
        <a:fillRef idx="1">
          <a:scrgbClr r="0" g="0" b="0"/>
        </a:fillRef>
        <a:effectRef idx="0">
          <a:scrgbClr r="0" g="0" b="0"/>
        </a:effectRef>
        <a:fontRef idx="minor">
          <a:schemeClr val="lt1"/>
        </a:fontRef>
      </dsp:style>
      <dsp:txBody>
        <a:bodyPr spcFirstLastPara="0" vert="horz" wrap="square" lIns="8890" tIns="8890" rIns="8890" bIns="8890" numCol="1" spcCol="1270" anchor="ctr" anchorCtr="0">
          <a:noAutofit/>
        </a:bodyPr>
        <a:lstStyle/>
        <a:p>
          <a:pPr marL="0" lvl="0" indent="0" algn="ctr" defTabSz="622300">
            <a:lnSpc>
              <a:spcPct val="90000"/>
            </a:lnSpc>
            <a:spcBef>
              <a:spcPct val="0"/>
            </a:spcBef>
            <a:spcAft>
              <a:spcPct val="35000"/>
            </a:spcAft>
            <a:buNone/>
          </a:pPr>
          <a:r>
            <a:rPr lang="en-GB" sz="1400" kern="1200">
              <a:solidFill>
                <a:sysClr val="window" lastClr="FFFFFF"/>
              </a:solidFill>
              <a:latin typeface="Calibri"/>
              <a:ea typeface="+mn-ea"/>
              <a:cs typeface="+mn-cs"/>
            </a:rPr>
            <a:t>Outcomes and Benefit Tracking</a:t>
          </a:r>
        </a:p>
      </dsp:txBody>
      <dsp:txXfrm>
        <a:off x="4482704" y="3754557"/>
        <a:ext cx="1170964" cy="1170964"/>
      </dsp:txXfrm>
    </dsp:sp>
    <dsp:sp modelId="{C89F0B5C-4ACB-43B6-BEE5-1CC7E2092705}">
      <dsp:nvSpPr>
        <dsp:cNvPr id="0" name=""/>
        <dsp:cNvSpPr/>
      </dsp:nvSpPr>
      <dsp:spPr>
        <a:xfrm rot="6942857">
          <a:off x="3670605" y="3455135"/>
          <a:ext cx="277903" cy="27425"/>
        </a:xfrm>
        <a:custGeom>
          <a:avLst/>
          <a:gdLst/>
          <a:ahLst/>
          <a:cxnLst/>
          <a:rect l="0" t="0" r="0" b="0"/>
          <a:pathLst>
            <a:path>
              <a:moveTo>
                <a:pt x="0" y="13712"/>
              </a:moveTo>
              <a:lnTo>
                <a:pt x="277903" y="13712"/>
              </a:lnTo>
            </a:path>
          </a:pathLst>
        </a:custGeom>
        <a:noFill/>
        <a:ln w="25400" cap="flat" cmpd="sng" algn="ctr">
          <a:solidFill>
            <a:srgbClr val="4F81BD">
              <a:tint val="90000"/>
              <a:hueOff val="0"/>
              <a:satOff val="0"/>
              <a:lumOff val="0"/>
              <a:alphaOff val="0"/>
            </a:srgb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622300">
            <a:lnSpc>
              <a:spcPct val="90000"/>
            </a:lnSpc>
            <a:spcBef>
              <a:spcPct val="0"/>
            </a:spcBef>
            <a:spcAft>
              <a:spcPct val="35000"/>
            </a:spcAft>
            <a:buNone/>
          </a:pPr>
          <a:endParaRPr lang="en-GB" sz="1400" kern="1200">
            <a:solidFill>
              <a:sysClr val="windowText" lastClr="000000">
                <a:hueOff val="0"/>
                <a:satOff val="0"/>
                <a:lumOff val="0"/>
                <a:alphaOff val="0"/>
              </a:sysClr>
            </a:solidFill>
            <a:latin typeface="Calibri"/>
            <a:ea typeface="+mn-ea"/>
            <a:cs typeface="+mn-cs"/>
          </a:endParaRPr>
        </a:p>
      </dsp:txBody>
      <dsp:txXfrm rot="10800000">
        <a:off x="3818830" y="3465603"/>
        <a:ext cx="0" cy="0"/>
      </dsp:txXfrm>
    </dsp:sp>
    <dsp:sp modelId="{C423DCEE-AF06-417C-A004-AE6A05451B93}">
      <dsp:nvSpPr>
        <dsp:cNvPr id="0" name=""/>
        <dsp:cNvSpPr/>
      </dsp:nvSpPr>
      <dsp:spPr>
        <a:xfrm>
          <a:off x="2562016" y="3512042"/>
          <a:ext cx="1655994" cy="1655994"/>
        </a:xfrm>
        <a:prstGeom prst="ellipse">
          <a:avLst/>
        </a:prstGeom>
        <a:solidFill>
          <a:schemeClr val="accent4">
            <a:lumMod val="50000"/>
            <a:lumOff val="50000"/>
          </a:schemeClr>
        </a:solidFill>
        <a:ln w="25400" cap="flat" cmpd="sng" algn="ctr">
          <a:solidFill>
            <a:sysClr val="window" lastClr="FFFFFF">
              <a:hueOff val="0"/>
              <a:satOff val="0"/>
              <a:lumOff val="0"/>
              <a:alphaOff val="0"/>
            </a:sysClr>
          </a:solidFill>
          <a:prstDash val="solid"/>
        </a:ln>
        <a:effectLst>
          <a:outerShdw blurRad="50800" dist="38100" dir="5400000" algn="t" rotWithShape="0">
            <a:prstClr val="black">
              <a:alpha val="40000"/>
            </a:prstClr>
          </a:outerShdw>
        </a:effectLst>
      </dsp:spPr>
      <dsp:style>
        <a:lnRef idx="2">
          <a:scrgbClr r="0" g="0" b="0"/>
        </a:lnRef>
        <a:fillRef idx="1">
          <a:scrgbClr r="0" g="0" b="0"/>
        </a:fillRef>
        <a:effectRef idx="0">
          <a:scrgbClr r="0" g="0" b="0"/>
        </a:effectRef>
        <a:fontRef idx="minor">
          <a:schemeClr val="lt1"/>
        </a:fontRef>
      </dsp:style>
      <dsp:txBody>
        <a:bodyPr spcFirstLastPara="0" vert="horz" wrap="square" lIns="8890" tIns="8890" rIns="8890" bIns="8890" numCol="1" spcCol="1270" anchor="ctr" anchorCtr="0">
          <a:noAutofit/>
        </a:bodyPr>
        <a:lstStyle/>
        <a:p>
          <a:pPr marL="0" lvl="0" indent="0" algn="ctr" defTabSz="622300">
            <a:lnSpc>
              <a:spcPct val="90000"/>
            </a:lnSpc>
            <a:spcBef>
              <a:spcPct val="0"/>
            </a:spcBef>
            <a:spcAft>
              <a:spcPct val="35000"/>
            </a:spcAft>
            <a:buNone/>
          </a:pPr>
          <a:r>
            <a:rPr lang="en-GB" sz="1400" kern="1200">
              <a:solidFill>
                <a:sysClr val="window" lastClr="FFFFFF"/>
              </a:solidFill>
              <a:latin typeface="Calibri"/>
              <a:ea typeface="+mn-ea"/>
              <a:cs typeface="+mn-cs"/>
            </a:rPr>
            <a:t>Risk and Issue Management</a:t>
          </a:r>
        </a:p>
      </dsp:txBody>
      <dsp:txXfrm>
        <a:off x="2804531" y="3754557"/>
        <a:ext cx="1170964" cy="1170964"/>
      </dsp:txXfrm>
    </dsp:sp>
    <dsp:sp modelId="{3542FD31-7767-43E6-9F5F-1F452FA33C48}">
      <dsp:nvSpPr>
        <dsp:cNvPr id="0" name=""/>
        <dsp:cNvSpPr/>
      </dsp:nvSpPr>
      <dsp:spPr>
        <a:xfrm rot="10028571">
          <a:off x="3147443" y="2799111"/>
          <a:ext cx="277903" cy="27425"/>
        </a:xfrm>
        <a:custGeom>
          <a:avLst/>
          <a:gdLst/>
          <a:ahLst/>
          <a:cxnLst/>
          <a:rect l="0" t="0" r="0" b="0"/>
          <a:pathLst>
            <a:path>
              <a:moveTo>
                <a:pt x="0" y="13712"/>
              </a:moveTo>
              <a:lnTo>
                <a:pt x="277903" y="13712"/>
              </a:lnTo>
            </a:path>
          </a:pathLst>
        </a:custGeom>
        <a:noFill/>
        <a:ln w="25400" cap="flat" cmpd="sng" algn="ctr">
          <a:solidFill>
            <a:srgbClr val="4F81BD">
              <a:tint val="90000"/>
              <a:hueOff val="0"/>
              <a:satOff val="0"/>
              <a:lumOff val="0"/>
              <a:alphaOff val="0"/>
            </a:srgb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622300">
            <a:lnSpc>
              <a:spcPct val="90000"/>
            </a:lnSpc>
            <a:spcBef>
              <a:spcPct val="0"/>
            </a:spcBef>
            <a:spcAft>
              <a:spcPct val="35000"/>
            </a:spcAft>
            <a:buNone/>
          </a:pPr>
          <a:endParaRPr lang="en-GB" sz="1400" kern="1200">
            <a:solidFill>
              <a:sysClr val="windowText" lastClr="000000">
                <a:hueOff val="0"/>
                <a:satOff val="0"/>
                <a:lumOff val="0"/>
                <a:alphaOff val="0"/>
              </a:sysClr>
            </a:solidFill>
            <a:latin typeface="Calibri"/>
            <a:ea typeface="+mn-ea"/>
            <a:cs typeface="+mn-cs"/>
          </a:endParaRPr>
        </a:p>
      </dsp:txBody>
      <dsp:txXfrm rot="10800000">
        <a:off x="3294714" y="2818051"/>
        <a:ext cx="0" cy="0"/>
      </dsp:txXfrm>
    </dsp:sp>
    <dsp:sp modelId="{67A90994-4B55-44B5-B6AD-32A54B14FFE3}">
      <dsp:nvSpPr>
        <dsp:cNvPr id="0" name=""/>
        <dsp:cNvSpPr/>
      </dsp:nvSpPr>
      <dsp:spPr>
        <a:xfrm>
          <a:off x="1515692" y="2199993"/>
          <a:ext cx="1655994" cy="1655994"/>
        </a:xfrm>
        <a:prstGeom prst="ellipse">
          <a:avLst/>
        </a:prstGeom>
        <a:solidFill>
          <a:schemeClr val="accent4">
            <a:lumMod val="25000"/>
            <a:lumOff val="75000"/>
          </a:schemeClr>
        </a:solidFill>
        <a:ln w="25400" cap="flat" cmpd="sng" algn="ctr">
          <a:solidFill>
            <a:sysClr val="window" lastClr="FFFFFF">
              <a:hueOff val="0"/>
              <a:satOff val="0"/>
              <a:lumOff val="0"/>
              <a:alphaOff val="0"/>
            </a:sysClr>
          </a:solidFill>
          <a:prstDash val="solid"/>
        </a:ln>
        <a:effectLst>
          <a:outerShdw blurRad="50800" dist="38100" dir="5400000" algn="t" rotWithShape="0">
            <a:prstClr val="black">
              <a:alpha val="40000"/>
            </a:prstClr>
          </a:outerShdw>
        </a:effectLst>
      </dsp:spPr>
      <dsp:style>
        <a:lnRef idx="2">
          <a:scrgbClr r="0" g="0" b="0"/>
        </a:lnRef>
        <a:fillRef idx="1">
          <a:scrgbClr r="0" g="0" b="0"/>
        </a:fillRef>
        <a:effectRef idx="0">
          <a:scrgbClr r="0" g="0" b="0"/>
        </a:effectRef>
        <a:fontRef idx="minor">
          <a:schemeClr val="lt1"/>
        </a:fontRef>
      </dsp:style>
      <dsp:txBody>
        <a:bodyPr spcFirstLastPara="0" vert="horz" wrap="square" lIns="8890" tIns="8890" rIns="8890" bIns="8890" numCol="1" spcCol="1270" anchor="ctr" anchorCtr="0">
          <a:noAutofit/>
        </a:bodyPr>
        <a:lstStyle/>
        <a:p>
          <a:pPr marL="0" lvl="0" indent="0" algn="ctr" defTabSz="622300">
            <a:lnSpc>
              <a:spcPct val="90000"/>
            </a:lnSpc>
            <a:spcBef>
              <a:spcPct val="0"/>
            </a:spcBef>
            <a:spcAft>
              <a:spcPct val="35000"/>
            </a:spcAft>
            <a:buNone/>
          </a:pPr>
          <a:r>
            <a:rPr lang="en-GB" sz="1400" kern="1200">
              <a:solidFill>
                <a:sysClr val="window" lastClr="FFFFFF"/>
              </a:solidFill>
              <a:latin typeface="Calibri"/>
              <a:ea typeface="+mn-ea"/>
              <a:cs typeface="+mn-cs"/>
            </a:rPr>
            <a:t>Programme Support</a:t>
          </a:r>
        </a:p>
      </dsp:txBody>
      <dsp:txXfrm>
        <a:off x="1758207" y="2442508"/>
        <a:ext cx="1170964" cy="1170964"/>
      </dsp:txXfrm>
    </dsp:sp>
    <dsp:sp modelId="{ECF96978-70BB-48B1-B7AD-12A42AA4A989}">
      <dsp:nvSpPr>
        <dsp:cNvPr id="0" name=""/>
        <dsp:cNvSpPr/>
      </dsp:nvSpPr>
      <dsp:spPr>
        <a:xfrm rot="13114286">
          <a:off x="3334157" y="1981062"/>
          <a:ext cx="277903" cy="27425"/>
        </a:xfrm>
        <a:custGeom>
          <a:avLst/>
          <a:gdLst/>
          <a:ahLst/>
          <a:cxnLst/>
          <a:rect l="0" t="0" r="0" b="0"/>
          <a:pathLst>
            <a:path>
              <a:moveTo>
                <a:pt x="0" y="13712"/>
              </a:moveTo>
              <a:lnTo>
                <a:pt x="277903" y="13712"/>
              </a:lnTo>
            </a:path>
          </a:pathLst>
        </a:custGeom>
        <a:noFill/>
        <a:ln w="25400" cap="flat" cmpd="sng" algn="ctr">
          <a:solidFill>
            <a:srgbClr val="4F81BD">
              <a:tint val="90000"/>
              <a:hueOff val="0"/>
              <a:satOff val="0"/>
              <a:lumOff val="0"/>
              <a:alphaOff val="0"/>
            </a:srgb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622300">
            <a:lnSpc>
              <a:spcPct val="90000"/>
            </a:lnSpc>
            <a:spcBef>
              <a:spcPct val="0"/>
            </a:spcBef>
            <a:spcAft>
              <a:spcPct val="35000"/>
            </a:spcAft>
            <a:buNone/>
          </a:pPr>
          <a:endParaRPr lang="en-GB" sz="1400" kern="1200">
            <a:solidFill>
              <a:sysClr val="windowText" lastClr="000000">
                <a:hueOff val="0"/>
                <a:satOff val="0"/>
                <a:lumOff val="0"/>
                <a:alphaOff val="0"/>
              </a:sysClr>
            </a:solidFill>
            <a:latin typeface="Calibri"/>
            <a:ea typeface="+mn-ea"/>
            <a:cs typeface="+mn-cs"/>
          </a:endParaRPr>
        </a:p>
      </dsp:txBody>
      <dsp:txXfrm rot="10800000">
        <a:off x="3474209" y="2004538"/>
        <a:ext cx="0" cy="0"/>
      </dsp:txXfrm>
    </dsp:sp>
    <dsp:sp modelId="{4B9CF10E-FD5C-4A1A-B701-0381CE18BE36}">
      <dsp:nvSpPr>
        <dsp:cNvPr id="0" name=""/>
        <dsp:cNvSpPr/>
      </dsp:nvSpPr>
      <dsp:spPr>
        <a:xfrm>
          <a:off x="1889121" y="563895"/>
          <a:ext cx="1655994" cy="1655994"/>
        </a:xfrm>
        <a:prstGeom prst="ellipse">
          <a:avLst/>
        </a:prstGeom>
        <a:solidFill>
          <a:schemeClr val="accent5">
            <a:lumMod val="60000"/>
            <a:lumOff val="40000"/>
          </a:schemeClr>
        </a:solidFill>
        <a:ln w="25400" cap="flat" cmpd="sng" algn="ctr">
          <a:solidFill>
            <a:sysClr val="window" lastClr="FFFFFF">
              <a:hueOff val="0"/>
              <a:satOff val="0"/>
              <a:lumOff val="0"/>
              <a:alphaOff val="0"/>
            </a:sysClr>
          </a:solidFill>
          <a:prstDash val="solid"/>
        </a:ln>
        <a:effectLst>
          <a:outerShdw blurRad="50800" dist="38100" dir="5400000" algn="t" rotWithShape="0">
            <a:prstClr val="black">
              <a:alpha val="40000"/>
            </a:prstClr>
          </a:outerShdw>
        </a:effectLst>
      </dsp:spPr>
      <dsp:style>
        <a:lnRef idx="2">
          <a:scrgbClr r="0" g="0" b="0"/>
        </a:lnRef>
        <a:fillRef idx="1">
          <a:scrgbClr r="0" g="0" b="0"/>
        </a:fillRef>
        <a:effectRef idx="0">
          <a:scrgbClr r="0" g="0" b="0"/>
        </a:effectRef>
        <a:fontRef idx="minor">
          <a:schemeClr val="lt1"/>
        </a:fontRef>
      </dsp:style>
      <dsp:txBody>
        <a:bodyPr spcFirstLastPara="0" vert="horz" wrap="square" lIns="8890" tIns="8890" rIns="8890" bIns="8890" numCol="1" spcCol="1270" anchor="ctr" anchorCtr="0">
          <a:noAutofit/>
        </a:bodyPr>
        <a:lstStyle/>
        <a:p>
          <a:pPr marL="0" lvl="0" indent="0" algn="ctr" defTabSz="622300">
            <a:lnSpc>
              <a:spcPct val="90000"/>
            </a:lnSpc>
            <a:spcBef>
              <a:spcPct val="0"/>
            </a:spcBef>
            <a:spcAft>
              <a:spcPct val="35000"/>
            </a:spcAft>
            <a:buNone/>
          </a:pPr>
          <a:r>
            <a:rPr lang="en-GB" sz="1400" kern="1200">
              <a:solidFill>
                <a:sysClr val="window" lastClr="FFFFFF"/>
              </a:solidFill>
              <a:latin typeface="Calibri"/>
              <a:ea typeface="+mn-ea"/>
              <a:cs typeface="+mn-cs"/>
            </a:rPr>
            <a:t>Financial Management</a:t>
          </a:r>
        </a:p>
      </dsp:txBody>
      <dsp:txXfrm>
        <a:off x="2131636" y="806410"/>
        <a:ext cx="1170964" cy="1170964"/>
      </dsp:txXfrm>
    </dsp:sp>
  </dsp:spTree>
</dsp:drawing>
</file>

<file path=ppt/diagrams/layout1.xml><?xml version="1.0" encoding="utf-8"?>
<dgm:layoutDef xmlns:dgm="http://schemas.openxmlformats.org/drawingml/2006/diagram" xmlns:a="http://schemas.openxmlformats.org/drawingml/2006/main" uniqueId="urn:microsoft.com/office/officeart/2005/8/layout/chevron1">
  <dgm:title val=""/>
  <dgm:desc val=""/>
  <dgm:catLst>
    <dgm:cat type="process" pri="9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des" func="maxDepth" op="gte" val="2">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1.5"/>
          <dgm:constr type="h" for="des" forName="desTx" refType="primFontSz" refFor="des" refForName="parTx" fact="0.5"/>
          <dgm:constr type="w" for="ch" forName="space" op="equ" val="-6"/>
        </dgm:constrLst>
        <dgm:ruleLst>
          <dgm:rule type="w" for="ch" forName="composite" val="0" fact="NaN" max="NaN"/>
          <dgm:rule type="primFontSz" for="des" forName="parTx" val="5" fact="NaN" max="NaN"/>
        </dgm:ruleLst>
        <dgm:forEach name="Name6" axis="ch" ptType="node">
          <dgm:layoutNode name="composite">
            <dgm:alg type="composite"/>
            <dgm:shape xmlns:r="http://schemas.openxmlformats.org/officeDocument/2006/relationships" r:blip="">
              <dgm:adjLst/>
            </dgm:shape>
            <dgm:presOf/>
            <dgm:choose name="Name7">
              <dgm:if name="Name8" func="var" arg="dir" op="equ" val="norm">
                <dgm:constrLst>
                  <dgm:constr type="l" for="ch" forName="parTx"/>
                  <dgm:constr type="w" for="ch" forName="parTx" refType="w"/>
                  <dgm:constr type="t" for="ch" forName="parTx"/>
                  <dgm:constr type="l" for="ch" forName="desTx"/>
                  <dgm:constr type="w" for="ch" forName="desTx" refType="w" refFor="ch" refForName="parTx" fact="0.8"/>
                  <dgm:constr type="t" for="ch" forName="desTx" refType="h" refFor="ch" refForName="parTx" fact="1.125"/>
                </dgm:constrLst>
              </dgm:if>
              <dgm:else name="Name9">
                <dgm:constrLst>
                  <dgm:constr type="l" for="ch" forName="parTx"/>
                  <dgm:constr type="w" for="ch" forName="parTx" refType="w"/>
                  <dgm:constr type="t" for="ch" forName="parTx"/>
                  <dgm:constr type="l" for="ch" forName="desTx" refType="w" fact="0.2"/>
                  <dgm:constr type="w" for="ch" forName="desTx" refType="w" refFor="ch" refForName="parTx" fact="0.8"/>
                  <dgm:constr type="t" for="ch" forName="desTx" refType="h" refFor="ch" refForName="parTx" fact="1.125"/>
                </dgm:constrLst>
              </dgm:else>
            </dgm:choose>
            <dgm:ruleLst>
              <dgm:rule type="h" val="INF" fact="NaN" max="NaN"/>
            </dgm:ruleLst>
            <dgm:layoutNode name="parTx">
              <dgm:varLst>
                <dgm:chMax val="0"/>
                <dgm:chPref val="0"/>
                <dgm:bulletEnabled val="1"/>
              </dgm:varLst>
              <dgm:alg type="tx"/>
              <dgm:choose name="Name10">
                <dgm:if name="Name11" func="var" arg="dir" op="equ" val="norm">
                  <dgm:shape xmlns:r="http://schemas.openxmlformats.org/officeDocument/2006/relationships" type="chevron" r:blip="">
                    <dgm:adjLst/>
                  </dgm:shape>
                </dgm:if>
                <dgm:else name="Name12">
                  <dgm:shape xmlns:r="http://schemas.openxmlformats.org/officeDocument/2006/relationships" rot="180" type="chevron" r:blip="">
                    <dgm:adjLst/>
                  </dgm:shape>
                </dgm:else>
              </dgm:choose>
              <dgm:presOf axis="self" ptType="node"/>
              <dgm:choose name="Name13">
                <dgm:if name="Name14" func="var" arg="dir" op="equ" val="norm">
                  <dgm:constrLst>
                    <dgm:constr type="h" refType="w" op="lte" fact="0.4"/>
                    <dgm:constr type="h"/>
                    <dgm:constr type="tMarg" refType="primFontSz" fact="0.105"/>
                    <dgm:constr type="bMarg" refType="primFontSz" fact="0.105"/>
                    <dgm:constr type="lMarg" refType="primFontSz" fact="0.315"/>
                    <dgm:constr type="rMarg" refType="primFontSz" fact="0.105"/>
                  </dgm:constrLst>
                </dgm:if>
                <dgm:else name="Name15">
                  <dgm:constrLst>
                    <dgm:constr type="h" refType="w" op="lte" fact="0.4"/>
                    <dgm:constr type="h"/>
                    <dgm:constr type="tMarg" refType="primFontSz" fact="0.105"/>
                    <dgm:constr type="bMarg" refType="primFontSz" fact="0.105"/>
                    <dgm:constr type="lMarg" refType="primFontSz" fact="0.105"/>
                    <dgm:constr type="rMarg" refType="primFontSz" fact="0.315"/>
                  </dgm:constrLst>
                </dgm:else>
              </dgm:choose>
              <dgm:ruleLst>
                <dgm:rule type="h" val="INF" fact="NaN" max="NaN"/>
              </dgm:ruleLst>
            </dgm:layoutNode>
            <dgm:layoutNode name="desTx" styleLbl="revTx">
              <dgm:varLst>
                <dgm:bulletEnabled val="1"/>
              </dgm:varLst>
              <dgm:alg type="tx">
                <dgm:param type="stBulletLvl" val="1"/>
              </dgm:alg>
              <dgm:choose name="Name16">
                <dgm:if name="Name17" axis="ch" ptType="node" func="cnt" op="gte" val="1">
                  <dgm:shape xmlns:r="http://schemas.openxmlformats.org/officeDocument/2006/relationships" type="rect" r:blip="">
                    <dgm:adjLst/>
                  </dgm:shape>
                </dgm:if>
                <dgm:else name="Name18">
                  <dgm:shape xmlns:r="http://schemas.openxmlformats.org/officeDocument/2006/relationships" type="rect" r:blip="" hideGeom="1">
                    <dgm:adjLst/>
                  </dgm:shape>
                </dgm:else>
              </dgm:choose>
              <dgm:presOf axis="des" ptType="node"/>
              <dgm:constrLst>
                <dgm:constr type="secFontSz" val="65"/>
                <dgm:constr type="primFontSz" refType="secFontSz"/>
                <dgm:constr type="h"/>
                <dgm:constr type="tMarg"/>
                <dgm:constr type="bMarg"/>
                <dgm:constr type="rMarg"/>
                <dgm:constr type="lMarg"/>
              </dgm:constrLst>
              <dgm:ruleLst>
                <dgm:rule type="h" val="INF" fact="NaN" max="NaN"/>
              </dgm:ruleLst>
            </dgm:layoutNode>
          </dgm:layoutNode>
          <dgm:forEach name="Name19" axis="followSib" ptType="sibTrans" cnt="1">
            <dgm:layoutNode name="space">
              <dgm:alg type="sp"/>
              <dgm:shape xmlns:r="http://schemas.openxmlformats.org/officeDocument/2006/relationships" r:blip="">
                <dgm:adjLst/>
              </dgm:shape>
              <dgm:presOf/>
              <dgm:constrLst/>
              <dgm:ruleLst/>
            </dgm:layoutNode>
          </dgm:forEach>
        </dgm:forEach>
      </dgm:if>
      <dgm:else name="Name20">
        <dgm:constrLst>
          <dgm:constr type="w" for="ch" forName="parTxOnly" refType="w"/>
          <dgm:constr type="h" for="des" forName="parTxOnly" op="equ"/>
          <dgm:constr type="primFontSz" for="des" forName="parTxOnly" op="equ" val="65"/>
          <dgm:constr type="w" for="ch" forName="parTxOnlySpace" refType="w" refFor="ch" refForName="parTxOnly" fact="-0.1"/>
        </dgm:constrLst>
        <dgm:ruleLst/>
        <dgm:forEach name="Name21" axis="ch" ptType="node">
          <dgm:layoutNode name="parTxOnly">
            <dgm:varLst>
              <dgm:chMax val="0"/>
              <dgm:chPref val="0"/>
              <dgm:bulletEnabled val="1"/>
            </dgm:varLst>
            <dgm:alg type="tx"/>
            <dgm:choose name="Name22">
              <dgm:if name="Name23" func="var" arg="dir" op="equ" val="norm">
                <dgm:shape xmlns:r="http://schemas.openxmlformats.org/officeDocument/2006/relationships" type="chevron" r:blip="">
                  <dgm:adjLst/>
                </dgm:shape>
              </dgm:if>
              <dgm:else name="Name24">
                <dgm:shape xmlns:r="http://schemas.openxmlformats.org/officeDocument/2006/relationships" rot="180" type="chevron" r:blip="">
                  <dgm:adjLst/>
                </dgm:shape>
              </dgm:else>
            </dgm:choose>
            <dgm:presOf axis="self" ptType="node"/>
            <dgm:choose name="Name25">
              <dgm:if name="Name26" func="var" arg="dir" op="equ" val="norm">
                <dgm:constrLst>
                  <dgm:constr type="h" refType="w" op="equ" fact="0.4"/>
                  <dgm:constr type="tMarg" refType="primFontSz" fact="0.105"/>
                  <dgm:constr type="bMarg" refType="primFontSz" fact="0.105"/>
                  <dgm:constr type="lMarg" refType="primFontSz" fact="0.315"/>
                  <dgm:constr type="rMarg" refType="primFontSz" fact="0.105"/>
                </dgm:constrLst>
              </dgm:if>
              <dgm:else name="Name27">
                <dgm:constrLst>
                  <dgm:constr type="h" refType="w" op="equ" fact="0.4"/>
                  <dgm:constr type="tMarg" refType="primFontSz" fact="0.105"/>
                  <dgm:constr type="bMarg" refType="primFontSz" fact="0.105"/>
                  <dgm:constr type="lMarg" refType="primFontSz" fact="0.105"/>
                  <dgm:constr type="rMarg" refType="primFontSz" fact="0.315"/>
                </dgm:constrLst>
              </dgm:else>
            </dgm:choose>
            <dgm:ruleLst>
              <dgm:rule type="primFontSz" val="5" fact="NaN" max="NaN"/>
            </dgm:ruleLst>
          </dgm:layoutNode>
          <dgm:forEach name="Name28" axis="followSib" ptType="sibTrans" cnt="1">
            <dgm:layoutNode name="parTxOnlySpace">
              <dgm:alg type="sp"/>
              <dgm:shape xmlns:r="http://schemas.openxmlformats.org/officeDocument/2006/relationships" r:blip="">
                <dgm:adjLst/>
              </dgm:shape>
              <dgm:presOf/>
              <dgm:constrLst/>
              <dgm:ruleLst/>
            </dgm:layoutNode>
          </dgm:forEach>
        </dgm:forEach>
      </dgm:else>
    </dgm:choose>
  </dgm:layoutNode>
</dgm:layoutDef>
</file>

<file path=ppt/diagrams/layout2.xml><?xml version="1.0" encoding="utf-8"?>
<dgm:layoutDef xmlns:dgm="http://schemas.openxmlformats.org/drawingml/2006/diagram" xmlns:a="http://schemas.openxmlformats.org/drawingml/2006/main" uniqueId="urn:microsoft.com/office/officeart/2005/8/layout/chevron1">
  <dgm:title val=""/>
  <dgm:desc val=""/>
  <dgm:catLst>
    <dgm:cat type="process" pri="9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des" func="maxDepth" op="gte" val="2">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1.5"/>
          <dgm:constr type="h" for="des" forName="desTx" refType="primFontSz" refFor="des" refForName="parTx" fact="0.5"/>
          <dgm:constr type="w" for="ch" forName="space" op="equ" val="-6"/>
        </dgm:constrLst>
        <dgm:ruleLst>
          <dgm:rule type="w" for="ch" forName="composite" val="0" fact="NaN" max="NaN"/>
          <dgm:rule type="primFontSz" for="des" forName="parTx" val="5" fact="NaN" max="NaN"/>
        </dgm:ruleLst>
        <dgm:forEach name="Name6" axis="ch" ptType="node">
          <dgm:layoutNode name="composite">
            <dgm:alg type="composite"/>
            <dgm:shape xmlns:r="http://schemas.openxmlformats.org/officeDocument/2006/relationships" r:blip="">
              <dgm:adjLst/>
            </dgm:shape>
            <dgm:presOf/>
            <dgm:choose name="Name7">
              <dgm:if name="Name8" func="var" arg="dir" op="equ" val="norm">
                <dgm:constrLst>
                  <dgm:constr type="l" for="ch" forName="parTx"/>
                  <dgm:constr type="w" for="ch" forName="parTx" refType="w"/>
                  <dgm:constr type="t" for="ch" forName="parTx"/>
                  <dgm:constr type="l" for="ch" forName="desTx"/>
                  <dgm:constr type="w" for="ch" forName="desTx" refType="w" refFor="ch" refForName="parTx" fact="0.8"/>
                  <dgm:constr type="t" for="ch" forName="desTx" refType="h" refFor="ch" refForName="parTx" fact="1.125"/>
                </dgm:constrLst>
              </dgm:if>
              <dgm:else name="Name9">
                <dgm:constrLst>
                  <dgm:constr type="l" for="ch" forName="parTx"/>
                  <dgm:constr type="w" for="ch" forName="parTx" refType="w"/>
                  <dgm:constr type="t" for="ch" forName="parTx"/>
                  <dgm:constr type="l" for="ch" forName="desTx" refType="w" fact="0.2"/>
                  <dgm:constr type="w" for="ch" forName="desTx" refType="w" refFor="ch" refForName="parTx" fact="0.8"/>
                  <dgm:constr type="t" for="ch" forName="desTx" refType="h" refFor="ch" refForName="parTx" fact="1.125"/>
                </dgm:constrLst>
              </dgm:else>
            </dgm:choose>
            <dgm:ruleLst>
              <dgm:rule type="h" val="INF" fact="NaN" max="NaN"/>
            </dgm:ruleLst>
            <dgm:layoutNode name="parTx">
              <dgm:varLst>
                <dgm:chMax val="0"/>
                <dgm:chPref val="0"/>
                <dgm:bulletEnabled val="1"/>
              </dgm:varLst>
              <dgm:alg type="tx"/>
              <dgm:choose name="Name10">
                <dgm:if name="Name11" func="var" arg="dir" op="equ" val="norm">
                  <dgm:shape xmlns:r="http://schemas.openxmlformats.org/officeDocument/2006/relationships" type="chevron" r:blip="">
                    <dgm:adjLst/>
                  </dgm:shape>
                </dgm:if>
                <dgm:else name="Name12">
                  <dgm:shape xmlns:r="http://schemas.openxmlformats.org/officeDocument/2006/relationships" rot="180" type="chevron" r:blip="">
                    <dgm:adjLst/>
                  </dgm:shape>
                </dgm:else>
              </dgm:choose>
              <dgm:presOf axis="self" ptType="node"/>
              <dgm:choose name="Name13">
                <dgm:if name="Name14" func="var" arg="dir" op="equ" val="norm">
                  <dgm:constrLst>
                    <dgm:constr type="h" refType="w" op="lte" fact="0.4"/>
                    <dgm:constr type="h"/>
                    <dgm:constr type="tMarg" refType="primFontSz" fact="0.105"/>
                    <dgm:constr type="bMarg" refType="primFontSz" fact="0.105"/>
                    <dgm:constr type="lMarg" refType="primFontSz" fact="0.315"/>
                    <dgm:constr type="rMarg" refType="primFontSz" fact="0.105"/>
                  </dgm:constrLst>
                </dgm:if>
                <dgm:else name="Name15">
                  <dgm:constrLst>
                    <dgm:constr type="h" refType="w" op="lte" fact="0.4"/>
                    <dgm:constr type="h"/>
                    <dgm:constr type="tMarg" refType="primFontSz" fact="0.105"/>
                    <dgm:constr type="bMarg" refType="primFontSz" fact="0.105"/>
                    <dgm:constr type="lMarg" refType="primFontSz" fact="0.105"/>
                    <dgm:constr type="rMarg" refType="primFontSz" fact="0.315"/>
                  </dgm:constrLst>
                </dgm:else>
              </dgm:choose>
              <dgm:ruleLst>
                <dgm:rule type="h" val="INF" fact="NaN" max="NaN"/>
              </dgm:ruleLst>
            </dgm:layoutNode>
            <dgm:layoutNode name="desTx" styleLbl="revTx">
              <dgm:varLst>
                <dgm:bulletEnabled val="1"/>
              </dgm:varLst>
              <dgm:alg type="tx">
                <dgm:param type="stBulletLvl" val="1"/>
              </dgm:alg>
              <dgm:choose name="Name16">
                <dgm:if name="Name17" axis="ch" ptType="node" func="cnt" op="gte" val="1">
                  <dgm:shape xmlns:r="http://schemas.openxmlformats.org/officeDocument/2006/relationships" type="rect" r:blip="">
                    <dgm:adjLst/>
                  </dgm:shape>
                </dgm:if>
                <dgm:else name="Name18">
                  <dgm:shape xmlns:r="http://schemas.openxmlformats.org/officeDocument/2006/relationships" type="rect" r:blip="" hideGeom="1">
                    <dgm:adjLst/>
                  </dgm:shape>
                </dgm:else>
              </dgm:choose>
              <dgm:presOf axis="des" ptType="node"/>
              <dgm:constrLst>
                <dgm:constr type="secFontSz" val="65"/>
                <dgm:constr type="primFontSz" refType="secFontSz"/>
                <dgm:constr type="h"/>
                <dgm:constr type="tMarg"/>
                <dgm:constr type="bMarg"/>
                <dgm:constr type="rMarg"/>
                <dgm:constr type="lMarg"/>
              </dgm:constrLst>
              <dgm:ruleLst>
                <dgm:rule type="h" val="INF" fact="NaN" max="NaN"/>
              </dgm:ruleLst>
            </dgm:layoutNode>
          </dgm:layoutNode>
          <dgm:forEach name="Name19" axis="followSib" ptType="sibTrans" cnt="1">
            <dgm:layoutNode name="space">
              <dgm:alg type="sp"/>
              <dgm:shape xmlns:r="http://schemas.openxmlformats.org/officeDocument/2006/relationships" r:blip="">
                <dgm:adjLst/>
              </dgm:shape>
              <dgm:presOf/>
              <dgm:constrLst/>
              <dgm:ruleLst/>
            </dgm:layoutNode>
          </dgm:forEach>
        </dgm:forEach>
      </dgm:if>
      <dgm:else name="Name20">
        <dgm:constrLst>
          <dgm:constr type="w" for="ch" forName="parTxOnly" refType="w"/>
          <dgm:constr type="h" for="des" forName="parTxOnly" op="equ"/>
          <dgm:constr type="primFontSz" for="des" forName="parTxOnly" op="equ" val="65"/>
          <dgm:constr type="w" for="ch" forName="parTxOnlySpace" refType="w" refFor="ch" refForName="parTxOnly" fact="-0.1"/>
        </dgm:constrLst>
        <dgm:ruleLst/>
        <dgm:forEach name="Name21" axis="ch" ptType="node">
          <dgm:layoutNode name="parTxOnly">
            <dgm:varLst>
              <dgm:chMax val="0"/>
              <dgm:chPref val="0"/>
              <dgm:bulletEnabled val="1"/>
            </dgm:varLst>
            <dgm:alg type="tx"/>
            <dgm:choose name="Name22">
              <dgm:if name="Name23" func="var" arg="dir" op="equ" val="norm">
                <dgm:shape xmlns:r="http://schemas.openxmlformats.org/officeDocument/2006/relationships" type="chevron" r:blip="">
                  <dgm:adjLst/>
                </dgm:shape>
              </dgm:if>
              <dgm:else name="Name24">
                <dgm:shape xmlns:r="http://schemas.openxmlformats.org/officeDocument/2006/relationships" rot="180" type="chevron" r:blip="">
                  <dgm:adjLst/>
                </dgm:shape>
              </dgm:else>
            </dgm:choose>
            <dgm:presOf axis="self" ptType="node"/>
            <dgm:choose name="Name25">
              <dgm:if name="Name26" func="var" arg="dir" op="equ" val="norm">
                <dgm:constrLst>
                  <dgm:constr type="h" refType="w" op="equ" fact="0.4"/>
                  <dgm:constr type="tMarg" refType="primFontSz" fact="0.105"/>
                  <dgm:constr type="bMarg" refType="primFontSz" fact="0.105"/>
                  <dgm:constr type="lMarg" refType="primFontSz" fact="0.315"/>
                  <dgm:constr type="rMarg" refType="primFontSz" fact="0.105"/>
                </dgm:constrLst>
              </dgm:if>
              <dgm:else name="Name27">
                <dgm:constrLst>
                  <dgm:constr type="h" refType="w" op="equ" fact="0.4"/>
                  <dgm:constr type="tMarg" refType="primFontSz" fact="0.105"/>
                  <dgm:constr type="bMarg" refType="primFontSz" fact="0.105"/>
                  <dgm:constr type="lMarg" refType="primFontSz" fact="0.105"/>
                  <dgm:constr type="rMarg" refType="primFontSz" fact="0.315"/>
                </dgm:constrLst>
              </dgm:else>
            </dgm:choose>
            <dgm:ruleLst>
              <dgm:rule type="primFontSz" val="5" fact="NaN" max="NaN"/>
            </dgm:ruleLst>
          </dgm:layoutNode>
          <dgm:forEach name="Name28" axis="followSib" ptType="sibTrans" cnt="1">
            <dgm:layoutNode name="parTxOnlySpace">
              <dgm:alg type="sp"/>
              <dgm:shape xmlns:r="http://schemas.openxmlformats.org/officeDocument/2006/relationships" r:blip="">
                <dgm:adjLst/>
              </dgm:shape>
              <dgm:presOf/>
              <dgm:constrLst/>
              <dgm:ruleLst/>
            </dgm:layoutNode>
          </dgm:forEach>
        </dgm:forEach>
      </dgm:else>
    </dgm:choose>
  </dgm:layoutNode>
</dgm:layoutDef>
</file>

<file path=ppt/diagrams/layout3.xml><?xml version="1.0" encoding="utf-8"?>
<dgm:layoutDef xmlns:dgm="http://schemas.openxmlformats.org/drawingml/2006/diagram" xmlns:a="http://schemas.openxmlformats.org/drawingml/2006/main" uniqueId="urn:microsoft.com/office/officeart/2005/8/layout/pyramid1">
  <dgm:title val=""/>
  <dgm:desc val=""/>
  <dgm:catLst>
    <dgm:cat type="pyramid" pri="1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pyra">
          <dgm:param type="linDir" val="fromB"/>
          <dgm:param type="txDir" val="fromT"/>
          <dgm:param type="pyraAcctPos" val="aft"/>
          <dgm:param type="pyraAcctTxMar" val="step"/>
          <dgm:param type="pyraAcctBkgdNode" val="acctBkgd"/>
          <dgm:param type="pyraAcctTxNode" val="acctTx"/>
          <dgm:param type="pyraLvlNode" val="level"/>
        </dgm:alg>
      </dgm:if>
      <dgm:else name="Name3">
        <dgm:alg type="pyra">
          <dgm:param type="linDir" val="fromB"/>
          <dgm:param type="txDir" val="fromT"/>
          <dgm:param type="pyraAcctPos" val="bef"/>
          <dgm:param type="pyraAcctTxMar" val="step"/>
          <dgm:param type="pyraAcctBkgdNode" val="acctBkgd"/>
          <dgm:param type="pyraAcctTxNode" val="acctTx"/>
          <dgm:param type="pyraLvlNode" val="level"/>
        </dgm:alg>
      </dgm:else>
    </dgm:choose>
    <dgm:shape xmlns:r="http://schemas.openxmlformats.org/officeDocument/2006/relationships" r:blip="">
      <dgm:adjLst/>
    </dgm:shape>
    <dgm:presOf/>
    <dgm:choose name="Name4">
      <dgm:if name="Name5" axis="root des" ptType="all node" func="maxDepth" op="gte" val="2">
        <dgm:constrLst>
          <dgm:constr type="primFontSz" for="des" forName="levelTx" op="equ"/>
          <dgm:constr type="secFontSz" for="des" forName="acctTx" op="equ"/>
          <dgm:constr type="pyraAcctRatio" val="0.32"/>
        </dgm:constrLst>
      </dgm:if>
      <dgm:else name="Name6">
        <dgm:constrLst>
          <dgm:constr type="primFontSz" for="des" forName="levelTx" op="equ"/>
          <dgm:constr type="secFontSz" for="des" forName="acctTx" op="equ"/>
          <dgm:constr type="pyraAcctRatio"/>
        </dgm:constrLst>
      </dgm:else>
    </dgm:choose>
    <dgm:ruleLst/>
    <dgm:forEach name="Name7" axis="ch" ptType="node">
      <dgm:layoutNode name="Name8">
        <dgm:alg type="composite">
          <dgm:param type="horzAlign" val="none"/>
        </dgm:alg>
        <dgm:shape xmlns:r="http://schemas.openxmlformats.org/officeDocument/2006/relationships" r:blip="">
          <dgm:adjLst/>
        </dgm:shape>
        <dgm:presOf/>
        <dgm:choose name="Name9">
          <dgm:if name="Name10" axis="self" ptType="node" func="pos" op="equ" val="1">
            <dgm:constrLst>
              <dgm:constr type="ctrX" for="ch" forName="acctBkgd" val="1"/>
              <dgm:constr type="ctrY" for="ch" forName="acctBkgd" val="1"/>
              <dgm:constr type="w" for="ch" forName="acctBkgd" val="1"/>
              <dgm:constr type="h" for="ch" forName="acctBkgd" val="1"/>
              <dgm:constr type="ctrX" for="ch" forName="acctTx" val="1"/>
              <dgm:constr type="ctrY" for="ch" forName="acctTx" val="1"/>
              <dgm:constr type="w" for="ch" forName="acctTx" val="1"/>
              <dgm:constr type="h" for="ch" forName="acctTx" val="1"/>
              <dgm:constr type="ctrX" for="ch" forName="level" val="1"/>
              <dgm:constr type="ctrY" for="ch" forName="level" val="1"/>
              <dgm:constr type="w" for="ch" forName="level" val="1"/>
              <dgm:constr type="h" for="ch" forName="level" val="1"/>
              <dgm:constr type="ctrX" for="ch" forName="levelTx" refType="ctrX" refFor="ch" refForName="level"/>
              <dgm:constr type="ctrY" for="ch" forName="levelTx" refType="ctrY" refFor="ch" refForName="level"/>
              <dgm:constr type="w" for="ch" forName="levelTx" refType="w" refFor="ch" refForName="level"/>
              <dgm:constr type="h" for="ch" forName="levelTx" refType="h" refFor="ch" refForName="level"/>
            </dgm:constrLst>
          </dgm:if>
          <dgm:else name="Name11">
            <dgm:constrLst>
              <dgm:constr type="ctrX" for="ch" forName="acctBkgd" val="1"/>
              <dgm:constr type="ctrY" for="ch" forName="acctBkgd" val="1"/>
              <dgm:constr type="w" for="ch" forName="acctBkgd" val="1"/>
              <dgm:constr type="h" for="ch" forName="acctBkgd" val="1"/>
              <dgm:constr type="ctrX" for="ch" forName="acctTx" val="1"/>
              <dgm:constr type="ctrY" for="ch" forName="acctTx" val="1"/>
              <dgm:constr type="w" for="ch" forName="acctTx" val="1"/>
              <dgm:constr type="h" for="ch" forName="acctTx" val="1"/>
              <dgm:constr type="ctrX" for="ch" forName="level" val="1"/>
              <dgm:constr type="ctrY" for="ch" forName="level" val="1"/>
              <dgm:constr type="w" for="ch" forName="level" val="1"/>
              <dgm:constr type="h" for="ch" forName="level" val="1"/>
              <dgm:constr type="ctrX" for="ch" forName="levelTx" refType="ctrX" refFor="ch" refForName="level"/>
              <dgm:constr type="ctrY" for="ch" forName="levelTx" refType="ctrY" refFor="ch" refForName="level"/>
              <dgm:constr type="w" for="ch" forName="levelTx" refType="w" refFor="ch" refForName="level" fact="0.65"/>
              <dgm:constr type="h" for="ch" forName="levelTx" refType="h" refFor="ch" refForName="level"/>
            </dgm:constrLst>
          </dgm:else>
        </dgm:choose>
        <dgm:ruleLst/>
        <dgm:choose name="Name12">
          <dgm:if name="Name13" axis="ch" ptType="node" func="cnt" op="gte" val="1">
            <dgm:layoutNode name="acctBkgd" styleLbl="alignAcc1">
              <dgm:alg type="sp"/>
              <dgm:shape xmlns:r="http://schemas.openxmlformats.org/officeDocument/2006/relationships" type="nonIsoscelesTrapezoid" r:blip="">
                <dgm:adjLst/>
              </dgm:shape>
              <dgm:presOf axis="des" ptType="node"/>
              <dgm:constrLst/>
              <dgm:ruleLst/>
            </dgm:layoutNode>
            <dgm:layoutNode name="acctTx" styleLbl="alignAcc1">
              <dgm:varLst>
                <dgm:bulletEnabled val="1"/>
              </dgm:varLst>
              <dgm:alg type="tx">
                <dgm:param type="stBulletLvl" val="1"/>
                <dgm:param type="txAnchorVertCh" val="mid"/>
              </dgm:alg>
              <dgm:shape xmlns:r="http://schemas.openxmlformats.org/officeDocument/2006/relationships" type="nonIsoscelesTrapezoid" r:blip="" hideGeom="1">
                <dgm:adjLst/>
              </dgm:shape>
              <dgm:presOf axis="des" ptType="node"/>
              <dgm:constrLst>
                <dgm:constr type="secFontSz" val="65"/>
                <dgm:constr type="primFontSz" refType="secFontSz"/>
                <dgm:constr type="tMarg" refType="secFontSz" fact="0.3"/>
                <dgm:constr type="bMarg" refType="secFontSz" fact="0.3"/>
                <dgm:constr type="lMarg" refType="secFontSz" fact="0.3"/>
                <dgm:constr type="rMarg" refType="secFontSz" fact="0.3"/>
              </dgm:constrLst>
              <dgm:ruleLst>
                <dgm:rule type="secFontSz" val="5" fact="NaN" max="NaN"/>
              </dgm:ruleLst>
            </dgm:layoutNode>
          </dgm:if>
          <dgm:else name="Name14"/>
        </dgm:choose>
        <dgm:layoutNode name="level">
          <dgm:varLst>
            <dgm:chMax val="1"/>
            <dgm:bulletEnabled val="1"/>
          </dgm:varLst>
          <dgm:alg type="sp"/>
          <dgm:shape xmlns:r="http://schemas.openxmlformats.org/officeDocument/2006/relationships" type="trapezoid" r:blip="">
            <dgm:adjLst/>
          </dgm:shape>
          <dgm:presOf axis="self"/>
          <dgm:constrLst>
            <dgm:constr type="h" val="500"/>
            <dgm:constr type="w" val="1"/>
          </dgm:constrLst>
          <dgm:ruleLst/>
        </dgm:layoutNode>
        <dgm:layoutNode name="levelTx" styleLbl="revTx">
          <dgm:varLst>
            <dgm:chMax val="1"/>
            <dgm:bulletEnabled val="1"/>
          </dgm:varLst>
          <dgm:alg type="tx"/>
          <dgm:shape xmlns:r="http://schemas.openxmlformats.org/officeDocument/2006/relationships" type="rect" r:blip="" hideGeom="1">
            <dgm:adjLst/>
          </dgm:shape>
          <dgm:presOf axis="self"/>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layoutNode>
    </dgm:forEach>
  </dgm:layoutNode>
</dgm:layoutDef>
</file>

<file path=ppt/diagrams/layout4.xml><?xml version="1.0" encoding="utf-8"?>
<dgm:layoutDef xmlns:dgm="http://schemas.openxmlformats.org/drawingml/2006/diagram" xmlns:a="http://schemas.openxmlformats.org/drawingml/2006/main" uniqueId="urn:microsoft.com/office/officeart/2005/8/layout/hProcess9">
  <dgm:title val=""/>
  <dgm:desc val=""/>
  <dgm:catLst>
    <dgm:cat type="process" pri="5000"/>
    <dgm:cat type="convert" pri="1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CompostProcess">
    <dgm:varLst>
      <dgm:dir/>
      <dgm:resizeHandles val="exact"/>
    </dgm:varLst>
    <dgm:alg type="composite">
      <dgm:param type="horzAlign" val="ctr"/>
      <dgm:param type="vertAlign" val="mid"/>
    </dgm:alg>
    <dgm:shape xmlns:r="http://schemas.openxmlformats.org/officeDocument/2006/relationships" r:blip="">
      <dgm:adjLst/>
    </dgm:shape>
    <dgm:presOf/>
    <dgm:constrLst>
      <dgm:constr type="w" for="ch" forName="arrow" refType="w" fact="0.85"/>
      <dgm:constr type="h" for="ch" forName="arrow" refType="h"/>
      <dgm:constr type="ctrX" for="ch" forName="arrow" refType="w" fact="0.5"/>
      <dgm:constr type="ctrY" for="ch" forName="arrow" refType="h" fact="0.5"/>
      <dgm:constr type="w" for="ch" forName="linearProcess" refType="w"/>
      <dgm:constr type="h" for="ch" forName="linearProcess" refType="h" fact="0.4"/>
      <dgm:constr type="ctrX" for="ch" forName="linearProcess" refType="w" fact="0.5"/>
      <dgm:constr type="ctrY" for="ch" forName="linearProcess" refType="h" fact="0.5"/>
    </dgm:constrLst>
    <dgm:ruleLst/>
    <dgm:layoutNode name="arrow" styleLbl="bgShp">
      <dgm:alg type="sp"/>
      <dgm:choose name="Name0">
        <dgm:if name="Name1" func="var" arg="dir" op="equ" val="norm">
          <dgm:shape xmlns:r="http://schemas.openxmlformats.org/officeDocument/2006/relationships" type="rightArrow" r:blip="">
            <dgm:adjLst/>
          </dgm:shape>
        </dgm:if>
        <dgm:else name="Name2">
          <dgm:shape xmlns:r="http://schemas.openxmlformats.org/officeDocument/2006/relationships" type="leftArrow" r:blip="">
            <dgm:adjLst/>
          </dgm:shape>
        </dgm:else>
      </dgm:choose>
      <dgm:presOf/>
      <dgm:constrLst/>
      <dgm:ruleLst/>
    </dgm:layoutNode>
    <dgm:layoutNode name="linearProcess">
      <dgm:choose name="Name3">
        <dgm:if name="Name4" func="var" arg="dir" op="equ" val="norm">
          <dgm:alg type="lin"/>
        </dgm:if>
        <dgm:else name="Name5">
          <dgm:alg type="lin">
            <dgm:param type="linDir" val="fromR"/>
          </dgm:alg>
        </dgm:else>
      </dgm:choose>
      <dgm:shape xmlns:r="http://schemas.openxmlformats.org/officeDocument/2006/relationships" r:blip="">
        <dgm:adjLst/>
      </dgm:shape>
      <dgm:presOf/>
      <dgm:constrLst>
        <dgm:constr type="userA" for="ch" ptType="node" refType="w"/>
        <dgm:constr type="h" for="ch" ptType="node" refType="h"/>
        <dgm:constr type="w" for="ch" ptType="node" op="equ"/>
        <dgm:constr type="w" for="ch" forName="sibTrans" refType="w" fact="0.05"/>
        <dgm:constr type="primFontSz" for="ch" ptType="node" op="equ" val="65"/>
      </dgm:constrLst>
      <dgm:ruleLst/>
      <dgm:forEach name="Name6" axis="ch" ptType="node">
        <dgm:layoutNode name="textNode" styleLbl="node1">
          <dgm:varLst>
            <dgm:bulletEnabled val="1"/>
          </dgm:varLst>
          <dgm:alg type="tx"/>
          <dgm:shape xmlns:r="http://schemas.openxmlformats.org/officeDocument/2006/relationships" type="roundRect" r:blip="">
            <dgm:adjLst/>
          </dgm:shape>
          <dgm:presOf axis="desOrSelf" ptType="node"/>
          <dgm:constrLst>
            <dgm:constr type="userA"/>
            <dgm:constr type="w" refType="userA" fact="0.3"/>
            <dgm:constr type="tMarg" refType="primFontSz" fact="0.3"/>
            <dgm:constr type="bMarg" refType="primFontSz" fact="0.3"/>
            <dgm:constr type="lMarg" refType="primFontSz" fact="0.3"/>
            <dgm:constr type="rMarg" refType="primFontSz" fact="0.3"/>
          </dgm:constrLst>
          <dgm:ruleLst>
            <dgm:rule type="w" val="NaN" fact="1" max="NaN"/>
            <dgm:rule type="primFontSz" val="5" fact="NaN" max="NaN"/>
          </dgm:ruleLst>
        </dgm:layoutNode>
        <dgm:forEach name="Name7" axis="followSib" ptType="sibTrans" cnt="1">
          <dgm:layoutNode name="sibTrans">
            <dgm:alg type="sp"/>
            <dgm:shape xmlns:r="http://schemas.openxmlformats.org/officeDocument/2006/relationships" r:blip="">
              <dgm:adjLst/>
            </dgm:shape>
            <dgm:presOf/>
            <dgm:constrLst/>
            <dgm:ruleLst/>
          </dgm:layoutNode>
        </dgm:forEach>
      </dgm:forEach>
    </dgm:layoutNode>
  </dgm:layoutNode>
</dgm:layoutDef>
</file>

<file path=ppt/diagrams/layout5.xml><?xml version="1.0" encoding="utf-8"?>
<dgm:layoutDef xmlns:dgm="http://schemas.openxmlformats.org/drawingml/2006/diagram" xmlns:a="http://schemas.openxmlformats.org/drawingml/2006/main" uniqueId="urn:microsoft.com/office/officeart/2005/8/layout/radial1">
  <dgm:title val=""/>
  <dgm:desc val=""/>
  <dgm:catLst>
    <dgm:cat type="relationship" pri="22000"/>
    <dgm:cat type="cycle" pri="10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Lst>
      <dgm:cxnLst>
        <dgm:cxn modelId="2" srcId="0" destId="1" srcOrd="0" destOrd="0"/>
        <dgm:cxn modelId="15" srcId="1" destId="11" srcOrd="0" destOrd="0"/>
        <dgm:cxn modelId="16" srcId="1" destId="12" srcOrd="1" destOrd="0"/>
        <dgm:cxn modelId="17" srcId="1" destId="13" srcOrd="2"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cycle">
    <dgm:varLst>
      <dgm:chMax val="1"/>
      <dgm:dir/>
      <dgm:animLvl val="ctr"/>
      <dgm:resizeHandles val="exact"/>
    </dgm:varLst>
    <dgm:choose name="Name0">
      <dgm:if name="Name1" func="var" arg="dir" op="equ" val="norm">
        <dgm:choose name="Name2">
          <dgm:if name="Name3" axis="ch ch" ptType="node node" st="1 1" cnt="1 0" func="cnt" op="lte" val="1">
            <dgm:alg type="cycle">
              <dgm:param type="stAng" val="90"/>
              <dgm:param type="spanAng" val="360"/>
              <dgm:param type="ctrShpMap" val="fNode"/>
            </dgm:alg>
          </dgm:if>
          <dgm:else name="Name4">
            <dgm:alg type="cycle">
              <dgm:param type="stAng" val="0"/>
              <dgm:param type="spanAng" val="360"/>
              <dgm:param type="ctrShpMap" val="fNode"/>
            </dgm:alg>
          </dgm:else>
        </dgm:choose>
      </dgm:if>
      <dgm:else name="Name5">
        <dgm:alg type="cycle">
          <dgm:param type="stAng" val="0"/>
          <dgm:param type="spanAng" val="-360"/>
          <dgm:param type="ctrShpMap" val="fNode"/>
        </dgm:alg>
      </dgm:else>
    </dgm:choose>
    <dgm:shape xmlns:r="http://schemas.openxmlformats.org/officeDocument/2006/relationships" r:blip="">
      <dgm:adjLst/>
    </dgm:shape>
    <dgm:presOf/>
    <dgm:constrLst>
      <dgm:constr type="w" for="ch" forName="centerShape" refType="w"/>
      <dgm:constr type="w" for="ch" forName="node" refType="w" refFor="ch" refForName="centerShape" op="equ"/>
      <dgm:constr type="sp" refType="w" refFor="ch" refForName="node" fact="0.3"/>
      <dgm:constr type="sibSp" refType="w" refFor="ch" refForName="node" fact="0.3"/>
      <dgm:constr type="primFontSz" for="ch" forName="centerShape" val="65"/>
      <dgm:constr type="primFontSz" for="des" forName="node" op="equ" val="65"/>
      <dgm:constr type="primFontSz" for="des" forName="connTx" val="55"/>
      <dgm:constr type="primFontSz" for="des" forName="connTx" refType="primFontSz" refFor="ch" refForName="centerShape" op="lte" fact="0.8"/>
    </dgm:constrLst>
    <dgm:ruleLst/>
    <dgm:forEach name="Name6" axis="ch" ptType="node" cnt="1">
      <dgm:layoutNode name="centerShape" styleLbl="node0">
        <dgm:alg type="tx"/>
        <dgm:shape xmlns:r="http://schemas.openxmlformats.org/officeDocument/2006/relationships" type="ellipse" r:blip="">
          <dgm:adjLst/>
        </dgm:shape>
        <dgm:presOf axis="self"/>
        <dgm:constrLst>
          <dgm:constr type="h" refType="w"/>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forEach name="Name7" axis="ch">
        <dgm:forEach name="Name8" axis="self" ptType="parTrans">
          <dgm:layoutNode name="Name9">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connDist"/>
              <dgm:constr type="userA" for="ch" refType="connDist"/>
              <dgm:constr type="w" val="1"/>
              <dgm:constr type="h" val="5"/>
              <dgm:constr type="begPad"/>
              <dgm:constr type="endPad"/>
            </dgm:constrLst>
            <dgm:ruleLst/>
            <dgm:layoutNode name="connTx">
              <dgm:alg type="tx">
                <dgm:param type="autoTxRot" val="grav"/>
              </dgm:alg>
              <dgm:shape xmlns:r="http://schemas.openxmlformats.org/officeDocument/2006/relationships" type="rect" r:blip="" hideGeom="1">
                <dgm:adjLst/>
              </dgm:shape>
              <dgm:presOf axis="self"/>
              <dgm:constrLst>
                <dgm:constr type="userA"/>
                <dgm:constr type="w" refType="userA" fact="0.05"/>
                <dgm:constr type="h" refType="userA" fact="0.05"/>
                <dgm:constr type="lMarg" val="1"/>
                <dgm:constr type="rMarg" val="1"/>
                <dgm:constr type="tMarg"/>
                <dgm:constr type="bMarg"/>
              </dgm:constrLst>
              <dgm:ruleLst>
                <dgm:rule type="w" val="NaN" fact="0.8" max="NaN"/>
                <dgm:rule type="h" val="NaN" fact="1" max="NaN"/>
                <dgm:rule type="primFontSz" val="5" fact="NaN" max="NaN"/>
              </dgm:ruleLst>
            </dgm:layoutNode>
          </dgm:layoutNode>
        </dgm:forEach>
        <dgm:forEach name="Name10" axis="self" ptType="node">
          <dgm:layoutNode nam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forEach>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9BF4191-2FCA-4C54-B4A5-EDBEB791DC05}" type="datetimeFigureOut">
              <a:rPr lang="en-GB" smtClean="0"/>
              <a:t>13/06/2022</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4C5F1BE-FB51-4D5C-A844-FAED544236C6}" type="slidenum">
              <a:rPr lang="en-GB" smtClean="0"/>
              <a:t>‹#›</a:t>
            </a:fld>
            <a:endParaRPr lang="en-GB"/>
          </a:p>
        </p:txBody>
      </p:sp>
    </p:spTree>
    <p:extLst>
      <p:ext uri="{BB962C8B-B14F-4D97-AF65-F5344CB8AC3E}">
        <p14:creationId xmlns:p14="http://schemas.microsoft.com/office/powerpoint/2010/main" val="56531240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291BED5-6D04-4A16-BF20-E1DB24ACBC5B}"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551011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A77D5F9-D050-4DB1-A3D6-D58924ABD864}"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5420165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A77D5F9-D050-4DB1-A3D6-D58924ABD864}"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2630293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34C5F1BE-FB51-4D5C-A844-FAED544236C6}" type="slidenum">
              <a:rPr lang="en-GB" smtClean="0"/>
              <a:t>23</a:t>
            </a:fld>
            <a:endParaRPr lang="en-GB"/>
          </a:p>
        </p:txBody>
      </p:sp>
    </p:spTree>
    <p:extLst>
      <p:ext uri="{BB962C8B-B14F-4D97-AF65-F5344CB8AC3E}">
        <p14:creationId xmlns:p14="http://schemas.microsoft.com/office/powerpoint/2010/main" val="160361657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34C5F1BE-FB51-4D5C-A844-FAED544236C6}" type="slidenum">
              <a:rPr lang="en-GB" smtClean="0"/>
              <a:t>25</a:t>
            </a:fld>
            <a:endParaRPr lang="en-GB"/>
          </a:p>
        </p:txBody>
      </p:sp>
    </p:spTree>
    <p:extLst>
      <p:ext uri="{BB962C8B-B14F-4D97-AF65-F5344CB8AC3E}">
        <p14:creationId xmlns:p14="http://schemas.microsoft.com/office/powerpoint/2010/main" val="398682638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4C5F1BE-FB51-4D5C-A844-FAED544236C6}"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29</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367293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34C5F1BE-FB51-4D5C-A844-FAED544236C6}" type="slidenum">
              <a:rPr lang="en-GB" smtClean="0"/>
              <a:t>37</a:t>
            </a:fld>
            <a:endParaRPr lang="en-GB"/>
          </a:p>
        </p:txBody>
      </p:sp>
    </p:spTree>
    <p:extLst>
      <p:ext uri="{BB962C8B-B14F-4D97-AF65-F5344CB8AC3E}">
        <p14:creationId xmlns:p14="http://schemas.microsoft.com/office/powerpoint/2010/main" val="142129139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34C5F1BE-FB51-4D5C-A844-FAED544236C6}" type="slidenum">
              <a:rPr lang="en-GB" smtClean="0"/>
              <a:t>41</a:t>
            </a:fld>
            <a:endParaRPr lang="en-GB"/>
          </a:p>
        </p:txBody>
      </p:sp>
    </p:spTree>
    <p:extLst>
      <p:ext uri="{BB962C8B-B14F-4D97-AF65-F5344CB8AC3E}">
        <p14:creationId xmlns:p14="http://schemas.microsoft.com/office/powerpoint/2010/main" val="52552184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34C5F1BE-FB51-4D5C-A844-FAED544236C6}" type="slidenum">
              <a:rPr lang="en-GB" smtClean="0"/>
              <a:t>42</a:t>
            </a:fld>
            <a:endParaRPr lang="en-GB"/>
          </a:p>
        </p:txBody>
      </p:sp>
    </p:spTree>
    <p:extLst>
      <p:ext uri="{BB962C8B-B14F-4D97-AF65-F5344CB8AC3E}">
        <p14:creationId xmlns:p14="http://schemas.microsoft.com/office/powerpoint/2010/main" val="403424671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EB48E20-2314-4B45-8D43-D8B40D43A409}"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44</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465328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EB48E20-2314-4B45-8D43-D8B40D43A409}"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47</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6730600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A77D5F9-D050-4DB1-A3D6-D58924ABD864}"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5828944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Martin Handover to Jill to close</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291BED5-6D04-4A16-BF20-E1DB24ACBC5B}"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50</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3925640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291BED5-6D04-4A16-BF20-E1DB24ACBC5B}"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53</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468523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EB48E20-2314-4B45-8D43-D8B40D43A409}"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67</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465328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Martin</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A77D5F9-D050-4DB1-A3D6-D58924ABD864}" type="slidenum">
              <a:rPr kumimoji="0" lang="en-GB"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68</a:t>
            </a:fld>
            <a:endParaRPr kumimoji="0" lang="en-GB"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44654725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A77D5F9-D050-4DB1-A3D6-D58924ABD864}"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8402147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EB48E20-2314-4B45-8D43-D8B40D43A409}"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0189685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E7ECE87-0012-4D06-ACA6-47EC51AF2904}"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5054287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A77D5F9-D050-4DB1-A3D6-D58924ABD864}"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5153922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A77D5F9-D050-4DB1-A3D6-D58924ABD864}"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8117789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A77D5F9-D050-4DB1-A3D6-D58924ABD864}"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2479554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A77D5F9-D050-4DB1-A3D6-D58924ABD864}"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31464382"/>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Section blue">
    <p:bg>
      <p:bgPr>
        <a:solidFill>
          <a:schemeClr val="tx1"/>
        </a:solidFill>
        <a:effectLst/>
      </p:bgPr>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A859D0E3-7551-4342-A708-1D97DB17690F}"/>
              </a:ext>
            </a:extLst>
          </p:cNvPr>
          <p:cNvPicPr>
            <a:picLocks noChangeAspect="1"/>
          </p:cNvPicPr>
          <p:nvPr userDrawn="1"/>
        </p:nvPicPr>
        <p:blipFill>
          <a:blip r:embed="rId2"/>
          <a:stretch>
            <a:fillRect/>
          </a:stretch>
        </p:blipFill>
        <p:spPr>
          <a:xfrm>
            <a:off x="10130117" y="516981"/>
            <a:ext cx="1542450" cy="1149223"/>
          </a:xfrm>
          <a:prstGeom prst="rect">
            <a:avLst/>
          </a:prstGeom>
        </p:spPr>
      </p:pic>
      <p:sp>
        <p:nvSpPr>
          <p:cNvPr id="2" name="Title 1">
            <a:extLst>
              <a:ext uri="{FF2B5EF4-FFF2-40B4-BE49-F238E27FC236}">
                <a16:creationId xmlns:a16="http://schemas.microsoft.com/office/drawing/2014/main" id="{7615A621-27D7-43CD-B83F-015838422BC5}"/>
              </a:ext>
            </a:extLst>
          </p:cNvPr>
          <p:cNvSpPr>
            <a:spLocks noGrp="1"/>
          </p:cNvSpPr>
          <p:nvPr userDrawn="1">
            <p:ph type="ctrTitle" hasCustomPrompt="1"/>
          </p:nvPr>
        </p:nvSpPr>
        <p:spPr>
          <a:xfrm>
            <a:off x="724018" y="2401458"/>
            <a:ext cx="6618076" cy="1990255"/>
          </a:xfrm>
        </p:spPr>
        <p:txBody>
          <a:bodyPr lIns="0" tIns="0" rIns="0" bIns="0" anchor="b">
            <a:noAutofit/>
          </a:bodyPr>
          <a:lstStyle>
            <a:lvl1pPr algn="l">
              <a:defRPr sz="5000" i="0">
                <a:solidFill>
                  <a:schemeClr val="bg2"/>
                </a:solidFill>
              </a:defRPr>
            </a:lvl1pPr>
          </a:lstStyle>
          <a:p>
            <a:r>
              <a:rPr lang="en-US"/>
              <a:t>Add section title, quote or interesting fact</a:t>
            </a:r>
            <a:endParaRPr lang="en-GB"/>
          </a:p>
        </p:txBody>
      </p:sp>
      <p:grpSp>
        <p:nvGrpSpPr>
          <p:cNvPr id="18" name="Group 17">
            <a:extLst>
              <a:ext uri="{FF2B5EF4-FFF2-40B4-BE49-F238E27FC236}">
                <a16:creationId xmlns:a16="http://schemas.microsoft.com/office/drawing/2014/main" id="{20C1E2F0-6920-41C2-814C-0DB9DEB1E4E9}"/>
              </a:ext>
            </a:extLst>
          </p:cNvPr>
          <p:cNvGrpSpPr/>
          <p:nvPr userDrawn="1"/>
        </p:nvGrpSpPr>
        <p:grpSpPr>
          <a:xfrm>
            <a:off x="1288547" y="-1454939"/>
            <a:ext cx="4879437" cy="10867802"/>
            <a:chOff x="1288547" y="-1454939"/>
            <a:chExt cx="4879437" cy="10867802"/>
          </a:xfrm>
        </p:grpSpPr>
        <p:sp>
          <p:nvSpPr>
            <p:cNvPr id="19" name="Freeform: Shape 18">
              <a:extLst>
                <a:ext uri="{FF2B5EF4-FFF2-40B4-BE49-F238E27FC236}">
                  <a16:creationId xmlns:a16="http://schemas.microsoft.com/office/drawing/2014/main" id="{2671370B-EEC9-4664-9462-474CB915E5B4}"/>
                </a:ext>
              </a:extLst>
            </p:cNvPr>
            <p:cNvSpPr>
              <a:spLocks/>
            </p:cNvSpPr>
            <p:nvPr/>
          </p:nvSpPr>
          <p:spPr bwMode="auto">
            <a:xfrm rot="18900000">
              <a:off x="1288547" y="3747173"/>
              <a:ext cx="1857316" cy="4413884"/>
            </a:xfrm>
            <a:custGeom>
              <a:avLst/>
              <a:gdLst>
                <a:gd name="connsiteX0" fmla="*/ 1278284 w 3135600"/>
                <a:gd name="connsiteY0" fmla="*/ 0 h 4413884"/>
                <a:gd name="connsiteX1" fmla="*/ 1301164 w 3135600"/>
                <a:gd name="connsiteY1" fmla="*/ 46492 h 4413884"/>
                <a:gd name="connsiteX2" fmla="*/ 3014476 w 3135600"/>
                <a:gd name="connsiteY2" fmla="*/ 4074144 h 4413884"/>
                <a:gd name="connsiteX3" fmla="*/ 3135600 w 3135600"/>
                <a:gd name="connsiteY3" fmla="*/ 4413884 h 4413884"/>
                <a:gd name="connsiteX4" fmla="*/ 0 w 3135600"/>
                <a:gd name="connsiteY4" fmla="*/ 1278284 h 4413884"/>
                <a:gd name="connsiteX0" fmla="*/ 1278284 w 3135600"/>
                <a:gd name="connsiteY0" fmla="*/ 0 h 4413884"/>
                <a:gd name="connsiteX1" fmla="*/ 1301164 w 3135600"/>
                <a:gd name="connsiteY1" fmla="*/ 46492 h 4413884"/>
                <a:gd name="connsiteX2" fmla="*/ 3014476 w 3135600"/>
                <a:gd name="connsiteY2" fmla="*/ 4074144 h 4413884"/>
                <a:gd name="connsiteX3" fmla="*/ 3135600 w 3135600"/>
                <a:gd name="connsiteY3" fmla="*/ 4413884 h 4413884"/>
                <a:gd name="connsiteX4" fmla="*/ 0 w 3135600"/>
                <a:gd name="connsiteY4" fmla="*/ 1278284 h 4413884"/>
                <a:gd name="connsiteX5" fmla="*/ 659255 w 3135600"/>
                <a:gd name="connsiteY5" fmla="*/ 593672 h 4413884"/>
                <a:gd name="connsiteX6" fmla="*/ 1278284 w 3135600"/>
                <a:gd name="connsiteY6" fmla="*/ 0 h 4413884"/>
                <a:gd name="connsiteX0" fmla="*/ 659255 w 3135600"/>
                <a:gd name="connsiteY0" fmla="*/ 593672 h 4413884"/>
                <a:gd name="connsiteX1" fmla="*/ 1278284 w 3135600"/>
                <a:gd name="connsiteY1" fmla="*/ 0 h 4413884"/>
                <a:gd name="connsiteX2" fmla="*/ 1301164 w 3135600"/>
                <a:gd name="connsiteY2" fmla="*/ 46492 h 4413884"/>
                <a:gd name="connsiteX3" fmla="*/ 3014476 w 3135600"/>
                <a:gd name="connsiteY3" fmla="*/ 4074144 h 4413884"/>
                <a:gd name="connsiteX4" fmla="*/ 3135600 w 3135600"/>
                <a:gd name="connsiteY4" fmla="*/ 4413884 h 4413884"/>
                <a:gd name="connsiteX5" fmla="*/ 0 w 3135600"/>
                <a:gd name="connsiteY5" fmla="*/ 1278284 h 4413884"/>
                <a:gd name="connsiteX6" fmla="*/ 750695 w 3135600"/>
                <a:gd name="connsiteY6" fmla="*/ 685112 h 4413884"/>
                <a:gd name="connsiteX0" fmla="*/ 659255 w 3135600"/>
                <a:gd name="connsiteY0" fmla="*/ 593672 h 4413884"/>
                <a:gd name="connsiteX1" fmla="*/ 1278284 w 3135600"/>
                <a:gd name="connsiteY1" fmla="*/ 0 h 4413884"/>
                <a:gd name="connsiteX2" fmla="*/ 1301164 w 3135600"/>
                <a:gd name="connsiteY2" fmla="*/ 46492 h 4413884"/>
                <a:gd name="connsiteX3" fmla="*/ 3014476 w 3135600"/>
                <a:gd name="connsiteY3" fmla="*/ 4074144 h 4413884"/>
                <a:gd name="connsiteX4" fmla="*/ 3135600 w 3135600"/>
                <a:gd name="connsiteY4" fmla="*/ 4413884 h 4413884"/>
                <a:gd name="connsiteX5" fmla="*/ 0 w 3135600"/>
                <a:gd name="connsiteY5" fmla="*/ 1278284 h 4413884"/>
                <a:gd name="connsiteX0" fmla="*/ 1278284 w 3135600"/>
                <a:gd name="connsiteY0" fmla="*/ 0 h 4413884"/>
                <a:gd name="connsiteX1" fmla="*/ 1301164 w 3135600"/>
                <a:gd name="connsiteY1" fmla="*/ 46492 h 4413884"/>
                <a:gd name="connsiteX2" fmla="*/ 3014476 w 3135600"/>
                <a:gd name="connsiteY2" fmla="*/ 4074144 h 4413884"/>
                <a:gd name="connsiteX3" fmla="*/ 3135600 w 3135600"/>
                <a:gd name="connsiteY3" fmla="*/ 4413884 h 4413884"/>
                <a:gd name="connsiteX4" fmla="*/ 0 w 3135600"/>
                <a:gd name="connsiteY4" fmla="*/ 1278284 h 4413884"/>
                <a:gd name="connsiteX0" fmla="*/ 0 w 1857316"/>
                <a:gd name="connsiteY0" fmla="*/ 0 h 4413884"/>
                <a:gd name="connsiteX1" fmla="*/ 22880 w 1857316"/>
                <a:gd name="connsiteY1" fmla="*/ 46492 h 4413884"/>
                <a:gd name="connsiteX2" fmla="*/ 1736192 w 1857316"/>
                <a:gd name="connsiteY2" fmla="*/ 4074144 h 4413884"/>
                <a:gd name="connsiteX3" fmla="*/ 1857316 w 1857316"/>
                <a:gd name="connsiteY3" fmla="*/ 4413884 h 4413884"/>
              </a:gdLst>
              <a:ahLst/>
              <a:cxnLst>
                <a:cxn ang="0">
                  <a:pos x="connsiteX0" y="connsiteY0"/>
                </a:cxn>
                <a:cxn ang="0">
                  <a:pos x="connsiteX1" y="connsiteY1"/>
                </a:cxn>
                <a:cxn ang="0">
                  <a:pos x="connsiteX2" y="connsiteY2"/>
                </a:cxn>
                <a:cxn ang="0">
                  <a:pos x="connsiteX3" y="connsiteY3"/>
                </a:cxn>
              </a:cxnLst>
              <a:rect l="l" t="t" r="r" b="b"/>
              <a:pathLst>
                <a:path w="1857316" h="4413884">
                  <a:moveTo>
                    <a:pt x="0" y="0"/>
                  </a:moveTo>
                  <a:lnTo>
                    <a:pt x="22880" y="46492"/>
                  </a:lnTo>
                  <a:cubicBezTo>
                    <a:pt x="650980" y="1356744"/>
                    <a:pt x="1228110" y="2701804"/>
                    <a:pt x="1736192" y="4074144"/>
                  </a:cubicBezTo>
                  <a:lnTo>
                    <a:pt x="1857316" y="4413884"/>
                  </a:lnTo>
                </a:path>
              </a:pathLst>
            </a:custGeom>
            <a:noFill/>
            <a:ln w="6350">
              <a:solidFill>
                <a:schemeClr val="bg2">
                  <a:alpha val="20000"/>
                </a:schemeClr>
              </a:solidFill>
              <a:round/>
              <a:headEnd/>
              <a:tailEnd/>
            </a:ln>
          </p:spPr>
          <p:txBody>
            <a:bodyPr vert="horz" wrap="square" lIns="91440" tIns="45720" rIns="91440" bIns="45720" numCol="1" anchor="t" anchorCtr="0" compatLnSpc="1">
              <a:prstTxWarp prst="textNoShape">
                <a:avLst/>
              </a:prstTxWarp>
              <a:noAutofit/>
            </a:bodyPr>
            <a:lstStyle/>
            <a:p>
              <a:endParaRPr lang="en-GB"/>
            </a:p>
          </p:txBody>
        </p:sp>
        <p:sp>
          <p:nvSpPr>
            <p:cNvPr id="21" name="Freeform: Shape 20">
              <a:extLst>
                <a:ext uri="{FF2B5EF4-FFF2-40B4-BE49-F238E27FC236}">
                  <a16:creationId xmlns:a16="http://schemas.microsoft.com/office/drawing/2014/main" id="{19FE459A-9E83-472C-ABFC-3506A1EDC4F1}"/>
                </a:ext>
              </a:extLst>
            </p:cNvPr>
            <p:cNvSpPr>
              <a:spLocks/>
            </p:cNvSpPr>
            <p:nvPr/>
          </p:nvSpPr>
          <p:spPr bwMode="auto">
            <a:xfrm rot="18900000">
              <a:off x="2219884" y="1498735"/>
              <a:ext cx="2616997" cy="7362766"/>
            </a:xfrm>
            <a:custGeom>
              <a:avLst/>
              <a:gdLst>
                <a:gd name="connsiteX0" fmla="*/ 1698691 w 4423341"/>
                <a:gd name="connsiteY0" fmla="*/ 0 h 10867802"/>
                <a:gd name="connsiteX1" fmla="*/ 1802655 w 4423341"/>
                <a:gd name="connsiteY1" fmla="*/ 253921 h 10867802"/>
                <a:gd name="connsiteX2" fmla="*/ 4332655 w 4423341"/>
                <a:gd name="connsiteY2" fmla="*/ 9938034 h 10867802"/>
                <a:gd name="connsiteX3" fmla="*/ 4423341 w 4423341"/>
                <a:gd name="connsiteY3" fmla="*/ 10867802 h 10867802"/>
                <a:gd name="connsiteX4" fmla="*/ 2616997 w 4423341"/>
                <a:gd name="connsiteY4" fmla="*/ 9061458 h 10867802"/>
                <a:gd name="connsiteX5" fmla="*/ 2530031 w 4423341"/>
                <a:gd name="connsiteY5" fmla="*/ 8715602 h 10867802"/>
                <a:gd name="connsiteX6" fmla="*/ 95899 w 4423341"/>
                <a:gd name="connsiteY6" fmla="*/ 1905981 h 10867802"/>
                <a:gd name="connsiteX7" fmla="*/ 0 w 4423341"/>
                <a:gd name="connsiteY7" fmla="*/ 1698692 h 10867802"/>
                <a:gd name="connsiteX0" fmla="*/ 1698691 w 4423341"/>
                <a:gd name="connsiteY0" fmla="*/ 0 h 10867802"/>
                <a:gd name="connsiteX1" fmla="*/ 1802655 w 4423341"/>
                <a:gd name="connsiteY1" fmla="*/ 253921 h 10867802"/>
                <a:gd name="connsiteX2" fmla="*/ 4332655 w 4423341"/>
                <a:gd name="connsiteY2" fmla="*/ 9938034 h 10867802"/>
                <a:gd name="connsiteX3" fmla="*/ 4423341 w 4423341"/>
                <a:gd name="connsiteY3" fmla="*/ 10867802 h 10867802"/>
                <a:gd name="connsiteX4" fmla="*/ 2616997 w 4423341"/>
                <a:gd name="connsiteY4" fmla="*/ 9061458 h 10867802"/>
                <a:gd name="connsiteX5" fmla="*/ 2530031 w 4423341"/>
                <a:gd name="connsiteY5" fmla="*/ 8715602 h 10867802"/>
                <a:gd name="connsiteX6" fmla="*/ 95899 w 4423341"/>
                <a:gd name="connsiteY6" fmla="*/ 1905981 h 10867802"/>
                <a:gd name="connsiteX7" fmla="*/ 0 w 4423341"/>
                <a:gd name="connsiteY7" fmla="*/ 1698692 h 10867802"/>
                <a:gd name="connsiteX8" fmla="*/ 860006 w 4423341"/>
                <a:gd name="connsiteY8" fmla="*/ 813327 h 10867802"/>
                <a:gd name="connsiteX9" fmla="*/ 1698691 w 4423341"/>
                <a:gd name="connsiteY9" fmla="*/ 0 h 10867802"/>
                <a:gd name="connsiteX0" fmla="*/ 860006 w 4423341"/>
                <a:gd name="connsiteY0" fmla="*/ 813327 h 10867802"/>
                <a:gd name="connsiteX1" fmla="*/ 1698691 w 4423341"/>
                <a:gd name="connsiteY1" fmla="*/ 0 h 10867802"/>
                <a:gd name="connsiteX2" fmla="*/ 1802655 w 4423341"/>
                <a:gd name="connsiteY2" fmla="*/ 253921 h 10867802"/>
                <a:gd name="connsiteX3" fmla="*/ 4332655 w 4423341"/>
                <a:gd name="connsiteY3" fmla="*/ 9938034 h 10867802"/>
                <a:gd name="connsiteX4" fmla="*/ 4423341 w 4423341"/>
                <a:gd name="connsiteY4" fmla="*/ 10867802 h 10867802"/>
                <a:gd name="connsiteX5" fmla="*/ 2616997 w 4423341"/>
                <a:gd name="connsiteY5" fmla="*/ 9061458 h 10867802"/>
                <a:gd name="connsiteX6" fmla="*/ 2530031 w 4423341"/>
                <a:gd name="connsiteY6" fmla="*/ 8715602 h 10867802"/>
                <a:gd name="connsiteX7" fmla="*/ 95899 w 4423341"/>
                <a:gd name="connsiteY7" fmla="*/ 1905981 h 10867802"/>
                <a:gd name="connsiteX8" fmla="*/ 0 w 4423341"/>
                <a:gd name="connsiteY8" fmla="*/ 1698692 h 10867802"/>
                <a:gd name="connsiteX9" fmla="*/ 951446 w 4423341"/>
                <a:gd name="connsiteY9" fmla="*/ 904767 h 10867802"/>
                <a:gd name="connsiteX0" fmla="*/ 860006 w 4423341"/>
                <a:gd name="connsiteY0" fmla="*/ 813327 h 10867802"/>
                <a:gd name="connsiteX1" fmla="*/ 1698691 w 4423341"/>
                <a:gd name="connsiteY1" fmla="*/ 0 h 10867802"/>
                <a:gd name="connsiteX2" fmla="*/ 1802655 w 4423341"/>
                <a:gd name="connsiteY2" fmla="*/ 253921 h 10867802"/>
                <a:gd name="connsiteX3" fmla="*/ 4332655 w 4423341"/>
                <a:gd name="connsiteY3" fmla="*/ 9938034 h 10867802"/>
                <a:gd name="connsiteX4" fmla="*/ 4423341 w 4423341"/>
                <a:gd name="connsiteY4" fmla="*/ 10867802 h 10867802"/>
                <a:gd name="connsiteX5" fmla="*/ 2616997 w 4423341"/>
                <a:gd name="connsiteY5" fmla="*/ 9061458 h 10867802"/>
                <a:gd name="connsiteX6" fmla="*/ 2530031 w 4423341"/>
                <a:gd name="connsiteY6" fmla="*/ 8715602 h 10867802"/>
                <a:gd name="connsiteX7" fmla="*/ 95899 w 4423341"/>
                <a:gd name="connsiteY7" fmla="*/ 1905981 h 10867802"/>
                <a:gd name="connsiteX8" fmla="*/ 0 w 4423341"/>
                <a:gd name="connsiteY8" fmla="*/ 1698692 h 10867802"/>
                <a:gd name="connsiteX0" fmla="*/ 1698691 w 4423341"/>
                <a:gd name="connsiteY0" fmla="*/ 0 h 10867802"/>
                <a:gd name="connsiteX1" fmla="*/ 1802655 w 4423341"/>
                <a:gd name="connsiteY1" fmla="*/ 253921 h 10867802"/>
                <a:gd name="connsiteX2" fmla="*/ 4332655 w 4423341"/>
                <a:gd name="connsiteY2" fmla="*/ 9938034 h 10867802"/>
                <a:gd name="connsiteX3" fmla="*/ 4423341 w 4423341"/>
                <a:gd name="connsiteY3" fmla="*/ 10867802 h 10867802"/>
                <a:gd name="connsiteX4" fmla="*/ 2616997 w 4423341"/>
                <a:gd name="connsiteY4" fmla="*/ 9061458 h 10867802"/>
                <a:gd name="connsiteX5" fmla="*/ 2530031 w 4423341"/>
                <a:gd name="connsiteY5" fmla="*/ 8715602 h 10867802"/>
                <a:gd name="connsiteX6" fmla="*/ 95899 w 4423341"/>
                <a:gd name="connsiteY6" fmla="*/ 1905981 h 10867802"/>
                <a:gd name="connsiteX7" fmla="*/ 0 w 4423341"/>
                <a:gd name="connsiteY7" fmla="*/ 1698692 h 10867802"/>
                <a:gd name="connsiteX0" fmla="*/ 1698691 w 4423341"/>
                <a:gd name="connsiteY0" fmla="*/ 0 h 10867802"/>
                <a:gd name="connsiteX1" fmla="*/ 1802655 w 4423341"/>
                <a:gd name="connsiteY1" fmla="*/ 253921 h 10867802"/>
                <a:gd name="connsiteX2" fmla="*/ 4332655 w 4423341"/>
                <a:gd name="connsiteY2" fmla="*/ 9938034 h 10867802"/>
                <a:gd name="connsiteX3" fmla="*/ 4423341 w 4423341"/>
                <a:gd name="connsiteY3" fmla="*/ 10867802 h 10867802"/>
                <a:gd name="connsiteX4" fmla="*/ 3465337 w 4423341"/>
                <a:gd name="connsiteY4" fmla="*/ 9909797 h 10867802"/>
                <a:gd name="connsiteX5" fmla="*/ 2616997 w 4423341"/>
                <a:gd name="connsiteY5" fmla="*/ 9061458 h 10867802"/>
                <a:gd name="connsiteX6" fmla="*/ 2530031 w 4423341"/>
                <a:gd name="connsiteY6" fmla="*/ 8715602 h 10867802"/>
                <a:gd name="connsiteX7" fmla="*/ 95899 w 4423341"/>
                <a:gd name="connsiteY7" fmla="*/ 1905981 h 10867802"/>
                <a:gd name="connsiteX8" fmla="*/ 0 w 4423341"/>
                <a:gd name="connsiteY8" fmla="*/ 1698692 h 10867802"/>
                <a:gd name="connsiteX0" fmla="*/ 1698691 w 4423341"/>
                <a:gd name="connsiteY0" fmla="*/ 0 h 10867802"/>
                <a:gd name="connsiteX1" fmla="*/ 1802655 w 4423341"/>
                <a:gd name="connsiteY1" fmla="*/ 253921 h 10867802"/>
                <a:gd name="connsiteX2" fmla="*/ 4332655 w 4423341"/>
                <a:gd name="connsiteY2" fmla="*/ 9938034 h 10867802"/>
                <a:gd name="connsiteX3" fmla="*/ 4423341 w 4423341"/>
                <a:gd name="connsiteY3" fmla="*/ 10867802 h 10867802"/>
                <a:gd name="connsiteX4" fmla="*/ 2616997 w 4423341"/>
                <a:gd name="connsiteY4" fmla="*/ 9061458 h 10867802"/>
                <a:gd name="connsiteX5" fmla="*/ 2530031 w 4423341"/>
                <a:gd name="connsiteY5" fmla="*/ 8715602 h 10867802"/>
                <a:gd name="connsiteX6" fmla="*/ 95899 w 4423341"/>
                <a:gd name="connsiteY6" fmla="*/ 1905981 h 10867802"/>
                <a:gd name="connsiteX7" fmla="*/ 0 w 4423341"/>
                <a:gd name="connsiteY7" fmla="*/ 1698692 h 10867802"/>
                <a:gd name="connsiteX0" fmla="*/ 1802655 w 4423341"/>
                <a:gd name="connsiteY0" fmla="*/ 0 h 10613881"/>
                <a:gd name="connsiteX1" fmla="*/ 4332655 w 4423341"/>
                <a:gd name="connsiteY1" fmla="*/ 9684113 h 10613881"/>
                <a:gd name="connsiteX2" fmla="*/ 4423341 w 4423341"/>
                <a:gd name="connsiteY2" fmla="*/ 10613881 h 10613881"/>
                <a:gd name="connsiteX3" fmla="*/ 2616997 w 4423341"/>
                <a:gd name="connsiteY3" fmla="*/ 8807537 h 10613881"/>
                <a:gd name="connsiteX4" fmla="*/ 2530031 w 4423341"/>
                <a:gd name="connsiteY4" fmla="*/ 8461681 h 10613881"/>
                <a:gd name="connsiteX5" fmla="*/ 95899 w 4423341"/>
                <a:gd name="connsiteY5" fmla="*/ 1652060 h 10613881"/>
                <a:gd name="connsiteX6" fmla="*/ 0 w 4423341"/>
                <a:gd name="connsiteY6" fmla="*/ 1444771 h 10613881"/>
                <a:gd name="connsiteX0" fmla="*/ 4332655 w 4423341"/>
                <a:gd name="connsiteY0" fmla="*/ 8239342 h 9169110"/>
                <a:gd name="connsiteX1" fmla="*/ 4423341 w 4423341"/>
                <a:gd name="connsiteY1" fmla="*/ 9169110 h 9169110"/>
                <a:gd name="connsiteX2" fmla="*/ 2616997 w 4423341"/>
                <a:gd name="connsiteY2" fmla="*/ 7362766 h 9169110"/>
                <a:gd name="connsiteX3" fmla="*/ 2530031 w 4423341"/>
                <a:gd name="connsiteY3" fmla="*/ 7016910 h 9169110"/>
                <a:gd name="connsiteX4" fmla="*/ 95899 w 4423341"/>
                <a:gd name="connsiteY4" fmla="*/ 207289 h 9169110"/>
                <a:gd name="connsiteX5" fmla="*/ 0 w 4423341"/>
                <a:gd name="connsiteY5" fmla="*/ 0 h 9169110"/>
                <a:gd name="connsiteX0" fmla="*/ 4423341 w 4423341"/>
                <a:gd name="connsiteY0" fmla="*/ 9169110 h 9169110"/>
                <a:gd name="connsiteX1" fmla="*/ 2616997 w 4423341"/>
                <a:gd name="connsiteY1" fmla="*/ 7362766 h 9169110"/>
                <a:gd name="connsiteX2" fmla="*/ 2530031 w 4423341"/>
                <a:gd name="connsiteY2" fmla="*/ 7016910 h 9169110"/>
                <a:gd name="connsiteX3" fmla="*/ 95899 w 4423341"/>
                <a:gd name="connsiteY3" fmla="*/ 207289 h 9169110"/>
                <a:gd name="connsiteX4" fmla="*/ 0 w 4423341"/>
                <a:gd name="connsiteY4" fmla="*/ 0 h 9169110"/>
                <a:gd name="connsiteX0" fmla="*/ 2616997 w 2616997"/>
                <a:gd name="connsiteY0" fmla="*/ 7362766 h 7362766"/>
                <a:gd name="connsiteX1" fmla="*/ 2530031 w 2616997"/>
                <a:gd name="connsiteY1" fmla="*/ 7016910 h 7362766"/>
                <a:gd name="connsiteX2" fmla="*/ 95899 w 2616997"/>
                <a:gd name="connsiteY2" fmla="*/ 207289 h 7362766"/>
                <a:gd name="connsiteX3" fmla="*/ 0 w 2616997"/>
                <a:gd name="connsiteY3" fmla="*/ 0 h 7362766"/>
              </a:gdLst>
              <a:ahLst/>
              <a:cxnLst>
                <a:cxn ang="0">
                  <a:pos x="connsiteX0" y="connsiteY0"/>
                </a:cxn>
                <a:cxn ang="0">
                  <a:pos x="connsiteX1" y="connsiteY1"/>
                </a:cxn>
                <a:cxn ang="0">
                  <a:pos x="connsiteX2" y="connsiteY2"/>
                </a:cxn>
                <a:cxn ang="0">
                  <a:pos x="connsiteX3" y="connsiteY3"/>
                </a:cxn>
              </a:cxnLst>
              <a:rect l="l" t="t" r="r" b="b"/>
              <a:pathLst>
                <a:path w="2616997" h="7362766">
                  <a:moveTo>
                    <a:pt x="2616997" y="7362766"/>
                  </a:moveTo>
                  <a:lnTo>
                    <a:pt x="2530031" y="7016910"/>
                  </a:lnTo>
                  <a:cubicBezTo>
                    <a:pt x="1985271" y="4937405"/>
                    <a:pt x="1202147" y="2657927"/>
                    <a:pt x="95899" y="207289"/>
                  </a:cubicBezTo>
                  <a:lnTo>
                    <a:pt x="0" y="0"/>
                  </a:lnTo>
                </a:path>
              </a:pathLst>
            </a:custGeom>
            <a:noFill/>
            <a:ln w="6350">
              <a:solidFill>
                <a:schemeClr val="bg2">
                  <a:alpha val="20000"/>
                </a:schemeClr>
              </a:solidFill>
              <a:round/>
              <a:headEnd/>
              <a:tailEnd/>
            </a:ln>
          </p:spPr>
          <p:txBody>
            <a:bodyPr vert="horz" wrap="square" lIns="91440" tIns="45720" rIns="91440" bIns="45720" numCol="1" anchor="t" anchorCtr="0" compatLnSpc="1">
              <a:prstTxWarp prst="textNoShape">
                <a:avLst/>
              </a:prstTxWarp>
              <a:noAutofit/>
            </a:bodyPr>
            <a:lstStyle/>
            <a:p>
              <a:endParaRPr lang="en-GB"/>
            </a:p>
          </p:txBody>
        </p:sp>
        <p:sp>
          <p:nvSpPr>
            <p:cNvPr id="22" name="Freeform: Shape 21">
              <a:extLst>
                <a:ext uri="{FF2B5EF4-FFF2-40B4-BE49-F238E27FC236}">
                  <a16:creationId xmlns:a16="http://schemas.microsoft.com/office/drawing/2014/main" id="{FCEB9878-C6F0-41B0-BC5D-52F6EE140E7B}"/>
                </a:ext>
              </a:extLst>
            </p:cNvPr>
            <p:cNvSpPr>
              <a:spLocks/>
            </p:cNvSpPr>
            <p:nvPr userDrawn="1"/>
          </p:nvSpPr>
          <p:spPr bwMode="auto">
            <a:xfrm rot="18900000">
              <a:off x="3443334" y="-1454939"/>
              <a:ext cx="2724650" cy="10867802"/>
            </a:xfrm>
            <a:custGeom>
              <a:avLst/>
              <a:gdLst>
                <a:gd name="connsiteX0" fmla="*/ 1698691 w 4423341"/>
                <a:gd name="connsiteY0" fmla="*/ 0 h 10867802"/>
                <a:gd name="connsiteX1" fmla="*/ 1802655 w 4423341"/>
                <a:gd name="connsiteY1" fmla="*/ 253921 h 10867802"/>
                <a:gd name="connsiteX2" fmla="*/ 4332655 w 4423341"/>
                <a:gd name="connsiteY2" fmla="*/ 9938034 h 10867802"/>
                <a:gd name="connsiteX3" fmla="*/ 4423341 w 4423341"/>
                <a:gd name="connsiteY3" fmla="*/ 10867802 h 10867802"/>
                <a:gd name="connsiteX4" fmla="*/ 2616997 w 4423341"/>
                <a:gd name="connsiteY4" fmla="*/ 9061458 h 10867802"/>
                <a:gd name="connsiteX5" fmla="*/ 2530031 w 4423341"/>
                <a:gd name="connsiteY5" fmla="*/ 8715602 h 10867802"/>
                <a:gd name="connsiteX6" fmla="*/ 95899 w 4423341"/>
                <a:gd name="connsiteY6" fmla="*/ 1905981 h 10867802"/>
                <a:gd name="connsiteX7" fmla="*/ 0 w 4423341"/>
                <a:gd name="connsiteY7" fmla="*/ 1698692 h 10867802"/>
                <a:gd name="connsiteX0" fmla="*/ 1698691 w 4423341"/>
                <a:gd name="connsiteY0" fmla="*/ 0 h 10867802"/>
                <a:gd name="connsiteX1" fmla="*/ 1802655 w 4423341"/>
                <a:gd name="connsiteY1" fmla="*/ 253921 h 10867802"/>
                <a:gd name="connsiteX2" fmla="*/ 4332655 w 4423341"/>
                <a:gd name="connsiteY2" fmla="*/ 9938034 h 10867802"/>
                <a:gd name="connsiteX3" fmla="*/ 4423341 w 4423341"/>
                <a:gd name="connsiteY3" fmla="*/ 10867802 h 10867802"/>
                <a:gd name="connsiteX4" fmla="*/ 2616997 w 4423341"/>
                <a:gd name="connsiteY4" fmla="*/ 9061458 h 10867802"/>
                <a:gd name="connsiteX5" fmla="*/ 2530031 w 4423341"/>
                <a:gd name="connsiteY5" fmla="*/ 8715602 h 10867802"/>
                <a:gd name="connsiteX6" fmla="*/ 95899 w 4423341"/>
                <a:gd name="connsiteY6" fmla="*/ 1905981 h 10867802"/>
                <a:gd name="connsiteX7" fmla="*/ 0 w 4423341"/>
                <a:gd name="connsiteY7" fmla="*/ 1698692 h 10867802"/>
                <a:gd name="connsiteX8" fmla="*/ 860006 w 4423341"/>
                <a:gd name="connsiteY8" fmla="*/ 813327 h 10867802"/>
                <a:gd name="connsiteX9" fmla="*/ 1698691 w 4423341"/>
                <a:gd name="connsiteY9" fmla="*/ 0 h 10867802"/>
                <a:gd name="connsiteX0" fmla="*/ 860006 w 4423341"/>
                <a:gd name="connsiteY0" fmla="*/ 813327 h 10867802"/>
                <a:gd name="connsiteX1" fmla="*/ 1698691 w 4423341"/>
                <a:gd name="connsiteY1" fmla="*/ 0 h 10867802"/>
                <a:gd name="connsiteX2" fmla="*/ 1802655 w 4423341"/>
                <a:gd name="connsiteY2" fmla="*/ 253921 h 10867802"/>
                <a:gd name="connsiteX3" fmla="*/ 4332655 w 4423341"/>
                <a:gd name="connsiteY3" fmla="*/ 9938034 h 10867802"/>
                <a:gd name="connsiteX4" fmla="*/ 4423341 w 4423341"/>
                <a:gd name="connsiteY4" fmla="*/ 10867802 h 10867802"/>
                <a:gd name="connsiteX5" fmla="*/ 2616997 w 4423341"/>
                <a:gd name="connsiteY5" fmla="*/ 9061458 h 10867802"/>
                <a:gd name="connsiteX6" fmla="*/ 2530031 w 4423341"/>
                <a:gd name="connsiteY6" fmla="*/ 8715602 h 10867802"/>
                <a:gd name="connsiteX7" fmla="*/ 95899 w 4423341"/>
                <a:gd name="connsiteY7" fmla="*/ 1905981 h 10867802"/>
                <a:gd name="connsiteX8" fmla="*/ 0 w 4423341"/>
                <a:gd name="connsiteY8" fmla="*/ 1698692 h 10867802"/>
                <a:gd name="connsiteX9" fmla="*/ 951446 w 4423341"/>
                <a:gd name="connsiteY9" fmla="*/ 904767 h 10867802"/>
                <a:gd name="connsiteX0" fmla="*/ 860006 w 4423341"/>
                <a:gd name="connsiteY0" fmla="*/ 813327 h 10867802"/>
                <a:gd name="connsiteX1" fmla="*/ 1698691 w 4423341"/>
                <a:gd name="connsiteY1" fmla="*/ 0 h 10867802"/>
                <a:gd name="connsiteX2" fmla="*/ 1802655 w 4423341"/>
                <a:gd name="connsiteY2" fmla="*/ 253921 h 10867802"/>
                <a:gd name="connsiteX3" fmla="*/ 4332655 w 4423341"/>
                <a:gd name="connsiteY3" fmla="*/ 9938034 h 10867802"/>
                <a:gd name="connsiteX4" fmla="*/ 4423341 w 4423341"/>
                <a:gd name="connsiteY4" fmla="*/ 10867802 h 10867802"/>
                <a:gd name="connsiteX5" fmla="*/ 2616997 w 4423341"/>
                <a:gd name="connsiteY5" fmla="*/ 9061458 h 10867802"/>
                <a:gd name="connsiteX6" fmla="*/ 2530031 w 4423341"/>
                <a:gd name="connsiteY6" fmla="*/ 8715602 h 10867802"/>
                <a:gd name="connsiteX7" fmla="*/ 95899 w 4423341"/>
                <a:gd name="connsiteY7" fmla="*/ 1905981 h 10867802"/>
                <a:gd name="connsiteX8" fmla="*/ 0 w 4423341"/>
                <a:gd name="connsiteY8" fmla="*/ 1698692 h 10867802"/>
                <a:gd name="connsiteX0" fmla="*/ 1698691 w 4423341"/>
                <a:gd name="connsiteY0" fmla="*/ 0 h 10867802"/>
                <a:gd name="connsiteX1" fmla="*/ 1802655 w 4423341"/>
                <a:gd name="connsiteY1" fmla="*/ 253921 h 10867802"/>
                <a:gd name="connsiteX2" fmla="*/ 4332655 w 4423341"/>
                <a:gd name="connsiteY2" fmla="*/ 9938034 h 10867802"/>
                <a:gd name="connsiteX3" fmla="*/ 4423341 w 4423341"/>
                <a:gd name="connsiteY3" fmla="*/ 10867802 h 10867802"/>
                <a:gd name="connsiteX4" fmla="*/ 2616997 w 4423341"/>
                <a:gd name="connsiteY4" fmla="*/ 9061458 h 10867802"/>
                <a:gd name="connsiteX5" fmla="*/ 2530031 w 4423341"/>
                <a:gd name="connsiteY5" fmla="*/ 8715602 h 10867802"/>
                <a:gd name="connsiteX6" fmla="*/ 95899 w 4423341"/>
                <a:gd name="connsiteY6" fmla="*/ 1905981 h 10867802"/>
                <a:gd name="connsiteX7" fmla="*/ 0 w 4423341"/>
                <a:gd name="connsiteY7" fmla="*/ 1698692 h 10867802"/>
                <a:gd name="connsiteX0" fmla="*/ 1698691 w 4423341"/>
                <a:gd name="connsiteY0" fmla="*/ 0 h 10867802"/>
                <a:gd name="connsiteX1" fmla="*/ 1802655 w 4423341"/>
                <a:gd name="connsiteY1" fmla="*/ 253921 h 10867802"/>
                <a:gd name="connsiteX2" fmla="*/ 4332655 w 4423341"/>
                <a:gd name="connsiteY2" fmla="*/ 9938034 h 10867802"/>
                <a:gd name="connsiteX3" fmla="*/ 4423341 w 4423341"/>
                <a:gd name="connsiteY3" fmla="*/ 10867802 h 10867802"/>
                <a:gd name="connsiteX4" fmla="*/ 3465337 w 4423341"/>
                <a:gd name="connsiteY4" fmla="*/ 9909797 h 10867802"/>
                <a:gd name="connsiteX5" fmla="*/ 2616997 w 4423341"/>
                <a:gd name="connsiteY5" fmla="*/ 9061458 h 10867802"/>
                <a:gd name="connsiteX6" fmla="*/ 2530031 w 4423341"/>
                <a:gd name="connsiteY6" fmla="*/ 8715602 h 10867802"/>
                <a:gd name="connsiteX7" fmla="*/ 95899 w 4423341"/>
                <a:gd name="connsiteY7" fmla="*/ 1905981 h 10867802"/>
                <a:gd name="connsiteX8" fmla="*/ 0 w 4423341"/>
                <a:gd name="connsiteY8" fmla="*/ 1698692 h 10867802"/>
                <a:gd name="connsiteX0" fmla="*/ 1698691 w 4423341"/>
                <a:gd name="connsiteY0" fmla="*/ 0 h 10867802"/>
                <a:gd name="connsiteX1" fmla="*/ 1802655 w 4423341"/>
                <a:gd name="connsiteY1" fmla="*/ 253921 h 10867802"/>
                <a:gd name="connsiteX2" fmla="*/ 4332655 w 4423341"/>
                <a:gd name="connsiteY2" fmla="*/ 9938034 h 10867802"/>
                <a:gd name="connsiteX3" fmla="*/ 4423341 w 4423341"/>
                <a:gd name="connsiteY3" fmla="*/ 10867802 h 10867802"/>
                <a:gd name="connsiteX4" fmla="*/ 2616997 w 4423341"/>
                <a:gd name="connsiteY4" fmla="*/ 9061458 h 10867802"/>
                <a:gd name="connsiteX5" fmla="*/ 2530031 w 4423341"/>
                <a:gd name="connsiteY5" fmla="*/ 8715602 h 10867802"/>
                <a:gd name="connsiteX6" fmla="*/ 95899 w 4423341"/>
                <a:gd name="connsiteY6" fmla="*/ 1905981 h 10867802"/>
                <a:gd name="connsiteX7" fmla="*/ 0 w 4423341"/>
                <a:gd name="connsiteY7" fmla="*/ 1698692 h 10867802"/>
                <a:gd name="connsiteX0" fmla="*/ 1602792 w 4327442"/>
                <a:gd name="connsiteY0" fmla="*/ 0 h 10867802"/>
                <a:gd name="connsiteX1" fmla="*/ 1706756 w 4327442"/>
                <a:gd name="connsiteY1" fmla="*/ 253921 h 10867802"/>
                <a:gd name="connsiteX2" fmla="*/ 4236756 w 4327442"/>
                <a:gd name="connsiteY2" fmla="*/ 9938034 h 10867802"/>
                <a:gd name="connsiteX3" fmla="*/ 4327442 w 4327442"/>
                <a:gd name="connsiteY3" fmla="*/ 10867802 h 10867802"/>
                <a:gd name="connsiteX4" fmla="*/ 2521098 w 4327442"/>
                <a:gd name="connsiteY4" fmla="*/ 9061458 h 10867802"/>
                <a:gd name="connsiteX5" fmla="*/ 2434132 w 4327442"/>
                <a:gd name="connsiteY5" fmla="*/ 8715602 h 10867802"/>
                <a:gd name="connsiteX6" fmla="*/ 0 w 4327442"/>
                <a:gd name="connsiteY6" fmla="*/ 1905981 h 10867802"/>
                <a:gd name="connsiteX0" fmla="*/ 1596453 w 4321103"/>
                <a:gd name="connsiteY0" fmla="*/ 0 h 10867802"/>
                <a:gd name="connsiteX1" fmla="*/ 1700417 w 4321103"/>
                <a:gd name="connsiteY1" fmla="*/ 253921 h 10867802"/>
                <a:gd name="connsiteX2" fmla="*/ 4230417 w 4321103"/>
                <a:gd name="connsiteY2" fmla="*/ 9938034 h 10867802"/>
                <a:gd name="connsiteX3" fmla="*/ 4321103 w 4321103"/>
                <a:gd name="connsiteY3" fmla="*/ 10867802 h 10867802"/>
                <a:gd name="connsiteX4" fmla="*/ 2514759 w 4321103"/>
                <a:gd name="connsiteY4" fmla="*/ 9061458 h 10867802"/>
                <a:gd name="connsiteX5" fmla="*/ 2427793 w 4321103"/>
                <a:gd name="connsiteY5" fmla="*/ 8715602 h 10867802"/>
                <a:gd name="connsiteX6" fmla="*/ 0 w 4321103"/>
                <a:gd name="connsiteY6" fmla="*/ 1874287 h 10867802"/>
                <a:gd name="connsiteX0" fmla="*/ 0 w 2724650"/>
                <a:gd name="connsiteY0" fmla="*/ 0 h 10867802"/>
                <a:gd name="connsiteX1" fmla="*/ 103964 w 2724650"/>
                <a:gd name="connsiteY1" fmla="*/ 253921 h 10867802"/>
                <a:gd name="connsiteX2" fmla="*/ 2633964 w 2724650"/>
                <a:gd name="connsiteY2" fmla="*/ 9938034 h 10867802"/>
                <a:gd name="connsiteX3" fmla="*/ 2724650 w 2724650"/>
                <a:gd name="connsiteY3" fmla="*/ 10867802 h 10867802"/>
                <a:gd name="connsiteX4" fmla="*/ 918306 w 2724650"/>
                <a:gd name="connsiteY4" fmla="*/ 9061458 h 10867802"/>
                <a:gd name="connsiteX5" fmla="*/ 831340 w 2724650"/>
                <a:gd name="connsiteY5" fmla="*/ 8715602 h 10867802"/>
                <a:gd name="connsiteX0" fmla="*/ 0 w 2724650"/>
                <a:gd name="connsiteY0" fmla="*/ 0 h 10867802"/>
                <a:gd name="connsiteX1" fmla="*/ 103964 w 2724650"/>
                <a:gd name="connsiteY1" fmla="*/ 253921 h 10867802"/>
                <a:gd name="connsiteX2" fmla="*/ 2633964 w 2724650"/>
                <a:gd name="connsiteY2" fmla="*/ 9938034 h 10867802"/>
                <a:gd name="connsiteX3" fmla="*/ 2724650 w 2724650"/>
                <a:gd name="connsiteY3" fmla="*/ 10867802 h 10867802"/>
                <a:gd name="connsiteX4" fmla="*/ 918306 w 2724650"/>
                <a:gd name="connsiteY4" fmla="*/ 9061458 h 10867802"/>
                <a:gd name="connsiteX0" fmla="*/ 0 w 2724650"/>
                <a:gd name="connsiteY0" fmla="*/ 0 h 10867802"/>
                <a:gd name="connsiteX1" fmla="*/ 103964 w 2724650"/>
                <a:gd name="connsiteY1" fmla="*/ 253921 h 10867802"/>
                <a:gd name="connsiteX2" fmla="*/ 2633964 w 2724650"/>
                <a:gd name="connsiteY2" fmla="*/ 9938034 h 10867802"/>
                <a:gd name="connsiteX3" fmla="*/ 2724650 w 2724650"/>
                <a:gd name="connsiteY3" fmla="*/ 10867802 h 10867802"/>
                <a:gd name="connsiteX4" fmla="*/ 892950 w 2724650"/>
                <a:gd name="connsiteY4" fmla="*/ 9048779 h 10867802"/>
                <a:gd name="connsiteX0" fmla="*/ 0 w 2724650"/>
                <a:gd name="connsiteY0" fmla="*/ 0 h 10867802"/>
                <a:gd name="connsiteX1" fmla="*/ 103964 w 2724650"/>
                <a:gd name="connsiteY1" fmla="*/ 253921 h 10867802"/>
                <a:gd name="connsiteX2" fmla="*/ 2633964 w 2724650"/>
                <a:gd name="connsiteY2" fmla="*/ 9938034 h 10867802"/>
                <a:gd name="connsiteX3" fmla="*/ 2724650 w 2724650"/>
                <a:gd name="connsiteY3" fmla="*/ 10867802 h 10867802"/>
              </a:gdLst>
              <a:ahLst/>
              <a:cxnLst>
                <a:cxn ang="0">
                  <a:pos x="connsiteX0" y="connsiteY0"/>
                </a:cxn>
                <a:cxn ang="0">
                  <a:pos x="connsiteX1" y="connsiteY1"/>
                </a:cxn>
                <a:cxn ang="0">
                  <a:pos x="connsiteX2" y="connsiteY2"/>
                </a:cxn>
                <a:cxn ang="0">
                  <a:pos x="connsiteX3" y="connsiteY3"/>
                </a:cxn>
              </a:cxnLst>
              <a:rect l="l" t="t" r="r" b="b"/>
              <a:pathLst>
                <a:path w="2724650" h="10867802">
                  <a:moveTo>
                    <a:pt x="0" y="0"/>
                  </a:moveTo>
                  <a:lnTo>
                    <a:pt x="103964" y="253921"/>
                  </a:lnTo>
                  <a:cubicBezTo>
                    <a:pt x="1334323" y="3321846"/>
                    <a:pt x="2251546" y="6578706"/>
                    <a:pt x="2633964" y="9938034"/>
                  </a:cubicBezTo>
                  <a:lnTo>
                    <a:pt x="2724650" y="10867802"/>
                  </a:lnTo>
                </a:path>
              </a:pathLst>
            </a:custGeom>
            <a:noFill/>
            <a:ln w="6350">
              <a:solidFill>
                <a:schemeClr val="bg2">
                  <a:alpha val="20000"/>
                </a:schemeClr>
              </a:solidFill>
              <a:round/>
              <a:headEnd/>
              <a:tailEnd/>
            </a:ln>
          </p:spPr>
          <p:txBody>
            <a:bodyPr vert="horz" wrap="square" lIns="91440" tIns="45720" rIns="91440" bIns="45720" numCol="1" anchor="t" anchorCtr="0" compatLnSpc="1">
              <a:prstTxWarp prst="textNoShape">
                <a:avLst/>
              </a:prstTxWarp>
              <a:noAutofit/>
            </a:bodyPr>
            <a:lstStyle/>
            <a:p>
              <a:endParaRPr lang="en-GB"/>
            </a:p>
          </p:txBody>
        </p:sp>
      </p:grpSp>
      <p:cxnSp>
        <p:nvCxnSpPr>
          <p:cNvPr id="8" name="Straight Connector 7">
            <a:extLst>
              <a:ext uri="{FF2B5EF4-FFF2-40B4-BE49-F238E27FC236}">
                <a16:creationId xmlns:a16="http://schemas.microsoft.com/office/drawing/2014/main" id="{E428EED0-0772-4954-B805-3B4F9AEAAB76}"/>
              </a:ext>
            </a:extLst>
          </p:cNvPr>
          <p:cNvCxnSpPr>
            <a:cxnSpLocks/>
          </p:cNvCxnSpPr>
          <p:nvPr userDrawn="1"/>
        </p:nvCxnSpPr>
        <p:spPr>
          <a:xfrm>
            <a:off x="724018" y="4960692"/>
            <a:ext cx="758152" cy="0"/>
          </a:xfrm>
          <a:prstGeom prst="line">
            <a:avLst/>
          </a:prstGeom>
          <a:ln w="57150">
            <a:solidFill>
              <a:schemeClr val="bg2"/>
            </a:solidFill>
          </a:ln>
        </p:spPr>
        <p:style>
          <a:lnRef idx="1">
            <a:schemeClr val="accent1"/>
          </a:lnRef>
          <a:fillRef idx="0">
            <a:schemeClr val="accent1"/>
          </a:fillRef>
          <a:effectRef idx="0">
            <a:schemeClr val="accent1"/>
          </a:effectRef>
          <a:fontRef idx="minor">
            <a:schemeClr val="tx1"/>
          </a:fontRef>
        </p:style>
      </p:cxnSp>
      <p:sp>
        <p:nvSpPr>
          <p:cNvPr id="3" name="Footer Placeholder 2">
            <a:extLst>
              <a:ext uri="{FF2B5EF4-FFF2-40B4-BE49-F238E27FC236}">
                <a16:creationId xmlns:a16="http://schemas.microsoft.com/office/drawing/2014/main" id="{20133C07-E7F7-478B-A434-E0AFB67D3A3A}"/>
              </a:ext>
            </a:extLst>
          </p:cNvPr>
          <p:cNvSpPr>
            <a:spLocks noGrp="1"/>
          </p:cNvSpPr>
          <p:nvPr>
            <p:ph type="ftr" sz="quarter" idx="10"/>
          </p:nvPr>
        </p:nvSpPr>
        <p:spPr/>
        <p:txBody>
          <a:bodyPr/>
          <a:lstStyle/>
          <a:p>
            <a:endParaRPr lang="en-GB"/>
          </a:p>
        </p:txBody>
      </p:sp>
      <p:sp>
        <p:nvSpPr>
          <p:cNvPr id="4" name="Slide Number Placeholder 3">
            <a:extLst>
              <a:ext uri="{FF2B5EF4-FFF2-40B4-BE49-F238E27FC236}">
                <a16:creationId xmlns:a16="http://schemas.microsoft.com/office/drawing/2014/main" id="{2E43682B-2455-4E5B-8DB6-4F8C4FCFED8C}"/>
              </a:ext>
            </a:extLst>
          </p:cNvPr>
          <p:cNvSpPr>
            <a:spLocks noGrp="1"/>
          </p:cNvSpPr>
          <p:nvPr>
            <p:ph type="sldNum" sz="quarter" idx="11"/>
          </p:nvPr>
        </p:nvSpPr>
        <p:spPr/>
        <p:txBody>
          <a:bodyPr/>
          <a:lstStyle/>
          <a:p>
            <a:fld id="{EA3DA7B4-1CBC-4A9E-B9AD-6DD77CAE4334}" type="slidenum">
              <a:rPr lang="en-GB" smtClean="0"/>
              <a:t>‹#›</a:t>
            </a:fld>
            <a:endParaRPr lang="en-GB"/>
          </a:p>
        </p:txBody>
      </p:sp>
    </p:spTree>
    <p:extLst>
      <p:ext uri="{BB962C8B-B14F-4D97-AF65-F5344CB8AC3E}">
        <p14:creationId xmlns:p14="http://schemas.microsoft.com/office/powerpoint/2010/main" val="337735351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obj">
  <p:cSld name="Title &amp;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4D19DF-C8E9-4429-923A-013EAD2C4366}"/>
              </a:ext>
            </a:extLst>
          </p:cNvPr>
          <p:cNvSpPr>
            <a:spLocks noGrp="1"/>
          </p:cNvSpPr>
          <p:nvPr>
            <p:ph type="title" hasCustomPrompt="1"/>
          </p:nvPr>
        </p:nvSpPr>
        <p:spPr/>
        <p:txBody>
          <a:bodyPr/>
          <a:lstStyle>
            <a:lvl1pPr>
              <a:defRPr/>
            </a:lvl1pPr>
          </a:lstStyle>
          <a:p>
            <a:r>
              <a:rPr lang="en-US"/>
              <a:t>Add title</a:t>
            </a:r>
            <a:endParaRPr lang="en-GB"/>
          </a:p>
        </p:txBody>
      </p:sp>
      <p:sp>
        <p:nvSpPr>
          <p:cNvPr id="3" name="Content Placeholder 2">
            <a:extLst>
              <a:ext uri="{FF2B5EF4-FFF2-40B4-BE49-F238E27FC236}">
                <a16:creationId xmlns:a16="http://schemas.microsoft.com/office/drawing/2014/main" id="{FAD171CF-5226-4F32-BA18-D8B2EE9560D0}"/>
              </a:ext>
            </a:extLst>
          </p:cNvPr>
          <p:cNvSpPr>
            <a:spLocks noGrp="1"/>
          </p:cNvSpPr>
          <p:nvPr>
            <p:ph idx="1" hasCustomPrompt="1"/>
          </p:nvPr>
        </p:nvSpPr>
        <p:spPr/>
        <p:txBody>
          <a:bodyPr vert="horz" lIns="0" tIns="0" rIns="0" bIns="0" rtlCol="0">
            <a:noAutofit/>
          </a:bodyPr>
          <a:lstStyle>
            <a:lvl1pPr>
              <a:defRPr lang="en-US" dirty="0"/>
            </a:lvl1pPr>
            <a:lvl2pPr>
              <a:defRPr lang="en-US" dirty="0"/>
            </a:lvl2pPr>
            <a:lvl3pPr>
              <a:defRPr lang="en-US" dirty="0"/>
            </a:lvl3pPr>
            <a:lvl4pPr>
              <a:defRPr lang="en-US" dirty="0"/>
            </a:lvl4pPr>
            <a:lvl5pPr>
              <a:defRPr lang="en-GB" dirty="0"/>
            </a:lvl5pPr>
          </a:lstStyle>
          <a:p>
            <a:pPr lvl="0"/>
            <a:r>
              <a:rPr lang="en-US"/>
              <a:t>First level</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157296399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userDrawn="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4D19DF-C8E9-4429-923A-013EAD2C4366}"/>
              </a:ext>
            </a:extLst>
          </p:cNvPr>
          <p:cNvSpPr>
            <a:spLocks noGrp="1"/>
          </p:cNvSpPr>
          <p:nvPr>
            <p:ph type="title" hasCustomPrompt="1"/>
          </p:nvPr>
        </p:nvSpPr>
        <p:spPr/>
        <p:txBody>
          <a:bodyPr/>
          <a:lstStyle>
            <a:lvl1pPr>
              <a:defRPr/>
            </a:lvl1pPr>
          </a:lstStyle>
          <a:p>
            <a:r>
              <a:rPr lang="en-US"/>
              <a:t>Add title</a:t>
            </a:r>
            <a:endParaRPr lang="en-GB"/>
          </a:p>
        </p:txBody>
      </p:sp>
      <p:sp>
        <p:nvSpPr>
          <p:cNvPr id="3" name="Footer Placeholder 2">
            <a:extLst>
              <a:ext uri="{FF2B5EF4-FFF2-40B4-BE49-F238E27FC236}">
                <a16:creationId xmlns:a16="http://schemas.microsoft.com/office/drawing/2014/main" id="{537FDDB3-2D8D-4699-B565-7CB13D8CD443}"/>
              </a:ext>
            </a:extLst>
          </p:cNvPr>
          <p:cNvSpPr>
            <a:spLocks noGrp="1"/>
          </p:cNvSpPr>
          <p:nvPr>
            <p:ph type="ftr" sz="quarter" idx="10"/>
          </p:nvPr>
        </p:nvSpPr>
        <p:spPr/>
        <p:txBody>
          <a:bodyPr/>
          <a:lstStyle/>
          <a:p>
            <a:endParaRPr lang="en-GB"/>
          </a:p>
        </p:txBody>
      </p:sp>
      <p:sp>
        <p:nvSpPr>
          <p:cNvPr id="4" name="Slide Number Placeholder 3">
            <a:extLst>
              <a:ext uri="{FF2B5EF4-FFF2-40B4-BE49-F238E27FC236}">
                <a16:creationId xmlns:a16="http://schemas.microsoft.com/office/drawing/2014/main" id="{9F9314B2-2BC9-4136-BC31-63D3FDDAE665}"/>
              </a:ext>
            </a:extLst>
          </p:cNvPr>
          <p:cNvSpPr>
            <a:spLocks noGrp="1"/>
          </p:cNvSpPr>
          <p:nvPr>
            <p:ph type="sldNum" sz="quarter" idx="11"/>
          </p:nvPr>
        </p:nvSpPr>
        <p:spPr/>
        <p:txBody>
          <a:bodyPr/>
          <a:lstStyle/>
          <a:p>
            <a:fld id="{EA3DA7B4-1CBC-4A9E-B9AD-6DD77CAE4334}" type="slidenum">
              <a:rPr lang="en-GB" smtClean="0"/>
              <a:t>‹#›</a:t>
            </a:fld>
            <a:endParaRPr lang="en-GB"/>
          </a:p>
        </p:txBody>
      </p:sp>
    </p:spTree>
    <p:extLst>
      <p:ext uri="{BB962C8B-B14F-4D97-AF65-F5344CB8AC3E}">
        <p14:creationId xmlns:p14="http://schemas.microsoft.com/office/powerpoint/2010/main" val="209361207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userDrawn="1">
  <p:cSld name="Cover half pic1">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19C060D4-753E-4EF8-B73A-2EF8CA0D2B95}"/>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bwMode="white">
          <a:xfrm>
            <a:off x="-1" y="2635364"/>
            <a:ext cx="12191997" cy="4222636"/>
          </a:xfrm>
          <a:prstGeom prst="rect">
            <a:avLst/>
          </a:prstGeom>
        </p:spPr>
      </p:pic>
      <p:pic>
        <p:nvPicPr>
          <p:cNvPr id="15" name="Picture 14">
            <a:extLst>
              <a:ext uri="{FF2B5EF4-FFF2-40B4-BE49-F238E27FC236}">
                <a16:creationId xmlns:a16="http://schemas.microsoft.com/office/drawing/2014/main" id="{D8228A74-D24D-495A-993F-0ECE9E5B77FA}"/>
              </a:ext>
            </a:extLst>
          </p:cNvPr>
          <p:cNvPicPr>
            <a:picLocks noChangeAspect="1"/>
          </p:cNvPicPr>
          <p:nvPr userDrawn="1"/>
        </p:nvPicPr>
        <p:blipFill>
          <a:blip r:embed="rId3"/>
          <a:stretch>
            <a:fillRect/>
          </a:stretch>
        </p:blipFill>
        <p:spPr>
          <a:xfrm>
            <a:off x="8946775" y="516981"/>
            <a:ext cx="2686121" cy="1491208"/>
          </a:xfrm>
          <a:prstGeom prst="rect">
            <a:avLst/>
          </a:prstGeom>
        </p:spPr>
      </p:pic>
      <p:sp>
        <p:nvSpPr>
          <p:cNvPr id="17" name="Text Placeholder 18">
            <a:extLst>
              <a:ext uri="{FF2B5EF4-FFF2-40B4-BE49-F238E27FC236}">
                <a16:creationId xmlns:a16="http://schemas.microsoft.com/office/drawing/2014/main" id="{E11680F1-EA36-4839-A93B-1CEC284ABCD5}"/>
              </a:ext>
            </a:extLst>
          </p:cNvPr>
          <p:cNvSpPr>
            <a:spLocks noGrp="1"/>
          </p:cNvSpPr>
          <p:nvPr>
            <p:ph type="body" sz="quarter" idx="11" hasCustomPrompt="1"/>
          </p:nvPr>
        </p:nvSpPr>
        <p:spPr>
          <a:xfrm>
            <a:off x="721024" y="5953914"/>
            <a:ext cx="4680000" cy="184086"/>
          </a:xfrm>
        </p:spPr>
        <p:txBody>
          <a:bodyPr lIns="0" tIns="0" rIns="0" bIns="0">
            <a:noAutofit/>
          </a:bodyPr>
          <a:lstStyle>
            <a:lvl1pPr marL="0" indent="0">
              <a:buNone/>
              <a:defRPr sz="1200">
                <a:solidFill>
                  <a:schemeClr val="bg2"/>
                </a:solidFill>
              </a:defRPr>
            </a:lvl1pPr>
          </a:lstStyle>
          <a:p>
            <a:pPr lvl="0"/>
            <a:r>
              <a:rPr lang="en-US"/>
              <a:t>Add date</a:t>
            </a:r>
            <a:endParaRPr lang="en-GB"/>
          </a:p>
        </p:txBody>
      </p:sp>
      <p:grpSp>
        <p:nvGrpSpPr>
          <p:cNvPr id="25" name="Group 24">
            <a:extLst>
              <a:ext uri="{FF2B5EF4-FFF2-40B4-BE49-F238E27FC236}">
                <a16:creationId xmlns:a16="http://schemas.microsoft.com/office/drawing/2014/main" id="{70BD872A-880E-4260-866D-D23E9F5DDB09}"/>
              </a:ext>
            </a:extLst>
          </p:cNvPr>
          <p:cNvGrpSpPr/>
          <p:nvPr userDrawn="1"/>
        </p:nvGrpSpPr>
        <p:grpSpPr>
          <a:xfrm>
            <a:off x="1288547" y="-1454939"/>
            <a:ext cx="4879437" cy="10867802"/>
            <a:chOff x="1288547" y="-1454939"/>
            <a:chExt cx="4879437" cy="10867802"/>
          </a:xfrm>
        </p:grpSpPr>
        <p:sp>
          <p:nvSpPr>
            <p:cNvPr id="26" name="Freeform: Shape 25">
              <a:extLst>
                <a:ext uri="{FF2B5EF4-FFF2-40B4-BE49-F238E27FC236}">
                  <a16:creationId xmlns:a16="http://schemas.microsoft.com/office/drawing/2014/main" id="{ACC393EB-78BB-454D-9D67-45742EB439E0}"/>
                </a:ext>
              </a:extLst>
            </p:cNvPr>
            <p:cNvSpPr>
              <a:spLocks/>
            </p:cNvSpPr>
            <p:nvPr/>
          </p:nvSpPr>
          <p:spPr bwMode="auto">
            <a:xfrm rot="18900000">
              <a:off x="1288547" y="3747173"/>
              <a:ext cx="1857316" cy="4413884"/>
            </a:xfrm>
            <a:custGeom>
              <a:avLst/>
              <a:gdLst>
                <a:gd name="connsiteX0" fmla="*/ 1278284 w 3135600"/>
                <a:gd name="connsiteY0" fmla="*/ 0 h 4413884"/>
                <a:gd name="connsiteX1" fmla="*/ 1301164 w 3135600"/>
                <a:gd name="connsiteY1" fmla="*/ 46492 h 4413884"/>
                <a:gd name="connsiteX2" fmla="*/ 3014476 w 3135600"/>
                <a:gd name="connsiteY2" fmla="*/ 4074144 h 4413884"/>
                <a:gd name="connsiteX3" fmla="*/ 3135600 w 3135600"/>
                <a:gd name="connsiteY3" fmla="*/ 4413884 h 4413884"/>
                <a:gd name="connsiteX4" fmla="*/ 0 w 3135600"/>
                <a:gd name="connsiteY4" fmla="*/ 1278284 h 4413884"/>
                <a:gd name="connsiteX0" fmla="*/ 1278284 w 3135600"/>
                <a:gd name="connsiteY0" fmla="*/ 0 h 4413884"/>
                <a:gd name="connsiteX1" fmla="*/ 1301164 w 3135600"/>
                <a:gd name="connsiteY1" fmla="*/ 46492 h 4413884"/>
                <a:gd name="connsiteX2" fmla="*/ 3014476 w 3135600"/>
                <a:gd name="connsiteY2" fmla="*/ 4074144 h 4413884"/>
                <a:gd name="connsiteX3" fmla="*/ 3135600 w 3135600"/>
                <a:gd name="connsiteY3" fmla="*/ 4413884 h 4413884"/>
                <a:gd name="connsiteX4" fmla="*/ 0 w 3135600"/>
                <a:gd name="connsiteY4" fmla="*/ 1278284 h 4413884"/>
                <a:gd name="connsiteX5" fmla="*/ 659255 w 3135600"/>
                <a:gd name="connsiteY5" fmla="*/ 593672 h 4413884"/>
                <a:gd name="connsiteX6" fmla="*/ 1278284 w 3135600"/>
                <a:gd name="connsiteY6" fmla="*/ 0 h 4413884"/>
                <a:gd name="connsiteX0" fmla="*/ 659255 w 3135600"/>
                <a:gd name="connsiteY0" fmla="*/ 593672 h 4413884"/>
                <a:gd name="connsiteX1" fmla="*/ 1278284 w 3135600"/>
                <a:gd name="connsiteY1" fmla="*/ 0 h 4413884"/>
                <a:gd name="connsiteX2" fmla="*/ 1301164 w 3135600"/>
                <a:gd name="connsiteY2" fmla="*/ 46492 h 4413884"/>
                <a:gd name="connsiteX3" fmla="*/ 3014476 w 3135600"/>
                <a:gd name="connsiteY3" fmla="*/ 4074144 h 4413884"/>
                <a:gd name="connsiteX4" fmla="*/ 3135600 w 3135600"/>
                <a:gd name="connsiteY4" fmla="*/ 4413884 h 4413884"/>
                <a:gd name="connsiteX5" fmla="*/ 0 w 3135600"/>
                <a:gd name="connsiteY5" fmla="*/ 1278284 h 4413884"/>
                <a:gd name="connsiteX6" fmla="*/ 750695 w 3135600"/>
                <a:gd name="connsiteY6" fmla="*/ 685112 h 4413884"/>
                <a:gd name="connsiteX0" fmla="*/ 659255 w 3135600"/>
                <a:gd name="connsiteY0" fmla="*/ 593672 h 4413884"/>
                <a:gd name="connsiteX1" fmla="*/ 1278284 w 3135600"/>
                <a:gd name="connsiteY1" fmla="*/ 0 h 4413884"/>
                <a:gd name="connsiteX2" fmla="*/ 1301164 w 3135600"/>
                <a:gd name="connsiteY2" fmla="*/ 46492 h 4413884"/>
                <a:gd name="connsiteX3" fmla="*/ 3014476 w 3135600"/>
                <a:gd name="connsiteY3" fmla="*/ 4074144 h 4413884"/>
                <a:gd name="connsiteX4" fmla="*/ 3135600 w 3135600"/>
                <a:gd name="connsiteY4" fmla="*/ 4413884 h 4413884"/>
                <a:gd name="connsiteX5" fmla="*/ 0 w 3135600"/>
                <a:gd name="connsiteY5" fmla="*/ 1278284 h 4413884"/>
                <a:gd name="connsiteX0" fmla="*/ 1278284 w 3135600"/>
                <a:gd name="connsiteY0" fmla="*/ 0 h 4413884"/>
                <a:gd name="connsiteX1" fmla="*/ 1301164 w 3135600"/>
                <a:gd name="connsiteY1" fmla="*/ 46492 h 4413884"/>
                <a:gd name="connsiteX2" fmla="*/ 3014476 w 3135600"/>
                <a:gd name="connsiteY2" fmla="*/ 4074144 h 4413884"/>
                <a:gd name="connsiteX3" fmla="*/ 3135600 w 3135600"/>
                <a:gd name="connsiteY3" fmla="*/ 4413884 h 4413884"/>
                <a:gd name="connsiteX4" fmla="*/ 0 w 3135600"/>
                <a:gd name="connsiteY4" fmla="*/ 1278284 h 4413884"/>
                <a:gd name="connsiteX0" fmla="*/ 0 w 1857316"/>
                <a:gd name="connsiteY0" fmla="*/ 0 h 4413884"/>
                <a:gd name="connsiteX1" fmla="*/ 22880 w 1857316"/>
                <a:gd name="connsiteY1" fmla="*/ 46492 h 4413884"/>
                <a:gd name="connsiteX2" fmla="*/ 1736192 w 1857316"/>
                <a:gd name="connsiteY2" fmla="*/ 4074144 h 4413884"/>
                <a:gd name="connsiteX3" fmla="*/ 1857316 w 1857316"/>
                <a:gd name="connsiteY3" fmla="*/ 4413884 h 4413884"/>
              </a:gdLst>
              <a:ahLst/>
              <a:cxnLst>
                <a:cxn ang="0">
                  <a:pos x="connsiteX0" y="connsiteY0"/>
                </a:cxn>
                <a:cxn ang="0">
                  <a:pos x="connsiteX1" y="connsiteY1"/>
                </a:cxn>
                <a:cxn ang="0">
                  <a:pos x="connsiteX2" y="connsiteY2"/>
                </a:cxn>
                <a:cxn ang="0">
                  <a:pos x="connsiteX3" y="connsiteY3"/>
                </a:cxn>
              </a:cxnLst>
              <a:rect l="l" t="t" r="r" b="b"/>
              <a:pathLst>
                <a:path w="1857316" h="4413884">
                  <a:moveTo>
                    <a:pt x="0" y="0"/>
                  </a:moveTo>
                  <a:lnTo>
                    <a:pt x="22880" y="46492"/>
                  </a:lnTo>
                  <a:cubicBezTo>
                    <a:pt x="650980" y="1356744"/>
                    <a:pt x="1228110" y="2701804"/>
                    <a:pt x="1736192" y="4074144"/>
                  </a:cubicBezTo>
                  <a:lnTo>
                    <a:pt x="1857316" y="4413884"/>
                  </a:lnTo>
                </a:path>
              </a:pathLst>
            </a:custGeom>
            <a:noFill/>
            <a:ln w="12700">
              <a:solidFill>
                <a:schemeClr val="bg2">
                  <a:alpha val="20000"/>
                </a:schemeClr>
              </a:solidFill>
              <a:round/>
              <a:headEnd/>
              <a:tailEnd/>
            </a:ln>
          </p:spPr>
          <p:txBody>
            <a:bodyPr vert="horz" wrap="square" lIns="91440" tIns="45720" rIns="91440" bIns="45720" numCol="1" anchor="t" anchorCtr="0" compatLnSpc="1">
              <a:prstTxWarp prst="textNoShape">
                <a:avLst/>
              </a:prstTxWarp>
              <a:noAutofit/>
            </a:bodyPr>
            <a:lstStyle/>
            <a:p>
              <a:endParaRPr lang="en-GB"/>
            </a:p>
          </p:txBody>
        </p:sp>
        <p:sp>
          <p:nvSpPr>
            <p:cNvPr id="27" name="Freeform: Shape 26">
              <a:extLst>
                <a:ext uri="{FF2B5EF4-FFF2-40B4-BE49-F238E27FC236}">
                  <a16:creationId xmlns:a16="http://schemas.microsoft.com/office/drawing/2014/main" id="{DA5E2C4B-C4B3-4703-A5C7-587F6DD9D215}"/>
                </a:ext>
              </a:extLst>
            </p:cNvPr>
            <p:cNvSpPr>
              <a:spLocks/>
            </p:cNvSpPr>
            <p:nvPr/>
          </p:nvSpPr>
          <p:spPr bwMode="auto">
            <a:xfrm rot="18900000">
              <a:off x="2219884" y="1498735"/>
              <a:ext cx="2616997" cy="7362766"/>
            </a:xfrm>
            <a:custGeom>
              <a:avLst/>
              <a:gdLst>
                <a:gd name="connsiteX0" fmla="*/ 1698691 w 4423341"/>
                <a:gd name="connsiteY0" fmla="*/ 0 h 10867802"/>
                <a:gd name="connsiteX1" fmla="*/ 1802655 w 4423341"/>
                <a:gd name="connsiteY1" fmla="*/ 253921 h 10867802"/>
                <a:gd name="connsiteX2" fmla="*/ 4332655 w 4423341"/>
                <a:gd name="connsiteY2" fmla="*/ 9938034 h 10867802"/>
                <a:gd name="connsiteX3" fmla="*/ 4423341 w 4423341"/>
                <a:gd name="connsiteY3" fmla="*/ 10867802 h 10867802"/>
                <a:gd name="connsiteX4" fmla="*/ 2616997 w 4423341"/>
                <a:gd name="connsiteY4" fmla="*/ 9061458 h 10867802"/>
                <a:gd name="connsiteX5" fmla="*/ 2530031 w 4423341"/>
                <a:gd name="connsiteY5" fmla="*/ 8715602 h 10867802"/>
                <a:gd name="connsiteX6" fmla="*/ 95899 w 4423341"/>
                <a:gd name="connsiteY6" fmla="*/ 1905981 h 10867802"/>
                <a:gd name="connsiteX7" fmla="*/ 0 w 4423341"/>
                <a:gd name="connsiteY7" fmla="*/ 1698692 h 10867802"/>
                <a:gd name="connsiteX0" fmla="*/ 1698691 w 4423341"/>
                <a:gd name="connsiteY0" fmla="*/ 0 h 10867802"/>
                <a:gd name="connsiteX1" fmla="*/ 1802655 w 4423341"/>
                <a:gd name="connsiteY1" fmla="*/ 253921 h 10867802"/>
                <a:gd name="connsiteX2" fmla="*/ 4332655 w 4423341"/>
                <a:gd name="connsiteY2" fmla="*/ 9938034 h 10867802"/>
                <a:gd name="connsiteX3" fmla="*/ 4423341 w 4423341"/>
                <a:gd name="connsiteY3" fmla="*/ 10867802 h 10867802"/>
                <a:gd name="connsiteX4" fmla="*/ 2616997 w 4423341"/>
                <a:gd name="connsiteY4" fmla="*/ 9061458 h 10867802"/>
                <a:gd name="connsiteX5" fmla="*/ 2530031 w 4423341"/>
                <a:gd name="connsiteY5" fmla="*/ 8715602 h 10867802"/>
                <a:gd name="connsiteX6" fmla="*/ 95899 w 4423341"/>
                <a:gd name="connsiteY6" fmla="*/ 1905981 h 10867802"/>
                <a:gd name="connsiteX7" fmla="*/ 0 w 4423341"/>
                <a:gd name="connsiteY7" fmla="*/ 1698692 h 10867802"/>
                <a:gd name="connsiteX8" fmla="*/ 860006 w 4423341"/>
                <a:gd name="connsiteY8" fmla="*/ 813327 h 10867802"/>
                <a:gd name="connsiteX9" fmla="*/ 1698691 w 4423341"/>
                <a:gd name="connsiteY9" fmla="*/ 0 h 10867802"/>
                <a:gd name="connsiteX0" fmla="*/ 860006 w 4423341"/>
                <a:gd name="connsiteY0" fmla="*/ 813327 h 10867802"/>
                <a:gd name="connsiteX1" fmla="*/ 1698691 w 4423341"/>
                <a:gd name="connsiteY1" fmla="*/ 0 h 10867802"/>
                <a:gd name="connsiteX2" fmla="*/ 1802655 w 4423341"/>
                <a:gd name="connsiteY2" fmla="*/ 253921 h 10867802"/>
                <a:gd name="connsiteX3" fmla="*/ 4332655 w 4423341"/>
                <a:gd name="connsiteY3" fmla="*/ 9938034 h 10867802"/>
                <a:gd name="connsiteX4" fmla="*/ 4423341 w 4423341"/>
                <a:gd name="connsiteY4" fmla="*/ 10867802 h 10867802"/>
                <a:gd name="connsiteX5" fmla="*/ 2616997 w 4423341"/>
                <a:gd name="connsiteY5" fmla="*/ 9061458 h 10867802"/>
                <a:gd name="connsiteX6" fmla="*/ 2530031 w 4423341"/>
                <a:gd name="connsiteY6" fmla="*/ 8715602 h 10867802"/>
                <a:gd name="connsiteX7" fmla="*/ 95899 w 4423341"/>
                <a:gd name="connsiteY7" fmla="*/ 1905981 h 10867802"/>
                <a:gd name="connsiteX8" fmla="*/ 0 w 4423341"/>
                <a:gd name="connsiteY8" fmla="*/ 1698692 h 10867802"/>
                <a:gd name="connsiteX9" fmla="*/ 951446 w 4423341"/>
                <a:gd name="connsiteY9" fmla="*/ 904767 h 10867802"/>
                <a:gd name="connsiteX0" fmla="*/ 860006 w 4423341"/>
                <a:gd name="connsiteY0" fmla="*/ 813327 h 10867802"/>
                <a:gd name="connsiteX1" fmla="*/ 1698691 w 4423341"/>
                <a:gd name="connsiteY1" fmla="*/ 0 h 10867802"/>
                <a:gd name="connsiteX2" fmla="*/ 1802655 w 4423341"/>
                <a:gd name="connsiteY2" fmla="*/ 253921 h 10867802"/>
                <a:gd name="connsiteX3" fmla="*/ 4332655 w 4423341"/>
                <a:gd name="connsiteY3" fmla="*/ 9938034 h 10867802"/>
                <a:gd name="connsiteX4" fmla="*/ 4423341 w 4423341"/>
                <a:gd name="connsiteY4" fmla="*/ 10867802 h 10867802"/>
                <a:gd name="connsiteX5" fmla="*/ 2616997 w 4423341"/>
                <a:gd name="connsiteY5" fmla="*/ 9061458 h 10867802"/>
                <a:gd name="connsiteX6" fmla="*/ 2530031 w 4423341"/>
                <a:gd name="connsiteY6" fmla="*/ 8715602 h 10867802"/>
                <a:gd name="connsiteX7" fmla="*/ 95899 w 4423341"/>
                <a:gd name="connsiteY7" fmla="*/ 1905981 h 10867802"/>
                <a:gd name="connsiteX8" fmla="*/ 0 w 4423341"/>
                <a:gd name="connsiteY8" fmla="*/ 1698692 h 10867802"/>
                <a:gd name="connsiteX0" fmla="*/ 1698691 w 4423341"/>
                <a:gd name="connsiteY0" fmla="*/ 0 h 10867802"/>
                <a:gd name="connsiteX1" fmla="*/ 1802655 w 4423341"/>
                <a:gd name="connsiteY1" fmla="*/ 253921 h 10867802"/>
                <a:gd name="connsiteX2" fmla="*/ 4332655 w 4423341"/>
                <a:gd name="connsiteY2" fmla="*/ 9938034 h 10867802"/>
                <a:gd name="connsiteX3" fmla="*/ 4423341 w 4423341"/>
                <a:gd name="connsiteY3" fmla="*/ 10867802 h 10867802"/>
                <a:gd name="connsiteX4" fmla="*/ 2616997 w 4423341"/>
                <a:gd name="connsiteY4" fmla="*/ 9061458 h 10867802"/>
                <a:gd name="connsiteX5" fmla="*/ 2530031 w 4423341"/>
                <a:gd name="connsiteY5" fmla="*/ 8715602 h 10867802"/>
                <a:gd name="connsiteX6" fmla="*/ 95899 w 4423341"/>
                <a:gd name="connsiteY6" fmla="*/ 1905981 h 10867802"/>
                <a:gd name="connsiteX7" fmla="*/ 0 w 4423341"/>
                <a:gd name="connsiteY7" fmla="*/ 1698692 h 10867802"/>
                <a:gd name="connsiteX0" fmla="*/ 1698691 w 4423341"/>
                <a:gd name="connsiteY0" fmla="*/ 0 h 10867802"/>
                <a:gd name="connsiteX1" fmla="*/ 1802655 w 4423341"/>
                <a:gd name="connsiteY1" fmla="*/ 253921 h 10867802"/>
                <a:gd name="connsiteX2" fmla="*/ 4332655 w 4423341"/>
                <a:gd name="connsiteY2" fmla="*/ 9938034 h 10867802"/>
                <a:gd name="connsiteX3" fmla="*/ 4423341 w 4423341"/>
                <a:gd name="connsiteY3" fmla="*/ 10867802 h 10867802"/>
                <a:gd name="connsiteX4" fmla="*/ 3465337 w 4423341"/>
                <a:gd name="connsiteY4" fmla="*/ 9909797 h 10867802"/>
                <a:gd name="connsiteX5" fmla="*/ 2616997 w 4423341"/>
                <a:gd name="connsiteY5" fmla="*/ 9061458 h 10867802"/>
                <a:gd name="connsiteX6" fmla="*/ 2530031 w 4423341"/>
                <a:gd name="connsiteY6" fmla="*/ 8715602 h 10867802"/>
                <a:gd name="connsiteX7" fmla="*/ 95899 w 4423341"/>
                <a:gd name="connsiteY7" fmla="*/ 1905981 h 10867802"/>
                <a:gd name="connsiteX8" fmla="*/ 0 w 4423341"/>
                <a:gd name="connsiteY8" fmla="*/ 1698692 h 10867802"/>
                <a:gd name="connsiteX0" fmla="*/ 1698691 w 4423341"/>
                <a:gd name="connsiteY0" fmla="*/ 0 h 10867802"/>
                <a:gd name="connsiteX1" fmla="*/ 1802655 w 4423341"/>
                <a:gd name="connsiteY1" fmla="*/ 253921 h 10867802"/>
                <a:gd name="connsiteX2" fmla="*/ 4332655 w 4423341"/>
                <a:gd name="connsiteY2" fmla="*/ 9938034 h 10867802"/>
                <a:gd name="connsiteX3" fmla="*/ 4423341 w 4423341"/>
                <a:gd name="connsiteY3" fmla="*/ 10867802 h 10867802"/>
                <a:gd name="connsiteX4" fmla="*/ 2616997 w 4423341"/>
                <a:gd name="connsiteY4" fmla="*/ 9061458 h 10867802"/>
                <a:gd name="connsiteX5" fmla="*/ 2530031 w 4423341"/>
                <a:gd name="connsiteY5" fmla="*/ 8715602 h 10867802"/>
                <a:gd name="connsiteX6" fmla="*/ 95899 w 4423341"/>
                <a:gd name="connsiteY6" fmla="*/ 1905981 h 10867802"/>
                <a:gd name="connsiteX7" fmla="*/ 0 w 4423341"/>
                <a:gd name="connsiteY7" fmla="*/ 1698692 h 10867802"/>
                <a:gd name="connsiteX0" fmla="*/ 1802655 w 4423341"/>
                <a:gd name="connsiteY0" fmla="*/ 0 h 10613881"/>
                <a:gd name="connsiteX1" fmla="*/ 4332655 w 4423341"/>
                <a:gd name="connsiteY1" fmla="*/ 9684113 h 10613881"/>
                <a:gd name="connsiteX2" fmla="*/ 4423341 w 4423341"/>
                <a:gd name="connsiteY2" fmla="*/ 10613881 h 10613881"/>
                <a:gd name="connsiteX3" fmla="*/ 2616997 w 4423341"/>
                <a:gd name="connsiteY3" fmla="*/ 8807537 h 10613881"/>
                <a:gd name="connsiteX4" fmla="*/ 2530031 w 4423341"/>
                <a:gd name="connsiteY4" fmla="*/ 8461681 h 10613881"/>
                <a:gd name="connsiteX5" fmla="*/ 95899 w 4423341"/>
                <a:gd name="connsiteY5" fmla="*/ 1652060 h 10613881"/>
                <a:gd name="connsiteX6" fmla="*/ 0 w 4423341"/>
                <a:gd name="connsiteY6" fmla="*/ 1444771 h 10613881"/>
                <a:gd name="connsiteX0" fmla="*/ 4332655 w 4423341"/>
                <a:gd name="connsiteY0" fmla="*/ 8239342 h 9169110"/>
                <a:gd name="connsiteX1" fmla="*/ 4423341 w 4423341"/>
                <a:gd name="connsiteY1" fmla="*/ 9169110 h 9169110"/>
                <a:gd name="connsiteX2" fmla="*/ 2616997 w 4423341"/>
                <a:gd name="connsiteY2" fmla="*/ 7362766 h 9169110"/>
                <a:gd name="connsiteX3" fmla="*/ 2530031 w 4423341"/>
                <a:gd name="connsiteY3" fmla="*/ 7016910 h 9169110"/>
                <a:gd name="connsiteX4" fmla="*/ 95899 w 4423341"/>
                <a:gd name="connsiteY4" fmla="*/ 207289 h 9169110"/>
                <a:gd name="connsiteX5" fmla="*/ 0 w 4423341"/>
                <a:gd name="connsiteY5" fmla="*/ 0 h 9169110"/>
                <a:gd name="connsiteX0" fmla="*/ 4423341 w 4423341"/>
                <a:gd name="connsiteY0" fmla="*/ 9169110 h 9169110"/>
                <a:gd name="connsiteX1" fmla="*/ 2616997 w 4423341"/>
                <a:gd name="connsiteY1" fmla="*/ 7362766 h 9169110"/>
                <a:gd name="connsiteX2" fmla="*/ 2530031 w 4423341"/>
                <a:gd name="connsiteY2" fmla="*/ 7016910 h 9169110"/>
                <a:gd name="connsiteX3" fmla="*/ 95899 w 4423341"/>
                <a:gd name="connsiteY3" fmla="*/ 207289 h 9169110"/>
                <a:gd name="connsiteX4" fmla="*/ 0 w 4423341"/>
                <a:gd name="connsiteY4" fmla="*/ 0 h 9169110"/>
                <a:gd name="connsiteX0" fmla="*/ 2616997 w 2616997"/>
                <a:gd name="connsiteY0" fmla="*/ 7362766 h 7362766"/>
                <a:gd name="connsiteX1" fmla="*/ 2530031 w 2616997"/>
                <a:gd name="connsiteY1" fmla="*/ 7016910 h 7362766"/>
                <a:gd name="connsiteX2" fmla="*/ 95899 w 2616997"/>
                <a:gd name="connsiteY2" fmla="*/ 207289 h 7362766"/>
                <a:gd name="connsiteX3" fmla="*/ 0 w 2616997"/>
                <a:gd name="connsiteY3" fmla="*/ 0 h 7362766"/>
              </a:gdLst>
              <a:ahLst/>
              <a:cxnLst>
                <a:cxn ang="0">
                  <a:pos x="connsiteX0" y="connsiteY0"/>
                </a:cxn>
                <a:cxn ang="0">
                  <a:pos x="connsiteX1" y="connsiteY1"/>
                </a:cxn>
                <a:cxn ang="0">
                  <a:pos x="connsiteX2" y="connsiteY2"/>
                </a:cxn>
                <a:cxn ang="0">
                  <a:pos x="connsiteX3" y="connsiteY3"/>
                </a:cxn>
              </a:cxnLst>
              <a:rect l="l" t="t" r="r" b="b"/>
              <a:pathLst>
                <a:path w="2616997" h="7362766">
                  <a:moveTo>
                    <a:pt x="2616997" y="7362766"/>
                  </a:moveTo>
                  <a:lnTo>
                    <a:pt x="2530031" y="7016910"/>
                  </a:lnTo>
                  <a:cubicBezTo>
                    <a:pt x="1985271" y="4937405"/>
                    <a:pt x="1202147" y="2657927"/>
                    <a:pt x="95899" y="207289"/>
                  </a:cubicBezTo>
                  <a:lnTo>
                    <a:pt x="0" y="0"/>
                  </a:lnTo>
                </a:path>
              </a:pathLst>
            </a:custGeom>
            <a:noFill/>
            <a:ln w="12700">
              <a:solidFill>
                <a:schemeClr val="bg2">
                  <a:alpha val="20000"/>
                </a:schemeClr>
              </a:solidFill>
              <a:round/>
              <a:headEnd/>
              <a:tailEnd/>
            </a:ln>
          </p:spPr>
          <p:txBody>
            <a:bodyPr vert="horz" wrap="square" lIns="91440" tIns="45720" rIns="91440" bIns="45720" numCol="1" anchor="t" anchorCtr="0" compatLnSpc="1">
              <a:prstTxWarp prst="textNoShape">
                <a:avLst/>
              </a:prstTxWarp>
              <a:noAutofit/>
            </a:bodyPr>
            <a:lstStyle/>
            <a:p>
              <a:endParaRPr lang="en-GB"/>
            </a:p>
          </p:txBody>
        </p:sp>
        <p:sp>
          <p:nvSpPr>
            <p:cNvPr id="28" name="Freeform: Shape 27">
              <a:extLst>
                <a:ext uri="{FF2B5EF4-FFF2-40B4-BE49-F238E27FC236}">
                  <a16:creationId xmlns:a16="http://schemas.microsoft.com/office/drawing/2014/main" id="{FE02F61A-5805-4BA9-9AF9-615FDB9692EE}"/>
                </a:ext>
              </a:extLst>
            </p:cNvPr>
            <p:cNvSpPr>
              <a:spLocks/>
            </p:cNvSpPr>
            <p:nvPr userDrawn="1"/>
          </p:nvSpPr>
          <p:spPr bwMode="auto">
            <a:xfrm rot="18900000">
              <a:off x="3443334" y="-1454939"/>
              <a:ext cx="2724650" cy="10867802"/>
            </a:xfrm>
            <a:custGeom>
              <a:avLst/>
              <a:gdLst>
                <a:gd name="connsiteX0" fmla="*/ 1698691 w 4423341"/>
                <a:gd name="connsiteY0" fmla="*/ 0 h 10867802"/>
                <a:gd name="connsiteX1" fmla="*/ 1802655 w 4423341"/>
                <a:gd name="connsiteY1" fmla="*/ 253921 h 10867802"/>
                <a:gd name="connsiteX2" fmla="*/ 4332655 w 4423341"/>
                <a:gd name="connsiteY2" fmla="*/ 9938034 h 10867802"/>
                <a:gd name="connsiteX3" fmla="*/ 4423341 w 4423341"/>
                <a:gd name="connsiteY3" fmla="*/ 10867802 h 10867802"/>
                <a:gd name="connsiteX4" fmla="*/ 2616997 w 4423341"/>
                <a:gd name="connsiteY4" fmla="*/ 9061458 h 10867802"/>
                <a:gd name="connsiteX5" fmla="*/ 2530031 w 4423341"/>
                <a:gd name="connsiteY5" fmla="*/ 8715602 h 10867802"/>
                <a:gd name="connsiteX6" fmla="*/ 95899 w 4423341"/>
                <a:gd name="connsiteY6" fmla="*/ 1905981 h 10867802"/>
                <a:gd name="connsiteX7" fmla="*/ 0 w 4423341"/>
                <a:gd name="connsiteY7" fmla="*/ 1698692 h 10867802"/>
                <a:gd name="connsiteX0" fmla="*/ 1698691 w 4423341"/>
                <a:gd name="connsiteY0" fmla="*/ 0 h 10867802"/>
                <a:gd name="connsiteX1" fmla="*/ 1802655 w 4423341"/>
                <a:gd name="connsiteY1" fmla="*/ 253921 h 10867802"/>
                <a:gd name="connsiteX2" fmla="*/ 4332655 w 4423341"/>
                <a:gd name="connsiteY2" fmla="*/ 9938034 h 10867802"/>
                <a:gd name="connsiteX3" fmla="*/ 4423341 w 4423341"/>
                <a:gd name="connsiteY3" fmla="*/ 10867802 h 10867802"/>
                <a:gd name="connsiteX4" fmla="*/ 2616997 w 4423341"/>
                <a:gd name="connsiteY4" fmla="*/ 9061458 h 10867802"/>
                <a:gd name="connsiteX5" fmla="*/ 2530031 w 4423341"/>
                <a:gd name="connsiteY5" fmla="*/ 8715602 h 10867802"/>
                <a:gd name="connsiteX6" fmla="*/ 95899 w 4423341"/>
                <a:gd name="connsiteY6" fmla="*/ 1905981 h 10867802"/>
                <a:gd name="connsiteX7" fmla="*/ 0 w 4423341"/>
                <a:gd name="connsiteY7" fmla="*/ 1698692 h 10867802"/>
                <a:gd name="connsiteX8" fmla="*/ 860006 w 4423341"/>
                <a:gd name="connsiteY8" fmla="*/ 813327 h 10867802"/>
                <a:gd name="connsiteX9" fmla="*/ 1698691 w 4423341"/>
                <a:gd name="connsiteY9" fmla="*/ 0 h 10867802"/>
                <a:gd name="connsiteX0" fmla="*/ 860006 w 4423341"/>
                <a:gd name="connsiteY0" fmla="*/ 813327 h 10867802"/>
                <a:gd name="connsiteX1" fmla="*/ 1698691 w 4423341"/>
                <a:gd name="connsiteY1" fmla="*/ 0 h 10867802"/>
                <a:gd name="connsiteX2" fmla="*/ 1802655 w 4423341"/>
                <a:gd name="connsiteY2" fmla="*/ 253921 h 10867802"/>
                <a:gd name="connsiteX3" fmla="*/ 4332655 w 4423341"/>
                <a:gd name="connsiteY3" fmla="*/ 9938034 h 10867802"/>
                <a:gd name="connsiteX4" fmla="*/ 4423341 w 4423341"/>
                <a:gd name="connsiteY4" fmla="*/ 10867802 h 10867802"/>
                <a:gd name="connsiteX5" fmla="*/ 2616997 w 4423341"/>
                <a:gd name="connsiteY5" fmla="*/ 9061458 h 10867802"/>
                <a:gd name="connsiteX6" fmla="*/ 2530031 w 4423341"/>
                <a:gd name="connsiteY6" fmla="*/ 8715602 h 10867802"/>
                <a:gd name="connsiteX7" fmla="*/ 95899 w 4423341"/>
                <a:gd name="connsiteY7" fmla="*/ 1905981 h 10867802"/>
                <a:gd name="connsiteX8" fmla="*/ 0 w 4423341"/>
                <a:gd name="connsiteY8" fmla="*/ 1698692 h 10867802"/>
                <a:gd name="connsiteX9" fmla="*/ 951446 w 4423341"/>
                <a:gd name="connsiteY9" fmla="*/ 904767 h 10867802"/>
                <a:gd name="connsiteX0" fmla="*/ 860006 w 4423341"/>
                <a:gd name="connsiteY0" fmla="*/ 813327 h 10867802"/>
                <a:gd name="connsiteX1" fmla="*/ 1698691 w 4423341"/>
                <a:gd name="connsiteY1" fmla="*/ 0 h 10867802"/>
                <a:gd name="connsiteX2" fmla="*/ 1802655 w 4423341"/>
                <a:gd name="connsiteY2" fmla="*/ 253921 h 10867802"/>
                <a:gd name="connsiteX3" fmla="*/ 4332655 w 4423341"/>
                <a:gd name="connsiteY3" fmla="*/ 9938034 h 10867802"/>
                <a:gd name="connsiteX4" fmla="*/ 4423341 w 4423341"/>
                <a:gd name="connsiteY4" fmla="*/ 10867802 h 10867802"/>
                <a:gd name="connsiteX5" fmla="*/ 2616997 w 4423341"/>
                <a:gd name="connsiteY5" fmla="*/ 9061458 h 10867802"/>
                <a:gd name="connsiteX6" fmla="*/ 2530031 w 4423341"/>
                <a:gd name="connsiteY6" fmla="*/ 8715602 h 10867802"/>
                <a:gd name="connsiteX7" fmla="*/ 95899 w 4423341"/>
                <a:gd name="connsiteY7" fmla="*/ 1905981 h 10867802"/>
                <a:gd name="connsiteX8" fmla="*/ 0 w 4423341"/>
                <a:gd name="connsiteY8" fmla="*/ 1698692 h 10867802"/>
                <a:gd name="connsiteX0" fmla="*/ 1698691 w 4423341"/>
                <a:gd name="connsiteY0" fmla="*/ 0 h 10867802"/>
                <a:gd name="connsiteX1" fmla="*/ 1802655 w 4423341"/>
                <a:gd name="connsiteY1" fmla="*/ 253921 h 10867802"/>
                <a:gd name="connsiteX2" fmla="*/ 4332655 w 4423341"/>
                <a:gd name="connsiteY2" fmla="*/ 9938034 h 10867802"/>
                <a:gd name="connsiteX3" fmla="*/ 4423341 w 4423341"/>
                <a:gd name="connsiteY3" fmla="*/ 10867802 h 10867802"/>
                <a:gd name="connsiteX4" fmla="*/ 2616997 w 4423341"/>
                <a:gd name="connsiteY4" fmla="*/ 9061458 h 10867802"/>
                <a:gd name="connsiteX5" fmla="*/ 2530031 w 4423341"/>
                <a:gd name="connsiteY5" fmla="*/ 8715602 h 10867802"/>
                <a:gd name="connsiteX6" fmla="*/ 95899 w 4423341"/>
                <a:gd name="connsiteY6" fmla="*/ 1905981 h 10867802"/>
                <a:gd name="connsiteX7" fmla="*/ 0 w 4423341"/>
                <a:gd name="connsiteY7" fmla="*/ 1698692 h 10867802"/>
                <a:gd name="connsiteX0" fmla="*/ 1698691 w 4423341"/>
                <a:gd name="connsiteY0" fmla="*/ 0 h 10867802"/>
                <a:gd name="connsiteX1" fmla="*/ 1802655 w 4423341"/>
                <a:gd name="connsiteY1" fmla="*/ 253921 h 10867802"/>
                <a:gd name="connsiteX2" fmla="*/ 4332655 w 4423341"/>
                <a:gd name="connsiteY2" fmla="*/ 9938034 h 10867802"/>
                <a:gd name="connsiteX3" fmla="*/ 4423341 w 4423341"/>
                <a:gd name="connsiteY3" fmla="*/ 10867802 h 10867802"/>
                <a:gd name="connsiteX4" fmla="*/ 3465337 w 4423341"/>
                <a:gd name="connsiteY4" fmla="*/ 9909797 h 10867802"/>
                <a:gd name="connsiteX5" fmla="*/ 2616997 w 4423341"/>
                <a:gd name="connsiteY5" fmla="*/ 9061458 h 10867802"/>
                <a:gd name="connsiteX6" fmla="*/ 2530031 w 4423341"/>
                <a:gd name="connsiteY6" fmla="*/ 8715602 h 10867802"/>
                <a:gd name="connsiteX7" fmla="*/ 95899 w 4423341"/>
                <a:gd name="connsiteY7" fmla="*/ 1905981 h 10867802"/>
                <a:gd name="connsiteX8" fmla="*/ 0 w 4423341"/>
                <a:gd name="connsiteY8" fmla="*/ 1698692 h 10867802"/>
                <a:gd name="connsiteX0" fmla="*/ 1698691 w 4423341"/>
                <a:gd name="connsiteY0" fmla="*/ 0 h 10867802"/>
                <a:gd name="connsiteX1" fmla="*/ 1802655 w 4423341"/>
                <a:gd name="connsiteY1" fmla="*/ 253921 h 10867802"/>
                <a:gd name="connsiteX2" fmla="*/ 4332655 w 4423341"/>
                <a:gd name="connsiteY2" fmla="*/ 9938034 h 10867802"/>
                <a:gd name="connsiteX3" fmla="*/ 4423341 w 4423341"/>
                <a:gd name="connsiteY3" fmla="*/ 10867802 h 10867802"/>
                <a:gd name="connsiteX4" fmla="*/ 2616997 w 4423341"/>
                <a:gd name="connsiteY4" fmla="*/ 9061458 h 10867802"/>
                <a:gd name="connsiteX5" fmla="*/ 2530031 w 4423341"/>
                <a:gd name="connsiteY5" fmla="*/ 8715602 h 10867802"/>
                <a:gd name="connsiteX6" fmla="*/ 95899 w 4423341"/>
                <a:gd name="connsiteY6" fmla="*/ 1905981 h 10867802"/>
                <a:gd name="connsiteX7" fmla="*/ 0 w 4423341"/>
                <a:gd name="connsiteY7" fmla="*/ 1698692 h 10867802"/>
                <a:gd name="connsiteX0" fmla="*/ 1602792 w 4327442"/>
                <a:gd name="connsiteY0" fmla="*/ 0 h 10867802"/>
                <a:gd name="connsiteX1" fmla="*/ 1706756 w 4327442"/>
                <a:gd name="connsiteY1" fmla="*/ 253921 h 10867802"/>
                <a:gd name="connsiteX2" fmla="*/ 4236756 w 4327442"/>
                <a:gd name="connsiteY2" fmla="*/ 9938034 h 10867802"/>
                <a:gd name="connsiteX3" fmla="*/ 4327442 w 4327442"/>
                <a:gd name="connsiteY3" fmla="*/ 10867802 h 10867802"/>
                <a:gd name="connsiteX4" fmla="*/ 2521098 w 4327442"/>
                <a:gd name="connsiteY4" fmla="*/ 9061458 h 10867802"/>
                <a:gd name="connsiteX5" fmla="*/ 2434132 w 4327442"/>
                <a:gd name="connsiteY5" fmla="*/ 8715602 h 10867802"/>
                <a:gd name="connsiteX6" fmla="*/ 0 w 4327442"/>
                <a:gd name="connsiteY6" fmla="*/ 1905981 h 10867802"/>
                <a:gd name="connsiteX0" fmla="*/ 1596453 w 4321103"/>
                <a:gd name="connsiteY0" fmla="*/ 0 h 10867802"/>
                <a:gd name="connsiteX1" fmla="*/ 1700417 w 4321103"/>
                <a:gd name="connsiteY1" fmla="*/ 253921 h 10867802"/>
                <a:gd name="connsiteX2" fmla="*/ 4230417 w 4321103"/>
                <a:gd name="connsiteY2" fmla="*/ 9938034 h 10867802"/>
                <a:gd name="connsiteX3" fmla="*/ 4321103 w 4321103"/>
                <a:gd name="connsiteY3" fmla="*/ 10867802 h 10867802"/>
                <a:gd name="connsiteX4" fmla="*/ 2514759 w 4321103"/>
                <a:gd name="connsiteY4" fmla="*/ 9061458 h 10867802"/>
                <a:gd name="connsiteX5" fmla="*/ 2427793 w 4321103"/>
                <a:gd name="connsiteY5" fmla="*/ 8715602 h 10867802"/>
                <a:gd name="connsiteX6" fmla="*/ 0 w 4321103"/>
                <a:gd name="connsiteY6" fmla="*/ 1874287 h 10867802"/>
                <a:gd name="connsiteX0" fmla="*/ 0 w 2724650"/>
                <a:gd name="connsiteY0" fmla="*/ 0 h 10867802"/>
                <a:gd name="connsiteX1" fmla="*/ 103964 w 2724650"/>
                <a:gd name="connsiteY1" fmla="*/ 253921 h 10867802"/>
                <a:gd name="connsiteX2" fmla="*/ 2633964 w 2724650"/>
                <a:gd name="connsiteY2" fmla="*/ 9938034 h 10867802"/>
                <a:gd name="connsiteX3" fmla="*/ 2724650 w 2724650"/>
                <a:gd name="connsiteY3" fmla="*/ 10867802 h 10867802"/>
                <a:gd name="connsiteX4" fmla="*/ 918306 w 2724650"/>
                <a:gd name="connsiteY4" fmla="*/ 9061458 h 10867802"/>
                <a:gd name="connsiteX5" fmla="*/ 831340 w 2724650"/>
                <a:gd name="connsiteY5" fmla="*/ 8715602 h 10867802"/>
                <a:gd name="connsiteX0" fmla="*/ 0 w 2724650"/>
                <a:gd name="connsiteY0" fmla="*/ 0 h 10867802"/>
                <a:gd name="connsiteX1" fmla="*/ 103964 w 2724650"/>
                <a:gd name="connsiteY1" fmla="*/ 253921 h 10867802"/>
                <a:gd name="connsiteX2" fmla="*/ 2633964 w 2724650"/>
                <a:gd name="connsiteY2" fmla="*/ 9938034 h 10867802"/>
                <a:gd name="connsiteX3" fmla="*/ 2724650 w 2724650"/>
                <a:gd name="connsiteY3" fmla="*/ 10867802 h 10867802"/>
                <a:gd name="connsiteX4" fmla="*/ 918306 w 2724650"/>
                <a:gd name="connsiteY4" fmla="*/ 9061458 h 10867802"/>
                <a:gd name="connsiteX0" fmla="*/ 0 w 2724650"/>
                <a:gd name="connsiteY0" fmla="*/ 0 h 10867802"/>
                <a:gd name="connsiteX1" fmla="*/ 103964 w 2724650"/>
                <a:gd name="connsiteY1" fmla="*/ 253921 h 10867802"/>
                <a:gd name="connsiteX2" fmla="*/ 2633964 w 2724650"/>
                <a:gd name="connsiteY2" fmla="*/ 9938034 h 10867802"/>
                <a:gd name="connsiteX3" fmla="*/ 2724650 w 2724650"/>
                <a:gd name="connsiteY3" fmla="*/ 10867802 h 10867802"/>
                <a:gd name="connsiteX4" fmla="*/ 892950 w 2724650"/>
                <a:gd name="connsiteY4" fmla="*/ 9048779 h 10867802"/>
                <a:gd name="connsiteX0" fmla="*/ 0 w 2724650"/>
                <a:gd name="connsiteY0" fmla="*/ 0 h 10867802"/>
                <a:gd name="connsiteX1" fmla="*/ 103964 w 2724650"/>
                <a:gd name="connsiteY1" fmla="*/ 253921 h 10867802"/>
                <a:gd name="connsiteX2" fmla="*/ 2633964 w 2724650"/>
                <a:gd name="connsiteY2" fmla="*/ 9938034 h 10867802"/>
                <a:gd name="connsiteX3" fmla="*/ 2724650 w 2724650"/>
                <a:gd name="connsiteY3" fmla="*/ 10867802 h 10867802"/>
              </a:gdLst>
              <a:ahLst/>
              <a:cxnLst>
                <a:cxn ang="0">
                  <a:pos x="connsiteX0" y="connsiteY0"/>
                </a:cxn>
                <a:cxn ang="0">
                  <a:pos x="connsiteX1" y="connsiteY1"/>
                </a:cxn>
                <a:cxn ang="0">
                  <a:pos x="connsiteX2" y="connsiteY2"/>
                </a:cxn>
                <a:cxn ang="0">
                  <a:pos x="connsiteX3" y="connsiteY3"/>
                </a:cxn>
              </a:cxnLst>
              <a:rect l="l" t="t" r="r" b="b"/>
              <a:pathLst>
                <a:path w="2724650" h="10867802">
                  <a:moveTo>
                    <a:pt x="0" y="0"/>
                  </a:moveTo>
                  <a:lnTo>
                    <a:pt x="103964" y="253921"/>
                  </a:lnTo>
                  <a:cubicBezTo>
                    <a:pt x="1334323" y="3321846"/>
                    <a:pt x="2251546" y="6578706"/>
                    <a:pt x="2633964" y="9938034"/>
                  </a:cubicBezTo>
                  <a:lnTo>
                    <a:pt x="2724650" y="10867802"/>
                  </a:lnTo>
                </a:path>
              </a:pathLst>
            </a:custGeom>
            <a:noFill/>
            <a:ln w="12700">
              <a:solidFill>
                <a:schemeClr val="bg2">
                  <a:alpha val="20000"/>
                </a:schemeClr>
              </a:solidFill>
              <a:round/>
              <a:headEnd/>
              <a:tailEnd/>
            </a:ln>
          </p:spPr>
          <p:txBody>
            <a:bodyPr vert="horz" wrap="square" lIns="91440" tIns="45720" rIns="91440" bIns="45720" numCol="1" anchor="t" anchorCtr="0" compatLnSpc="1">
              <a:prstTxWarp prst="textNoShape">
                <a:avLst/>
              </a:prstTxWarp>
              <a:noAutofit/>
            </a:bodyPr>
            <a:lstStyle/>
            <a:p>
              <a:endParaRPr lang="en-GB"/>
            </a:p>
          </p:txBody>
        </p:sp>
      </p:grpSp>
      <p:sp>
        <p:nvSpPr>
          <p:cNvPr id="2" name="Title 1">
            <a:extLst>
              <a:ext uri="{FF2B5EF4-FFF2-40B4-BE49-F238E27FC236}">
                <a16:creationId xmlns:a16="http://schemas.microsoft.com/office/drawing/2014/main" id="{7615A621-27D7-43CD-B83F-015838422BC5}"/>
              </a:ext>
            </a:extLst>
          </p:cNvPr>
          <p:cNvSpPr>
            <a:spLocks noGrp="1"/>
          </p:cNvSpPr>
          <p:nvPr userDrawn="1">
            <p:ph type="ctrTitle" hasCustomPrompt="1"/>
          </p:nvPr>
        </p:nvSpPr>
        <p:spPr>
          <a:xfrm>
            <a:off x="724019" y="927454"/>
            <a:ext cx="4680000" cy="804096"/>
          </a:xfrm>
        </p:spPr>
        <p:txBody>
          <a:bodyPr lIns="0" tIns="0" rIns="0" bIns="0" anchor="b">
            <a:noAutofit/>
          </a:bodyPr>
          <a:lstStyle>
            <a:lvl1pPr algn="l">
              <a:defRPr sz="3400">
                <a:solidFill>
                  <a:srgbClr val="000000"/>
                </a:solidFill>
              </a:defRPr>
            </a:lvl1pPr>
          </a:lstStyle>
          <a:p>
            <a:r>
              <a:rPr lang="en-US"/>
              <a:t>Add presentation title</a:t>
            </a:r>
            <a:endParaRPr lang="en-GB"/>
          </a:p>
        </p:txBody>
      </p:sp>
      <p:sp>
        <p:nvSpPr>
          <p:cNvPr id="32" name="Subtitle 2">
            <a:extLst>
              <a:ext uri="{FF2B5EF4-FFF2-40B4-BE49-F238E27FC236}">
                <a16:creationId xmlns:a16="http://schemas.microsoft.com/office/drawing/2014/main" id="{D958AED9-F41E-421C-9B54-6710377000F1}"/>
              </a:ext>
            </a:extLst>
          </p:cNvPr>
          <p:cNvSpPr>
            <a:spLocks noGrp="1"/>
          </p:cNvSpPr>
          <p:nvPr>
            <p:ph type="subTitle" idx="1" hasCustomPrompt="1"/>
          </p:nvPr>
        </p:nvSpPr>
        <p:spPr>
          <a:xfrm>
            <a:off x="724019" y="1839130"/>
            <a:ext cx="4680000" cy="458974"/>
          </a:xfrm>
        </p:spPr>
        <p:txBody>
          <a:bodyPr lIns="0" tIns="0" rIns="0" bIns="0">
            <a:noAutofit/>
          </a:bodyPr>
          <a:lstStyle>
            <a:lvl1pPr marL="0" indent="0" algn="l">
              <a:buNone/>
              <a:defRPr sz="2000">
                <a:solidFill>
                  <a:srgbClr val="000000"/>
                </a:solidFill>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Add subtitle</a:t>
            </a:r>
            <a:endParaRPr lang="en-GB"/>
          </a:p>
        </p:txBody>
      </p:sp>
      <p:cxnSp>
        <p:nvCxnSpPr>
          <p:cNvPr id="33" name="Straight Connector 32">
            <a:extLst>
              <a:ext uri="{FF2B5EF4-FFF2-40B4-BE49-F238E27FC236}">
                <a16:creationId xmlns:a16="http://schemas.microsoft.com/office/drawing/2014/main" id="{07AC43FF-3F20-48BD-A8A9-C149D2F35052}"/>
              </a:ext>
            </a:extLst>
          </p:cNvPr>
          <p:cNvCxnSpPr>
            <a:cxnSpLocks/>
          </p:cNvCxnSpPr>
          <p:nvPr userDrawn="1"/>
        </p:nvCxnSpPr>
        <p:spPr>
          <a:xfrm>
            <a:off x="721024" y="2316034"/>
            <a:ext cx="758152" cy="0"/>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sp>
        <p:nvSpPr>
          <p:cNvPr id="3" name="Footer Placeholder 2">
            <a:extLst>
              <a:ext uri="{FF2B5EF4-FFF2-40B4-BE49-F238E27FC236}">
                <a16:creationId xmlns:a16="http://schemas.microsoft.com/office/drawing/2014/main" id="{3736E3E8-EC0E-47D3-AA19-084EC8C366A1}"/>
              </a:ext>
            </a:extLst>
          </p:cNvPr>
          <p:cNvSpPr>
            <a:spLocks noGrp="1"/>
          </p:cNvSpPr>
          <p:nvPr>
            <p:ph type="ftr" sz="quarter" idx="12"/>
          </p:nvPr>
        </p:nvSpPr>
        <p:spPr/>
        <p:txBody>
          <a:bodyPr/>
          <a:lstStyle/>
          <a:p>
            <a:endParaRPr lang="en-GB"/>
          </a:p>
        </p:txBody>
      </p:sp>
      <p:sp>
        <p:nvSpPr>
          <p:cNvPr id="4" name="Slide Number Placeholder 3">
            <a:extLst>
              <a:ext uri="{FF2B5EF4-FFF2-40B4-BE49-F238E27FC236}">
                <a16:creationId xmlns:a16="http://schemas.microsoft.com/office/drawing/2014/main" id="{940208CF-D7FF-4971-90F0-3708D6CC8E74}"/>
              </a:ext>
            </a:extLst>
          </p:cNvPr>
          <p:cNvSpPr>
            <a:spLocks noGrp="1"/>
          </p:cNvSpPr>
          <p:nvPr>
            <p:ph type="sldNum" sz="quarter" idx="13"/>
          </p:nvPr>
        </p:nvSpPr>
        <p:spPr/>
        <p:txBody>
          <a:bodyPr/>
          <a:lstStyle/>
          <a:p>
            <a:fld id="{EA3DA7B4-1CBC-4A9E-B9AD-6DD77CAE4334}" type="slidenum">
              <a:rPr lang="en-GB" smtClean="0"/>
              <a:t>‹#›</a:t>
            </a:fld>
            <a:endParaRPr lang="en-GB"/>
          </a:p>
        </p:txBody>
      </p:sp>
    </p:spTree>
    <p:extLst>
      <p:ext uri="{BB962C8B-B14F-4D97-AF65-F5344CB8AC3E}">
        <p14:creationId xmlns:p14="http://schemas.microsoft.com/office/powerpoint/2010/main" val="389406920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userDrawn="1">
  <p:cSld name="Left white panel &amp; content">
    <p:bg>
      <p:bgPr>
        <a:solidFill>
          <a:schemeClr val="bg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4D19DF-C8E9-4429-923A-013EAD2C4366}"/>
              </a:ext>
            </a:extLst>
          </p:cNvPr>
          <p:cNvSpPr>
            <a:spLocks noGrp="1"/>
          </p:cNvSpPr>
          <p:nvPr>
            <p:ph type="title" hasCustomPrompt="1"/>
          </p:nvPr>
        </p:nvSpPr>
        <p:spPr>
          <a:xfrm>
            <a:off x="358775" y="358779"/>
            <a:ext cx="2509931" cy="1851862"/>
          </a:xfrm>
        </p:spPr>
        <p:txBody>
          <a:bodyPr/>
          <a:lstStyle>
            <a:lvl1pPr>
              <a:defRPr>
                <a:solidFill>
                  <a:schemeClr val="bg1"/>
                </a:solidFill>
              </a:defRPr>
            </a:lvl1pPr>
          </a:lstStyle>
          <a:p>
            <a:r>
              <a:rPr lang="en-US"/>
              <a:t>Add title</a:t>
            </a:r>
            <a:endParaRPr lang="en-GB"/>
          </a:p>
        </p:txBody>
      </p:sp>
      <p:sp>
        <p:nvSpPr>
          <p:cNvPr id="3" name="Rectangle 2">
            <a:extLst>
              <a:ext uri="{FF2B5EF4-FFF2-40B4-BE49-F238E27FC236}">
                <a16:creationId xmlns:a16="http://schemas.microsoft.com/office/drawing/2014/main" id="{45510A7B-5D20-4F4E-B155-8B683A1BB9BB}"/>
              </a:ext>
            </a:extLst>
          </p:cNvPr>
          <p:cNvSpPr/>
          <p:nvPr userDrawn="1"/>
        </p:nvSpPr>
        <p:spPr bwMode="ltGray">
          <a:xfrm>
            <a:off x="3204927" y="0"/>
            <a:ext cx="8987073"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4" name="Straight Connector 3">
            <a:extLst>
              <a:ext uri="{FF2B5EF4-FFF2-40B4-BE49-F238E27FC236}">
                <a16:creationId xmlns:a16="http://schemas.microsoft.com/office/drawing/2014/main" id="{E4398BD5-107E-4EE4-BAD8-D0114E9B1806}"/>
              </a:ext>
            </a:extLst>
          </p:cNvPr>
          <p:cNvCxnSpPr>
            <a:cxnSpLocks/>
          </p:cNvCxnSpPr>
          <p:nvPr userDrawn="1"/>
        </p:nvCxnSpPr>
        <p:spPr>
          <a:xfrm>
            <a:off x="358775" y="2327180"/>
            <a:ext cx="758152" cy="0"/>
          </a:xfrm>
          <a:prstGeom prst="line">
            <a:avLst/>
          </a:prstGeom>
          <a:ln w="57150">
            <a:solidFill>
              <a:schemeClr val="accent1"/>
            </a:solidFill>
          </a:ln>
        </p:spPr>
        <p:style>
          <a:lnRef idx="1">
            <a:schemeClr val="accent1"/>
          </a:lnRef>
          <a:fillRef idx="0">
            <a:schemeClr val="accent1"/>
          </a:fillRef>
          <a:effectRef idx="0">
            <a:schemeClr val="accent1"/>
          </a:effectRef>
          <a:fontRef idx="minor">
            <a:schemeClr val="tx1"/>
          </a:fontRef>
        </p:style>
      </p:cxnSp>
      <p:pic>
        <p:nvPicPr>
          <p:cNvPr id="6" name="Picture 5">
            <a:extLst>
              <a:ext uri="{FF2B5EF4-FFF2-40B4-BE49-F238E27FC236}">
                <a16:creationId xmlns:a16="http://schemas.microsoft.com/office/drawing/2014/main" id="{0980A972-F5B0-49C2-A79E-18F4F48BECD7}"/>
              </a:ext>
            </a:extLst>
          </p:cNvPr>
          <p:cNvPicPr>
            <a:picLocks noChangeAspect="1"/>
          </p:cNvPicPr>
          <p:nvPr userDrawn="1"/>
        </p:nvPicPr>
        <p:blipFill>
          <a:blip r:embed="rId2"/>
          <a:stretch>
            <a:fillRect/>
          </a:stretch>
        </p:blipFill>
        <p:spPr>
          <a:xfrm>
            <a:off x="10841905" y="321435"/>
            <a:ext cx="998715" cy="744106"/>
          </a:xfrm>
          <a:prstGeom prst="rect">
            <a:avLst/>
          </a:prstGeom>
        </p:spPr>
      </p:pic>
      <p:sp>
        <p:nvSpPr>
          <p:cNvPr id="9" name="Content Placeholder 2">
            <a:extLst>
              <a:ext uri="{FF2B5EF4-FFF2-40B4-BE49-F238E27FC236}">
                <a16:creationId xmlns:a16="http://schemas.microsoft.com/office/drawing/2014/main" id="{6ECC3EB0-D936-4643-992B-537ACB495AD7}"/>
              </a:ext>
            </a:extLst>
          </p:cNvPr>
          <p:cNvSpPr>
            <a:spLocks noGrp="1"/>
          </p:cNvSpPr>
          <p:nvPr>
            <p:ph idx="10" hasCustomPrompt="1"/>
          </p:nvPr>
        </p:nvSpPr>
        <p:spPr>
          <a:xfrm>
            <a:off x="3845733" y="1341438"/>
            <a:ext cx="7705461" cy="5003800"/>
          </a:xfrm>
        </p:spPr>
        <p:txBody>
          <a:bodyPr vert="horz" lIns="0" tIns="0" rIns="0" bIns="0" rtlCol="0">
            <a:noAutofit/>
          </a:bodyPr>
          <a:lstStyle>
            <a:lvl1pPr marL="0" indent="0">
              <a:buNone/>
              <a:defRPr lang="en-US" dirty="0">
                <a:solidFill>
                  <a:schemeClr val="bg2"/>
                </a:solidFill>
              </a:defRPr>
            </a:lvl1pPr>
            <a:lvl2pPr>
              <a:defRPr lang="en-US" dirty="0"/>
            </a:lvl2pPr>
            <a:lvl3pPr>
              <a:defRPr lang="en-US" dirty="0"/>
            </a:lvl3pPr>
            <a:lvl4pPr>
              <a:defRPr lang="en-US" dirty="0"/>
            </a:lvl4pPr>
            <a:lvl5pPr>
              <a:defRPr lang="en-GB" dirty="0"/>
            </a:lvl5pPr>
          </a:lstStyle>
          <a:p>
            <a:pPr lvl="0"/>
            <a:r>
              <a:rPr lang="en-US"/>
              <a:t>Add content</a:t>
            </a:r>
            <a:endParaRPr lang="en-GB"/>
          </a:p>
        </p:txBody>
      </p:sp>
      <p:sp>
        <p:nvSpPr>
          <p:cNvPr id="5" name="Footer Placeholder 4">
            <a:extLst>
              <a:ext uri="{FF2B5EF4-FFF2-40B4-BE49-F238E27FC236}">
                <a16:creationId xmlns:a16="http://schemas.microsoft.com/office/drawing/2014/main" id="{ADAF5C5C-C3A2-4894-A5DC-66E55C26FDD9}"/>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987AD2B4-E1FD-470C-87BC-C3FE0A0F096B}"/>
              </a:ext>
            </a:extLst>
          </p:cNvPr>
          <p:cNvSpPr>
            <a:spLocks noGrp="1"/>
          </p:cNvSpPr>
          <p:nvPr>
            <p:ph type="sldNum" sz="quarter" idx="12"/>
          </p:nvPr>
        </p:nvSpPr>
        <p:spPr/>
        <p:txBody>
          <a:bodyPr/>
          <a:lstStyle/>
          <a:p>
            <a:fld id="{EA3DA7B4-1CBC-4A9E-B9AD-6DD77CAE4334}" type="slidenum">
              <a:rPr lang="en-GB" smtClean="0"/>
              <a:t>‹#›</a:t>
            </a:fld>
            <a:endParaRPr lang="en-GB"/>
          </a:p>
        </p:txBody>
      </p:sp>
    </p:spTree>
    <p:extLst>
      <p:ext uri="{BB962C8B-B14F-4D97-AF65-F5344CB8AC3E}">
        <p14:creationId xmlns:p14="http://schemas.microsoft.com/office/powerpoint/2010/main" val="372392643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userDrawn="1">
  <p:cSld name="Title, subtitle &amp;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4D19DF-C8E9-4429-923A-013EAD2C4366}"/>
              </a:ext>
            </a:extLst>
          </p:cNvPr>
          <p:cNvSpPr>
            <a:spLocks noGrp="1"/>
          </p:cNvSpPr>
          <p:nvPr>
            <p:ph type="title" hasCustomPrompt="1"/>
          </p:nvPr>
        </p:nvSpPr>
        <p:spPr>
          <a:xfrm>
            <a:off x="358775" y="358775"/>
            <a:ext cx="10021172" cy="358219"/>
          </a:xfrm>
        </p:spPr>
        <p:txBody>
          <a:bodyPr/>
          <a:lstStyle>
            <a:lvl1pPr>
              <a:defRPr/>
            </a:lvl1pPr>
          </a:lstStyle>
          <a:p>
            <a:r>
              <a:rPr lang="en-US"/>
              <a:t>Add title</a:t>
            </a:r>
            <a:endParaRPr lang="en-GB"/>
          </a:p>
        </p:txBody>
      </p:sp>
      <p:sp>
        <p:nvSpPr>
          <p:cNvPr id="3" name="Content Placeholder 2">
            <a:extLst>
              <a:ext uri="{FF2B5EF4-FFF2-40B4-BE49-F238E27FC236}">
                <a16:creationId xmlns:a16="http://schemas.microsoft.com/office/drawing/2014/main" id="{FAD171CF-5226-4F32-BA18-D8B2EE9560D0}"/>
              </a:ext>
            </a:extLst>
          </p:cNvPr>
          <p:cNvSpPr>
            <a:spLocks noGrp="1"/>
          </p:cNvSpPr>
          <p:nvPr>
            <p:ph idx="1" hasCustomPrompt="1"/>
          </p:nvPr>
        </p:nvSpPr>
        <p:spPr>
          <a:xfrm>
            <a:off x="358775" y="1680583"/>
            <a:ext cx="11461750" cy="4657725"/>
          </a:xfrm>
        </p:spPr>
        <p:txBody>
          <a:bodyPr vert="horz" lIns="0" tIns="0" rIns="0" bIns="0" rtlCol="0">
            <a:noAutofit/>
          </a:bodyPr>
          <a:lstStyle>
            <a:lvl1pPr>
              <a:defRPr lang="en-US" dirty="0"/>
            </a:lvl1pPr>
            <a:lvl2pPr>
              <a:defRPr lang="en-US" dirty="0"/>
            </a:lvl2pPr>
            <a:lvl3pPr>
              <a:defRPr lang="en-US" dirty="0"/>
            </a:lvl3pPr>
            <a:lvl4pPr>
              <a:defRPr lang="en-US" dirty="0"/>
            </a:lvl4pPr>
            <a:lvl5pPr>
              <a:defRPr lang="en-GB" dirty="0"/>
            </a:lvl5pPr>
          </a:lstStyle>
          <a:p>
            <a:pPr lvl="0"/>
            <a:r>
              <a:rPr lang="en-US"/>
              <a:t>First level</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3C8BA704-7E81-4620-B2CF-D04525396EE7}"/>
              </a:ext>
            </a:extLst>
          </p:cNvPr>
          <p:cNvSpPr>
            <a:spLocks noGrp="1"/>
          </p:cNvSpPr>
          <p:nvPr>
            <p:ph type="body" sz="quarter" idx="10" hasCustomPrompt="1"/>
          </p:nvPr>
        </p:nvSpPr>
        <p:spPr>
          <a:xfrm>
            <a:off x="358775" y="1001984"/>
            <a:ext cx="10021172" cy="260603"/>
          </a:xfrm>
        </p:spPr>
        <p:txBody>
          <a:bodyPr vert="horz" lIns="0" tIns="0" rIns="0" bIns="0" rtlCol="0">
            <a:noAutofit/>
          </a:bodyPr>
          <a:lstStyle>
            <a:lvl1pPr marL="0" indent="0">
              <a:buNone/>
              <a:defRPr lang="en-GB" sz="1800" b="0" i="0" dirty="0">
                <a:latin typeface="+mj-lt"/>
              </a:defRPr>
            </a:lvl1pPr>
          </a:lstStyle>
          <a:p>
            <a:pPr marL="228600" lvl="0" indent="-228600"/>
            <a:r>
              <a:rPr lang="en-US"/>
              <a:t>Add subtitle</a:t>
            </a:r>
            <a:endParaRPr lang="en-GB"/>
          </a:p>
        </p:txBody>
      </p:sp>
      <p:sp>
        <p:nvSpPr>
          <p:cNvPr id="4" name="Footer Placeholder 3">
            <a:extLst>
              <a:ext uri="{FF2B5EF4-FFF2-40B4-BE49-F238E27FC236}">
                <a16:creationId xmlns:a16="http://schemas.microsoft.com/office/drawing/2014/main" id="{CEB223BD-E472-4E44-A46B-0FB5E86627BB}"/>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B9D564ED-346F-4226-8302-A59694ED0857}"/>
              </a:ext>
            </a:extLst>
          </p:cNvPr>
          <p:cNvSpPr>
            <a:spLocks noGrp="1"/>
          </p:cNvSpPr>
          <p:nvPr>
            <p:ph type="sldNum" sz="quarter" idx="12"/>
          </p:nvPr>
        </p:nvSpPr>
        <p:spPr/>
        <p:txBody>
          <a:bodyPr/>
          <a:lstStyle/>
          <a:p>
            <a:fld id="{EA3DA7B4-1CBC-4A9E-B9AD-6DD77CAE4334}" type="slidenum">
              <a:rPr lang="en-GB" smtClean="0"/>
              <a:t>‹#›</a:t>
            </a:fld>
            <a:endParaRPr lang="en-GB"/>
          </a:p>
        </p:txBody>
      </p:sp>
    </p:spTree>
    <p:extLst>
      <p:ext uri="{BB962C8B-B14F-4D97-AF65-F5344CB8AC3E}">
        <p14:creationId xmlns:p14="http://schemas.microsoft.com/office/powerpoint/2010/main" val="426511200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userDrawn="1">
  <p:cSld name="1_Title &amp; subtitle">
    <p:spTree>
      <p:nvGrpSpPr>
        <p:cNvPr id="1" name=""/>
        <p:cNvGrpSpPr/>
        <p:nvPr/>
      </p:nvGrpSpPr>
      <p:grpSpPr>
        <a:xfrm>
          <a:off x="0" y="0"/>
          <a:ext cx="0" cy="0"/>
          <a:chOff x="0" y="0"/>
          <a:chExt cx="0" cy="0"/>
        </a:xfrm>
      </p:grpSpPr>
      <p:sp>
        <p:nvSpPr>
          <p:cNvPr id="4" name="Title Placeholder 1">
            <a:extLst>
              <a:ext uri="{FF2B5EF4-FFF2-40B4-BE49-F238E27FC236}">
                <a16:creationId xmlns:a16="http://schemas.microsoft.com/office/drawing/2014/main" id="{017EFA13-0C0A-4B88-BC80-8240DFA7E6EE}"/>
              </a:ext>
            </a:extLst>
          </p:cNvPr>
          <p:cNvSpPr>
            <a:spLocks noGrp="1"/>
          </p:cNvSpPr>
          <p:nvPr>
            <p:ph type="title" hasCustomPrompt="1"/>
          </p:nvPr>
        </p:nvSpPr>
        <p:spPr>
          <a:xfrm>
            <a:off x="358775" y="358775"/>
            <a:ext cx="10021172" cy="394259"/>
          </a:xfrm>
          <a:prstGeom prst="rect">
            <a:avLst/>
          </a:prstGeom>
        </p:spPr>
        <p:txBody>
          <a:bodyPr vert="horz" lIns="0" tIns="0" rIns="0" bIns="0" rtlCol="0" anchor="b">
            <a:noAutofit/>
          </a:bodyPr>
          <a:lstStyle/>
          <a:p>
            <a:r>
              <a:rPr lang="en-US"/>
              <a:t>Add title</a:t>
            </a:r>
            <a:endParaRPr lang="en-GB"/>
          </a:p>
        </p:txBody>
      </p:sp>
      <p:cxnSp>
        <p:nvCxnSpPr>
          <p:cNvPr id="6" name="Straight Connector 5">
            <a:extLst>
              <a:ext uri="{FF2B5EF4-FFF2-40B4-BE49-F238E27FC236}">
                <a16:creationId xmlns:a16="http://schemas.microsoft.com/office/drawing/2014/main" id="{C24D880B-F03D-44AB-AF99-A7624A536319}"/>
              </a:ext>
            </a:extLst>
          </p:cNvPr>
          <p:cNvCxnSpPr>
            <a:cxnSpLocks/>
          </p:cNvCxnSpPr>
          <p:nvPr userDrawn="1"/>
        </p:nvCxnSpPr>
        <p:spPr>
          <a:xfrm>
            <a:off x="358775" y="833534"/>
            <a:ext cx="758152" cy="0"/>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pic>
        <p:nvPicPr>
          <p:cNvPr id="7" name="Picture 6">
            <a:extLst>
              <a:ext uri="{FF2B5EF4-FFF2-40B4-BE49-F238E27FC236}">
                <a16:creationId xmlns:a16="http://schemas.microsoft.com/office/drawing/2014/main" id="{D519F265-3D1F-4C63-906C-41D8584B4377}"/>
              </a:ext>
            </a:extLst>
          </p:cNvPr>
          <p:cNvPicPr>
            <a:picLocks noChangeAspect="1"/>
          </p:cNvPicPr>
          <p:nvPr userDrawn="1"/>
        </p:nvPicPr>
        <p:blipFill>
          <a:blip r:embed="rId2"/>
          <a:stretch>
            <a:fillRect/>
          </a:stretch>
        </p:blipFill>
        <p:spPr>
          <a:xfrm>
            <a:off x="10841905" y="318584"/>
            <a:ext cx="998715" cy="743887"/>
          </a:xfrm>
          <a:prstGeom prst="rect">
            <a:avLst/>
          </a:prstGeom>
        </p:spPr>
      </p:pic>
      <p:sp>
        <p:nvSpPr>
          <p:cNvPr id="2" name="Footer Placeholder 1">
            <a:extLst>
              <a:ext uri="{FF2B5EF4-FFF2-40B4-BE49-F238E27FC236}">
                <a16:creationId xmlns:a16="http://schemas.microsoft.com/office/drawing/2014/main" id="{7722F124-3BB8-4B73-AD8B-6E3FEC6F789E}"/>
              </a:ext>
            </a:extLst>
          </p:cNvPr>
          <p:cNvSpPr>
            <a:spLocks noGrp="1"/>
          </p:cNvSpPr>
          <p:nvPr>
            <p:ph type="ftr" sz="quarter" idx="10"/>
          </p:nvPr>
        </p:nvSpPr>
        <p:spPr/>
        <p:txBody>
          <a:bodyPr/>
          <a:lstStyle/>
          <a:p>
            <a:endParaRPr lang="en-GB"/>
          </a:p>
        </p:txBody>
      </p:sp>
      <p:sp>
        <p:nvSpPr>
          <p:cNvPr id="3" name="Slide Number Placeholder 2">
            <a:extLst>
              <a:ext uri="{FF2B5EF4-FFF2-40B4-BE49-F238E27FC236}">
                <a16:creationId xmlns:a16="http://schemas.microsoft.com/office/drawing/2014/main" id="{696D74A0-C8D0-475A-B775-3C0CB922ACA0}"/>
              </a:ext>
            </a:extLst>
          </p:cNvPr>
          <p:cNvSpPr>
            <a:spLocks noGrp="1"/>
          </p:cNvSpPr>
          <p:nvPr>
            <p:ph type="sldNum" sz="quarter" idx="11"/>
          </p:nvPr>
        </p:nvSpPr>
        <p:spPr/>
        <p:txBody>
          <a:bodyPr/>
          <a:lstStyle/>
          <a:p>
            <a:fld id="{EA3DA7B4-1CBC-4A9E-B9AD-6DD77CAE4334}" type="slidenum">
              <a:rPr lang="en-GB" smtClean="0"/>
              <a:t>‹#›</a:t>
            </a:fld>
            <a:endParaRPr lang="en-GB"/>
          </a:p>
        </p:txBody>
      </p:sp>
    </p:spTree>
    <p:extLst>
      <p:ext uri="{BB962C8B-B14F-4D97-AF65-F5344CB8AC3E}">
        <p14:creationId xmlns:p14="http://schemas.microsoft.com/office/powerpoint/2010/main" val="94614109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userDrawn="1">
  <p:cSld name="Title &amp; subtitl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4D19DF-C8E9-4429-923A-013EAD2C4366}"/>
              </a:ext>
            </a:extLst>
          </p:cNvPr>
          <p:cNvSpPr>
            <a:spLocks noGrp="1"/>
          </p:cNvSpPr>
          <p:nvPr>
            <p:ph type="title" hasCustomPrompt="1"/>
          </p:nvPr>
        </p:nvSpPr>
        <p:spPr/>
        <p:txBody>
          <a:bodyPr/>
          <a:lstStyle>
            <a:lvl1pPr>
              <a:defRPr/>
            </a:lvl1pPr>
          </a:lstStyle>
          <a:p>
            <a:r>
              <a:rPr lang="en-US"/>
              <a:t>Add title</a:t>
            </a:r>
            <a:endParaRPr lang="en-GB"/>
          </a:p>
        </p:txBody>
      </p:sp>
      <p:sp>
        <p:nvSpPr>
          <p:cNvPr id="5" name="Text Placeholder 4">
            <a:extLst>
              <a:ext uri="{FF2B5EF4-FFF2-40B4-BE49-F238E27FC236}">
                <a16:creationId xmlns:a16="http://schemas.microsoft.com/office/drawing/2014/main" id="{3C8BA704-7E81-4620-B2CF-D04525396EE7}"/>
              </a:ext>
            </a:extLst>
          </p:cNvPr>
          <p:cNvSpPr>
            <a:spLocks noGrp="1"/>
          </p:cNvSpPr>
          <p:nvPr>
            <p:ph type="body" sz="quarter" idx="10" hasCustomPrompt="1"/>
          </p:nvPr>
        </p:nvSpPr>
        <p:spPr>
          <a:xfrm>
            <a:off x="371475" y="1001984"/>
            <a:ext cx="10008472" cy="260603"/>
          </a:xfrm>
        </p:spPr>
        <p:txBody>
          <a:bodyPr/>
          <a:lstStyle>
            <a:lvl1pPr marL="0" indent="0">
              <a:buFont typeface="Arial" panose="020B0604020202020204" pitchFamily="34" charset="0"/>
              <a:buNone/>
              <a:defRPr sz="1800" b="0" i="0">
                <a:solidFill>
                  <a:srgbClr val="000000"/>
                </a:solidFill>
                <a:latin typeface="+mj-lt"/>
              </a:defRPr>
            </a:lvl1pPr>
          </a:lstStyle>
          <a:p>
            <a:pPr lvl="0"/>
            <a:r>
              <a:rPr lang="en-US"/>
              <a:t>Add subtitle</a:t>
            </a:r>
            <a:endParaRPr lang="en-GB"/>
          </a:p>
        </p:txBody>
      </p:sp>
      <p:sp>
        <p:nvSpPr>
          <p:cNvPr id="3" name="Footer Placeholder 2">
            <a:extLst>
              <a:ext uri="{FF2B5EF4-FFF2-40B4-BE49-F238E27FC236}">
                <a16:creationId xmlns:a16="http://schemas.microsoft.com/office/drawing/2014/main" id="{9349377B-B78C-40BB-915E-79A0C5A26AB1}"/>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58CA98BE-F485-4401-8FBB-AC9AFED50555}"/>
              </a:ext>
            </a:extLst>
          </p:cNvPr>
          <p:cNvSpPr>
            <a:spLocks noGrp="1"/>
          </p:cNvSpPr>
          <p:nvPr>
            <p:ph type="sldNum" sz="quarter" idx="12"/>
          </p:nvPr>
        </p:nvSpPr>
        <p:spPr/>
        <p:txBody>
          <a:bodyPr/>
          <a:lstStyle/>
          <a:p>
            <a:fld id="{EA3DA7B4-1CBC-4A9E-B9AD-6DD77CAE4334}" type="slidenum">
              <a:rPr lang="en-GB" smtClean="0"/>
              <a:t>‹#›</a:t>
            </a:fld>
            <a:endParaRPr lang="en-GB"/>
          </a:p>
        </p:txBody>
      </p:sp>
    </p:spTree>
    <p:extLst>
      <p:ext uri="{BB962C8B-B14F-4D97-AF65-F5344CB8AC3E}">
        <p14:creationId xmlns:p14="http://schemas.microsoft.com/office/powerpoint/2010/main" val="32150724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userDrawn="1">
  <p:cSld name="Left blue panel with bullet box &amp; content">
    <p:bg>
      <p:bgPr>
        <a:solidFill>
          <a:schemeClr val="accent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4D19DF-C8E9-4429-923A-013EAD2C4366}"/>
              </a:ext>
            </a:extLst>
          </p:cNvPr>
          <p:cNvSpPr>
            <a:spLocks noGrp="1"/>
          </p:cNvSpPr>
          <p:nvPr>
            <p:ph type="title" hasCustomPrompt="1"/>
          </p:nvPr>
        </p:nvSpPr>
        <p:spPr>
          <a:xfrm>
            <a:off x="358775" y="358779"/>
            <a:ext cx="2509931" cy="1851862"/>
          </a:xfrm>
        </p:spPr>
        <p:txBody>
          <a:bodyPr/>
          <a:lstStyle>
            <a:lvl1pPr>
              <a:defRPr>
                <a:solidFill>
                  <a:schemeClr val="bg2"/>
                </a:solidFill>
              </a:defRPr>
            </a:lvl1pPr>
          </a:lstStyle>
          <a:p>
            <a:r>
              <a:rPr lang="en-US"/>
              <a:t>Add title</a:t>
            </a:r>
            <a:endParaRPr lang="en-GB"/>
          </a:p>
        </p:txBody>
      </p:sp>
      <p:sp>
        <p:nvSpPr>
          <p:cNvPr id="3" name="Rectangle 2">
            <a:extLst>
              <a:ext uri="{FF2B5EF4-FFF2-40B4-BE49-F238E27FC236}">
                <a16:creationId xmlns:a16="http://schemas.microsoft.com/office/drawing/2014/main" id="{45510A7B-5D20-4F4E-B155-8B683A1BB9BB}"/>
              </a:ext>
            </a:extLst>
          </p:cNvPr>
          <p:cNvSpPr/>
          <p:nvPr userDrawn="1"/>
        </p:nvSpPr>
        <p:spPr>
          <a:xfrm>
            <a:off x="3204927" y="0"/>
            <a:ext cx="8987073"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4" name="Straight Connector 3">
            <a:extLst>
              <a:ext uri="{FF2B5EF4-FFF2-40B4-BE49-F238E27FC236}">
                <a16:creationId xmlns:a16="http://schemas.microsoft.com/office/drawing/2014/main" id="{E4398BD5-107E-4EE4-BAD8-D0114E9B1806}"/>
              </a:ext>
            </a:extLst>
          </p:cNvPr>
          <p:cNvCxnSpPr>
            <a:cxnSpLocks/>
          </p:cNvCxnSpPr>
          <p:nvPr userDrawn="1"/>
        </p:nvCxnSpPr>
        <p:spPr>
          <a:xfrm>
            <a:off x="358775" y="2327180"/>
            <a:ext cx="758152" cy="0"/>
          </a:xfrm>
          <a:prstGeom prst="line">
            <a:avLst/>
          </a:prstGeom>
          <a:ln w="57150">
            <a:solidFill>
              <a:schemeClr val="bg2"/>
            </a:solidFill>
          </a:ln>
        </p:spPr>
        <p:style>
          <a:lnRef idx="1">
            <a:schemeClr val="accent1"/>
          </a:lnRef>
          <a:fillRef idx="0">
            <a:schemeClr val="accent1"/>
          </a:fillRef>
          <a:effectRef idx="0">
            <a:schemeClr val="accent1"/>
          </a:effectRef>
          <a:fontRef idx="minor">
            <a:schemeClr val="tx1"/>
          </a:fontRef>
        </p:style>
      </p:cxnSp>
      <p:sp>
        <p:nvSpPr>
          <p:cNvPr id="6" name="Content Placeholder 2">
            <a:extLst>
              <a:ext uri="{FF2B5EF4-FFF2-40B4-BE49-F238E27FC236}">
                <a16:creationId xmlns:a16="http://schemas.microsoft.com/office/drawing/2014/main" id="{7A7789C0-FED5-46C9-BC9B-976754DDC02F}"/>
              </a:ext>
            </a:extLst>
          </p:cNvPr>
          <p:cNvSpPr>
            <a:spLocks noGrp="1"/>
          </p:cNvSpPr>
          <p:nvPr>
            <p:ph idx="11" hasCustomPrompt="1"/>
          </p:nvPr>
        </p:nvSpPr>
        <p:spPr>
          <a:xfrm>
            <a:off x="358775" y="2662523"/>
            <a:ext cx="2509931" cy="3595402"/>
          </a:xfrm>
        </p:spPr>
        <p:txBody>
          <a:bodyPr vert="horz" lIns="0" tIns="0" rIns="0" bIns="0" rtlCol="0">
            <a:noAutofit/>
          </a:bodyPr>
          <a:lstStyle>
            <a:lvl1pPr marL="134938" indent="-134938">
              <a:tabLst/>
              <a:defRPr lang="en-US" sz="1400" dirty="0">
                <a:solidFill>
                  <a:schemeClr val="bg2"/>
                </a:solidFill>
              </a:defRPr>
            </a:lvl1pPr>
            <a:lvl2pPr>
              <a:defRPr lang="en-US" sz="1400" dirty="0">
                <a:solidFill>
                  <a:schemeClr val="bg2"/>
                </a:solidFill>
              </a:defRPr>
            </a:lvl2pPr>
            <a:lvl3pPr>
              <a:defRPr lang="en-US" sz="1400" dirty="0">
                <a:solidFill>
                  <a:schemeClr val="bg2"/>
                </a:solidFill>
              </a:defRPr>
            </a:lvl3pPr>
            <a:lvl4pPr>
              <a:defRPr lang="en-US" sz="1400" dirty="0">
                <a:solidFill>
                  <a:schemeClr val="bg2"/>
                </a:solidFill>
              </a:defRPr>
            </a:lvl4pPr>
            <a:lvl5pPr>
              <a:defRPr lang="en-GB" sz="1400" dirty="0">
                <a:solidFill>
                  <a:schemeClr val="bg2"/>
                </a:solidFill>
              </a:defRPr>
            </a:lvl5pPr>
          </a:lstStyle>
          <a:p>
            <a:pPr lvl="0"/>
            <a:r>
              <a:rPr lang="en-US"/>
              <a:t>First level</a:t>
            </a:r>
            <a:endParaRPr lang="en-GB"/>
          </a:p>
        </p:txBody>
      </p:sp>
      <p:pic>
        <p:nvPicPr>
          <p:cNvPr id="7" name="Picture 6">
            <a:extLst>
              <a:ext uri="{FF2B5EF4-FFF2-40B4-BE49-F238E27FC236}">
                <a16:creationId xmlns:a16="http://schemas.microsoft.com/office/drawing/2014/main" id="{D78EE6EC-9CF1-4223-8BFB-62EC4070A2F7}"/>
              </a:ext>
            </a:extLst>
          </p:cNvPr>
          <p:cNvPicPr>
            <a:picLocks noChangeAspect="1"/>
          </p:cNvPicPr>
          <p:nvPr userDrawn="1"/>
        </p:nvPicPr>
        <p:blipFill>
          <a:blip r:embed="rId2"/>
          <a:stretch>
            <a:fillRect/>
          </a:stretch>
        </p:blipFill>
        <p:spPr>
          <a:xfrm>
            <a:off x="10841905" y="318584"/>
            <a:ext cx="998715" cy="743887"/>
          </a:xfrm>
          <a:prstGeom prst="rect">
            <a:avLst/>
          </a:prstGeom>
        </p:spPr>
      </p:pic>
      <p:sp>
        <p:nvSpPr>
          <p:cNvPr id="8" name="Content Placeholder 2">
            <a:extLst>
              <a:ext uri="{FF2B5EF4-FFF2-40B4-BE49-F238E27FC236}">
                <a16:creationId xmlns:a16="http://schemas.microsoft.com/office/drawing/2014/main" id="{8C7F819F-4EA0-4452-B8B1-A9D60AD2FDC5}"/>
              </a:ext>
            </a:extLst>
          </p:cNvPr>
          <p:cNvSpPr>
            <a:spLocks noGrp="1"/>
          </p:cNvSpPr>
          <p:nvPr>
            <p:ph idx="10" hasCustomPrompt="1"/>
          </p:nvPr>
        </p:nvSpPr>
        <p:spPr>
          <a:xfrm>
            <a:off x="3845733" y="1341438"/>
            <a:ext cx="7705461" cy="5003800"/>
          </a:xfrm>
        </p:spPr>
        <p:txBody>
          <a:bodyPr vert="horz" lIns="0" tIns="0" rIns="0" bIns="0" rtlCol="0">
            <a:noAutofit/>
          </a:bodyPr>
          <a:lstStyle>
            <a:lvl1pPr marL="0" indent="0">
              <a:buNone/>
              <a:defRPr lang="en-US" dirty="0"/>
            </a:lvl1pPr>
            <a:lvl2pPr>
              <a:defRPr lang="en-US" dirty="0"/>
            </a:lvl2pPr>
            <a:lvl3pPr>
              <a:defRPr lang="en-US" dirty="0"/>
            </a:lvl3pPr>
            <a:lvl4pPr>
              <a:defRPr lang="en-US" dirty="0"/>
            </a:lvl4pPr>
            <a:lvl5pPr>
              <a:defRPr lang="en-GB" dirty="0"/>
            </a:lvl5pPr>
          </a:lstStyle>
          <a:p>
            <a:pPr lvl="0"/>
            <a:r>
              <a:rPr lang="en-US"/>
              <a:t>Add content</a:t>
            </a:r>
            <a:endParaRPr lang="en-GB"/>
          </a:p>
        </p:txBody>
      </p:sp>
      <p:sp>
        <p:nvSpPr>
          <p:cNvPr id="5" name="Footer Placeholder 4">
            <a:extLst>
              <a:ext uri="{FF2B5EF4-FFF2-40B4-BE49-F238E27FC236}">
                <a16:creationId xmlns:a16="http://schemas.microsoft.com/office/drawing/2014/main" id="{3F023B63-22D1-4CC9-AE28-1E0B1AB07E53}"/>
              </a:ext>
            </a:extLst>
          </p:cNvPr>
          <p:cNvSpPr>
            <a:spLocks noGrp="1"/>
          </p:cNvSpPr>
          <p:nvPr>
            <p:ph type="ftr" sz="quarter" idx="12"/>
          </p:nvPr>
        </p:nvSpPr>
        <p:spPr/>
        <p:txBody>
          <a:bodyPr/>
          <a:lstStyle/>
          <a:p>
            <a:endParaRPr lang="en-GB"/>
          </a:p>
        </p:txBody>
      </p:sp>
      <p:sp>
        <p:nvSpPr>
          <p:cNvPr id="9" name="Slide Number Placeholder 8">
            <a:extLst>
              <a:ext uri="{FF2B5EF4-FFF2-40B4-BE49-F238E27FC236}">
                <a16:creationId xmlns:a16="http://schemas.microsoft.com/office/drawing/2014/main" id="{69A65814-9234-47D5-B644-9D7491B224C9}"/>
              </a:ext>
            </a:extLst>
          </p:cNvPr>
          <p:cNvSpPr>
            <a:spLocks noGrp="1"/>
          </p:cNvSpPr>
          <p:nvPr>
            <p:ph type="sldNum" sz="quarter" idx="13"/>
          </p:nvPr>
        </p:nvSpPr>
        <p:spPr/>
        <p:txBody>
          <a:bodyPr/>
          <a:lstStyle/>
          <a:p>
            <a:fld id="{EA3DA7B4-1CBC-4A9E-B9AD-6DD77CAE4334}" type="slidenum">
              <a:rPr lang="en-GB" smtClean="0"/>
              <a:t>‹#›</a:t>
            </a:fld>
            <a:endParaRPr lang="en-GB"/>
          </a:p>
        </p:txBody>
      </p:sp>
    </p:spTree>
    <p:extLst>
      <p:ext uri="{BB962C8B-B14F-4D97-AF65-F5344CB8AC3E}">
        <p14:creationId xmlns:p14="http://schemas.microsoft.com/office/powerpoint/2010/main" val="292260039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userDrawn="1">
  <p:cSld name="Left blue panel &amp; content">
    <p:bg>
      <p:bgPr>
        <a:solidFill>
          <a:schemeClr val="accent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4D19DF-C8E9-4429-923A-013EAD2C4366}"/>
              </a:ext>
            </a:extLst>
          </p:cNvPr>
          <p:cNvSpPr>
            <a:spLocks noGrp="1"/>
          </p:cNvSpPr>
          <p:nvPr>
            <p:ph type="title" hasCustomPrompt="1"/>
          </p:nvPr>
        </p:nvSpPr>
        <p:spPr>
          <a:xfrm>
            <a:off x="358775" y="358779"/>
            <a:ext cx="2509931" cy="1851862"/>
          </a:xfrm>
        </p:spPr>
        <p:txBody>
          <a:bodyPr/>
          <a:lstStyle>
            <a:lvl1pPr>
              <a:defRPr>
                <a:solidFill>
                  <a:schemeClr val="bg2"/>
                </a:solidFill>
              </a:defRPr>
            </a:lvl1pPr>
          </a:lstStyle>
          <a:p>
            <a:r>
              <a:rPr lang="en-US"/>
              <a:t>Add title</a:t>
            </a:r>
            <a:endParaRPr lang="en-GB"/>
          </a:p>
        </p:txBody>
      </p:sp>
      <p:sp>
        <p:nvSpPr>
          <p:cNvPr id="3" name="Rectangle 2">
            <a:extLst>
              <a:ext uri="{FF2B5EF4-FFF2-40B4-BE49-F238E27FC236}">
                <a16:creationId xmlns:a16="http://schemas.microsoft.com/office/drawing/2014/main" id="{45510A7B-5D20-4F4E-B155-8B683A1BB9BB}"/>
              </a:ext>
            </a:extLst>
          </p:cNvPr>
          <p:cNvSpPr/>
          <p:nvPr userDrawn="1"/>
        </p:nvSpPr>
        <p:spPr>
          <a:xfrm>
            <a:off x="3204927" y="0"/>
            <a:ext cx="8987073"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4" name="Straight Connector 3">
            <a:extLst>
              <a:ext uri="{FF2B5EF4-FFF2-40B4-BE49-F238E27FC236}">
                <a16:creationId xmlns:a16="http://schemas.microsoft.com/office/drawing/2014/main" id="{E4398BD5-107E-4EE4-BAD8-D0114E9B1806}"/>
              </a:ext>
            </a:extLst>
          </p:cNvPr>
          <p:cNvCxnSpPr>
            <a:cxnSpLocks/>
          </p:cNvCxnSpPr>
          <p:nvPr userDrawn="1"/>
        </p:nvCxnSpPr>
        <p:spPr>
          <a:xfrm>
            <a:off x="358775" y="2327180"/>
            <a:ext cx="758152" cy="0"/>
          </a:xfrm>
          <a:prstGeom prst="line">
            <a:avLst/>
          </a:prstGeom>
          <a:ln w="57150">
            <a:solidFill>
              <a:schemeClr val="bg2"/>
            </a:solidFill>
          </a:ln>
        </p:spPr>
        <p:style>
          <a:lnRef idx="1">
            <a:schemeClr val="accent1"/>
          </a:lnRef>
          <a:fillRef idx="0">
            <a:schemeClr val="accent1"/>
          </a:fillRef>
          <a:effectRef idx="0">
            <a:schemeClr val="accent1"/>
          </a:effectRef>
          <a:fontRef idx="minor">
            <a:schemeClr val="tx1"/>
          </a:fontRef>
        </p:style>
      </p:cxnSp>
      <p:sp>
        <p:nvSpPr>
          <p:cNvPr id="5" name="Content Placeholder 2">
            <a:extLst>
              <a:ext uri="{FF2B5EF4-FFF2-40B4-BE49-F238E27FC236}">
                <a16:creationId xmlns:a16="http://schemas.microsoft.com/office/drawing/2014/main" id="{86B317F0-1725-46E5-8F2F-6023241EEAFF}"/>
              </a:ext>
            </a:extLst>
          </p:cNvPr>
          <p:cNvSpPr>
            <a:spLocks noGrp="1"/>
          </p:cNvSpPr>
          <p:nvPr>
            <p:ph idx="10" hasCustomPrompt="1"/>
          </p:nvPr>
        </p:nvSpPr>
        <p:spPr>
          <a:xfrm>
            <a:off x="3845733" y="1341438"/>
            <a:ext cx="7705461" cy="5003800"/>
          </a:xfrm>
        </p:spPr>
        <p:txBody>
          <a:bodyPr vert="horz" lIns="0" tIns="0" rIns="0" bIns="0" rtlCol="0">
            <a:noAutofit/>
          </a:bodyPr>
          <a:lstStyle>
            <a:lvl1pPr marL="0" indent="0">
              <a:buNone/>
              <a:defRPr lang="en-US" dirty="0"/>
            </a:lvl1pPr>
            <a:lvl2pPr>
              <a:defRPr lang="en-US" dirty="0"/>
            </a:lvl2pPr>
            <a:lvl3pPr>
              <a:defRPr lang="en-US" dirty="0"/>
            </a:lvl3pPr>
            <a:lvl4pPr>
              <a:defRPr lang="en-US" dirty="0"/>
            </a:lvl4pPr>
            <a:lvl5pPr>
              <a:defRPr lang="en-GB" dirty="0"/>
            </a:lvl5pPr>
          </a:lstStyle>
          <a:p>
            <a:pPr lvl="0"/>
            <a:r>
              <a:rPr lang="en-US"/>
              <a:t>Add content</a:t>
            </a:r>
            <a:endParaRPr lang="en-GB"/>
          </a:p>
        </p:txBody>
      </p:sp>
      <p:pic>
        <p:nvPicPr>
          <p:cNvPr id="6" name="Picture 5">
            <a:extLst>
              <a:ext uri="{FF2B5EF4-FFF2-40B4-BE49-F238E27FC236}">
                <a16:creationId xmlns:a16="http://schemas.microsoft.com/office/drawing/2014/main" id="{5BE2879E-C24C-4253-8E0A-AB94DAC10473}"/>
              </a:ext>
            </a:extLst>
          </p:cNvPr>
          <p:cNvPicPr>
            <a:picLocks noChangeAspect="1"/>
          </p:cNvPicPr>
          <p:nvPr userDrawn="1"/>
        </p:nvPicPr>
        <p:blipFill>
          <a:blip r:embed="rId2"/>
          <a:stretch>
            <a:fillRect/>
          </a:stretch>
        </p:blipFill>
        <p:spPr>
          <a:xfrm>
            <a:off x="10841905" y="318584"/>
            <a:ext cx="998715" cy="743887"/>
          </a:xfrm>
          <a:prstGeom prst="rect">
            <a:avLst/>
          </a:prstGeom>
        </p:spPr>
      </p:pic>
      <p:sp>
        <p:nvSpPr>
          <p:cNvPr id="7" name="Footer Placeholder 6">
            <a:extLst>
              <a:ext uri="{FF2B5EF4-FFF2-40B4-BE49-F238E27FC236}">
                <a16:creationId xmlns:a16="http://schemas.microsoft.com/office/drawing/2014/main" id="{E97004A8-F5A7-46E1-A194-163BE296456A}"/>
              </a:ext>
            </a:extLst>
          </p:cNvPr>
          <p:cNvSpPr>
            <a:spLocks noGrp="1"/>
          </p:cNvSpPr>
          <p:nvPr>
            <p:ph type="ftr" sz="quarter" idx="11"/>
          </p:nvPr>
        </p:nvSpPr>
        <p:spPr/>
        <p:txBody>
          <a:bodyPr/>
          <a:lstStyle/>
          <a:p>
            <a:endParaRPr lang="en-GB"/>
          </a:p>
        </p:txBody>
      </p:sp>
      <p:sp>
        <p:nvSpPr>
          <p:cNvPr id="8" name="Slide Number Placeholder 7">
            <a:extLst>
              <a:ext uri="{FF2B5EF4-FFF2-40B4-BE49-F238E27FC236}">
                <a16:creationId xmlns:a16="http://schemas.microsoft.com/office/drawing/2014/main" id="{7D4569B5-36ED-49B1-92B9-5263D1B5350F}"/>
              </a:ext>
            </a:extLst>
          </p:cNvPr>
          <p:cNvSpPr>
            <a:spLocks noGrp="1"/>
          </p:cNvSpPr>
          <p:nvPr>
            <p:ph type="sldNum" sz="quarter" idx="12"/>
          </p:nvPr>
        </p:nvSpPr>
        <p:spPr/>
        <p:txBody>
          <a:bodyPr/>
          <a:lstStyle/>
          <a:p>
            <a:fld id="{EA3DA7B4-1CBC-4A9E-B9AD-6DD77CAE4334}" type="slidenum">
              <a:rPr lang="en-GB" smtClean="0"/>
              <a:t>‹#›</a:t>
            </a:fld>
            <a:endParaRPr lang="en-GB"/>
          </a:p>
        </p:txBody>
      </p:sp>
    </p:spTree>
    <p:extLst>
      <p:ext uri="{BB962C8B-B14F-4D97-AF65-F5344CB8AC3E}">
        <p14:creationId xmlns:p14="http://schemas.microsoft.com/office/powerpoint/2010/main" val="421517235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image" Target="../media/image1.pn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2"/>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D3E5ACC7-9911-478A-B3B0-DE4E3B1405B1}"/>
              </a:ext>
            </a:extLst>
          </p:cNvPr>
          <p:cNvSpPr>
            <a:spLocks noGrp="1"/>
          </p:cNvSpPr>
          <p:nvPr>
            <p:ph type="title"/>
          </p:nvPr>
        </p:nvSpPr>
        <p:spPr>
          <a:xfrm>
            <a:off x="358775" y="331695"/>
            <a:ext cx="10021172" cy="403229"/>
          </a:xfrm>
          <a:prstGeom prst="rect">
            <a:avLst/>
          </a:prstGeom>
        </p:spPr>
        <p:txBody>
          <a:bodyPr vert="horz" lIns="0" tIns="0" rIns="0" bIns="0" rtlCol="0" anchor="b">
            <a:noAutofit/>
          </a:bodyPr>
          <a:lstStyle/>
          <a:p>
            <a:r>
              <a:rPr lang="en-US"/>
              <a:t>Add title</a:t>
            </a:r>
            <a:endParaRPr lang="en-GB"/>
          </a:p>
        </p:txBody>
      </p:sp>
      <p:sp>
        <p:nvSpPr>
          <p:cNvPr id="3" name="Text Placeholder 2">
            <a:extLst>
              <a:ext uri="{FF2B5EF4-FFF2-40B4-BE49-F238E27FC236}">
                <a16:creationId xmlns:a16="http://schemas.microsoft.com/office/drawing/2014/main" id="{84AE7177-E923-4413-8640-A6E6774C98F8}"/>
              </a:ext>
            </a:extLst>
          </p:cNvPr>
          <p:cNvSpPr>
            <a:spLocks noGrp="1"/>
          </p:cNvSpPr>
          <p:nvPr>
            <p:ph type="body" idx="1"/>
          </p:nvPr>
        </p:nvSpPr>
        <p:spPr>
          <a:xfrm>
            <a:off x="358775" y="1412876"/>
            <a:ext cx="11461750" cy="4932362"/>
          </a:xfrm>
          <a:prstGeom prst="rect">
            <a:avLst/>
          </a:prstGeom>
        </p:spPr>
        <p:txBody>
          <a:bodyPr vert="horz" lIns="0" tIns="0" rIns="0" bIns="0" rtlCol="0">
            <a:noAutofit/>
          </a:bodyPr>
          <a:lstStyle/>
          <a:p>
            <a:pPr lvl="0"/>
            <a:r>
              <a:rPr lang="en-US"/>
              <a:t>First level</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Box 3">
            <a:extLst>
              <a:ext uri="{FF2B5EF4-FFF2-40B4-BE49-F238E27FC236}">
                <a16:creationId xmlns:a16="http://schemas.microsoft.com/office/drawing/2014/main" id="{FB33AB08-6910-4D09-B62D-B8DADE92A42A}"/>
              </a:ext>
            </a:extLst>
          </p:cNvPr>
          <p:cNvSpPr txBox="1"/>
          <p:nvPr userDrawn="1"/>
        </p:nvSpPr>
        <p:spPr>
          <a:xfrm>
            <a:off x="1048449" y="6544405"/>
            <a:ext cx="2291910" cy="191878"/>
          </a:xfrm>
          <a:prstGeom prst="rect">
            <a:avLst/>
          </a:prstGeom>
          <a:noFill/>
        </p:spPr>
        <p:txBody>
          <a:bodyPr wrap="square" lIns="0" tIns="0" rIns="0" bIns="0" rtlCol="0">
            <a:noAutofit/>
          </a:bodyPr>
          <a:lstStyle/>
          <a:p>
            <a:pPr algn="l"/>
            <a:r>
              <a:rPr lang="en-GB" sz="800" b="0" dirty="0">
                <a:solidFill>
                  <a:schemeClr val="tx2"/>
                </a:solidFill>
                <a:latin typeface="+mj-lt"/>
              </a:rPr>
              <a:t>WWCP Draft Dementia </a:t>
            </a:r>
            <a:r>
              <a:rPr lang="en-GB" sz="800" b="0">
                <a:solidFill>
                  <a:schemeClr val="tx2"/>
                </a:solidFill>
                <a:latin typeface="+mj-lt"/>
              </a:rPr>
              <a:t>Strategy February 2022</a:t>
            </a:r>
          </a:p>
        </p:txBody>
      </p:sp>
      <p:cxnSp>
        <p:nvCxnSpPr>
          <p:cNvPr id="6" name="Straight Connector 5">
            <a:extLst>
              <a:ext uri="{FF2B5EF4-FFF2-40B4-BE49-F238E27FC236}">
                <a16:creationId xmlns:a16="http://schemas.microsoft.com/office/drawing/2014/main" id="{EDD4AE02-E4BE-46BE-A159-AE23DE837018}"/>
              </a:ext>
            </a:extLst>
          </p:cNvPr>
          <p:cNvCxnSpPr>
            <a:cxnSpLocks/>
          </p:cNvCxnSpPr>
          <p:nvPr userDrawn="1"/>
        </p:nvCxnSpPr>
        <p:spPr>
          <a:xfrm>
            <a:off x="358775" y="833534"/>
            <a:ext cx="758152" cy="0"/>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pic>
        <p:nvPicPr>
          <p:cNvPr id="7" name="Picture 6">
            <a:extLst>
              <a:ext uri="{FF2B5EF4-FFF2-40B4-BE49-F238E27FC236}">
                <a16:creationId xmlns:a16="http://schemas.microsoft.com/office/drawing/2014/main" id="{6A6CC10A-6973-468B-A5DE-08CED81E456B}"/>
              </a:ext>
            </a:extLst>
          </p:cNvPr>
          <p:cNvPicPr>
            <a:picLocks noChangeAspect="1"/>
          </p:cNvPicPr>
          <p:nvPr userDrawn="1"/>
        </p:nvPicPr>
        <p:blipFill>
          <a:blip r:embed="rId12"/>
          <a:stretch>
            <a:fillRect/>
          </a:stretch>
        </p:blipFill>
        <p:spPr>
          <a:xfrm>
            <a:off x="10841905" y="318584"/>
            <a:ext cx="998715" cy="743887"/>
          </a:xfrm>
          <a:prstGeom prst="rect">
            <a:avLst/>
          </a:prstGeom>
        </p:spPr>
      </p:pic>
      <p:sp>
        <p:nvSpPr>
          <p:cNvPr id="5" name="Footer Placeholder 4">
            <a:extLst>
              <a:ext uri="{FF2B5EF4-FFF2-40B4-BE49-F238E27FC236}">
                <a16:creationId xmlns:a16="http://schemas.microsoft.com/office/drawing/2014/main" id="{4E0C4C1C-AAA3-43AC-BB63-2B71CC3B7FEB}"/>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8" name="Slide Number Placeholder 7">
            <a:extLst>
              <a:ext uri="{FF2B5EF4-FFF2-40B4-BE49-F238E27FC236}">
                <a16:creationId xmlns:a16="http://schemas.microsoft.com/office/drawing/2014/main" id="{9F8DDBAC-9910-411D-8C6A-9969E5AE3F0E}"/>
              </a:ext>
            </a:extLst>
          </p:cNvPr>
          <p:cNvSpPr>
            <a:spLocks noGrp="1"/>
          </p:cNvSpPr>
          <p:nvPr>
            <p:ph type="sldNum" sz="quarter" idx="4"/>
          </p:nvPr>
        </p:nvSpPr>
        <p:spPr>
          <a:xfrm>
            <a:off x="9097420" y="6371158"/>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A3DA7B4-1CBC-4A9E-B9AD-6DD77CAE4334}" type="slidenum">
              <a:rPr lang="en-GB" smtClean="0"/>
              <a:t>‹#›</a:t>
            </a:fld>
            <a:endParaRPr lang="en-GB"/>
          </a:p>
        </p:txBody>
      </p:sp>
    </p:spTree>
    <p:extLst>
      <p:ext uri="{BB962C8B-B14F-4D97-AF65-F5344CB8AC3E}">
        <p14:creationId xmlns:p14="http://schemas.microsoft.com/office/powerpoint/2010/main" val="575828808"/>
      </p:ext>
    </p:extLst>
  </p:cSld>
  <p:clrMap bg1="lt1" tx1="dk1" bg2="lt2" tx2="dk2" accent1="accent1" accent2="accent2" accent3="accent3" accent4="accent4" accent5="accent5" accent6="accent6" hlink="hlink" folHlink="folHlink"/>
  <p:sldLayoutIdLst>
    <p:sldLayoutId id="2147483664" r:id="rId1"/>
    <p:sldLayoutId id="2147483666" r:id="rId2"/>
    <p:sldLayoutId id="2147483669" r:id="rId3"/>
    <p:sldLayoutId id="2147483905" r:id="rId4"/>
    <p:sldLayoutId id="2147483906" r:id="rId5"/>
    <p:sldLayoutId id="2147483907" r:id="rId6"/>
    <p:sldLayoutId id="2147483908" r:id="rId7"/>
    <p:sldLayoutId id="2147483910" r:id="rId8"/>
    <p:sldLayoutId id="2147483911" r:id="rId9"/>
    <p:sldLayoutId id="2147483921" r:id="rId10"/>
  </p:sldLayoutIdLst>
  <p:hf hdr="0" ftr="0" dt="0"/>
  <p:txStyles>
    <p:titleStyle>
      <a:lvl1pPr algn="l" defTabSz="914400" rtl="0" eaLnBrk="1" latinLnBrk="0" hangingPunct="1">
        <a:lnSpc>
          <a:spcPct val="90000"/>
        </a:lnSpc>
        <a:spcBef>
          <a:spcPct val="0"/>
        </a:spcBef>
        <a:buNone/>
        <a:defRPr sz="3000" kern="1200" cap="none" baseline="0">
          <a:solidFill>
            <a:srgbClr val="000000"/>
          </a:solidFill>
          <a:latin typeface="+mj-lt"/>
          <a:ea typeface="+mj-ea"/>
          <a:cs typeface="+mj-cs"/>
        </a:defRPr>
      </a:lvl1pPr>
    </p:titleStyle>
    <p:bodyStyle>
      <a:lvl1pPr marL="228600" indent="-228600" algn="l" defTabSz="914400" rtl="0" eaLnBrk="1" latinLnBrk="0" hangingPunct="1">
        <a:lnSpc>
          <a:spcPct val="110000"/>
        </a:lnSpc>
        <a:spcBef>
          <a:spcPts val="0"/>
        </a:spcBef>
        <a:buFont typeface="Arial" panose="020B0604020202020204" pitchFamily="34" charset="0"/>
        <a:buChar char="•"/>
        <a:defRPr sz="1600" kern="1200">
          <a:solidFill>
            <a:srgbClr val="000000"/>
          </a:solidFill>
          <a:latin typeface="Book Antiqua" panose="02040602050305030304" pitchFamily="18" charset="0"/>
          <a:ea typeface="+mn-ea"/>
          <a:cs typeface="+mn-cs"/>
        </a:defRPr>
      </a:lvl1pPr>
      <a:lvl2pPr marL="685800" indent="-228600" algn="l" defTabSz="914400" rtl="0" eaLnBrk="1" latinLnBrk="0" hangingPunct="1">
        <a:lnSpc>
          <a:spcPct val="110000"/>
        </a:lnSpc>
        <a:spcBef>
          <a:spcPts val="0"/>
        </a:spcBef>
        <a:buFont typeface="Arial" panose="020B0604020202020204" pitchFamily="34" charset="0"/>
        <a:buChar char="•"/>
        <a:defRPr sz="1600" kern="1200">
          <a:solidFill>
            <a:srgbClr val="000000"/>
          </a:solidFill>
          <a:latin typeface="Book Antiqua" panose="02040602050305030304" pitchFamily="18" charset="0"/>
          <a:ea typeface="+mn-ea"/>
          <a:cs typeface="+mn-cs"/>
        </a:defRPr>
      </a:lvl2pPr>
      <a:lvl3pPr marL="1143000" indent="-228600" algn="l" defTabSz="914400" rtl="0" eaLnBrk="1" latinLnBrk="0" hangingPunct="1">
        <a:lnSpc>
          <a:spcPct val="110000"/>
        </a:lnSpc>
        <a:spcBef>
          <a:spcPts val="0"/>
        </a:spcBef>
        <a:buFont typeface="Arial" panose="020B0604020202020204" pitchFamily="34" charset="0"/>
        <a:buChar char="•"/>
        <a:defRPr sz="1600" kern="1200">
          <a:solidFill>
            <a:srgbClr val="000000"/>
          </a:solidFill>
          <a:latin typeface="Book Antiqua" panose="02040602050305030304" pitchFamily="18" charset="0"/>
          <a:ea typeface="+mn-ea"/>
          <a:cs typeface="+mn-cs"/>
        </a:defRPr>
      </a:lvl3pPr>
      <a:lvl4pPr marL="1600200" indent="-228600" algn="l" defTabSz="914400" rtl="0" eaLnBrk="1" latinLnBrk="0" hangingPunct="1">
        <a:lnSpc>
          <a:spcPct val="110000"/>
        </a:lnSpc>
        <a:spcBef>
          <a:spcPts val="0"/>
        </a:spcBef>
        <a:buFont typeface="Arial" panose="020B0604020202020204" pitchFamily="34" charset="0"/>
        <a:buChar char="•"/>
        <a:defRPr sz="1600" kern="1200">
          <a:solidFill>
            <a:srgbClr val="000000"/>
          </a:solidFill>
          <a:latin typeface="Book Antiqua" panose="02040602050305030304" pitchFamily="18" charset="0"/>
          <a:ea typeface="+mn-ea"/>
          <a:cs typeface="+mn-cs"/>
        </a:defRPr>
      </a:lvl4pPr>
      <a:lvl5pPr marL="2057400" indent="-228600" algn="l" defTabSz="914400" rtl="0" eaLnBrk="1" latinLnBrk="0" hangingPunct="1">
        <a:lnSpc>
          <a:spcPct val="110000"/>
        </a:lnSpc>
        <a:spcBef>
          <a:spcPts val="0"/>
        </a:spcBef>
        <a:buFont typeface="Arial" panose="020B0604020202020204" pitchFamily="34" charset="0"/>
        <a:buChar char="•"/>
        <a:defRPr sz="1600" kern="1200">
          <a:solidFill>
            <a:srgbClr val="000000"/>
          </a:solidFill>
          <a:latin typeface="Book Antiqua" panose="02040602050305030304" pitchFamily="18"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26">
          <p15:clr>
            <a:srgbClr val="F26B43"/>
          </p15:clr>
        </p15:guide>
        <p15:guide id="2" pos="226">
          <p15:clr>
            <a:srgbClr val="F26B43"/>
          </p15:clr>
        </p15:guide>
        <p15:guide id="3" orient="horz" pos="3997">
          <p15:clr>
            <a:srgbClr val="F26B43"/>
          </p15:clr>
        </p15:guide>
        <p15:guide id="4" pos="7446">
          <p15:clr>
            <a:srgbClr val="F26B43"/>
          </p15:clr>
        </p15:guide>
        <p15:guide id="5" orient="horz" pos="890">
          <p15:clr>
            <a:srgbClr val="F26B43"/>
          </p15:clr>
        </p15:guide>
        <p15:guide id="6" orient="horz" pos="1049">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1.xml"/><Relationship Id="rId1" Type="http://schemas.openxmlformats.org/officeDocument/2006/relationships/slideLayout" Target="../slideLayouts/slideLayout3.xml"/><Relationship Id="rId4" Type="http://schemas.openxmlformats.org/officeDocument/2006/relationships/image" Target="../media/image6.png"/></Relationships>
</file>

<file path=ppt/slides/_rels/slide10.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image" Target="../media/image17.png"/><Relationship Id="rId7" Type="http://schemas.openxmlformats.org/officeDocument/2006/relationships/image" Target="../media/image5.jpe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20.png"/><Relationship Id="rId5" Type="http://schemas.openxmlformats.org/officeDocument/2006/relationships/image" Target="../media/image19.png"/><Relationship Id="rId4" Type="http://schemas.openxmlformats.org/officeDocument/2006/relationships/image" Target="../media/image18.png"/></Relationships>
</file>

<file path=ppt/slides/_rels/slide12.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6.xml"/><Relationship Id="rId1" Type="http://schemas.openxmlformats.org/officeDocument/2006/relationships/slideLayout" Target="../slideLayouts/slideLayout5.xml"/></Relationships>
</file>

<file path=ppt/slides/_rels/slide15.xml.rels><?xml version="1.0" encoding="UTF-8" standalone="yes"?>
<Relationships xmlns="http://schemas.openxmlformats.org/package/2006/relationships"><Relationship Id="rId8" Type="http://schemas.openxmlformats.org/officeDocument/2006/relationships/image" Target="../media/image5.jpeg"/><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7.xml"/><Relationship Id="rId1" Type="http://schemas.openxmlformats.org/officeDocument/2006/relationships/slideLayout" Target="../slideLayouts/slideLayout5.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16.xml.rels><?xml version="1.0" encoding="UTF-8" standalone="yes"?>
<Relationships xmlns="http://schemas.openxmlformats.org/package/2006/relationships"><Relationship Id="rId8" Type="http://schemas.openxmlformats.org/officeDocument/2006/relationships/image" Target="../media/image5.jpeg"/><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8.xml"/><Relationship Id="rId1" Type="http://schemas.openxmlformats.org/officeDocument/2006/relationships/slideLayout" Target="../slideLayouts/slideLayout5.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9.xml"/><Relationship Id="rId1" Type="http://schemas.openxmlformats.org/officeDocument/2006/relationships/slideLayout" Target="../slideLayouts/slideLayout5.xml"/><Relationship Id="rId4" Type="http://schemas.openxmlformats.org/officeDocument/2006/relationships/image" Target="../media/image5.jpeg"/></Relationships>
</file>

<file path=ppt/slides/_rels/slide18.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0.xml"/><Relationship Id="rId1" Type="http://schemas.openxmlformats.org/officeDocument/2006/relationships/slideLayout" Target="../slideLayouts/slideLayout5.xml"/><Relationship Id="rId4" Type="http://schemas.openxmlformats.org/officeDocument/2006/relationships/image" Target="../media/image5.jpeg"/></Relationships>
</file>

<file path=ppt/slides/_rels/slide19.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1.xml"/><Relationship Id="rId1" Type="http://schemas.openxmlformats.org/officeDocument/2006/relationships/slideLayout" Target="../slideLayouts/slideLayout5.xml"/><Relationship Id="rId4" Type="http://schemas.openxmlformats.org/officeDocument/2006/relationships/image" Target="../media/image5.jpeg"/></Relationships>
</file>

<file path=ppt/slides/_rels/slide2.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8.xml"/></Relationships>
</file>

<file path=ppt/slides/_rels/slide20.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9.xml"/></Relationships>
</file>

<file path=ppt/slides/_rels/slide22.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hyperlink" Target="https://link.edgepilot.com/s/8d37d66b/NmKURNiXoUaKCjtzSUiWhQ?u=https://www.dementiaaction.org.uk/nationaldementiadeclaration" TargetMode="External"/><Relationship Id="rId2" Type="http://schemas.openxmlformats.org/officeDocument/2006/relationships/hyperlink" Target="https://link.edgepilot.com/s/67f68721/ecxOvtDsBECT3n7RjIzvhg?u=https://www.alzheimer-europe.org/Policy/Glasgow-Declaration-2014" TargetMode="External"/><Relationship Id="rId1" Type="http://schemas.openxmlformats.org/officeDocument/2006/relationships/slideLayout" Target="../slideLayouts/slideLayout1.xml"/><Relationship Id="rId4" Type="http://schemas.openxmlformats.org/officeDocument/2006/relationships/image" Target="../media/image5.jpeg"/></Relationships>
</file>

<file path=ppt/slides/_rels/slide27.xml.rels><?xml version="1.0" encoding="UTF-8" standalone="yes"?>
<Relationships xmlns="http://schemas.openxmlformats.org/package/2006/relationships"><Relationship Id="rId8" Type="http://schemas.openxmlformats.org/officeDocument/2006/relationships/diagramQuickStyle" Target="../diagrams/quickStyle3.xml"/><Relationship Id="rId13" Type="http://schemas.openxmlformats.org/officeDocument/2006/relationships/image" Target="../media/image30.svg"/><Relationship Id="rId18" Type="http://schemas.openxmlformats.org/officeDocument/2006/relationships/image" Target="../media/image35.svg"/><Relationship Id="rId3" Type="http://schemas.openxmlformats.org/officeDocument/2006/relationships/image" Target="../media/image25.png"/><Relationship Id="rId7" Type="http://schemas.openxmlformats.org/officeDocument/2006/relationships/diagramLayout" Target="../diagrams/layout3.xml"/><Relationship Id="rId12" Type="http://schemas.openxmlformats.org/officeDocument/2006/relationships/image" Target="../media/image29.png"/><Relationship Id="rId17" Type="http://schemas.openxmlformats.org/officeDocument/2006/relationships/image" Target="../media/image34.png"/><Relationship Id="rId2" Type="http://schemas.openxmlformats.org/officeDocument/2006/relationships/image" Target="../media/image24.png"/><Relationship Id="rId16" Type="http://schemas.openxmlformats.org/officeDocument/2006/relationships/image" Target="../media/image33.png"/><Relationship Id="rId20" Type="http://schemas.openxmlformats.org/officeDocument/2006/relationships/image" Target="../media/image5.jpeg"/><Relationship Id="rId1" Type="http://schemas.openxmlformats.org/officeDocument/2006/relationships/slideLayout" Target="../slideLayouts/slideLayout7.xml"/><Relationship Id="rId6" Type="http://schemas.openxmlformats.org/officeDocument/2006/relationships/diagramData" Target="../diagrams/data3.xml"/><Relationship Id="rId11" Type="http://schemas.openxmlformats.org/officeDocument/2006/relationships/image" Target="../media/image28.png"/><Relationship Id="rId5" Type="http://schemas.openxmlformats.org/officeDocument/2006/relationships/image" Target="../media/image27.png"/><Relationship Id="rId15" Type="http://schemas.openxmlformats.org/officeDocument/2006/relationships/image" Target="../media/image32.svg"/><Relationship Id="rId10" Type="http://schemas.microsoft.com/office/2007/relationships/diagramDrawing" Target="../diagrams/drawing3.xml"/><Relationship Id="rId19" Type="http://schemas.openxmlformats.org/officeDocument/2006/relationships/image" Target="../media/image36.emf"/><Relationship Id="rId4" Type="http://schemas.openxmlformats.org/officeDocument/2006/relationships/image" Target="../media/image26.png"/><Relationship Id="rId9" Type="http://schemas.openxmlformats.org/officeDocument/2006/relationships/diagramColors" Target="../diagrams/colors3.xml"/><Relationship Id="rId14" Type="http://schemas.openxmlformats.org/officeDocument/2006/relationships/image" Target="../media/image31.png"/></Relationships>
</file>

<file path=ppt/slides/_rels/slide28.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hyperlink" Target="https://link.edgepilot.com/s/67f68721/ecxOvtDsBECT3n7RjIzvhg?u=https://www.alzheimer-europe.org/Policy/Glasgow-Declaration-2014" TargetMode="External"/><Relationship Id="rId2" Type="http://schemas.openxmlformats.org/officeDocument/2006/relationships/notesSlide" Target="../notesSlides/notesSlide14.xml"/><Relationship Id="rId1" Type="http://schemas.openxmlformats.org/officeDocument/2006/relationships/slideLayout" Target="../slideLayouts/slideLayout2.xml"/><Relationship Id="rId4" Type="http://schemas.openxmlformats.org/officeDocument/2006/relationships/hyperlink" Target="https://link.edgepilot.com/s/8d37d66b/NmKURNiXoUaKCjtzSUiWhQ?u=https://www.dementiaaction.org.uk/nationaldementiadeclaration" TargetMode="External"/></Relationships>
</file>

<file path=ppt/slides/_rels/slide3.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37.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38.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8" Type="http://schemas.openxmlformats.org/officeDocument/2006/relationships/image" Target="../media/image45.png"/><Relationship Id="rId3" Type="http://schemas.openxmlformats.org/officeDocument/2006/relationships/image" Target="../media/image5.jpeg"/><Relationship Id="rId7" Type="http://schemas.openxmlformats.org/officeDocument/2006/relationships/image" Target="../media/image44.png"/><Relationship Id="rId2" Type="http://schemas.openxmlformats.org/officeDocument/2006/relationships/image" Target="../media/image40.png"/><Relationship Id="rId1" Type="http://schemas.openxmlformats.org/officeDocument/2006/relationships/slideLayout" Target="../slideLayouts/slideLayout2.xml"/><Relationship Id="rId6" Type="http://schemas.openxmlformats.org/officeDocument/2006/relationships/image" Target="../media/image43.png"/><Relationship Id="rId5" Type="http://schemas.openxmlformats.org/officeDocument/2006/relationships/image" Target="../media/image42.png"/><Relationship Id="rId4" Type="http://schemas.openxmlformats.org/officeDocument/2006/relationships/image" Target="../media/image41.pn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15.xml"/><Relationship Id="rId1" Type="http://schemas.openxmlformats.org/officeDocument/2006/relationships/slideLayout" Target="../slideLayouts/slideLayout1.xml"/><Relationship Id="rId5" Type="http://schemas.openxmlformats.org/officeDocument/2006/relationships/hyperlink" Target="https://link.edgepilot.com/s/8d37d66b/NmKURNiXoUaKCjtzSUiWhQ?u=https://www.dementiaaction.org.uk/nationaldementiadeclaration" TargetMode="External"/><Relationship Id="rId4" Type="http://schemas.openxmlformats.org/officeDocument/2006/relationships/hyperlink" Target="https://link.edgepilot.com/s/67f68721/ecxOvtDsBECT3n7RjIzvhg?u=https://www.alzheimer-europe.org/Policy/Glasgow-Declaration-2014" TargetMode="External"/></Relationships>
</file>

<file path=ppt/slides/_rels/slide38.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image" Target="../media/image5.jpeg"/><Relationship Id="rId7" Type="http://schemas.openxmlformats.org/officeDocument/2006/relationships/image" Target="cid:image001.png@01D78EA1.D9D7DB00" TargetMode="External"/><Relationship Id="rId12" Type="http://schemas.openxmlformats.org/officeDocument/2006/relationships/image" Target="../media/image13.png"/><Relationship Id="rId2" Type="http://schemas.openxmlformats.org/officeDocument/2006/relationships/notesSlide" Target="../notesSlides/notesSlide2.xml"/><Relationship Id="rId1" Type="http://schemas.openxmlformats.org/officeDocument/2006/relationships/slideLayout" Target="../slideLayouts/slideLayout6.xml"/><Relationship Id="rId6" Type="http://schemas.openxmlformats.org/officeDocument/2006/relationships/image" Target="../media/image9.png"/><Relationship Id="rId11" Type="http://schemas.openxmlformats.org/officeDocument/2006/relationships/image" Target="cid:image004.jpg@01D78EA2.488857A0" TargetMode="External"/><Relationship Id="rId5" Type="http://schemas.openxmlformats.org/officeDocument/2006/relationships/image" Target="../media/image8.png"/><Relationship Id="rId10" Type="http://schemas.openxmlformats.org/officeDocument/2006/relationships/image" Target="../media/image12.jpeg"/><Relationship Id="rId4" Type="http://schemas.openxmlformats.org/officeDocument/2006/relationships/image" Target="../media/image7.png"/><Relationship Id="rId9" Type="http://schemas.openxmlformats.org/officeDocument/2006/relationships/image" Target="../media/image11.png"/></Relationships>
</file>

<file path=ppt/slides/_rels/slide40.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50.pn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18.xml"/><Relationship Id="rId1" Type="http://schemas.openxmlformats.org/officeDocument/2006/relationships/slideLayout" Target="../slideLayouts/slideLayout8.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3.xml"/><Relationship Id="rId1" Type="http://schemas.openxmlformats.org/officeDocument/2006/relationships/slideLayout" Target="../slideLayouts/slideLayout6.xml"/></Relationships>
</file>

<file path=ppt/slides/_rels/slide50.xml.rels><?xml version="1.0" encoding="UTF-8" standalone="yes"?>
<Relationships xmlns="http://schemas.openxmlformats.org/package/2006/relationships"><Relationship Id="rId8" Type="http://schemas.openxmlformats.org/officeDocument/2006/relationships/image" Target="../media/image5.jpeg"/><Relationship Id="rId3" Type="http://schemas.openxmlformats.org/officeDocument/2006/relationships/diagramData" Target="../diagrams/data4.xml"/><Relationship Id="rId7" Type="http://schemas.microsoft.com/office/2007/relationships/diagramDrawing" Target="../diagrams/drawing4.xml"/><Relationship Id="rId2" Type="http://schemas.openxmlformats.org/officeDocument/2006/relationships/notesSlide" Target="../notesSlides/notesSlide20.xml"/><Relationship Id="rId1" Type="http://schemas.openxmlformats.org/officeDocument/2006/relationships/slideLayout" Target="../slideLayouts/slideLayout6.xml"/><Relationship Id="rId6" Type="http://schemas.openxmlformats.org/officeDocument/2006/relationships/diagramColors" Target="../diagrams/colors4.xml"/><Relationship Id="rId5" Type="http://schemas.openxmlformats.org/officeDocument/2006/relationships/diagramQuickStyle" Target="../diagrams/quickStyle4.xml"/><Relationship Id="rId4" Type="http://schemas.openxmlformats.org/officeDocument/2006/relationships/diagramLayout" Target="../diagrams/layout4.xml"/></Relationships>
</file>

<file path=ppt/slides/_rels/slide51.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1.xml"/></Relationships>
</file>

<file path=ppt/slides/_rels/slide52.xml.rels><?xml version="1.0" encoding="UTF-8" standalone="yes"?>
<Relationships xmlns="http://schemas.openxmlformats.org/package/2006/relationships"><Relationship Id="rId3" Type="http://schemas.openxmlformats.org/officeDocument/2006/relationships/image" Target="../media/image52.emf"/><Relationship Id="rId2" Type="http://schemas.openxmlformats.org/officeDocument/2006/relationships/image" Target="../media/image51.png"/><Relationship Id="rId1" Type="http://schemas.openxmlformats.org/officeDocument/2006/relationships/slideLayout" Target="../slideLayouts/slideLayout2.xml"/><Relationship Id="rId4" Type="http://schemas.openxmlformats.org/officeDocument/2006/relationships/image" Target="../media/image5.jpeg"/></Relationships>
</file>

<file path=ppt/slides/_rels/slide53.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21.xml"/><Relationship Id="rId1" Type="http://schemas.openxmlformats.org/officeDocument/2006/relationships/slideLayout" Target="../slideLayouts/slideLayout2.xml"/><Relationship Id="rId4" Type="http://schemas.openxmlformats.org/officeDocument/2006/relationships/image" Target="../media/image5.jpeg"/></Relationships>
</file>

<file path=ppt/slides/_rels/slide54.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53.png"/><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54.png"/><Relationship Id="rId1" Type="http://schemas.openxmlformats.org/officeDocument/2006/relationships/slideLayout" Target="../slideLayouts/slideLayout2.xml"/><Relationship Id="rId5" Type="http://schemas.openxmlformats.org/officeDocument/2006/relationships/image" Target="../media/image5.jpeg"/><Relationship Id="rId4" Type="http://schemas.openxmlformats.org/officeDocument/2006/relationships/image" Target="../media/image56.png"/></Relationships>
</file>

<file path=ppt/slides/_rels/slide56.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image" Target="../media/image57.png"/><Relationship Id="rId1" Type="http://schemas.openxmlformats.org/officeDocument/2006/relationships/slideLayout" Target="../slideLayouts/slideLayout2.xml"/><Relationship Id="rId4" Type="http://schemas.openxmlformats.org/officeDocument/2006/relationships/image" Target="../media/image5.jpeg"/></Relationships>
</file>

<file path=ppt/slides/_rels/slide58.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59.png"/><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7.xml"/></Relationships>
</file>

<file path=ppt/slides/_rels/slide60.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9.xml"/></Relationships>
</file>

<file path=ppt/slides/_rels/slide61.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1.xml"/></Relationships>
</file>

<file path=ppt/slides/_rels/slide64.xml.rels><?xml version="1.0" encoding="UTF-8" standalone="yes"?>
<Relationships xmlns="http://schemas.openxmlformats.org/package/2006/relationships"><Relationship Id="rId3" Type="http://schemas.openxmlformats.org/officeDocument/2006/relationships/diagramLayout" Target="../diagrams/layout5.xml"/><Relationship Id="rId7" Type="http://schemas.openxmlformats.org/officeDocument/2006/relationships/image" Target="../media/image5.jpeg"/><Relationship Id="rId2" Type="http://schemas.openxmlformats.org/officeDocument/2006/relationships/diagramData" Target="../diagrams/data5.xml"/><Relationship Id="rId1" Type="http://schemas.openxmlformats.org/officeDocument/2006/relationships/slideLayout" Target="../slideLayouts/slideLayout7.xml"/><Relationship Id="rId6" Type="http://schemas.microsoft.com/office/2007/relationships/diagramDrawing" Target="../diagrams/drawing5.xml"/><Relationship Id="rId5" Type="http://schemas.openxmlformats.org/officeDocument/2006/relationships/diagramColors" Target="../diagrams/colors5.xml"/><Relationship Id="rId4" Type="http://schemas.openxmlformats.org/officeDocument/2006/relationships/diagramQuickStyle" Target="../diagrams/quickStyle5.xml"/></Relationships>
</file>

<file path=ppt/slides/_rels/slide65.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7.xml"/></Relationships>
</file>

<file path=ppt/slides/_rels/slide66.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7.xml"/></Relationships>
</file>

<file path=ppt/slides/_rels/slide67.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22.xml"/><Relationship Id="rId1" Type="http://schemas.openxmlformats.org/officeDocument/2006/relationships/slideLayout" Target="../slideLayouts/slideLayout8.xml"/></Relationships>
</file>

<file path=ppt/slides/_rels/slide68.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23.xml"/><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2.xml"/><Relationship Id="rId5" Type="http://schemas.openxmlformats.org/officeDocument/2006/relationships/image" Target="../media/image5.jpeg"/><Relationship Id="rId4" Type="http://schemas.openxmlformats.org/officeDocument/2006/relationships/image" Target="../media/image16.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03630500-ABA4-404E-A1F8-3739A3858379}"/>
              </a:ext>
            </a:extLst>
          </p:cNvPr>
          <p:cNvSpPr txBox="1">
            <a:spLocks/>
          </p:cNvSpPr>
          <p:nvPr/>
        </p:nvSpPr>
        <p:spPr>
          <a:xfrm>
            <a:off x="662409" y="1645630"/>
            <a:ext cx="6969250" cy="575851"/>
          </a:xfrm>
          <a:prstGeom prst="rect">
            <a:avLst/>
          </a:prstGeom>
        </p:spPr>
        <p:txBody>
          <a:bodyPr vert="horz" lIns="0" tIns="0" rIns="0" bIns="0" rtlCol="0" anchor="b">
            <a:noAutofit/>
          </a:bodyPr>
          <a:lstStyle>
            <a:lvl1pPr algn="l" defTabSz="914400" rtl="0" eaLnBrk="1" latinLnBrk="0" hangingPunct="1">
              <a:lnSpc>
                <a:spcPct val="90000"/>
              </a:lnSpc>
              <a:spcBef>
                <a:spcPct val="0"/>
              </a:spcBef>
              <a:buNone/>
              <a:defRPr sz="3400" kern="1200" cap="none" baseline="0">
                <a:solidFill>
                  <a:srgbClr val="000000"/>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3400" b="0" i="0" u="none" strike="noStrike" kern="1200" cap="none" spc="0" normalizeH="0" baseline="0" noProof="0">
                <a:ln>
                  <a:noFill/>
                </a:ln>
                <a:solidFill>
                  <a:srgbClr val="000000"/>
                </a:solidFill>
                <a:effectLst/>
                <a:uLnTx/>
                <a:uFillTx/>
                <a:latin typeface="Century Gothic"/>
                <a:ea typeface="+mj-ea"/>
                <a:cs typeface="+mj-cs"/>
              </a:rPr>
              <a:t>West </a:t>
            </a:r>
            <a:r>
              <a:rPr kumimoji="0" lang="en-GB" sz="3400" b="0" i="0" u="none" strike="noStrike" kern="1200" cap="none" spc="0" normalizeH="0" baseline="0" noProof="0" dirty="0">
                <a:ln>
                  <a:noFill/>
                </a:ln>
                <a:solidFill>
                  <a:srgbClr val="000000"/>
                </a:solidFill>
                <a:effectLst/>
                <a:uLnTx/>
                <a:uFillTx/>
                <a:latin typeface="Century Gothic"/>
                <a:ea typeface="+mj-ea"/>
                <a:cs typeface="+mj-cs"/>
              </a:rPr>
              <a:t>Wales Care Partnership (WWCP) </a:t>
            </a:r>
          </a:p>
          <a:p>
            <a:pPr marL="0" marR="0" lvl="0" indent="0" algn="l" defTabSz="914400" rtl="0" eaLnBrk="1" fontAlgn="auto" latinLnBrk="0" hangingPunct="1">
              <a:lnSpc>
                <a:spcPct val="90000"/>
              </a:lnSpc>
              <a:spcBef>
                <a:spcPct val="0"/>
              </a:spcBef>
              <a:spcAft>
                <a:spcPts val="0"/>
              </a:spcAft>
              <a:buClrTx/>
              <a:buSzTx/>
              <a:buFontTx/>
              <a:buNone/>
              <a:tabLst/>
              <a:defRPr/>
            </a:pPr>
            <a:r>
              <a:rPr lang="en-GB" dirty="0">
                <a:latin typeface="Century Gothic"/>
              </a:rPr>
              <a:t>Dementia</a:t>
            </a:r>
            <a:r>
              <a:rPr kumimoji="0" lang="en-GB" sz="3400" b="0" i="0" u="none" strike="noStrike" kern="1200" cap="none" spc="0" normalizeH="0" baseline="0" noProof="0" dirty="0">
                <a:ln>
                  <a:noFill/>
                </a:ln>
                <a:solidFill>
                  <a:srgbClr val="000000"/>
                </a:solidFill>
                <a:effectLst/>
                <a:uLnTx/>
                <a:uFillTx/>
                <a:latin typeface="Century Gothic"/>
                <a:ea typeface="+mj-ea"/>
                <a:cs typeface="+mj-cs"/>
              </a:rPr>
              <a:t> Strategy</a:t>
            </a:r>
            <a:endParaRPr kumimoji="0" lang="en-GB" sz="3400" b="0" i="1" u="none" strike="noStrike" kern="1200" cap="none" spc="0" normalizeH="0" baseline="0" noProof="0" dirty="0">
              <a:ln>
                <a:noFill/>
              </a:ln>
              <a:solidFill>
                <a:srgbClr val="000000"/>
              </a:solidFill>
              <a:effectLst/>
              <a:highlight>
                <a:srgbClr val="FFFF00"/>
              </a:highlight>
              <a:uLnTx/>
              <a:uFillTx/>
              <a:latin typeface="Century Gothic"/>
              <a:ea typeface="+mj-ea"/>
              <a:cs typeface="+mj-cs"/>
            </a:endParaRPr>
          </a:p>
        </p:txBody>
      </p:sp>
      <p:sp>
        <p:nvSpPr>
          <p:cNvPr id="2" name="Slide Number Placeholder 1">
            <a:extLst>
              <a:ext uri="{FF2B5EF4-FFF2-40B4-BE49-F238E27FC236}">
                <a16:creationId xmlns:a16="http://schemas.microsoft.com/office/drawing/2014/main" id="{43BA1A9A-C53A-403C-91C2-53882C9DBA31}"/>
              </a:ext>
            </a:extLst>
          </p:cNvPr>
          <p:cNvSpPr>
            <a:spLocks noGrp="1"/>
          </p:cNvSpPr>
          <p:nvPr>
            <p:ph type="sldNum" sz="quarter" idx="13"/>
          </p:nvPr>
        </p:nvSpPr>
        <p:spPr/>
        <p:txBody>
          <a:bodyPr/>
          <a:lstStyle/>
          <a:p>
            <a:fld id="{EA3DA7B4-1CBC-4A9E-B9AD-6DD77CAE4334}" type="slidenum">
              <a:rPr lang="en-GB" smtClean="0"/>
              <a:t>1</a:t>
            </a:fld>
            <a:endParaRPr lang="en-GB"/>
          </a:p>
        </p:txBody>
      </p:sp>
      <p:pic>
        <p:nvPicPr>
          <p:cNvPr id="7" name="Picture 1" descr="Description: http://www.wwcp.org.uk/wp-content/uploads/2016/11/West-Wales-Care-Partnership-logo-Partneriaeth-Gofal-Gorllewin-Cymru-logo.jpg">
            <a:extLst>
              <a:ext uri="{FF2B5EF4-FFF2-40B4-BE49-F238E27FC236}">
                <a16:creationId xmlns:a16="http://schemas.microsoft.com/office/drawing/2014/main" id="{923FECBC-D624-4708-9F8D-1D4A0106CE27}"/>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002767" y="898358"/>
            <a:ext cx="2856429" cy="11643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Picture 2">
            <a:extLst>
              <a:ext uri="{FF2B5EF4-FFF2-40B4-BE49-F238E27FC236}">
                <a16:creationId xmlns:a16="http://schemas.microsoft.com/office/drawing/2014/main" id="{C814FD07-B90A-47E4-862B-5D6E6BC930C9}"/>
              </a:ext>
            </a:extLst>
          </p:cNvPr>
          <p:cNvPicPr>
            <a:picLocks noChangeAspect="1"/>
          </p:cNvPicPr>
          <p:nvPr/>
        </p:nvPicPr>
        <p:blipFill>
          <a:blip r:embed="rId4"/>
          <a:stretch>
            <a:fillRect/>
          </a:stretch>
        </p:blipFill>
        <p:spPr>
          <a:xfrm>
            <a:off x="0" y="2587925"/>
            <a:ext cx="12192000" cy="4272620"/>
          </a:xfrm>
          <a:prstGeom prst="rect">
            <a:avLst/>
          </a:prstGeom>
        </p:spPr>
      </p:pic>
      <p:sp>
        <p:nvSpPr>
          <p:cNvPr id="6" name="Text Placeholder 3">
            <a:extLst>
              <a:ext uri="{FF2B5EF4-FFF2-40B4-BE49-F238E27FC236}">
                <a16:creationId xmlns:a16="http://schemas.microsoft.com/office/drawing/2014/main" id="{CD3B7262-E4A5-4250-B94B-E468F244B8CA}"/>
              </a:ext>
            </a:extLst>
          </p:cNvPr>
          <p:cNvSpPr txBox="1">
            <a:spLocks/>
          </p:cNvSpPr>
          <p:nvPr/>
        </p:nvSpPr>
        <p:spPr>
          <a:xfrm>
            <a:off x="802988" y="5980941"/>
            <a:ext cx="4680000" cy="184086"/>
          </a:xfrm>
          <a:prstGeom prst="rect">
            <a:avLst/>
          </a:prstGeom>
        </p:spPr>
        <p:txBody>
          <a:bodyPr vert="horz" lIns="0" tIns="0" rIns="0" bIns="0" rtlCol="0">
            <a:noAutofit/>
          </a:bodyPr>
          <a:lstStyle>
            <a:lvl1pPr marL="0" indent="0" algn="l" defTabSz="914400" rtl="0" eaLnBrk="1" latinLnBrk="0" hangingPunct="1">
              <a:lnSpc>
                <a:spcPct val="110000"/>
              </a:lnSpc>
              <a:spcBef>
                <a:spcPts val="0"/>
              </a:spcBef>
              <a:buFont typeface="Arial" panose="020B0604020202020204" pitchFamily="34" charset="0"/>
              <a:buNone/>
              <a:defRPr sz="1200" kern="1200">
                <a:solidFill>
                  <a:schemeClr val="bg2"/>
                </a:solidFill>
                <a:latin typeface="Book Antiqua" panose="02040602050305030304" pitchFamily="18" charset="0"/>
                <a:ea typeface="+mn-ea"/>
                <a:cs typeface="+mn-cs"/>
              </a:defRPr>
            </a:lvl1pPr>
            <a:lvl2pPr marL="685800" indent="-228600" algn="l" defTabSz="914400" rtl="0" eaLnBrk="1" latinLnBrk="0" hangingPunct="1">
              <a:lnSpc>
                <a:spcPct val="110000"/>
              </a:lnSpc>
              <a:spcBef>
                <a:spcPts val="0"/>
              </a:spcBef>
              <a:buFont typeface="Arial" panose="020B0604020202020204" pitchFamily="34" charset="0"/>
              <a:buChar char="•"/>
              <a:defRPr sz="1600" kern="1200">
                <a:solidFill>
                  <a:srgbClr val="000000"/>
                </a:solidFill>
                <a:latin typeface="Book Antiqua" panose="02040602050305030304" pitchFamily="18" charset="0"/>
                <a:ea typeface="+mn-ea"/>
                <a:cs typeface="+mn-cs"/>
              </a:defRPr>
            </a:lvl2pPr>
            <a:lvl3pPr marL="1143000" indent="-228600" algn="l" defTabSz="914400" rtl="0" eaLnBrk="1" latinLnBrk="0" hangingPunct="1">
              <a:lnSpc>
                <a:spcPct val="110000"/>
              </a:lnSpc>
              <a:spcBef>
                <a:spcPts val="0"/>
              </a:spcBef>
              <a:buFont typeface="Arial" panose="020B0604020202020204" pitchFamily="34" charset="0"/>
              <a:buChar char="•"/>
              <a:defRPr sz="1600" kern="1200">
                <a:solidFill>
                  <a:srgbClr val="000000"/>
                </a:solidFill>
                <a:latin typeface="Book Antiqua" panose="02040602050305030304" pitchFamily="18" charset="0"/>
                <a:ea typeface="+mn-ea"/>
                <a:cs typeface="+mn-cs"/>
              </a:defRPr>
            </a:lvl3pPr>
            <a:lvl4pPr marL="1600200" indent="-228600" algn="l" defTabSz="914400" rtl="0" eaLnBrk="1" latinLnBrk="0" hangingPunct="1">
              <a:lnSpc>
                <a:spcPct val="110000"/>
              </a:lnSpc>
              <a:spcBef>
                <a:spcPts val="0"/>
              </a:spcBef>
              <a:buFont typeface="Arial" panose="020B0604020202020204" pitchFamily="34" charset="0"/>
              <a:buChar char="•"/>
              <a:defRPr sz="1600" kern="1200">
                <a:solidFill>
                  <a:srgbClr val="000000"/>
                </a:solidFill>
                <a:latin typeface="Book Antiqua" panose="02040602050305030304" pitchFamily="18" charset="0"/>
                <a:ea typeface="+mn-ea"/>
                <a:cs typeface="+mn-cs"/>
              </a:defRPr>
            </a:lvl4pPr>
            <a:lvl5pPr marL="2057400" indent="-228600" algn="l" defTabSz="914400" rtl="0" eaLnBrk="1" latinLnBrk="0" hangingPunct="1">
              <a:lnSpc>
                <a:spcPct val="110000"/>
              </a:lnSpc>
              <a:spcBef>
                <a:spcPts val="0"/>
              </a:spcBef>
              <a:buFont typeface="Arial" panose="020B0604020202020204" pitchFamily="34" charset="0"/>
              <a:buChar char="•"/>
              <a:defRPr sz="1600" kern="1200">
                <a:solidFill>
                  <a:srgbClr val="000000"/>
                </a:solidFill>
                <a:latin typeface="Book Antiqua" panose="02040602050305030304" pitchFamily="18"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10000"/>
              </a:lnSpc>
              <a:spcBef>
                <a:spcPts val="0"/>
              </a:spcBef>
              <a:spcAft>
                <a:spcPts val="0"/>
              </a:spcAft>
              <a:buClrTx/>
              <a:buSzTx/>
              <a:buFont typeface="Arial" panose="020B0604020202020204" pitchFamily="34" charset="0"/>
              <a:buNone/>
              <a:tabLst/>
              <a:defRPr/>
            </a:pPr>
            <a:r>
              <a:rPr kumimoji="0" lang="en-GB" sz="1200" b="0" i="0" u="none" strike="noStrike" kern="1200" cap="none" spc="0" normalizeH="0" baseline="0" noProof="0" dirty="0">
                <a:ln>
                  <a:noFill/>
                </a:ln>
                <a:solidFill>
                  <a:schemeClr val="bg1"/>
                </a:solidFill>
                <a:effectLst/>
                <a:uLnTx/>
                <a:uFillTx/>
                <a:latin typeface="Century Gothic"/>
                <a:ea typeface="+mn-ea"/>
                <a:cs typeface="+mn-cs"/>
              </a:rPr>
              <a:t>February 2022</a:t>
            </a:r>
          </a:p>
          <a:p>
            <a:pPr marL="0" marR="0" lvl="0" indent="0" algn="l" defTabSz="914400" rtl="0" eaLnBrk="1" fontAlgn="auto" latinLnBrk="0" hangingPunct="1">
              <a:lnSpc>
                <a:spcPct val="110000"/>
              </a:lnSpc>
              <a:spcBef>
                <a:spcPts val="0"/>
              </a:spcBef>
              <a:spcAft>
                <a:spcPts val="0"/>
              </a:spcAft>
              <a:buClrTx/>
              <a:buSzTx/>
              <a:buFont typeface="Arial" panose="020B0604020202020204" pitchFamily="34" charset="0"/>
              <a:buNone/>
              <a:tabLst/>
              <a:defRPr/>
            </a:pPr>
            <a:r>
              <a:rPr kumimoji="0" lang="en-GB" sz="1200" b="0" i="0" u="none" strike="noStrike" kern="1200" cap="none" spc="0" normalizeH="0" baseline="0" noProof="0" dirty="0">
                <a:ln>
                  <a:noFill/>
                </a:ln>
                <a:solidFill>
                  <a:schemeClr val="bg1"/>
                </a:solidFill>
                <a:effectLst/>
                <a:uLnTx/>
                <a:uFillTx/>
                <a:latin typeface="Century Gothic"/>
                <a:ea typeface="+mn-ea"/>
                <a:cs typeface="+mn-cs"/>
              </a:rPr>
              <a:t>V19_0</a:t>
            </a:r>
            <a:r>
              <a:rPr kumimoji="0" lang="en-GB" sz="1200" b="1" i="0" u="none" strike="noStrike" kern="1200" cap="none" spc="0" normalizeH="0" baseline="0" noProof="0" dirty="0">
                <a:ln>
                  <a:noFill/>
                </a:ln>
                <a:solidFill>
                  <a:schemeClr val="bg1"/>
                </a:solidFill>
                <a:effectLst/>
                <a:uLnTx/>
                <a:uFillTx/>
                <a:latin typeface="Century Gothic"/>
                <a:ea typeface="+mn-ea"/>
                <a:cs typeface="+mn-cs"/>
              </a:rPr>
              <a:t>DRAFT</a:t>
            </a:r>
            <a:r>
              <a:rPr kumimoji="0" lang="en-GB" sz="1200" b="0" i="0" u="none" strike="noStrike" kern="1200" cap="none" spc="0" normalizeH="0" baseline="0" noProof="0" dirty="0">
                <a:ln>
                  <a:noFill/>
                </a:ln>
                <a:solidFill>
                  <a:schemeClr val="bg1"/>
                </a:solidFill>
                <a:effectLst/>
                <a:uLnTx/>
                <a:uFillTx/>
                <a:latin typeface="Century Gothic"/>
                <a:ea typeface="+mn-ea"/>
                <a:cs typeface="+mn-cs"/>
              </a:rPr>
              <a:t> </a:t>
            </a:r>
          </a:p>
        </p:txBody>
      </p:sp>
    </p:spTree>
    <p:extLst>
      <p:ext uri="{BB962C8B-B14F-4D97-AF65-F5344CB8AC3E}">
        <p14:creationId xmlns:p14="http://schemas.microsoft.com/office/powerpoint/2010/main" val="130926429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632CC4-02CE-445F-80DA-94FDD8BB4201}"/>
              </a:ext>
            </a:extLst>
          </p:cNvPr>
          <p:cNvSpPr>
            <a:spLocks noGrp="1"/>
          </p:cNvSpPr>
          <p:nvPr>
            <p:ph type="ctrTitle"/>
          </p:nvPr>
        </p:nvSpPr>
        <p:spPr>
          <a:xfrm>
            <a:off x="715854" y="2915808"/>
            <a:ext cx="6618076" cy="1990255"/>
          </a:xfrm>
        </p:spPr>
        <p:txBody>
          <a:bodyPr/>
          <a:lstStyle/>
          <a:p>
            <a:r>
              <a:rPr lang="en-GB" dirty="0"/>
              <a:t>3. Current action plans, regional transformation projects​</a:t>
            </a:r>
          </a:p>
        </p:txBody>
      </p:sp>
      <p:sp>
        <p:nvSpPr>
          <p:cNvPr id="4" name="Slide Number Placeholder 3">
            <a:extLst>
              <a:ext uri="{FF2B5EF4-FFF2-40B4-BE49-F238E27FC236}">
                <a16:creationId xmlns:a16="http://schemas.microsoft.com/office/drawing/2014/main" id="{73C48822-0150-413A-BDBF-FB0C4648280E}"/>
              </a:ext>
            </a:extLst>
          </p:cNvPr>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A3DA7B4-1CBC-4A9E-B9AD-6DD77CAE4334}" type="slidenum">
              <a:rPr kumimoji="0" lang="en-GB" sz="1200" b="0" i="0" u="none" strike="noStrike" kern="1200" cap="none" spc="0" normalizeH="0" baseline="0" noProof="0" smtClean="0">
                <a:ln>
                  <a:noFill/>
                </a:ln>
                <a:solidFill>
                  <a:srgbClr val="0077B7">
                    <a:tint val="75000"/>
                  </a:srgbClr>
                </a:solidFill>
                <a:effectLst/>
                <a:uLnTx/>
                <a:uFillTx/>
                <a:latin typeface="Book Antiqua"/>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GB" sz="1200" b="0" i="0" u="none" strike="noStrike" kern="1200" cap="none" spc="0" normalizeH="0" baseline="0" noProof="0">
              <a:ln>
                <a:noFill/>
              </a:ln>
              <a:solidFill>
                <a:srgbClr val="0077B7">
                  <a:tint val="75000"/>
                </a:srgbClr>
              </a:solidFill>
              <a:effectLst/>
              <a:uLnTx/>
              <a:uFillTx/>
              <a:latin typeface="Book Antiqua"/>
              <a:ea typeface="+mn-ea"/>
              <a:cs typeface="+mn-cs"/>
            </a:endParaRPr>
          </a:p>
        </p:txBody>
      </p:sp>
      <p:pic>
        <p:nvPicPr>
          <p:cNvPr id="5" name="Picture 1" descr="Description: http://www.wwcp.org.uk/wp-content/uploads/2016/11/West-Wales-Care-Partnership-logo-Partneriaeth-Gofal-Gorllewin-Cymru-logo.jpg">
            <a:extLst>
              <a:ext uri="{FF2B5EF4-FFF2-40B4-BE49-F238E27FC236}">
                <a16:creationId xmlns:a16="http://schemas.microsoft.com/office/drawing/2014/main" id="{03F9373D-8EB6-4B40-A941-0CDC02F3F808}"/>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493244" y="748225"/>
            <a:ext cx="2268485" cy="9247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9882908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Rectangle 22">
            <a:extLst>
              <a:ext uri="{FF2B5EF4-FFF2-40B4-BE49-F238E27FC236}">
                <a16:creationId xmlns:a16="http://schemas.microsoft.com/office/drawing/2014/main" id="{3A44A3CC-4EC7-43F9-B627-C1B5F6D63B96}"/>
              </a:ext>
            </a:extLst>
          </p:cNvPr>
          <p:cNvSpPr/>
          <p:nvPr/>
        </p:nvSpPr>
        <p:spPr bwMode="gray">
          <a:xfrm>
            <a:off x="241063" y="1181230"/>
            <a:ext cx="2700000" cy="5630933"/>
          </a:xfrm>
          <a:prstGeom prst="rect">
            <a:avLst/>
          </a:prstGeom>
          <a:solidFill>
            <a:schemeClr val="bg2">
              <a:lumMod val="95000"/>
            </a:schemeClr>
          </a:solidFill>
          <a:ln w="381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00" tIns="144000" rIns="0" bIns="14400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0000"/>
              </a:lnSpc>
              <a:spcBef>
                <a:spcPts val="0"/>
              </a:spcBef>
              <a:spcAft>
                <a:spcPts val="300"/>
              </a:spcAft>
              <a:buClrTx/>
              <a:buSzTx/>
              <a:buFontTx/>
              <a:buNone/>
              <a:tabLst/>
              <a:defRPr/>
            </a:pPr>
            <a:endParaRPr kumimoji="0" lang="en-GB" sz="1400" b="1" i="0" u="none" strike="noStrike" kern="1200" cap="none" spc="0" normalizeH="0" baseline="0" noProof="0">
              <a:ln>
                <a:noFill/>
              </a:ln>
              <a:solidFill>
                <a:srgbClr val="0077B7"/>
              </a:solidFill>
              <a:effectLst/>
              <a:uLnTx/>
              <a:uFillTx/>
              <a:latin typeface="Century Gothic"/>
              <a:ea typeface="+mn-ea"/>
              <a:cs typeface="Times New Roman" panose="02020603050405020304" pitchFamily="18" charset="0"/>
            </a:endParaRPr>
          </a:p>
          <a:p>
            <a:pPr marL="0" marR="0" lvl="0" indent="0" algn="l" defTabSz="914400" rtl="0" eaLnBrk="1" fontAlgn="auto" latinLnBrk="0" hangingPunct="1">
              <a:lnSpc>
                <a:spcPct val="110000"/>
              </a:lnSpc>
              <a:spcBef>
                <a:spcPts val="0"/>
              </a:spcBef>
              <a:spcAft>
                <a:spcPts val="300"/>
              </a:spcAft>
              <a:buClrTx/>
              <a:buSzTx/>
              <a:buFontTx/>
              <a:buNone/>
              <a:tabLst/>
              <a:defRPr/>
            </a:pPr>
            <a:endParaRPr kumimoji="0" lang="en-GB" sz="1400" b="1" i="0" u="none" strike="noStrike" kern="1200" cap="none" spc="0" normalizeH="0" baseline="0" noProof="0">
              <a:ln>
                <a:noFill/>
              </a:ln>
              <a:solidFill>
                <a:srgbClr val="0077B7"/>
              </a:solidFill>
              <a:effectLst/>
              <a:uLnTx/>
              <a:uFillTx/>
              <a:latin typeface="Century Gothic"/>
              <a:ea typeface="+mn-ea"/>
              <a:cs typeface="Times New Roman" panose="02020603050405020304" pitchFamily="18" charset="0"/>
            </a:endParaRPr>
          </a:p>
          <a:p>
            <a:pPr marL="0" marR="0" lvl="0" indent="0" algn="l" defTabSz="914400" rtl="0" eaLnBrk="1" fontAlgn="auto" latinLnBrk="0" hangingPunct="1">
              <a:lnSpc>
                <a:spcPct val="110000"/>
              </a:lnSpc>
              <a:spcBef>
                <a:spcPts val="0"/>
              </a:spcBef>
              <a:spcAft>
                <a:spcPts val="300"/>
              </a:spcAft>
              <a:buClrTx/>
              <a:buSzTx/>
              <a:buFontTx/>
              <a:buNone/>
              <a:tabLst/>
              <a:defRPr/>
            </a:pPr>
            <a:endParaRPr kumimoji="0" lang="en-GB" sz="1400" b="1" i="0" u="none" strike="noStrike" kern="1200" cap="none" spc="0" normalizeH="0" baseline="0" noProof="0">
              <a:ln>
                <a:noFill/>
              </a:ln>
              <a:solidFill>
                <a:srgbClr val="0077B7"/>
              </a:solidFill>
              <a:effectLst/>
              <a:uLnTx/>
              <a:uFillTx/>
              <a:latin typeface="Century Gothic"/>
              <a:ea typeface="+mn-ea"/>
              <a:cs typeface="Times New Roman" panose="02020603050405020304" pitchFamily="18" charset="0"/>
            </a:endParaRPr>
          </a:p>
          <a:p>
            <a:pPr marL="0" marR="0" lvl="0" indent="0" algn="l" defTabSz="914400" rtl="0" eaLnBrk="1" fontAlgn="auto" latinLnBrk="0" hangingPunct="1">
              <a:lnSpc>
                <a:spcPct val="110000"/>
              </a:lnSpc>
              <a:spcBef>
                <a:spcPts val="0"/>
              </a:spcBef>
              <a:spcAft>
                <a:spcPts val="300"/>
              </a:spcAft>
              <a:buClrTx/>
              <a:buSzTx/>
              <a:buFontTx/>
              <a:buNone/>
              <a:tabLst/>
              <a:defRPr/>
            </a:pPr>
            <a:endParaRPr kumimoji="0" lang="en-GB" sz="1400" b="1" i="0" u="none" strike="noStrike" kern="1200" cap="none" spc="0" normalizeH="0" baseline="0" noProof="0">
              <a:ln>
                <a:noFill/>
              </a:ln>
              <a:solidFill>
                <a:srgbClr val="0077B7"/>
              </a:solidFill>
              <a:effectLst/>
              <a:uLnTx/>
              <a:uFillTx/>
              <a:latin typeface="Century Gothic"/>
              <a:ea typeface="+mn-ea"/>
              <a:cs typeface="Times New Roman" panose="02020603050405020304" pitchFamily="18" charset="0"/>
            </a:endParaRPr>
          </a:p>
          <a:p>
            <a:pPr marL="0" marR="0" lvl="0" indent="0" algn="l" defTabSz="914400" rtl="0" eaLnBrk="1" fontAlgn="auto" latinLnBrk="0" hangingPunct="1">
              <a:lnSpc>
                <a:spcPct val="110000"/>
              </a:lnSpc>
              <a:spcBef>
                <a:spcPts val="0"/>
              </a:spcBef>
              <a:spcAft>
                <a:spcPts val="300"/>
              </a:spcAft>
              <a:buClrTx/>
              <a:buSzTx/>
              <a:buFontTx/>
              <a:buNone/>
              <a:tabLst/>
              <a:defRPr/>
            </a:pPr>
            <a:endParaRPr kumimoji="0" lang="en-GB" sz="1400" b="1" i="0" u="none" strike="noStrike" kern="1200" cap="none" spc="0" normalizeH="0" baseline="0" noProof="0">
              <a:ln>
                <a:noFill/>
              </a:ln>
              <a:solidFill>
                <a:srgbClr val="0077B7"/>
              </a:solidFill>
              <a:effectLst/>
              <a:uLnTx/>
              <a:uFillTx/>
              <a:latin typeface="Century Gothic"/>
              <a:ea typeface="+mn-ea"/>
              <a:cs typeface="Times New Roman" panose="02020603050405020304" pitchFamily="18" charset="0"/>
            </a:endParaRPr>
          </a:p>
          <a:p>
            <a:pPr marL="0" marR="0" lvl="0" indent="0" algn="l" defTabSz="914400" rtl="0" eaLnBrk="1" fontAlgn="auto" latinLnBrk="0" hangingPunct="1">
              <a:lnSpc>
                <a:spcPct val="110000"/>
              </a:lnSpc>
              <a:spcBef>
                <a:spcPts val="0"/>
              </a:spcBef>
              <a:spcAft>
                <a:spcPts val="300"/>
              </a:spcAft>
              <a:buClrTx/>
              <a:buSzTx/>
              <a:buFontTx/>
              <a:buNone/>
              <a:tabLst/>
              <a:defRPr/>
            </a:pPr>
            <a:endParaRPr kumimoji="0" lang="en-GB" sz="1400" b="1" i="0" u="none" strike="noStrike" kern="1200" cap="none" spc="0" normalizeH="0" baseline="0" noProof="0">
              <a:ln>
                <a:noFill/>
              </a:ln>
              <a:solidFill>
                <a:srgbClr val="0077B7"/>
              </a:solidFill>
              <a:effectLst/>
              <a:uLnTx/>
              <a:uFillTx/>
              <a:latin typeface="Century Gothic"/>
              <a:ea typeface="+mn-ea"/>
              <a:cs typeface="Times New Roman" panose="02020603050405020304" pitchFamily="18" charset="0"/>
            </a:endParaRPr>
          </a:p>
          <a:p>
            <a:pPr marL="0" marR="0" lvl="0" indent="0" algn="l" defTabSz="914400" rtl="0" eaLnBrk="1" fontAlgn="auto" latinLnBrk="0" hangingPunct="1">
              <a:lnSpc>
                <a:spcPct val="110000"/>
              </a:lnSpc>
              <a:spcBef>
                <a:spcPts val="0"/>
              </a:spcBef>
              <a:spcAft>
                <a:spcPts val="300"/>
              </a:spcAft>
              <a:buClrTx/>
              <a:buSzTx/>
              <a:buFontTx/>
              <a:buNone/>
              <a:tabLst/>
              <a:defRPr/>
            </a:pPr>
            <a:endParaRPr kumimoji="0" lang="en-GB" sz="1400" b="1" i="0" u="none" strike="noStrike" kern="1200" cap="none" spc="0" normalizeH="0" baseline="0" noProof="0">
              <a:ln>
                <a:noFill/>
              </a:ln>
              <a:solidFill>
                <a:srgbClr val="0077B7"/>
              </a:solidFill>
              <a:effectLst/>
              <a:uLnTx/>
              <a:uFillTx/>
              <a:latin typeface="Century Gothic"/>
              <a:ea typeface="+mn-ea"/>
              <a:cs typeface="Times New Roman" panose="02020603050405020304" pitchFamily="18" charset="0"/>
            </a:endParaRPr>
          </a:p>
          <a:p>
            <a:pPr marL="0" marR="0" lvl="0" indent="0" algn="l" defTabSz="914400" rtl="0" eaLnBrk="1" fontAlgn="auto" latinLnBrk="0" hangingPunct="1">
              <a:lnSpc>
                <a:spcPct val="110000"/>
              </a:lnSpc>
              <a:spcBef>
                <a:spcPts val="0"/>
              </a:spcBef>
              <a:spcAft>
                <a:spcPts val="300"/>
              </a:spcAft>
              <a:buClrTx/>
              <a:buSzTx/>
              <a:buFontTx/>
              <a:buNone/>
              <a:tabLst/>
              <a:defRPr/>
            </a:pPr>
            <a:endParaRPr kumimoji="0" lang="en-GB" sz="1400" b="1" i="0" u="none" strike="noStrike" kern="1200" cap="none" spc="0" normalizeH="0" baseline="0" noProof="0">
              <a:ln>
                <a:noFill/>
              </a:ln>
              <a:solidFill>
                <a:srgbClr val="0077B7"/>
              </a:solidFill>
              <a:effectLst/>
              <a:uLnTx/>
              <a:uFillTx/>
              <a:latin typeface="Century Gothic"/>
              <a:ea typeface="+mn-ea"/>
              <a:cs typeface="Times New Roman" panose="02020603050405020304" pitchFamily="18" charset="0"/>
            </a:endParaRPr>
          </a:p>
          <a:p>
            <a:pPr marL="0" marR="0" lvl="0" indent="0" algn="l" defTabSz="914400" rtl="0" eaLnBrk="1" fontAlgn="auto" latinLnBrk="0" hangingPunct="1">
              <a:lnSpc>
                <a:spcPct val="110000"/>
              </a:lnSpc>
              <a:spcBef>
                <a:spcPts val="0"/>
              </a:spcBef>
              <a:spcAft>
                <a:spcPts val="300"/>
              </a:spcAft>
              <a:buClrTx/>
              <a:buSzTx/>
              <a:buFontTx/>
              <a:buNone/>
              <a:tabLst/>
              <a:defRPr/>
            </a:pPr>
            <a:endParaRPr kumimoji="0" lang="en-GB" sz="1400" b="1" i="0" u="none" strike="noStrike" kern="1200" cap="none" spc="0" normalizeH="0" baseline="0" noProof="0">
              <a:ln>
                <a:noFill/>
              </a:ln>
              <a:solidFill>
                <a:srgbClr val="0077B7"/>
              </a:solidFill>
              <a:effectLst/>
              <a:uLnTx/>
              <a:uFillTx/>
              <a:latin typeface="Century Gothic"/>
              <a:ea typeface="+mn-ea"/>
              <a:cs typeface="Times New Roman" panose="02020603050405020304" pitchFamily="18" charset="0"/>
            </a:endParaRPr>
          </a:p>
          <a:p>
            <a:pPr lvl="0">
              <a:lnSpc>
                <a:spcPct val="110000"/>
              </a:lnSpc>
              <a:spcAft>
                <a:spcPts val="300"/>
              </a:spcAft>
              <a:defRPr/>
            </a:pPr>
            <a:r>
              <a:rPr lang="en-GB" sz="1000" b="1">
                <a:solidFill>
                  <a:srgbClr val="000000"/>
                </a:solidFill>
                <a:latin typeface="Century Gothic"/>
                <a:cs typeface="Times New Roman" panose="02020603050405020304" pitchFamily="18" charset="0"/>
              </a:rPr>
              <a:t>Launched in 2014 Ageing in Wales: An overview in a European perspective</a:t>
            </a:r>
          </a:p>
          <a:p>
            <a:pPr lvl="0">
              <a:lnSpc>
                <a:spcPct val="110000"/>
              </a:lnSpc>
              <a:spcAft>
                <a:spcPts val="300"/>
              </a:spcAft>
              <a:defRPr/>
            </a:pPr>
            <a:r>
              <a:rPr lang="en-GB" sz="1000" b="1">
                <a:solidFill>
                  <a:srgbClr val="000000"/>
                </a:solidFill>
                <a:latin typeface="Century Gothic"/>
                <a:cs typeface="Times New Roman" panose="02020603050405020304" pitchFamily="18" charset="0"/>
              </a:rPr>
              <a:t> 5 Priority areas to Improve the health and well-being of older people in Wales :</a:t>
            </a:r>
            <a:endParaRPr kumimoji="0" lang="en-GB" sz="1000" b="1" i="0" u="none" strike="noStrike" kern="1200" cap="none" spc="0" normalizeH="0" baseline="0" noProof="0">
              <a:ln>
                <a:noFill/>
              </a:ln>
              <a:solidFill>
                <a:srgbClr val="000000"/>
              </a:solidFill>
              <a:effectLst/>
              <a:uLnTx/>
              <a:uFillTx/>
              <a:latin typeface="Century Gothic"/>
              <a:ea typeface="+mn-ea"/>
              <a:cs typeface="Times New Roman" panose="02020603050405020304" pitchFamily="18" charset="0"/>
            </a:endParaRPr>
          </a:p>
          <a:p>
            <a:pPr marL="171450" lvl="0" indent="-171450">
              <a:lnSpc>
                <a:spcPct val="110000"/>
              </a:lnSpc>
              <a:spcAft>
                <a:spcPts val="300"/>
              </a:spcAft>
              <a:buFont typeface="Arial" panose="020B0604020202020204" pitchFamily="34" charset="0"/>
              <a:buChar char="•"/>
              <a:defRPr/>
            </a:pPr>
            <a:r>
              <a:rPr lang="en-GB" sz="1000">
                <a:solidFill>
                  <a:srgbClr val="000000"/>
                </a:solidFill>
                <a:latin typeface="Century Gothic"/>
                <a:cs typeface="Times New Roman" panose="02020603050405020304" pitchFamily="18" charset="0"/>
              </a:rPr>
              <a:t>Age friendly communities </a:t>
            </a:r>
          </a:p>
          <a:p>
            <a:pPr marL="171450" lvl="0" indent="-171450">
              <a:lnSpc>
                <a:spcPct val="110000"/>
              </a:lnSpc>
              <a:spcAft>
                <a:spcPts val="300"/>
              </a:spcAft>
              <a:buFont typeface="Arial" panose="020B0604020202020204" pitchFamily="34" charset="0"/>
              <a:buChar char="•"/>
              <a:defRPr/>
            </a:pPr>
            <a:r>
              <a:rPr lang="en-GB" sz="1000">
                <a:solidFill>
                  <a:srgbClr val="000000"/>
                </a:solidFill>
                <a:latin typeface="Century Gothic"/>
                <a:cs typeface="Times New Roman" panose="02020603050405020304" pitchFamily="18" charset="0"/>
              </a:rPr>
              <a:t>Dementia supportive communities </a:t>
            </a:r>
          </a:p>
          <a:p>
            <a:pPr marL="171450" lvl="0" indent="-171450">
              <a:lnSpc>
                <a:spcPct val="110000"/>
              </a:lnSpc>
              <a:spcAft>
                <a:spcPts val="300"/>
              </a:spcAft>
              <a:buFont typeface="Arial" panose="020B0604020202020204" pitchFamily="34" charset="0"/>
              <a:buChar char="•"/>
              <a:defRPr/>
            </a:pPr>
            <a:r>
              <a:rPr lang="en-GB" sz="1000">
                <a:solidFill>
                  <a:srgbClr val="000000"/>
                </a:solidFill>
                <a:latin typeface="Century Gothic"/>
                <a:cs typeface="Times New Roman" panose="02020603050405020304" pitchFamily="18" charset="0"/>
              </a:rPr>
              <a:t>Falls prevention </a:t>
            </a:r>
          </a:p>
          <a:p>
            <a:pPr marL="171450" lvl="0" indent="-171450">
              <a:lnSpc>
                <a:spcPct val="110000"/>
              </a:lnSpc>
              <a:spcAft>
                <a:spcPts val="300"/>
              </a:spcAft>
              <a:buFont typeface="Arial" panose="020B0604020202020204" pitchFamily="34" charset="0"/>
              <a:buChar char="•"/>
              <a:defRPr/>
            </a:pPr>
            <a:r>
              <a:rPr lang="en-GB" sz="1000">
                <a:solidFill>
                  <a:srgbClr val="000000"/>
                </a:solidFill>
                <a:latin typeface="Century Gothic"/>
                <a:cs typeface="Times New Roman" panose="02020603050405020304" pitchFamily="18" charset="0"/>
              </a:rPr>
              <a:t>Loneliness and isolation </a:t>
            </a:r>
          </a:p>
          <a:p>
            <a:pPr marL="171450" lvl="0" indent="-171450">
              <a:lnSpc>
                <a:spcPct val="110000"/>
              </a:lnSpc>
              <a:spcAft>
                <a:spcPts val="300"/>
              </a:spcAft>
              <a:buFont typeface="Arial" panose="020B0604020202020204" pitchFamily="34" charset="0"/>
              <a:buChar char="•"/>
              <a:defRPr/>
            </a:pPr>
            <a:r>
              <a:rPr lang="en-GB" sz="1000">
                <a:solidFill>
                  <a:srgbClr val="000000"/>
                </a:solidFill>
                <a:latin typeface="Century Gothic"/>
                <a:cs typeface="Times New Roman" panose="02020603050405020304" pitchFamily="18" charset="0"/>
              </a:rPr>
              <a:t>Opportunities for learning and employment</a:t>
            </a:r>
          </a:p>
          <a:p>
            <a:pPr lvl="0">
              <a:lnSpc>
                <a:spcPct val="110000"/>
              </a:lnSpc>
              <a:spcAft>
                <a:spcPts val="300"/>
              </a:spcAft>
              <a:defRPr/>
            </a:pPr>
            <a:endParaRPr lang="en-GB" sz="1000">
              <a:solidFill>
                <a:srgbClr val="000000"/>
              </a:solidFill>
              <a:latin typeface="Century Gothic"/>
              <a:cs typeface="Times New Roman" panose="02020603050405020304" pitchFamily="18" charset="0"/>
            </a:endParaRPr>
          </a:p>
          <a:p>
            <a:pPr lvl="0">
              <a:lnSpc>
                <a:spcPct val="110000"/>
              </a:lnSpc>
              <a:spcAft>
                <a:spcPts val="300"/>
              </a:spcAft>
              <a:defRPr/>
            </a:pPr>
            <a:r>
              <a:rPr lang="en-GB" sz="1000">
                <a:solidFill>
                  <a:srgbClr val="000000"/>
                </a:solidFill>
                <a:latin typeface="Century Gothic"/>
                <a:cs typeface="Times New Roman" panose="02020603050405020304" pitchFamily="18" charset="0"/>
              </a:rPr>
              <a:t>Appropriate accommodation for older people can help to contribute to addressing all of the above. </a:t>
            </a:r>
          </a:p>
          <a:p>
            <a:pPr marL="0" marR="0" lvl="0" indent="0" algn="l" defTabSz="914400" rtl="0" eaLnBrk="1" fontAlgn="auto" latinLnBrk="0" hangingPunct="1">
              <a:lnSpc>
                <a:spcPct val="110000"/>
              </a:lnSpc>
              <a:spcBef>
                <a:spcPts val="0"/>
              </a:spcBef>
              <a:spcAft>
                <a:spcPts val="300"/>
              </a:spcAft>
              <a:buClrTx/>
              <a:buSzTx/>
              <a:buFontTx/>
              <a:buNone/>
              <a:tabLst/>
              <a:defRPr/>
            </a:pPr>
            <a:endParaRPr kumimoji="0" lang="en-GB" sz="1000" b="1" i="0" u="none" strike="noStrike" kern="1200" cap="none" spc="0" normalizeH="0" baseline="0" noProof="0">
              <a:ln>
                <a:noFill/>
              </a:ln>
              <a:solidFill>
                <a:srgbClr val="000000"/>
              </a:solidFill>
              <a:effectLst/>
              <a:uLnTx/>
              <a:uFillTx/>
              <a:latin typeface="Century Gothic"/>
              <a:ea typeface="+mn-ea"/>
              <a:cs typeface="Times New Roman" panose="02020603050405020304" pitchFamily="18" charset="0"/>
            </a:endParaRPr>
          </a:p>
        </p:txBody>
      </p:sp>
      <p:sp>
        <p:nvSpPr>
          <p:cNvPr id="22" name="Rectangle 21">
            <a:extLst>
              <a:ext uri="{FF2B5EF4-FFF2-40B4-BE49-F238E27FC236}">
                <a16:creationId xmlns:a16="http://schemas.microsoft.com/office/drawing/2014/main" id="{EEBE263B-1B6F-481B-84BE-09FA089FF1E7}"/>
              </a:ext>
            </a:extLst>
          </p:cNvPr>
          <p:cNvSpPr/>
          <p:nvPr/>
        </p:nvSpPr>
        <p:spPr bwMode="gray">
          <a:xfrm>
            <a:off x="2977598" y="1181230"/>
            <a:ext cx="2875968" cy="5630933"/>
          </a:xfrm>
          <a:prstGeom prst="rect">
            <a:avLst/>
          </a:prstGeom>
          <a:solidFill>
            <a:schemeClr val="bg2">
              <a:lumMod val="95000"/>
            </a:schemeClr>
          </a:solidFill>
          <a:ln w="381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00" tIns="144000" rIns="0" bIns="14400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0000"/>
              </a:lnSpc>
              <a:spcBef>
                <a:spcPts val="0"/>
              </a:spcBef>
              <a:spcAft>
                <a:spcPts val="300"/>
              </a:spcAft>
              <a:buClrTx/>
              <a:buSzTx/>
              <a:buFontTx/>
              <a:buNone/>
              <a:tabLst/>
              <a:defRPr/>
            </a:pPr>
            <a:endParaRPr kumimoji="0" lang="en-GB" sz="1400" b="1" i="0" u="none" strike="noStrike" kern="1200" cap="none" spc="0" normalizeH="0" baseline="0" noProof="0">
              <a:ln>
                <a:noFill/>
              </a:ln>
              <a:solidFill>
                <a:srgbClr val="0077B7"/>
              </a:solidFill>
              <a:effectLst/>
              <a:uLnTx/>
              <a:uFillTx/>
              <a:latin typeface="Century Gothic"/>
              <a:ea typeface="+mn-ea"/>
              <a:cs typeface="Times New Roman" panose="02020603050405020304" pitchFamily="18" charset="0"/>
            </a:endParaRPr>
          </a:p>
          <a:p>
            <a:pPr marL="0" marR="0" lvl="0" indent="0" algn="l" defTabSz="914400" rtl="0" eaLnBrk="1" fontAlgn="auto" latinLnBrk="0" hangingPunct="1">
              <a:lnSpc>
                <a:spcPct val="110000"/>
              </a:lnSpc>
              <a:spcBef>
                <a:spcPts val="0"/>
              </a:spcBef>
              <a:spcAft>
                <a:spcPts val="300"/>
              </a:spcAft>
              <a:buClrTx/>
              <a:buSzTx/>
              <a:buFontTx/>
              <a:buNone/>
              <a:tabLst/>
              <a:defRPr/>
            </a:pPr>
            <a:endParaRPr kumimoji="0" lang="en-GB" sz="1400" b="1" i="0" u="none" strike="noStrike" kern="1200" cap="none" spc="0" normalizeH="0" baseline="0" noProof="0">
              <a:ln>
                <a:noFill/>
              </a:ln>
              <a:solidFill>
                <a:srgbClr val="0077B7"/>
              </a:solidFill>
              <a:effectLst/>
              <a:uLnTx/>
              <a:uFillTx/>
              <a:latin typeface="Century Gothic"/>
              <a:ea typeface="+mn-ea"/>
              <a:cs typeface="Times New Roman" panose="02020603050405020304" pitchFamily="18" charset="0"/>
            </a:endParaRPr>
          </a:p>
          <a:p>
            <a:pPr marL="0" marR="0" lvl="0" indent="0" algn="l" defTabSz="914400" rtl="0" eaLnBrk="1" fontAlgn="auto" latinLnBrk="0" hangingPunct="1">
              <a:lnSpc>
                <a:spcPct val="110000"/>
              </a:lnSpc>
              <a:spcBef>
                <a:spcPts val="0"/>
              </a:spcBef>
              <a:spcAft>
                <a:spcPts val="300"/>
              </a:spcAft>
              <a:buClrTx/>
              <a:buSzTx/>
              <a:buFontTx/>
              <a:buNone/>
              <a:tabLst/>
              <a:defRPr/>
            </a:pPr>
            <a:endParaRPr kumimoji="0" lang="en-GB" sz="1400" b="1" i="0" u="none" strike="noStrike" kern="1200" cap="none" spc="0" normalizeH="0" baseline="0" noProof="0">
              <a:ln>
                <a:noFill/>
              </a:ln>
              <a:solidFill>
                <a:srgbClr val="0077B7"/>
              </a:solidFill>
              <a:effectLst/>
              <a:uLnTx/>
              <a:uFillTx/>
              <a:latin typeface="Century Gothic"/>
              <a:ea typeface="+mn-ea"/>
              <a:cs typeface="Times New Roman" panose="02020603050405020304" pitchFamily="18" charset="0"/>
            </a:endParaRPr>
          </a:p>
          <a:p>
            <a:pPr marL="0" marR="0" lvl="0" indent="0" algn="l" defTabSz="914400" rtl="0" eaLnBrk="1" fontAlgn="auto" latinLnBrk="0" hangingPunct="1">
              <a:lnSpc>
                <a:spcPct val="110000"/>
              </a:lnSpc>
              <a:spcBef>
                <a:spcPts val="0"/>
              </a:spcBef>
              <a:spcAft>
                <a:spcPts val="300"/>
              </a:spcAft>
              <a:buClrTx/>
              <a:buSzTx/>
              <a:buFontTx/>
              <a:buNone/>
              <a:tabLst/>
              <a:defRPr/>
            </a:pPr>
            <a:endParaRPr kumimoji="0" lang="en-GB" sz="1400" b="1" i="0" u="none" strike="noStrike" kern="1200" cap="none" spc="0" normalizeH="0" baseline="0" noProof="0">
              <a:ln>
                <a:noFill/>
              </a:ln>
              <a:solidFill>
                <a:srgbClr val="0077B7"/>
              </a:solidFill>
              <a:effectLst/>
              <a:uLnTx/>
              <a:uFillTx/>
              <a:latin typeface="Century Gothic"/>
              <a:ea typeface="+mn-ea"/>
              <a:cs typeface="Times New Roman" panose="02020603050405020304" pitchFamily="18" charset="0"/>
            </a:endParaRPr>
          </a:p>
          <a:p>
            <a:pPr marL="0" marR="0" lvl="0" indent="0" algn="l" defTabSz="914400" rtl="0" eaLnBrk="1" fontAlgn="auto" latinLnBrk="0" hangingPunct="1">
              <a:lnSpc>
                <a:spcPct val="110000"/>
              </a:lnSpc>
              <a:spcBef>
                <a:spcPts val="0"/>
              </a:spcBef>
              <a:spcAft>
                <a:spcPts val="300"/>
              </a:spcAft>
              <a:buClrTx/>
              <a:buSzTx/>
              <a:buFontTx/>
              <a:buNone/>
              <a:tabLst/>
              <a:defRPr/>
            </a:pPr>
            <a:endParaRPr kumimoji="0" lang="en-GB" sz="1000" b="1" i="0" u="none" strike="noStrike" kern="1200" cap="none" spc="0" normalizeH="0" baseline="0" noProof="0">
              <a:ln>
                <a:noFill/>
              </a:ln>
              <a:solidFill>
                <a:srgbClr val="0077B7"/>
              </a:solidFill>
              <a:effectLst/>
              <a:uLnTx/>
              <a:uFillTx/>
              <a:latin typeface="Century Gothic"/>
              <a:ea typeface="+mn-ea"/>
              <a:cs typeface="Times New Roman" panose="02020603050405020304" pitchFamily="18" charset="0"/>
            </a:endParaRPr>
          </a:p>
          <a:p>
            <a:pPr marL="0" marR="0" lvl="0" indent="0" algn="l" defTabSz="914400" rtl="0" eaLnBrk="1" fontAlgn="auto" latinLnBrk="0" hangingPunct="1">
              <a:lnSpc>
                <a:spcPct val="110000"/>
              </a:lnSpc>
              <a:spcBef>
                <a:spcPts val="0"/>
              </a:spcBef>
              <a:spcAft>
                <a:spcPts val="300"/>
              </a:spcAft>
              <a:buClrTx/>
              <a:buSzTx/>
              <a:buFontTx/>
              <a:buNone/>
              <a:tabLst/>
              <a:defRPr/>
            </a:pPr>
            <a:endParaRPr kumimoji="0" lang="en-GB" sz="1000" b="1" i="0" u="none" strike="noStrike" kern="1200" cap="none" spc="0" normalizeH="0" baseline="0" noProof="0">
              <a:ln>
                <a:noFill/>
              </a:ln>
              <a:solidFill>
                <a:srgbClr val="000000"/>
              </a:solidFill>
              <a:effectLst/>
              <a:uLnTx/>
              <a:uFillTx/>
              <a:latin typeface="Century Gothic"/>
              <a:ea typeface="+mn-ea"/>
              <a:cs typeface="Times New Roman" panose="02020603050405020304" pitchFamily="18" charset="0"/>
            </a:endParaRPr>
          </a:p>
          <a:p>
            <a:pPr marL="0" marR="0" lvl="0" indent="0" algn="l" defTabSz="914400" rtl="0" eaLnBrk="1" fontAlgn="auto" latinLnBrk="0" hangingPunct="1">
              <a:lnSpc>
                <a:spcPct val="110000"/>
              </a:lnSpc>
              <a:spcBef>
                <a:spcPts val="0"/>
              </a:spcBef>
              <a:spcAft>
                <a:spcPts val="300"/>
              </a:spcAft>
              <a:buClrTx/>
              <a:buSzTx/>
              <a:buFontTx/>
              <a:buNone/>
              <a:tabLst/>
              <a:defRPr/>
            </a:pPr>
            <a:endParaRPr kumimoji="0" lang="en-GB" sz="1000" b="1" i="0" u="none" strike="noStrike" kern="1200" cap="none" spc="0" normalizeH="0" baseline="0" noProof="0">
              <a:ln>
                <a:noFill/>
              </a:ln>
              <a:solidFill>
                <a:srgbClr val="000000"/>
              </a:solidFill>
              <a:effectLst/>
              <a:uLnTx/>
              <a:uFillTx/>
              <a:latin typeface="Century Gothic"/>
              <a:ea typeface="+mn-ea"/>
              <a:cs typeface="Times New Roman" panose="02020603050405020304" pitchFamily="18" charset="0"/>
            </a:endParaRPr>
          </a:p>
          <a:p>
            <a:pPr marL="0" marR="0" lvl="0" indent="0" algn="l" defTabSz="914400" rtl="0" eaLnBrk="1" fontAlgn="auto" latinLnBrk="0" hangingPunct="1">
              <a:lnSpc>
                <a:spcPct val="110000"/>
              </a:lnSpc>
              <a:spcBef>
                <a:spcPts val="0"/>
              </a:spcBef>
              <a:spcAft>
                <a:spcPts val="300"/>
              </a:spcAft>
              <a:buClrTx/>
              <a:buSzTx/>
              <a:buFontTx/>
              <a:buNone/>
              <a:tabLst/>
              <a:defRPr/>
            </a:pPr>
            <a:endParaRPr kumimoji="0" lang="en-GB" sz="1000" b="1" i="0" u="none" strike="noStrike" kern="1200" cap="none" spc="0" normalizeH="0" baseline="0" noProof="0">
              <a:ln>
                <a:noFill/>
              </a:ln>
              <a:solidFill>
                <a:srgbClr val="000000"/>
              </a:solidFill>
              <a:effectLst/>
              <a:uLnTx/>
              <a:uFillTx/>
              <a:latin typeface="Century Gothic"/>
              <a:ea typeface="+mn-ea"/>
              <a:cs typeface="Times New Roman" panose="02020603050405020304" pitchFamily="18" charset="0"/>
            </a:endParaRPr>
          </a:p>
          <a:p>
            <a:pPr marL="0" marR="0" lvl="0" indent="0" algn="l" defTabSz="914400" rtl="0" eaLnBrk="1" fontAlgn="auto" latinLnBrk="0" hangingPunct="1">
              <a:lnSpc>
                <a:spcPct val="110000"/>
              </a:lnSpc>
              <a:spcBef>
                <a:spcPts val="0"/>
              </a:spcBef>
              <a:spcAft>
                <a:spcPts val="300"/>
              </a:spcAft>
              <a:buClrTx/>
              <a:buSzTx/>
              <a:buFontTx/>
              <a:buNone/>
              <a:tabLst/>
              <a:defRPr/>
            </a:pPr>
            <a:endParaRPr kumimoji="0" lang="en-GB" sz="1000" b="1" i="0" u="none" strike="noStrike" kern="1200" cap="none" spc="0" normalizeH="0" baseline="0" noProof="0">
              <a:ln>
                <a:noFill/>
              </a:ln>
              <a:solidFill>
                <a:srgbClr val="000000"/>
              </a:solidFill>
              <a:effectLst/>
              <a:uLnTx/>
              <a:uFillTx/>
              <a:latin typeface="Century Gothic"/>
              <a:ea typeface="+mn-ea"/>
              <a:cs typeface="Times New Roman" panose="02020603050405020304" pitchFamily="18" charset="0"/>
            </a:endParaRPr>
          </a:p>
          <a:p>
            <a:pPr marL="0" marR="0" lvl="0" indent="0" algn="l" defTabSz="914400" rtl="0" eaLnBrk="1" fontAlgn="auto" latinLnBrk="0" hangingPunct="1">
              <a:lnSpc>
                <a:spcPct val="110000"/>
              </a:lnSpc>
              <a:spcBef>
                <a:spcPts val="0"/>
              </a:spcBef>
              <a:spcAft>
                <a:spcPts val="300"/>
              </a:spcAft>
              <a:buClrTx/>
              <a:buSzTx/>
              <a:buFontTx/>
              <a:buNone/>
              <a:tabLst/>
              <a:defRPr/>
            </a:pPr>
            <a:endParaRPr kumimoji="0" lang="en-GB" sz="1000" b="1" i="0" u="none" strike="noStrike" kern="1200" cap="none" spc="0" normalizeH="0" baseline="0" noProof="0">
              <a:ln>
                <a:noFill/>
              </a:ln>
              <a:solidFill>
                <a:srgbClr val="000000"/>
              </a:solidFill>
              <a:effectLst/>
              <a:uLnTx/>
              <a:uFillTx/>
              <a:latin typeface="Century Gothic"/>
              <a:ea typeface="+mn-ea"/>
              <a:cs typeface="Times New Roman" panose="02020603050405020304" pitchFamily="18" charset="0"/>
            </a:endParaRPr>
          </a:p>
          <a:p>
            <a:pPr lvl="0">
              <a:lnSpc>
                <a:spcPct val="110000"/>
              </a:lnSpc>
              <a:spcAft>
                <a:spcPts val="300"/>
              </a:spcAft>
              <a:defRPr/>
            </a:pPr>
            <a:endParaRPr lang="en-GB" sz="1000" b="1">
              <a:solidFill>
                <a:srgbClr val="000000"/>
              </a:solidFill>
              <a:latin typeface="Century Gothic"/>
              <a:cs typeface="Times New Roman" panose="02020603050405020304" pitchFamily="18" charset="0"/>
            </a:endParaRPr>
          </a:p>
          <a:p>
            <a:pPr marL="0" marR="0" lvl="0" indent="0" algn="l" defTabSz="914400" rtl="0" eaLnBrk="1" fontAlgn="auto" latinLnBrk="0" hangingPunct="1">
              <a:lnSpc>
                <a:spcPct val="110000"/>
              </a:lnSpc>
              <a:spcBef>
                <a:spcPts val="0"/>
              </a:spcBef>
              <a:spcAft>
                <a:spcPts val="300"/>
              </a:spcAft>
              <a:buClrTx/>
              <a:buSzTx/>
              <a:buFontTx/>
              <a:buNone/>
              <a:tabLst/>
              <a:defRPr/>
            </a:pPr>
            <a:endParaRPr kumimoji="0" lang="en-GB" sz="1000" b="0" i="0" u="none" strike="noStrike" kern="1200" cap="none" spc="0" normalizeH="0" baseline="0" noProof="0">
              <a:ln>
                <a:noFill/>
              </a:ln>
              <a:solidFill>
                <a:srgbClr val="000000"/>
              </a:solidFill>
              <a:effectLst/>
              <a:uLnTx/>
              <a:uFillTx/>
              <a:latin typeface="Century Gothic"/>
              <a:ea typeface="+mn-ea"/>
              <a:cs typeface="Times New Roman" panose="02020603050405020304" pitchFamily="18" charset="0"/>
            </a:endParaRPr>
          </a:p>
          <a:p>
            <a:pPr marL="0" marR="0" lvl="0" indent="0" algn="l" defTabSz="914400" rtl="0" eaLnBrk="1" fontAlgn="auto" latinLnBrk="0" hangingPunct="1">
              <a:lnSpc>
                <a:spcPct val="110000"/>
              </a:lnSpc>
              <a:spcBef>
                <a:spcPts val="0"/>
              </a:spcBef>
              <a:spcAft>
                <a:spcPts val="300"/>
              </a:spcAft>
              <a:buClrTx/>
              <a:buSzTx/>
              <a:buFontTx/>
              <a:buNone/>
              <a:tabLst/>
              <a:defRPr/>
            </a:pPr>
            <a:endParaRPr kumimoji="0" lang="en-GB" sz="1000" b="1" i="0" u="none" strike="noStrike" kern="1200" cap="none" spc="0" normalizeH="0" baseline="0" noProof="0">
              <a:ln>
                <a:noFill/>
              </a:ln>
              <a:solidFill>
                <a:srgbClr val="000000"/>
              </a:solidFill>
              <a:effectLst/>
              <a:uLnTx/>
              <a:uFillTx/>
              <a:latin typeface="Century Gothic"/>
              <a:ea typeface="+mn-ea"/>
              <a:cs typeface="Times New Roman" panose="02020603050405020304" pitchFamily="18" charset="0"/>
            </a:endParaRPr>
          </a:p>
          <a:p>
            <a:pPr marL="0" marR="0" lvl="0" indent="0" algn="l" defTabSz="914400" rtl="0" eaLnBrk="1" fontAlgn="auto" latinLnBrk="0" hangingPunct="1">
              <a:lnSpc>
                <a:spcPct val="110000"/>
              </a:lnSpc>
              <a:spcBef>
                <a:spcPts val="0"/>
              </a:spcBef>
              <a:spcAft>
                <a:spcPts val="300"/>
              </a:spcAft>
              <a:buClrTx/>
              <a:buSzTx/>
              <a:buFontTx/>
              <a:buNone/>
              <a:tabLst/>
              <a:defRPr/>
            </a:pPr>
            <a:endParaRPr kumimoji="0" lang="en-GB" sz="1000" b="0" i="0" u="none" strike="noStrike" kern="1200" cap="none" spc="0" normalizeH="0" baseline="0" noProof="0">
              <a:ln>
                <a:noFill/>
              </a:ln>
              <a:solidFill>
                <a:srgbClr val="000000"/>
              </a:solidFill>
              <a:effectLst/>
              <a:uLnTx/>
              <a:uFillTx/>
              <a:latin typeface="Century Gothic"/>
              <a:ea typeface="Calibri" panose="020F0502020204030204" pitchFamily="34" charset="0"/>
              <a:cs typeface="Times New Roman" panose="02020603050405020304" pitchFamily="18" charset="0"/>
            </a:endParaRPr>
          </a:p>
        </p:txBody>
      </p:sp>
      <p:sp>
        <p:nvSpPr>
          <p:cNvPr id="2" name="Title 1">
            <a:extLst>
              <a:ext uri="{FF2B5EF4-FFF2-40B4-BE49-F238E27FC236}">
                <a16:creationId xmlns:a16="http://schemas.microsoft.com/office/drawing/2014/main" id="{79C1FD7C-EEA4-40CC-9EFE-F8BFD2B68043}"/>
              </a:ext>
            </a:extLst>
          </p:cNvPr>
          <p:cNvSpPr>
            <a:spLocks noGrp="1"/>
          </p:cNvSpPr>
          <p:nvPr>
            <p:ph type="title"/>
          </p:nvPr>
        </p:nvSpPr>
        <p:spPr>
          <a:xfrm>
            <a:off x="348421" y="278073"/>
            <a:ext cx="10653782" cy="394259"/>
          </a:xfrm>
        </p:spPr>
        <p:txBody>
          <a:bodyPr/>
          <a:lstStyle/>
          <a:p>
            <a:r>
              <a:rPr lang="en-GB" dirty="0"/>
              <a:t>Relevant dementia documents for Wales:</a:t>
            </a:r>
            <a:endParaRPr lang="en-GB" dirty="0">
              <a:highlight>
                <a:srgbClr val="FFFF00"/>
              </a:highlight>
            </a:endParaRPr>
          </a:p>
        </p:txBody>
      </p:sp>
      <p:sp>
        <p:nvSpPr>
          <p:cNvPr id="26" name="Rectangle 25">
            <a:extLst>
              <a:ext uri="{FF2B5EF4-FFF2-40B4-BE49-F238E27FC236}">
                <a16:creationId xmlns:a16="http://schemas.microsoft.com/office/drawing/2014/main" id="{F9B1AF8B-0F7C-4544-B76B-45F750C964A7}"/>
              </a:ext>
            </a:extLst>
          </p:cNvPr>
          <p:cNvSpPr/>
          <p:nvPr/>
        </p:nvSpPr>
        <p:spPr bwMode="gray">
          <a:xfrm>
            <a:off x="5909176" y="1171291"/>
            <a:ext cx="2937553" cy="5640872"/>
          </a:xfrm>
          <a:prstGeom prst="rect">
            <a:avLst/>
          </a:prstGeom>
          <a:solidFill>
            <a:schemeClr val="bg2">
              <a:lumMod val="95000"/>
            </a:schemeClr>
          </a:solidFill>
          <a:ln w="381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00" tIns="144000" rIns="0" bIns="144000" numCol="1" spcCol="0" rtlCol="0" fromWordArt="0" anchor="ctr" anchorCtr="0" forceAA="0" compatLnSpc="1">
            <a:prstTxWarp prst="textNoShape">
              <a:avLst/>
            </a:prstTxWarp>
            <a:noAutofit/>
          </a:bodyPr>
          <a:lstStyle/>
          <a:p>
            <a:pPr lvl="0">
              <a:lnSpc>
                <a:spcPct val="110000"/>
              </a:lnSpc>
              <a:spcAft>
                <a:spcPts val="300"/>
              </a:spcAft>
              <a:defRPr/>
            </a:pPr>
            <a:endParaRPr lang="en-GB" sz="1000" b="1">
              <a:solidFill>
                <a:srgbClr val="000000"/>
              </a:solidFill>
              <a:latin typeface="Century Gothic"/>
              <a:cs typeface="Times New Roman" panose="02020603050405020304" pitchFamily="18" charset="0"/>
            </a:endParaRPr>
          </a:p>
          <a:p>
            <a:pPr lvl="0">
              <a:lnSpc>
                <a:spcPct val="110000"/>
              </a:lnSpc>
              <a:spcAft>
                <a:spcPts val="300"/>
              </a:spcAft>
              <a:defRPr/>
            </a:pPr>
            <a:endParaRPr lang="en-GB" sz="1000" b="1">
              <a:solidFill>
                <a:srgbClr val="000000"/>
              </a:solidFill>
              <a:latin typeface="Century Gothic"/>
              <a:cs typeface="Times New Roman" panose="02020603050405020304" pitchFamily="18" charset="0"/>
            </a:endParaRPr>
          </a:p>
          <a:p>
            <a:pPr lvl="0">
              <a:lnSpc>
                <a:spcPct val="110000"/>
              </a:lnSpc>
              <a:spcAft>
                <a:spcPts val="300"/>
              </a:spcAft>
              <a:defRPr/>
            </a:pPr>
            <a:endParaRPr lang="en-GB" sz="1000" b="1">
              <a:solidFill>
                <a:srgbClr val="000000"/>
              </a:solidFill>
              <a:latin typeface="Century Gothic"/>
              <a:cs typeface="Times New Roman" panose="02020603050405020304" pitchFamily="18" charset="0"/>
            </a:endParaRPr>
          </a:p>
          <a:p>
            <a:pPr lvl="0">
              <a:lnSpc>
                <a:spcPct val="110000"/>
              </a:lnSpc>
              <a:spcAft>
                <a:spcPts val="300"/>
              </a:spcAft>
              <a:defRPr/>
            </a:pPr>
            <a:endParaRPr lang="en-GB" sz="1000" b="1">
              <a:solidFill>
                <a:srgbClr val="000000"/>
              </a:solidFill>
              <a:latin typeface="Century Gothic"/>
              <a:cs typeface="Times New Roman" panose="02020603050405020304" pitchFamily="18" charset="0"/>
            </a:endParaRPr>
          </a:p>
          <a:p>
            <a:pPr lvl="0">
              <a:lnSpc>
                <a:spcPct val="110000"/>
              </a:lnSpc>
              <a:spcAft>
                <a:spcPts val="300"/>
              </a:spcAft>
              <a:defRPr/>
            </a:pPr>
            <a:endParaRPr lang="en-GB" sz="1000" b="1">
              <a:solidFill>
                <a:srgbClr val="000000"/>
              </a:solidFill>
              <a:latin typeface="Century Gothic"/>
              <a:cs typeface="Times New Roman" panose="02020603050405020304" pitchFamily="18" charset="0"/>
            </a:endParaRPr>
          </a:p>
          <a:p>
            <a:pPr lvl="0">
              <a:lnSpc>
                <a:spcPct val="110000"/>
              </a:lnSpc>
              <a:spcAft>
                <a:spcPts val="300"/>
              </a:spcAft>
              <a:defRPr/>
            </a:pPr>
            <a:r>
              <a:rPr lang="en-GB" sz="1000" b="1">
                <a:solidFill>
                  <a:srgbClr val="000000"/>
                </a:solidFill>
                <a:latin typeface="Century Gothic"/>
                <a:cs typeface="Times New Roman" panose="02020603050405020304" pitchFamily="18" charset="0"/>
              </a:rPr>
              <a:t>In February 2018 the Welsh government published the ‘Dementia Action Plan 2018-2022’</a:t>
            </a:r>
          </a:p>
          <a:p>
            <a:pPr lvl="0">
              <a:lnSpc>
                <a:spcPct val="110000"/>
              </a:lnSpc>
              <a:spcAft>
                <a:spcPts val="300"/>
              </a:spcAft>
              <a:defRPr/>
            </a:pPr>
            <a:r>
              <a:rPr lang="en-GB" sz="1000">
                <a:solidFill>
                  <a:srgbClr val="000000"/>
                </a:solidFill>
                <a:latin typeface="Century Gothic"/>
                <a:cs typeface="Times New Roman" panose="02020603050405020304" pitchFamily="18" charset="0"/>
              </a:rPr>
              <a:t>The Action Plan sets out a clear strategy for Wales to be a ‘dementia friendly nation that recognises the rights of people living with dementia to feel valued and to live as independently as possible in their communities’.</a:t>
            </a:r>
          </a:p>
        </p:txBody>
      </p:sp>
      <p:sp>
        <p:nvSpPr>
          <p:cNvPr id="8" name="Rectangle 7">
            <a:extLst>
              <a:ext uri="{FF2B5EF4-FFF2-40B4-BE49-F238E27FC236}">
                <a16:creationId xmlns:a16="http://schemas.microsoft.com/office/drawing/2014/main" id="{54471A76-8665-4516-87EF-D4C20A27EA6C}"/>
              </a:ext>
            </a:extLst>
          </p:cNvPr>
          <p:cNvSpPr/>
          <p:nvPr/>
        </p:nvSpPr>
        <p:spPr>
          <a:xfrm>
            <a:off x="2947573" y="1128260"/>
            <a:ext cx="2881009" cy="635110"/>
          </a:xfrm>
          <a:prstGeom prst="rect">
            <a:avLst/>
          </a:prstGeom>
        </p:spPr>
        <p:txBody>
          <a:bodyPr wrap="square">
            <a:spAutoFit/>
          </a:bodyPr>
          <a:lstStyle/>
          <a:p>
            <a:pPr lvl="0">
              <a:lnSpc>
                <a:spcPct val="110000"/>
              </a:lnSpc>
              <a:spcAft>
                <a:spcPts val="300"/>
              </a:spcAft>
              <a:defRPr/>
            </a:pPr>
            <a:r>
              <a:rPr kumimoji="0" lang="en-GB" sz="1100" b="1" i="0" u="none" strike="noStrike" kern="1200" cap="none" spc="0" normalizeH="0" baseline="0" noProof="0" dirty="0">
                <a:ln>
                  <a:noFill/>
                </a:ln>
                <a:solidFill>
                  <a:srgbClr val="0077B7"/>
                </a:solidFill>
                <a:effectLst/>
                <a:uLnTx/>
                <a:uFillTx/>
                <a:latin typeface="Century Gothic"/>
                <a:ea typeface="+mn-ea"/>
                <a:cs typeface="Times New Roman" panose="02020603050405020304" pitchFamily="18" charset="0"/>
              </a:rPr>
              <a:t>Good </a:t>
            </a:r>
            <a:r>
              <a:rPr lang="en-GB" sz="1100" b="1" dirty="0">
                <a:solidFill>
                  <a:srgbClr val="0077B7"/>
                </a:solidFill>
                <a:latin typeface="Century Gothic"/>
                <a:cs typeface="Times New Roman" panose="02020603050405020304" pitchFamily="18" charset="0"/>
              </a:rPr>
              <a:t>Work Framework A Dementia Learning and Development Framework for Wales</a:t>
            </a:r>
            <a:endParaRPr kumimoji="0" lang="en-GB" sz="1100" b="1" i="0" u="none" strike="noStrike" kern="1200" cap="none" spc="0" normalizeH="0" baseline="0" noProof="0" dirty="0">
              <a:ln>
                <a:noFill/>
              </a:ln>
              <a:solidFill>
                <a:srgbClr val="0077B7"/>
              </a:solidFill>
              <a:effectLst/>
              <a:uLnTx/>
              <a:uFillTx/>
              <a:latin typeface="Century Gothic"/>
              <a:ea typeface="+mn-ea"/>
              <a:cs typeface="Times New Roman" panose="02020603050405020304" pitchFamily="18" charset="0"/>
            </a:endParaRPr>
          </a:p>
        </p:txBody>
      </p:sp>
      <p:sp>
        <p:nvSpPr>
          <p:cNvPr id="10" name="Rectangle 9">
            <a:extLst>
              <a:ext uri="{FF2B5EF4-FFF2-40B4-BE49-F238E27FC236}">
                <a16:creationId xmlns:a16="http://schemas.microsoft.com/office/drawing/2014/main" id="{D5B29B45-1F98-4770-80FF-6896E9A79566}"/>
              </a:ext>
            </a:extLst>
          </p:cNvPr>
          <p:cNvSpPr/>
          <p:nvPr/>
        </p:nvSpPr>
        <p:spPr>
          <a:xfrm>
            <a:off x="3026899" y="3829555"/>
            <a:ext cx="2856692" cy="2994602"/>
          </a:xfrm>
          <a:prstGeom prst="rect">
            <a:avLst/>
          </a:prstGeom>
        </p:spPr>
        <p:txBody>
          <a:bodyPr wrap="square" lIns="36000">
            <a:spAutoFit/>
          </a:bodyPr>
          <a:lstStyle/>
          <a:p>
            <a:pPr lvl="0">
              <a:lnSpc>
                <a:spcPct val="110000"/>
              </a:lnSpc>
              <a:spcAft>
                <a:spcPts val="300"/>
              </a:spcAft>
              <a:defRPr/>
            </a:pPr>
            <a:r>
              <a:rPr lang="en-GB" sz="1000" b="1">
                <a:solidFill>
                  <a:srgbClr val="000000"/>
                </a:solidFill>
                <a:latin typeface="Century Gothic"/>
              </a:rPr>
              <a:t>Published in 2016 </a:t>
            </a:r>
            <a:r>
              <a:rPr lang="en-GB" sz="1000">
                <a:solidFill>
                  <a:srgbClr val="000000"/>
                </a:solidFill>
                <a:latin typeface="Century Gothic"/>
              </a:rPr>
              <a:t>Overall, the aim of the Framework is to support people to freely, creatively and responsibly identify and address their own specific learning and development needs within the context of their lives and circumstances, wherever they happen to be. The intention of the Framework is not to constrain people by providing an overly prescriptive list of who needs to know and do what.</a:t>
            </a:r>
            <a:endParaRPr lang="en-GB" sz="1000" b="1">
              <a:solidFill>
                <a:srgbClr val="000000"/>
              </a:solidFill>
              <a:latin typeface="Century Gothic"/>
            </a:endParaRPr>
          </a:p>
          <a:p>
            <a:pPr lvl="0">
              <a:lnSpc>
                <a:spcPct val="110000"/>
              </a:lnSpc>
              <a:spcAft>
                <a:spcPts val="300"/>
              </a:spcAft>
              <a:defRPr/>
            </a:pPr>
            <a:r>
              <a:rPr lang="en-GB" sz="1000">
                <a:solidFill>
                  <a:srgbClr val="000000"/>
                </a:solidFill>
                <a:latin typeface="Century Gothic"/>
              </a:rPr>
              <a:t>This Framework is intended to support what matters most to the people of Wales, as well as the spirit and requirements of Welsh policy, legislation and guidance regarding the care, support and empowerment of people with dementia, carers and the health and social care workforce.</a:t>
            </a:r>
            <a:endParaRPr kumimoji="0" lang="en-GB" sz="1000" i="0" u="none" strike="noStrike" kern="1200" cap="none" spc="0" normalizeH="0" baseline="0" noProof="0">
              <a:ln>
                <a:noFill/>
              </a:ln>
              <a:solidFill>
                <a:srgbClr val="000000"/>
              </a:solidFill>
              <a:effectLst/>
              <a:uLnTx/>
              <a:uFillTx/>
              <a:latin typeface="Century Gothic"/>
              <a:ea typeface="Calibri" panose="020F0502020204030204" pitchFamily="34" charset="0"/>
              <a:cs typeface="Times New Roman" panose="02020603050405020304" pitchFamily="18" charset="0"/>
            </a:endParaRPr>
          </a:p>
        </p:txBody>
      </p:sp>
      <p:sp>
        <p:nvSpPr>
          <p:cNvPr id="4" name="Rectangle 3">
            <a:extLst>
              <a:ext uri="{FF2B5EF4-FFF2-40B4-BE49-F238E27FC236}">
                <a16:creationId xmlns:a16="http://schemas.microsoft.com/office/drawing/2014/main" id="{492A93C7-C97A-4470-B4F7-783CB657D938}"/>
              </a:ext>
            </a:extLst>
          </p:cNvPr>
          <p:cNvSpPr/>
          <p:nvPr/>
        </p:nvSpPr>
        <p:spPr>
          <a:xfrm>
            <a:off x="187317" y="1171291"/>
            <a:ext cx="2700000" cy="262701"/>
          </a:xfrm>
          <a:prstGeom prst="rect">
            <a:avLst/>
          </a:prstGeom>
        </p:spPr>
        <p:txBody>
          <a:bodyPr wrap="square">
            <a:spAutoFit/>
          </a:bodyPr>
          <a:lstStyle/>
          <a:p>
            <a:pPr marL="0" marR="0" lvl="0" indent="0" algn="l" defTabSz="914400" rtl="0" eaLnBrk="1" fontAlgn="auto" latinLnBrk="0" hangingPunct="1">
              <a:lnSpc>
                <a:spcPct val="110000"/>
              </a:lnSpc>
              <a:spcBef>
                <a:spcPts val="0"/>
              </a:spcBef>
              <a:spcAft>
                <a:spcPts val="300"/>
              </a:spcAft>
              <a:buClrTx/>
              <a:buSzTx/>
              <a:buFontTx/>
              <a:buNone/>
              <a:tabLst/>
              <a:defRPr/>
            </a:pPr>
            <a:r>
              <a:rPr kumimoji="0" lang="en-GB" sz="1100" b="1" i="0" u="none" strike="noStrike" kern="1200" cap="none" spc="0" normalizeH="0" baseline="0" noProof="0" dirty="0">
                <a:ln>
                  <a:noFill/>
                </a:ln>
                <a:solidFill>
                  <a:srgbClr val="0077B7"/>
                </a:solidFill>
                <a:effectLst/>
                <a:uLnTx/>
                <a:uFillTx/>
                <a:latin typeface="Century Gothic"/>
                <a:ea typeface="+mn-ea"/>
                <a:cs typeface="Times New Roman" panose="02020603050405020304" pitchFamily="18" charset="0"/>
              </a:rPr>
              <a:t>Ageing Well in Wales</a:t>
            </a:r>
            <a:endParaRPr kumimoji="0" lang="en-GB" sz="1400" b="1" i="0" u="none" strike="noStrike" kern="1200" cap="none" spc="0" normalizeH="0" baseline="0" noProof="0" dirty="0">
              <a:ln>
                <a:noFill/>
              </a:ln>
              <a:solidFill>
                <a:srgbClr val="0077B7"/>
              </a:solidFill>
              <a:effectLst/>
              <a:uLnTx/>
              <a:uFillTx/>
              <a:latin typeface="Century Gothic"/>
              <a:ea typeface="+mn-ea"/>
              <a:cs typeface="Times New Roman" panose="02020603050405020304" pitchFamily="18" charset="0"/>
            </a:endParaRPr>
          </a:p>
        </p:txBody>
      </p:sp>
      <p:sp>
        <p:nvSpPr>
          <p:cNvPr id="5" name="Rectangle 4">
            <a:extLst>
              <a:ext uri="{FF2B5EF4-FFF2-40B4-BE49-F238E27FC236}">
                <a16:creationId xmlns:a16="http://schemas.microsoft.com/office/drawing/2014/main" id="{AC030942-00FF-43AE-94A4-69D57F60B879}"/>
              </a:ext>
            </a:extLst>
          </p:cNvPr>
          <p:cNvSpPr/>
          <p:nvPr/>
        </p:nvSpPr>
        <p:spPr>
          <a:xfrm>
            <a:off x="5980265" y="1155068"/>
            <a:ext cx="2937553" cy="262701"/>
          </a:xfrm>
          <a:prstGeom prst="rect">
            <a:avLst/>
          </a:prstGeom>
        </p:spPr>
        <p:txBody>
          <a:bodyPr wrap="square">
            <a:spAutoFit/>
          </a:bodyPr>
          <a:lstStyle/>
          <a:p>
            <a:pPr marL="0" marR="0" lvl="0" indent="0" algn="l" defTabSz="914400" rtl="0" eaLnBrk="1" fontAlgn="auto" latinLnBrk="0" hangingPunct="1">
              <a:lnSpc>
                <a:spcPct val="110000"/>
              </a:lnSpc>
              <a:spcBef>
                <a:spcPts val="0"/>
              </a:spcBef>
              <a:spcAft>
                <a:spcPts val="300"/>
              </a:spcAft>
              <a:buClrTx/>
              <a:buSzTx/>
              <a:buFontTx/>
              <a:buNone/>
              <a:tabLst/>
              <a:defRPr/>
            </a:pPr>
            <a:r>
              <a:rPr kumimoji="0" lang="en-GB" sz="1100" b="1" i="0" u="none" strike="noStrike" kern="1200" cap="none" spc="0" normalizeH="0" baseline="0" noProof="0">
                <a:ln>
                  <a:noFill/>
                </a:ln>
                <a:solidFill>
                  <a:srgbClr val="0077B7"/>
                </a:solidFill>
                <a:effectLst/>
                <a:uLnTx/>
                <a:uFillTx/>
                <a:latin typeface="Century Gothic"/>
                <a:ea typeface="+mn-ea"/>
                <a:cs typeface="Times New Roman" panose="02020603050405020304" pitchFamily="18" charset="0"/>
              </a:rPr>
              <a:t>All Wales dementia action plan</a:t>
            </a:r>
            <a:endParaRPr kumimoji="0" lang="en-GB" sz="1400" b="1" i="0" u="none" strike="noStrike" kern="1200" cap="none" spc="0" normalizeH="0" baseline="0" noProof="0">
              <a:ln>
                <a:noFill/>
              </a:ln>
              <a:solidFill>
                <a:srgbClr val="0077B7"/>
              </a:solidFill>
              <a:effectLst/>
              <a:uLnTx/>
              <a:uFillTx/>
              <a:latin typeface="Century Gothic"/>
              <a:ea typeface="+mn-ea"/>
              <a:cs typeface="Times New Roman" panose="02020603050405020304" pitchFamily="18" charset="0"/>
            </a:endParaRPr>
          </a:p>
        </p:txBody>
      </p:sp>
      <p:sp>
        <p:nvSpPr>
          <p:cNvPr id="3" name="TextBox 2">
            <a:extLst>
              <a:ext uri="{FF2B5EF4-FFF2-40B4-BE49-F238E27FC236}">
                <a16:creationId xmlns:a16="http://schemas.microsoft.com/office/drawing/2014/main" id="{8E89774E-37DE-4791-9C08-FB6222C7BC76}"/>
              </a:ext>
            </a:extLst>
          </p:cNvPr>
          <p:cNvSpPr txBox="1"/>
          <p:nvPr/>
        </p:nvSpPr>
        <p:spPr bwMode="gray">
          <a:xfrm>
            <a:off x="234143" y="904789"/>
            <a:ext cx="8650749" cy="184666"/>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300"/>
              </a:spcBef>
              <a:spcAft>
                <a:spcPts val="0"/>
              </a:spcAft>
              <a:buClrTx/>
              <a:buSzTx/>
              <a:buFontTx/>
              <a:buNone/>
              <a:tabLst/>
              <a:defRPr/>
            </a:pPr>
            <a:r>
              <a:rPr kumimoji="0" lang="en-GB" sz="1200" b="0" i="0" u="none" strike="noStrike" kern="1200" cap="none" spc="0" normalizeH="0" baseline="0" noProof="0">
                <a:ln>
                  <a:noFill/>
                </a:ln>
                <a:solidFill>
                  <a:srgbClr val="000000"/>
                </a:solidFill>
                <a:effectLst/>
                <a:uLnTx/>
                <a:uFillTx/>
                <a:latin typeface="Century Gothic"/>
                <a:ea typeface="+mn-ea"/>
                <a:cs typeface="Arial" pitchFamily="34" charset="0"/>
              </a:rPr>
              <a:t>This strategy and the future palliative &amp; EoLC programme </a:t>
            </a:r>
            <a:r>
              <a:rPr lang="en-GB" sz="1200">
                <a:solidFill>
                  <a:srgbClr val="000000"/>
                </a:solidFill>
                <a:latin typeface="Century Gothic"/>
                <a:cs typeface="Arial" pitchFamily="34" charset="0"/>
              </a:rPr>
              <a:t>will draw on key existing initiatives:</a:t>
            </a:r>
            <a:endParaRPr kumimoji="0" lang="en-GB" sz="1200" b="0" i="0" u="none" strike="noStrike" kern="1200" cap="none" spc="0" normalizeH="0" baseline="0" noProof="0">
              <a:ln>
                <a:noFill/>
              </a:ln>
              <a:solidFill>
                <a:srgbClr val="000000"/>
              </a:solidFill>
              <a:effectLst/>
              <a:uLnTx/>
              <a:uFillTx/>
              <a:latin typeface="Century Gothic"/>
              <a:ea typeface="+mn-ea"/>
              <a:cs typeface="Arial" pitchFamily="34" charset="0"/>
            </a:endParaRPr>
          </a:p>
        </p:txBody>
      </p:sp>
      <p:sp>
        <p:nvSpPr>
          <p:cNvPr id="14" name="Rectangle 13">
            <a:extLst>
              <a:ext uri="{FF2B5EF4-FFF2-40B4-BE49-F238E27FC236}">
                <a16:creationId xmlns:a16="http://schemas.microsoft.com/office/drawing/2014/main" id="{F601D0B2-74E9-4A49-90C9-4CDEDABAC3A3}"/>
              </a:ext>
            </a:extLst>
          </p:cNvPr>
          <p:cNvSpPr/>
          <p:nvPr/>
        </p:nvSpPr>
        <p:spPr bwMode="gray">
          <a:xfrm>
            <a:off x="8927323" y="1163437"/>
            <a:ext cx="2937553" cy="5640872"/>
          </a:xfrm>
          <a:prstGeom prst="rect">
            <a:avLst/>
          </a:prstGeom>
          <a:solidFill>
            <a:schemeClr val="bg2">
              <a:lumMod val="95000"/>
            </a:schemeClr>
          </a:solidFill>
          <a:ln w="381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00" tIns="144000" rIns="0" bIns="14400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10000"/>
              </a:lnSpc>
              <a:spcBef>
                <a:spcPts val="0"/>
              </a:spcBef>
              <a:spcAft>
                <a:spcPts val="300"/>
              </a:spcAft>
              <a:buClrTx/>
              <a:buSzTx/>
              <a:buFontTx/>
              <a:buNone/>
              <a:tabLst/>
              <a:defRPr/>
            </a:pPr>
            <a:endParaRPr kumimoji="0" lang="en-GB" sz="1400" b="1" i="0" u="none" strike="noStrike" kern="1200" cap="none" spc="0" normalizeH="0" baseline="0" noProof="0">
              <a:ln>
                <a:noFill/>
              </a:ln>
              <a:solidFill>
                <a:srgbClr val="0077B7"/>
              </a:solidFill>
              <a:effectLst/>
              <a:uLnTx/>
              <a:uFillTx/>
              <a:latin typeface="Century Gothic"/>
              <a:ea typeface="+mn-ea"/>
              <a:cs typeface="Times New Roman" panose="02020603050405020304" pitchFamily="18" charset="0"/>
            </a:endParaRPr>
          </a:p>
          <a:p>
            <a:pPr marL="0" marR="0" lvl="0" indent="0" algn="l" defTabSz="914400" rtl="0" eaLnBrk="1" fontAlgn="auto" latinLnBrk="0" hangingPunct="1">
              <a:lnSpc>
                <a:spcPct val="110000"/>
              </a:lnSpc>
              <a:spcBef>
                <a:spcPts val="0"/>
              </a:spcBef>
              <a:spcAft>
                <a:spcPts val="300"/>
              </a:spcAft>
              <a:buClrTx/>
              <a:buSzTx/>
              <a:buFontTx/>
              <a:buNone/>
              <a:tabLst/>
              <a:defRPr/>
            </a:pPr>
            <a:endParaRPr kumimoji="0" lang="en-GB" sz="1400" b="1" i="0" u="none" strike="noStrike" kern="1200" cap="none" spc="0" normalizeH="0" baseline="0" noProof="0">
              <a:ln>
                <a:noFill/>
              </a:ln>
              <a:solidFill>
                <a:srgbClr val="0077B7"/>
              </a:solidFill>
              <a:effectLst/>
              <a:uLnTx/>
              <a:uFillTx/>
              <a:latin typeface="Century Gothic"/>
              <a:ea typeface="+mn-ea"/>
              <a:cs typeface="Times New Roman" panose="02020603050405020304" pitchFamily="18" charset="0"/>
            </a:endParaRPr>
          </a:p>
          <a:p>
            <a:pPr marL="0" marR="0" lvl="0" indent="0" algn="l" defTabSz="914400" rtl="0" eaLnBrk="1" fontAlgn="auto" latinLnBrk="0" hangingPunct="1">
              <a:lnSpc>
                <a:spcPct val="110000"/>
              </a:lnSpc>
              <a:spcBef>
                <a:spcPts val="0"/>
              </a:spcBef>
              <a:spcAft>
                <a:spcPts val="300"/>
              </a:spcAft>
              <a:buClrTx/>
              <a:buSzTx/>
              <a:buFontTx/>
              <a:buNone/>
              <a:tabLst/>
              <a:defRPr/>
            </a:pPr>
            <a:endParaRPr kumimoji="0" lang="en-GB" sz="1400" b="1" i="0" u="none" strike="noStrike" kern="1200" cap="none" spc="0" normalizeH="0" baseline="0" noProof="0">
              <a:ln>
                <a:noFill/>
              </a:ln>
              <a:solidFill>
                <a:srgbClr val="0077B7"/>
              </a:solidFill>
              <a:effectLst/>
              <a:uLnTx/>
              <a:uFillTx/>
              <a:latin typeface="Century Gothic"/>
              <a:ea typeface="+mn-ea"/>
              <a:cs typeface="Times New Roman" panose="02020603050405020304" pitchFamily="18" charset="0"/>
            </a:endParaRPr>
          </a:p>
          <a:p>
            <a:pPr marL="0" marR="0" lvl="0" indent="0" algn="l" defTabSz="914400" rtl="0" eaLnBrk="1" fontAlgn="auto" latinLnBrk="0" hangingPunct="1">
              <a:lnSpc>
                <a:spcPct val="110000"/>
              </a:lnSpc>
              <a:spcBef>
                <a:spcPts val="0"/>
              </a:spcBef>
              <a:spcAft>
                <a:spcPts val="300"/>
              </a:spcAft>
              <a:buClrTx/>
              <a:buSzTx/>
              <a:buFontTx/>
              <a:buNone/>
              <a:tabLst/>
              <a:defRPr/>
            </a:pPr>
            <a:endParaRPr kumimoji="0" lang="en-GB" sz="1400" b="1" i="0" u="none" strike="noStrike" kern="1200" cap="none" spc="0" normalizeH="0" baseline="0" noProof="0">
              <a:ln>
                <a:noFill/>
              </a:ln>
              <a:solidFill>
                <a:srgbClr val="0077B7"/>
              </a:solidFill>
              <a:effectLst/>
              <a:uLnTx/>
              <a:uFillTx/>
              <a:latin typeface="Century Gothic"/>
              <a:ea typeface="+mn-ea"/>
              <a:cs typeface="Times New Roman" panose="02020603050405020304" pitchFamily="18" charset="0"/>
            </a:endParaRPr>
          </a:p>
          <a:p>
            <a:pPr marL="0" marR="0" lvl="0" indent="0" algn="l" defTabSz="914400" rtl="0" eaLnBrk="1" fontAlgn="auto" latinLnBrk="0" hangingPunct="1">
              <a:lnSpc>
                <a:spcPct val="110000"/>
              </a:lnSpc>
              <a:spcBef>
                <a:spcPts val="0"/>
              </a:spcBef>
              <a:spcAft>
                <a:spcPts val="300"/>
              </a:spcAft>
              <a:buClrTx/>
              <a:buSzTx/>
              <a:buFontTx/>
              <a:buNone/>
              <a:tabLst/>
              <a:defRPr/>
            </a:pPr>
            <a:endParaRPr kumimoji="0" lang="en-GB" sz="1400" b="1" i="0" u="none" strike="noStrike" kern="1200" cap="none" spc="0" normalizeH="0" baseline="0" noProof="0">
              <a:ln>
                <a:noFill/>
              </a:ln>
              <a:solidFill>
                <a:srgbClr val="0077B7"/>
              </a:solidFill>
              <a:effectLst/>
              <a:uLnTx/>
              <a:uFillTx/>
              <a:latin typeface="Century Gothic"/>
              <a:ea typeface="+mn-ea"/>
              <a:cs typeface="Times New Roman" panose="02020603050405020304" pitchFamily="18" charset="0"/>
            </a:endParaRPr>
          </a:p>
          <a:p>
            <a:pPr marL="0" marR="0" lvl="0" indent="0" algn="l" defTabSz="914400" rtl="0" eaLnBrk="1" fontAlgn="auto" latinLnBrk="0" hangingPunct="1">
              <a:lnSpc>
                <a:spcPct val="110000"/>
              </a:lnSpc>
              <a:spcBef>
                <a:spcPts val="0"/>
              </a:spcBef>
              <a:spcAft>
                <a:spcPts val="300"/>
              </a:spcAft>
              <a:buClrTx/>
              <a:buSzTx/>
              <a:buFontTx/>
              <a:buNone/>
              <a:tabLst/>
              <a:defRPr/>
            </a:pPr>
            <a:endParaRPr kumimoji="0" lang="en-GB" sz="1400" b="1" i="0" u="none" strike="noStrike" kern="1200" cap="none" spc="0" normalizeH="0" baseline="0" noProof="0">
              <a:ln>
                <a:noFill/>
              </a:ln>
              <a:solidFill>
                <a:srgbClr val="0077B7"/>
              </a:solidFill>
              <a:effectLst/>
              <a:uLnTx/>
              <a:uFillTx/>
              <a:latin typeface="Century Gothic"/>
              <a:ea typeface="+mn-ea"/>
              <a:cs typeface="Times New Roman" panose="02020603050405020304" pitchFamily="18" charset="0"/>
            </a:endParaRPr>
          </a:p>
          <a:p>
            <a:pPr marL="0" marR="0" lvl="0" indent="0" algn="l" defTabSz="914400" rtl="0" eaLnBrk="1" fontAlgn="auto" latinLnBrk="0" hangingPunct="1">
              <a:lnSpc>
                <a:spcPct val="110000"/>
              </a:lnSpc>
              <a:spcBef>
                <a:spcPts val="0"/>
              </a:spcBef>
              <a:spcAft>
                <a:spcPts val="300"/>
              </a:spcAft>
              <a:buClrTx/>
              <a:buSzTx/>
              <a:buFontTx/>
              <a:buNone/>
              <a:tabLst/>
              <a:defRPr/>
            </a:pPr>
            <a:endParaRPr kumimoji="0" lang="en-GB" sz="1000" b="0" i="0" u="none" strike="noStrike" kern="1200" cap="none" spc="0" normalizeH="0" baseline="0" noProof="0">
              <a:ln>
                <a:noFill/>
              </a:ln>
              <a:solidFill>
                <a:srgbClr val="000000"/>
              </a:solidFill>
              <a:effectLst/>
              <a:uLnTx/>
              <a:uFillTx/>
              <a:latin typeface="Century Gothic"/>
              <a:ea typeface="+mn-ea"/>
              <a:cs typeface="+mn-cs"/>
            </a:endParaRPr>
          </a:p>
          <a:p>
            <a:pPr marL="0" marR="0" lvl="0" indent="0" algn="l" defTabSz="914400" rtl="0" eaLnBrk="1" fontAlgn="auto" latinLnBrk="0" hangingPunct="1">
              <a:lnSpc>
                <a:spcPct val="110000"/>
              </a:lnSpc>
              <a:spcBef>
                <a:spcPts val="0"/>
              </a:spcBef>
              <a:spcAft>
                <a:spcPts val="300"/>
              </a:spcAft>
              <a:buClrTx/>
              <a:buSzTx/>
              <a:buFontTx/>
              <a:buNone/>
              <a:tabLst/>
              <a:defRPr/>
            </a:pPr>
            <a:endParaRPr kumimoji="0" lang="en-GB" sz="1000" b="0" i="0" u="none" strike="noStrike" kern="1200" cap="none" spc="0" normalizeH="0" baseline="0" noProof="0">
              <a:ln>
                <a:noFill/>
              </a:ln>
              <a:solidFill>
                <a:srgbClr val="000000"/>
              </a:solidFill>
              <a:effectLst/>
              <a:uLnTx/>
              <a:uFillTx/>
              <a:latin typeface="Century Gothic"/>
              <a:ea typeface="+mn-ea"/>
              <a:cs typeface="+mn-cs"/>
            </a:endParaRPr>
          </a:p>
          <a:p>
            <a:pPr marL="0" marR="0" lvl="0" indent="0" algn="l" defTabSz="914400" rtl="0" eaLnBrk="1" fontAlgn="auto" latinLnBrk="0" hangingPunct="1">
              <a:lnSpc>
                <a:spcPct val="110000"/>
              </a:lnSpc>
              <a:spcBef>
                <a:spcPts val="0"/>
              </a:spcBef>
              <a:spcAft>
                <a:spcPts val="300"/>
              </a:spcAft>
              <a:buClrTx/>
              <a:buSzTx/>
              <a:buFontTx/>
              <a:buNone/>
              <a:tabLst/>
              <a:defRPr/>
            </a:pPr>
            <a:endParaRPr kumimoji="0" lang="en-GB" sz="1000" b="0" i="0" u="none" strike="noStrike" kern="1200" cap="none" spc="0" normalizeH="0" baseline="0" noProof="0">
              <a:ln>
                <a:noFill/>
              </a:ln>
              <a:solidFill>
                <a:srgbClr val="000000"/>
              </a:solidFill>
              <a:effectLst/>
              <a:uLnTx/>
              <a:uFillTx/>
              <a:latin typeface="Century Gothic"/>
              <a:ea typeface="+mn-ea"/>
              <a:cs typeface="+mn-cs"/>
            </a:endParaRPr>
          </a:p>
        </p:txBody>
      </p:sp>
      <p:sp>
        <p:nvSpPr>
          <p:cNvPr id="15" name="Rectangle 14">
            <a:extLst>
              <a:ext uri="{FF2B5EF4-FFF2-40B4-BE49-F238E27FC236}">
                <a16:creationId xmlns:a16="http://schemas.microsoft.com/office/drawing/2014/main" id="{3345DD43-1CC1-408F-BD37-8739A9649B3F}"/>
              </a:ext>
            </a:extLst>
          </p:cNvPr>
          <p:cNvSpPr/>
          <p:nvPr/>
        </p:nvSpPr>
        <p:spPr>
          <a:xfrm>
            <a:off x="8988908" y="1155068"/>
            <a:ext cx="2732670" cy="448905"/>
          </a:xfrm>
          <a:prstGeom prst="rect">
            <a:avLst/>
          </a:prstGeom>
        </p:spPr>
        <p:txBody>
          <a:bodyPr wrap="square">
            <a:spAutoFit/>
          </a:bodyPr>
          <a:lstStyle/>
          <a:p>
            <a:pPr lvl="0">
              <a:lnSpc>
                <a:spcPct val="110000"/>
              </a:lnSpc>
              <a:spcAft>
                <a:spcPts val="300"/>
              </a:spcAft>
              <a:defRPr/>
            </a:pPr>
            <a:r>
              <a:rPr lang="en-GB" sz="1100" b="1" dirty="0">
                <a:solidFill>
                  <a:srgbClr val="0077B7"/>
                </a:solidFill>
                <a:latin typeface="Century Gothic"/>
                <a:cs typeface="Times New Roman" panose="02020603050405020304" pitchFamily="18" charset="0"/>
              </a:rPr>
              <a:t>All-Wales Dementia Care Pathway of Standards</a:t>
            </a:r>
            <a:endParaRPr kumimoji="0" lang="en-GB" sz="1100" b="1" i="0" u="none" strike="noStrike" kern="1200" cap="none" spc="0" normalizeH="0" baseline="0" noProof="0" dirty="0">
              <a:ln>
                <a:noFill/>
              </a:ln>
              <a:solidFill>
                <a:srgbClr val="0077B7"/>
              </a:solidFill>
              <a:effectLst/>
              <a:uLnTx/>
              <a:uFillTx/>
              <a:latin typeface="Century Gothic"/>
              <a:ea typeface="+mn-ea"/>
              <a:cs typeface="Times New Roman" panose="02020603050405020304" pitchFamily="18" charset="0"/>
            </a:endParaRPr>
          </a:p>
        </p:txBody>
      </p:sp>
      <p:sp>
        <p:nvSpPr>
          <p:cNvPr id="16" name="Rectangle 15">
            <a:extLst>
              <a:ext uri="{FF2B5EF4-FFF2-40B4-BE49-F238E27FC236}">
                <a16:creationId xmlns:a16="http://schemas.microsoft.com/office/drawing/2014/main" id="{020DCF3A-B9F5-4BFC-8D0F-2E21DE86277C}"/>
              </a:ext>
            </a:extLst>
          </p:cNvPr>
          <p:cNvSpPr/>
          <p:nvPr/>
        </p:nvSpPr>
        <p:spPr>
          <a:xfrm>
            <a:off x="8988908" y="3496386"/>
            <a:ext cx="2937554" cy="3371629"/>
          </a:xfrm>
          <a:prstGeom prst="rect">
            <a:avLst/>
          </a:prstGeom>
        </p:spPr>
        <p:txBody>
          <a:bodyPr wrap="square" lIns="36000">
            <a:spAutoFit/>
          </a:bodyPr>
          <a:lstStyle/>
          <a:p>
            <a:pPr lvl="0">
              <a:lnSpc>
                <a:spcPct val="110000"/>
              </a:lnSpc>
              <a:spcAft>
                <a:spcPts val="300"/>
              </a:spcAft>
              <a:defRPr/>
            </a:pPr>
            <a:r>
              <a:rPr lang="en-GB" sz="1000" b="1" dirty="0">
                <a:solidFill>
                  <a:srgbClr val="000000"/>
                </a:solidFill>
                <a:latin typeface="Century Gothic"/>
              </a:rPr>
              <a:t>In March 2021, Improvement Cymru published the All-Wales Dementia Care Pathway of Standards. </a:t>
            </a:r>
            <a:r>
              <a:rPr lang="en-GB" sz="1000" dirty="0">
                <a:solidFill>
                  <a:srgbClr val="000000"/>
                </a:solidFill>
                <a:latin typeface="Century Gothic"/>
              </a:rPr>
              <a:t>This work, directed by the requirements of the Dementia Action Plan for Wales, is overseen by the Welsh Government Dementia Oversight Implementation and Impact Group (DOIIG).</a:t>
            </a:r>
          </a:p>
          <a:p>
            <a:pPr lvl="0">
              <a:lnSpc>
                <a:spcPct val="110000"/>
              </a:lnSpc>
              <a:spcAft>
                <a:spcPts val="300"/>
              </a:spcAft>
              <a:defRPr/>
            </a:pPr>
            <a:r>
              <a:rPr lang="en-GB" sz="1000" b="1" dirty="0">
                <a:solidFill>
                  <a:srgbClr val="000000"/>
                </a:solidFill>
                <a:latin typeface="Century Gothic"/>
              </a:rPr>
              <a:t>20 standards </a:t>
            </a:r>
            <a:r>
              <a:rPr lang="en-GB" sz="1000" dirty="0">
                <a:solidFill>
                  <a:srgbClr val="000000"/>
                </a:solidFill>
                <a:latin typeface="Century Gothic"/>
              </a:rPr>
              <a:t>have been designed to be dynamic by responding to evaluation and supporting evidence. They sit within four themes:  </a:t>
            </a:r>
            <a:r>
              <a:rPr lang="en-GB" sz="1000" b="1" dirty="0">
                <a:solidFill>
                  <a:srgbClr val="000000"/>
                </a:solidFill>
                <a:latin typeface="Century Gothic"/>
              </a:rPr>
              <a:t>Accessible, Responsive, Journey, Partnerships and Relationships Underpinned by Kindness and Understanding.</a:t>
            </a:r>
          </a:p>
          <a:p>
            <a:pPr lvl="0">
              <a:lnSpc>
                <a:spcPct val="110000"/>
              </a:lnSpc>
              <a:spcAft>
                <a:spcPts val="300"/>
              </a:spcAft>
              <a:defRPr/>
            </a:pPr>
            <a:r>
              <a:rPr lang="en-GB" sz="1000" dirty="0">
                <a:solidFill>
                  <a:srgbClr val="000000"/>
                </a:solidFill>
                <a:latin typeface="Century Gothic"/>
              </a:rPr>
              <a:t>The standards have been developed using the Improvement Cymru Delivery Framework and the work will focus on developing a two-year Delivery Framework Guide for the regions across Wales covering the period April 2021 – March 2023.</a:t>
            </a:r>
            <a:endParaRPr kumimoji="0" lang="en-GB" sz="1000" i="0" u="none" strike="noStrike" kern="1200" cap="none" spc="0" normalizeH="0" baseline="0" noProof="0" dirty="0">
              <a:ln>
                <a:noFill/>
              </a:ln>
              <a:solidFill>
                <a:srgbClr val="000000"/>
              </a:solidFill>
              <a:effectLst/>
              <a:uLnTx/>
              <a:uFillTx/>
              <a:latin typeface="Century Gothic"/>
              <a:ea typeface="Calibri" panose="020F0502020204030204" pitchFamily="34" charset="0"/>
              <a:cs typeface="Times New Roman" panose="02020603050405020304" pitchFamily="18" charset="0"/>
            </a:endParaRPr>
          </a:p>
        </p:txBody>
      </p:sp>
      <p:pic>
        <p:nvPicPr>
          <p:cNvPr id="12" name="Picture 11">
            <a:extLst>
              <a:ext uri="{FF2B5EF4-FFF2-40B4-BE49-F238E27FC236}">
                <a16:creationId xmlns:a16="http://schemas.microsoft.com/office/drawing/2014/main" id="{217118B6-F86F-4E5D-8E3F-5EC1A94DE5B8}"/>
              </a:ext>
            </a:extLst>
          </p:cNvPr>
          <p:cNvPicPr>
            <a:picLocks noChangeAspect="1"/>
          </p:cNvPicPr>
          <p:nvPr/>
        </p:nvPicPr>
        <p:blipFill>
          <a:blip r:embed="rId3"/>
          <a:stretch>
            <a:fillRect/>
          </a:stretch>
        </p:blipFill>
        <p:spPr>
          <a:xfrm>
            <a:off x="804718" y="1630135"/>
            <a:ext cx="1353428" cy="2009050"/>
          </a:xfrm>
          <a:prstGeom prst="rect">
            <a:avLst/>
          </a:prstGeom>
          <a:ln>
            <a:solidFill>
              <a:schemeClr val="bg1"/>
            </a:solidFill>
          </a:ln>
          <a:effectLst>
            <a:outerShdw blurRad="50800" dist="38100" dir="5400000" algn="t" rotWithShape="0">
              <a:prstClr val="black">
                <a:alpha val="40000"/>
              </a:prstClr>
            </a:outerShdw>
          </a:effectLst>
        </p:spPr>
      </p:pic>
      <p:pic>
        <p:nvPicPr>
          <p:cNvPr id="13" name="Picture 12">
            <a:extLst>
              <a:ext uri="{FF2B5EF4-FFF2-40B4-BE49-F238E27FC236}">
                <a16:creationId xmlns:a16="http://schemas.microsoft.com/office/drawing/2014/main" id="{AD57BB4E-97C7-4386-AA73-F3E534C2C53F}"/>
              </a:ext>
            </a:extLst>
          </p:cNvPr>
          <p:cNvPicPr>
            <a:picLocks noChangeAspect="1"/>
          </p:cNvPicPr>
          <p:nvPr/>
        </p:nvPicPr>
        <p:blipFill>
          <a:blip r:embed="rId4"/>
          <a:stretch>
            <a:fillRect/>
          </a:stretch>
        </p:blipFill>
        <p:spPr>
          <a:xfrm>
            <a:off x="6818109" y="1676490"/>
            <a:ext cx="1338789" cy="2009050"/>
          </a:xfrm>
          <a:prstGeom prst="rect">
            <a:avLst/>
          </a:prstGeom>
          <a:ln>
            <a:solidFill>
              <a:schemeClr val="bg1"/>
            </a:solidFill>
          </a:ln>
          <a:effectLst>
            <a:outerShdw blurRad="50800" dist="38100" dir="5400000" algn="t" rotWithShape="0">
              <a:prstClr val="black">
                <a:alpha val="40000"/>
              </a:prstClr>
            </a:outerShdw>
          </a:effectLst>
        </p:spPr>
      </p:pic>
      <p:pic>
        <p:nvPicPr>
          <p:cNvPr id="17" name="Picture 16">
            <a:extLst>
              <a:ext uri="{FF2B5EF4-FFF2-40B4-BE49-F238E27FC236}">
                <a16:creationId xmlns:a16="http://schemas.microsoft.com/office/drawing/2014/main" id="{4B9CA718-5139-494F-A4C1-7C386C230728}"/>
              </a:ext>
            </a:extLst>
          </p:cNvPr>
          <p:cNvPicPr>
            <a:picLocks noChangeAspect="1"/>
          </p:cNvPicPr>
          <p:nvPr/>
        </p:nvPicPr>
        <p:blipFill>
          <a:blip r:embed="rId5"/>
          <a:stretch>
            <a:fillRect/>
          </a:stretch>
        </p:blipFill>
        <p:spPr>
          <a:xfrm>
            <a:off x="9701965" y="1630135"/>
            <a:ext cx="1300238" cy="1903775"/>
          </a:xfrm>
          <a:prstGeom prst="rect">
            <a:avLst/>
          </a:prstGeom>
          <a:ln>
            <a:solidFill>
              <a:schemeClr val="bg1"/>
            </a:solidFill>
          </a:ln>
          <a:effectLst>
            <a:outerShdw blurRad="50800" dist="38100" dir="5400000" algn="t" rotWithShape="0">
              <a:prstClr val="black">
                <a:alpha val="40000"/>
              </a:prstClr>
            </a:outerShdw>
          </a:effectLst>
        </p:spPr>
      </p:pic>
      <p:pic>
        <p:nvPicPr>
          <p:cNvPr id="18" name="Picture 17">
            <a:extLst>
              <a:ext uri="{FF2B5EF4-FFF2-40B4-BE49-F238E27FC236}">
                <a16:creationId xmlns:a16="http://schemas.microsoft.com/office/drawing/2014/main" id="{66F8833D-D6AF-4B90-867A-0E5FC90F8EF0}"/>
              </a:ext>
            </a:extLst>
          </p:cNvPr>
          <p:cNvPicPr>
            <a:picLocks noChangeAspect="1"/>
          </p:cNvPicPr>
          <p:nvPr/>
        </p:nvPicPr>
        <p:blipFill>
          <a:blip r:embed="rId6"/>
          <a:stretch>
            <a:fillRect/>
          </a:stretch>
        </p:blipFill>
        <p:spPr>
          <a:xfrm>
            <a:off x="3661155" y="1652728"/>
            <a:ext cx="1350654" cy="2032811"/>
          </a:xfrm>
          <a:prstGeom prst="rect">
            <a:avLst/>
          </a:prstGeom>
          <a:ln>
            <a:solidFill>
              <a:schemeClr val="bg1"/>
            </a:solidFill>
          </a:ln>
          <a:effectLst>
            <a:outerShdw blurRad="50800" dist="38100" dir="5400000" algn="t" rotWithShape="0">
              <a:prstClr val="black">
                <a:alpha val="40000"/>
              </a:prstClr>
            </a:outerShdw>
          </a:effectLst>
        </p:spPr>
      </p:pic>
      <p:sp>
        <p:nvSpPr>
          <p:cNvPr id="6" name="Slide Number Placeholder 5">
            <a:extLst>
              <a:ext uri="{FF2B5EF4-FFF2-40B4-BE49-F238E27FC236}">
                <a16:creationId xmlns:a16="http://schemas.microsoft.com/office/drawing/2014/main" id="{96428DF4-2C22-46EA-8093-87B6929894D9}"/>
              </a:ext>
            </a:extLst>
          </p:cNvPr>
          <p:cNvSpPr>
            <a:spLocks noGrp="1"/>
          </p:cNvSpPr>
          <p:nvPr>
            <p:ph type="sldNum" sz="quarter" idx="11"/>
          </p:nvPr>
        </p:nvSpPr>
        <p:spPr>
          <a:xfrm>
            <a:off x="9097420" y="6443347"/>
            <a:ext cx="2743200" cy="365125"/>
          </a:xfrm>
        </p:spPr>
        <p:txBody>
          <a:bodyPr/>
          <a:lstStyle/>
          <a:p>
            <a:fld id="{EA3DA7B4-1CBC-4A9E-B9AD-6DD77CAE4334}" type="slidenum">
              <a:rPr lang="en-GB" smtClean="0"/>
              <a:t>11</a:t>
            </a:fld>
            <a:endParaRPr lang="en-GB"/>
          </a:p>
        </p:txBody>
      </p:sp>
      <p:pic>
        <p:nvPicPr>
          <p:cNvPr id="20" name="Picture 1" descr="Description: http://www.wwcp.org.uk/wp-content/uploads/2016/11/West-Wales-Care-Partnership-logo-Partneriaeth-Gofal-Gorllewin-Cymru-logo.jpg">
            <a:extLst>
              <a:ext uri="{FF2B5EF4-FFF2-40B4-BE49-F238E27FC236}">
                <a16:creationId xmlns:a16="http://schemas.microsoft.com/office/drawing/2014/main" id="{BC27F3F2-F9BE-4932-99DA-BCDE6515E9B0}"/>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9137729" y="452962"/>
            <a:ext cx="1618557" cy="6597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81080746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20B34D-BD94-484B-822B-5C0FE75CFE85}"/>
              </a:ext>
            </a:extLst>
          </p:cNvPr>
          <p:cNvSpPr>
            <a:spLocks noGrp="1"/>
          </p:cNvSpPr>
          <p:nvPr>
            <p:ph type="title"/>
          </p:nvPr>
        </p:nvSpPr>
        <p:spPr>
          <a:xfrm>
            <a:off x="365719" y="428898"/>
            <a:ext cx="10519757" cy="403229"/>
          </a:xfrm>
        </p:spPr>
        <p:txBody>
          <a:bodyPr/>
          <a:lstStyle/>
          <a:p>
            <a:r>
              <a:rPr lang="en-GB"/>
              <a:t>EoLC Health Board dementia specific provision - West Wales area</a:t>
            </a:r>
          </a:p>
        </p:txBody>
      </p:sp>
      <p:sp>
        <p:nvSpPr>
          <p:cNvPr id="5" name="Rectangle 4">
            <a:extLst>
              <a:ext uri="{FF2B5EF4-FFF2-40B4-BE49-F238E27FC236}">
                <a16:creationId xmlns:a16="http://schemas.microsoft.com/office/drawing/2014/main" id="{8BC53B49-BF69-43B6-B11C-799988BC4A8D}"/>
              </a:ext>
            </a:extLst>
          </p:cNvPr>
          <p:cNvSpPr/>
          <p:nvPr/>
        </p:nvSpPr>
        <p:spPr>
          <a:xfrm>
            <a:off x="198004" y="1631859"/>
            <a:ext cx="5139476" cy="4559714"/>
          </a:xfrm>
          <a:prstGeom prst="rect">
            <a:avLst/>
          </a:prstGeom>
          <a:solidFill>
            <a:srgbClr val="DDE8EC"/>
          </a:solidFill>
          <a:ln>
            <a:noFill/>
          </a:ln>
          <a:effectLst>
            <a:outerShdw blurRad="50800" dist="38100" dir="5400000" algn="t" rotWithShape="0">
              <a:prstClr val="black">
                <a:alpha val="40000"/>
              </a:prstClr>
            </a:outerShdw>
          </a:effectLst>
        </p:spPr>
        <p:txBody>
          <a:bodyPr wrap="square" lIns="182880" tIns="182880" rIns="182880" bIns="182880">
            <a:noAutofit/>
          </a:bodyPr>
          <a:lstStyle/>
          <a:p>
            <a:pPr marL="285750" marR="0" lvl="0" indent="-285750" algn="l" defTabSz="914400" rtl="0" eaLnBrk="1" fontAlgn="auto" latinLnBrk="0" hangingPunct="1">
              <a:lnSpc>
                <a:spcPct val="100000"/>
              </a:lnSpc>
              <a:spcBef>
                <a:spcPts val="300"/>
              </a:spcBef>
              <a:spcAft>
                <a:spcPts val="0"/>
              </a:spcAft>
              <a:buClrTx/>
              <a:buSzTx/>
              <a:buFont typeface="Arial" panose="020B0604020202020204" pitchFamily="34" charset="0"/>
              <a:buChar char="•"/>
              <a:tabLst/>
              <a:defRPr/>
            </a:pPr>
            <a:endParaRPr kumimoji="0" lang="en-GB" sz="1400" b="0" i="0" u="none" strike="noStrike" kern="1200" cap="none" spc="0" normalizeH="0" baseline="0" noProof="0">
              <a:ln>
                <a:noFill/>
              </a:ln>
              <a:solidFill>
                <a:srgbClr val="000000"/>
              </a:solidFill>
              <a:effectLst/>
              <a:uLnTx/>
              <a:uFillTx/>
              <a:latin typeface="Century Gothic"/>
              <a:ea typeface="+mn-ea"/>
              <a:cs typeface="Arial" pitchFamily="34" charset="0"/>
            </a:endParaRPr>
          </a:p>
        </p:txBody>
      </p:sp>
      <p:sp>
        <p:nvSpPr>
          <p:cNvPr id="9" name="Rectangle 8">
            <a:extLst>
              <a:ext uri="{FF2B5EF4-FFF2-40B4-BE49-F238E27FC236}">
                <a16:creationId xmlns:a16="http://schemas.microsoft.com/office/drawing/2014/main" id="{6A175704-7DE4-430F-9304-F38946C747B4}"/>
              </a:ext>
            </a:extLst>
          </p:cNvPr>
          <p:cNvSpPr/>
          <p:nvPr/>
        </p:nvSpPr>
        <p:spPr>
          <a:xfrm>
            <a:off x="137717" y="1641906"/>
            <a:ext cx="5139475" cy="4301177"/>
          </a:xfrm>
          <a:prstGeom prst="rect">
            <a:avLst/>
          </a:prstGeom>
        </p:spPr>
        <p:txBody>
          <a:bodyPr wrap="square">
            <a:spAutoFit/>
          </a:bodyPr>
          <a:lstStyle/>
          <a:p>
            <a:pPr marL="285750" marR="0" lvl="0" indent="-285750" algn="l" defTabSz="914400" rtl="0" eaLnBrk="1" fontAlgn="auto" latinLnBrk="0" hangingPunct="1">
              <a:lnSpc>
                <a:spcPct val="100000"/>
              </a:lnSpc>
              <a:spcBef>
                <a:spcPts val="300"/>
              </a:spcBef>
              <a:spcAft>
                <a:spcPts val="0"/>
              </a:spcAft>
              <a:buClrTx/>
              <a:buSzTx/>
              <a:buFont typeface="Arial" panose="020B0604020202020204" pitchFamily="34" charset="0"/>
              <a:buChar char="•"/>
              <a:tabLst/>
              <a:defRPr/>
            </a:pPr>
            <a:r>
              <a:rPr kumimoji="0" lang="en-GB" sz="1400" b="0" i="0" u="none" strike="noStrike" kern="1200" cap="none" spc="0" normalizeH="0" baseline="0" noProof="0">
                <a:ln>
                  <a:noFill/>
                </a:ln>
                <a:solidFill>
                  <a:srgbClr val="000000"/>
                </a:solidFill>
                <a:effectLst/>
                <a:uLnTx/>
                <a:uFillTx/>
                <a:latin typeface="Century Gothic"/>
                <a:ea typeface="+mn-ea"/>
                <a:cs typeface="Arial" pitchFamily="34" charset="0"/>
              </a:rPr>
              <a:t>Using Welsh Government funding which was facilitated by West Wales Care Partnership, HDUHB commissioned Paul Sartori and Marie Curie to deliver training on Advance Care Planning and Dementia </a:t>
            </a:r>
          </a:p>
          <a:p>
            <a:pPr marL="285750" marR="0" lvl="0" indent="-285750" algn="l" defTabSz="914400" rtl="0" eaLnBrk="1" fontAlgn="auto" latinLnBrk="0" hangingPunct="1">
              <a:lnSpc>
                <a:spcPct val="100000"/>
              </a:lnSpc>
              <a:spcBef>
                <a:spcPts val="300"/>
              </a:spcBef>
              <a:spcAft>
                <a:spcPts val="0"/>
              </a:spcAft>
              <a:buClrTx/>
              <a:buSzTx/>
              <a:buFont typeface="Arial" panose="020B0604020202020204" pitchFamily="34" charset="0"/>
              <a:buChar char="•"/>
              <a:tabLst/>
              <a:defRPr/>
            </a:pPr>
            <a:r>
              <a:rPr kumimoji="0" lang="en-GB" sz="1400" b="0" i="0" u="none" strike="noStrike" kern="1200" cap="none" spc="0" normalizeH="0" baseline="0" noProof="0">
                <a:ln>
                  <a:noFill/>
                </a:ln>
                <a:solidFill>
                  <a:srgbClr val="000000"/>
                </a:solidFill>
                <a:effectLst/>
                <a:uLnTx/>
                <a:uFillTx/>
                <a:latin typeface="Century Gothic"/>
                <a:ea typeface="+mn-ea"/>
                <a:cs typeface="Arial" pitchFamily="34" charset="0"/>
              </a:rPr>
              <a:t>Marie Curie Senior Nurses help patients with advanced dementia access palliative and end of life care services across the region. The nurses support multi-disciplinary teams to meet the care needs of people with dementia in hospital, at home and in care homes. </a:t>
            </a:r>
            <a:r>
              <a:rPr lang="en-GB" sz="1400">
                <a:solidFill>
                  <a:srgbClr val="000000"/>
                </a:solidFill>
                <a:latin typeface="Century Gothic"/>
                <a:cs typeface="Arial" pitchFamily="34" charset="0"/>
              </a:rPr>
              <a:t>They</a:t>
            </a:r>
            <a:r>
              <a:rPr kumimoji="0" lang="en-GB" sz="1400" b="0" i="0" u="none" strike="noStrike" kern="1200" cap="none" spc="0" normalizeH="0" baseline="0" noProof="0">
                <a:ln>
                  <a:noFill/>
                </a:ln>
                <a:solidFill>
                  <a:srgbClr val="000000"/>
                </a:solidFill>
                <a:effectLst/>
                <a:uLnTx/>
                <a:uFillTx/>
                <a:latin typeface="Century Gothic"/>
                <a:ea typeface="+mn-ea"/>
                <a:cs typeface="Arial" pitchFamily="34" charset="0"/>
              </a:rPr>
              <a:t> also aid the safe transfer of care across care settings.</a:t>
            </a:r>
          </a:p>
          <a:p>
            <a:pPr marL="285750" marR="0" lvl="0" indent="-285750" algn="l" defTabSz="914400" rtl="0" eaLnBrk="1" fontAlgn="auto" latinLnBrk="0" hangingPunct="1">
              <a:lnSpc>
                <a:spcPct val="100000"/>
              </a:lnSpc>
              <a:spcBef>
                <a:spcPts val="300"/>
              </a:spcBef>
              <a:spcAft>
                <a:spcPts val="0"/>
              </a:spcAft>
              <a:buClrTx/>
              <a:buSzTx/>
              <a:buFont typeface="Arial" panose="020B0604020202020204" pitchFamily="34" charset="0"/>
              <a:buChar char="•"/>
              <a:tabLst/>
              <a:defRPr/>
            </a:pPr>
            <a:r>
              <a:rPr kumimoji="0" lang="en-GB" sz="1400" b="0" i="0" u="none" strike="noStrike" kern="1200" cap="none" spc="0" normalizeH="0" baseline="0" noProof="0">
                <a:ln>
                  <a:noFill/>
                </a:ln>
                <a:solidFill>
                  <a:srgbClr val="000000"/>
                </a:solidFill>
                <a:effectLst/>
                <a:uLnTx/>
                <a:uFillTx/>
                <a:latin typeface="Century Gothic"/>
                <a:ea typeface="+mn-ea"/>
                <a:cs typeface="Arial" pitchFamily="34" charset="0"/>
              </a:rPr>
              <a:t>Paul Sartori Foundation also provide education to a variety of audiences, both to their own staff but also to others across the Health Board, including topics such as dementia.</a:t>
            </a:r>
          </a:p>
          <a:p>
            <a:pPr marL="285750" marR="0" lvl="0" indent="-285750" algn="l" defTabSz="914400" rtl="0" eaLnBrk="1" fontAlgn="auto" latinLnBrk="0" hangingPunct="1">
              <a:lnSpc>
                <a:spcPct val="100000"/>
              </a:lnSpc>
              <a:spcBef>
                <a:spcPts val="300"/>
              </a:spcBef>
              <a:spcAft>
                <a:spcPts val="0"/>
              </a:spcAft>
              <a:buClrTx/>
              <a:buSzTx/>
              <a:buFont typeface="Arial" panose="020B0604020202020204" pitchFamily="34" charset="0"/>
              <a:buChar char="•"/>
              <a:tabLst/>
              <a:defRPr/>
            </a:pPr>
            <a:r>
              <a:rPr kumimoji="0" lang="en-GB" sz="1400" b="0" i="0" u="none" strike="noStrike" kern="1200" cap="none" spc="0" normalizeH="0" baseline="0" noProof="0">
                <a:ln>
                  <a:noFill/>
                </a:ln>
                <a:solidFill>
                  <a:srgbClr val="000000"/>
                </a:solidFill>
                <a:effectLst/>
                <a:uLnTx/>
                <a:uFillTx/>
                <a:latin typeface="Century Gothic"/>
                <a:ea typeface="+mn-ea"/>
                <a:cs typeface="Arial" pitchFamily="34" charset="0"/>
              </a:rPr>
              <a:t>In Pembrokeshire various members of the team have also contributed to other educational events, including teaching about Advance Care Planning at a dementia conference. </a:t>
            </a:r>
          </a:p>
        </p:txBody>
      </p:sp>
      <p:sp>
        <p:nvSpPr>
          <p:cNvPr id="13" name="Rectangle 12">
            <a:extLst>
              <a:ext uri="{FF2B5EF4-FFF2-40B4-BE49-F238E27FC236}">
                <a16:creationId xmlns:a16="http://schemas.microsoft.com/office/drawing/2014/main" id="{F101CE26-14A6-41CA-A9CA-39FCF332AA9B}"/>
              </a:ext>
            </a:extLst>
          </p:cNvPr>
          <p:cNvSpPr/>
          <p:nvPr/>
        </p:nvSpPr>
        <p:spPr bwMode="gray">
          <a:xfrm>
            <a:off x="5529816" y="1611763"/>
            <a:ext cx="6379494" cy="4586686"/>
          </a:xfrm>
          <a:prstGeom prst="rect">
            <a:avLst/>
          </a:prstGeom>
          <a:solidFill>
            <a:srgbClr val="EBEDEF"/>
          </a:solidFill>
          <a:ln w="19050">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285750" marR="0" lvl="0" indent="-285750" algn="l" defTabSz="914400" rtl="0" eaLnBrk="1" fontAlgn="auto" latinLnBrk="0" hangingPunct="1">
              <a:lnSpc>
                <a:spcPct val="100000"/>
              </a:lnSpc>
              <a:spcBef>
                <a:spcPts val="600"/>
              </a:spcBef>
              <a:spcAft>
                <a:spcPts val="0"/>
              </a:spcAft>
              <a:buClrTx/>
              <a:buSzTx/>
              <a:buFont typeface="Arial" panose="020B0604020202020204" pitchFamily="34" charset="0"/>
              <a:buChar char="•"/>
              <a:tabLst/>
              <a:defRPr/>
            </a:pPr>
            <a:endParaRPr kumimoji="0" lang="en-GB" sz="1400" b="0" i="0" u="none" strike="noStrike" kern="1200" cap="none" spc="0" normalizeH="0" baseline="0" noProof="0">
              <a:ln>
                <a:noFill/>
              </a:ln>
              <a:solidFill>
                <a:srgbClr val="000000"/>
              </a:solidFill>
              <a:effectLst/>
              <a:uLnTx/>
              <a:uFillTx/>
              <a:latin typeface="Century Gothic"/>
              <a:ea typeface="+mn-ea"/>
              <a:cs typeface="Arial" pitchFamily="34" charset="0"/>
            </a:endParaRPr>
          </a:p>
        </p:txBody>
      </p:sp>
      <p:sp>
        <p:nvSpPr>
          <p:cNvPr id="3" name="Rectangle 2">
            <a:extLst>
              <a:ext uri="{FF2B5EF4-FFF2-40B4-BE49-F238E27FC236}">
                <a16:creationId xmlns:a16="http://schemas.microsoft.com/office/drawing/2014/main" id="{79F70236-1CD0-40CB-804D-B5DCFE451570}"/>
              </a:ext>
            </a:extLst>
          </p:cNvPr>
          <p:cNvSpPr/>
          <p:nvPr/>
        </p:nvSpPr>
        <p:spPr bwMode="gray">
          <a:xfrm>
            <a:off x="208055" y="1287020"/>
            <a:ext cx="5139476" cy="307778"/>
          </a:xfrm>
          <a:prstGeom prst="rect">
            <a:avLst/>
          </a:prstGeom>
          <a:solidFill>
            <a:srgbClr val="A2C1D6"/>
          </a:solidFill>
          <a:ln w="19050">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300"/>
              </a:spcBef>
              <a:spcAft>
                <a:spcPts val="0"/>
              </a:spcAft>
              <a:buClrTx/>
              <a:buSzTx/>
              <a:buFont typeface="Courier New" pitchFamily="49" charset="0"/>
              <a:buNone/>
              <a:tabLst/>
              <a:defRPr/>
            </a:pPr>
            <a:endParaRPr kumimoji="0" lang="en-GB" sz="1400" b="0" i="0" u="none" strike="noStrike" kern="1200" cap="none" spc="0" normalizeH="0" baseline="0" noProof="0">
              <a:ln>
                <a:noFill/>
              </a:ln>
              <a:solidFill>
                <a:srgbClr val="000000"/>
              </a:solidFill>
              <a:effectLst/>
              <a:uLnTx/>
              <a:uFillTx/>
              <a:latin typeface="Book Antiqua"/>
              <a:ea typeface="+mn-ea"/>
              <a:cs typeface="Arial" pitchFamily="34" charset="0"/>
            </a:endParaRPr>
          </a:p>
        </p:txBody>
      </p:sp>
      <p:sp>
        <p:nvSpPr>
          <p:cNvPr id="14" name="TextBox 13">
            <a:extLst>
              <a:ext uri="{FF2B5EF4-FFF2-40B4-BE49-F238E27FC236}">
                <a16:creationId xmlns:a16="http://schemas.microsoft.com/office/drawing/2014/main" id="{FA1AECEB-42FD-404A-8006-A9F58623D503}"/>
              </a:ext>
            </a:extLst>
          </p:cNvPr>
          <p:cNvSpPr txBox="1"/>
          <p:nvPr/>
        </p:nvSpPr>
        <p:spPr bwMode="gray">
          <a:xfrm>
            <a:off x="282690" y="1295186"/>
            <a:ext cx="4933740" cy="215444"/>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300"/>
              </a:spcBef>
              <a:spcAft>
                <a:spcPts val="0"/>
              </a:spcAft>
              <a:buClrTx/>
              <a:buSzTx/>
              <a:buFontTx/>
              <a:buNone/>
              <a:tabLst/>
              <a:defRPr/>
            </a:pPr>
            <a:r>
              <a:rPr kumimoji="0" lang="en-GB" sz="1400" b="1" i="0" u="none" strike="noStrike" kern="1200" cap="none" spc="0" normalizeH="0" baseline="0" noProof="0">
                <a:ln>
                  <a:noFill/>
                </a:ln>
                <a:solidFill>
                  <a:schemeClr val="bg1"/>
                </a:solidFill>
                <a:effectLst/>
                <a:uLnTx/>
                <a:uFillTx/>
                <a:latin typeface="Century Gothic"/>
                <a:ea typeface="+mn-ea"/>
                <a:cs typeface="Arial" pitchFamily="34" charset="0"/>
              </a:rPr>
              <a:t>Current Services:</a:t>
            </a:r>
          </a:p>
        </p:txBody>
      </p:sp>
      <p:sp>
        <p:nvSpPr>
          <p:cNvPr id="15" name="Rectangle 14">
            <a:extLst>
              <a:ext uri="{FF2B5EF4-FFF2-40B4-BE49-F238E27FC236}">
                <a16:creationId xmlns:a16="http://schemas.microsoft.com/office/drawing/2014/main" id="{15F389B0-5FBA-4863-A173-DB3E694E4210}"/>
              </a:ext>
            </a:extLst>
          </p:cNvPr>
          <p:cNvSpPr/>
          <p:nvPr/>
        </p:nvSpPr>
        <p:spPr bwMode="gray">
          <a:xfrm>
            <a:off x="5528809" y="1287020"/>
            <a:ext cx="6379494" cy="307778"/>
          </a:xfrm>
          <a:prstGeom prst="rect">
            <a:avLst/>
          </a:prstGeom>
          <a:solidFill>
            <a:srgbClr val="D7DEE8"/>
          </a:solidFill>
          <a:ln w="19050">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300"/>
              </a:spcBef>
              <a:spcAft>
                <a:spcPts val="0"/>
              </a:spcAft>
              <a:buClrTx/>
              <a:buSzTx/>
              <a:buFont typeface="Courier New" pitchFamily="49" charset="0"/>
              <a:buNone/>
              <a:tabLst/>
              <a:defRPr/>
            </a:pPr>
            <a:endParaRPr kumimoji="0" lang="en-GB" sz="1400" b="0" i="0" u="none" strike="noStrike" kern="1200" cap="none" spc="0" normalizeH="0" baseline="0" noProof="0">
              <a:ln>
                <a:noFill/>
              </a:ln>
              <a:solidFill>
                <a:srgbClr val="000000"/>
              </a:solidFill>
              <a:effectLst/>
              <a:uLnTx/>
              <a:uFillTx/>
              <a:latin typeface="Book Antiqua"/>
              <a:ea typeface="+mn-ea"/>
              <a:cs typeface="Arial" pitchFamily="34" charset="0"/>
            </a:endParaRPr>
          </a:p>
        </p:txBody>
      </p:sp>
      <p:sp>
        <p:nvSpPr>
          <p:cNvPr id="16" name="TextBox 15">
            <a:extLst>
              <a:ext uri="{FF2B5EF4-FFF2-40B4-BE49-F238E27FC236}">
                <a16:creationId xmlns:a16="http://schemas.microsoft.com/office/drawing/2014/main" id="{6A6551D8-0638-45FA-9E19-E9939DEC61C2}"/>
              </a:ext>
            </a:extLst>
          </p:cNvPr>
          <p:cNvSpPr txBox="1"/>
          <p:nvPr/>
        </p:nvSpPr>
        <p:spPr bwMode="gray">
          <a:xfrm>
            <a:off x="6281841" y="1324851"/>
            <a:ext cx="4933740" cy="215444"/>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300"/>
              </a:spcBef>
              <a:spcAft>
                <a:spcPts val="0"/>
              </a:spcAft>
              <a:buClrTx/>
              <a:buSzTx/>
              <a:buFontTx/>
              <a:buNone/>
              <a:tabLst/>
              <a:defRPr/>
            </a:pPr>
            <a:r>
              <a:rPr kumimoji="0" lang="en-GB" sz="1400" b="1" i="0" u="none" strike="noStrike" kern="1200" cap="none" spc="0" normalizeH="0" baseline="0" noProof="0">
                <a:ln>
                  <a:noFill/>
                </a:ln>
                <a:solidFill>
                  <a:schemeClr val="bg1"/>
                </a:solidFill>
                <a:effectLst/>
                <a:uLnTx/>
                <a:uFillTx/>
                <a:latin typeface="Century Gothic"/>
                <a:ea typeface="+mn-ea"/>
                <a:cs typeface="Arial" pitchFamily="34" charset="0"/>
              </a:rPr>
              <a:t>Areas for improvement:</a:t>
            </a:r>
          </a:p>
        </p:txBody>
      </p:sp>
      <p:sp>
        <p:nvSpPr>
          <p:cNvPr id="17" name="Rectangle 16">
            <a:extLst>
              <a:ext uri="{FF2B5EF4-FFF2-40B4-BE49-F238E27FC236}">
                <a16:creationId xmlns:a16="http://schemas.microsoft.com/office/drawing/2014/main" id="{D5B736A8-B384-4561-A19C-582D4562C320}"/>
              </a:ext>
            </a:extLst>
          </p:cNvPr>
          <p:cNvSpPr/>
          <p:nvPr/>
        </p:nvSpPr>
        <p:spPr>
          <a:xfrm>
            <a:off x="5558964" y="1678330"/>
            <a:ext cx="6379493" cy="4632037"/>
          </a:xfrm>
          <a:prstGeom prst="rect">
            <a:avLst/>
          </a:prstGeom>
        </p:spPr>
        <p:txBody>
          <a:bodyPr wrap="square" lIns="0">
            <a:spAutoFit/>
          </a:bodyPr>
          <a:lstStyle/>
          <a:p>
            <a:pPr marL="285750" marR="0" lvl="0" indent="-285750" algn="l" defTabSz="914400" rtl="0" eaLnBrk="1" fontAlgn="auto" latinLnBrk="0" hangingPunct="1">
              <a:lnSpc>
                <a:spcPct val="100000"/>
              </a:lnSpc>
              <a:spcBef>
                <a:spcPts val="600"/>
              </a:spcBef>
              <a:spcAft>
                <a:spcPts val="0"/>
              </a:spcAft>
              <a:buClrTx/>
              <a:buSzTx/>
              <a:buFont typeface="Arial" panose="020B0604020202020204" pitchFamily="34" charset="0"/>
              <a:buChar char="•"/>
              <a:tabLst/>
              <a:defRPr/>
            </a:pPr>
            <a:r>
              <a:rPr kumimoji="0" lang="en-GB" sz="1400" b="0" i="0" u="none" strike="noStrike" kern="1200" cap="none" spc="0" normalizeH="0" baseline="0" noProof="0">
                <a:ln>
                  <a:noFill/>
                </a:ln>
                <a:solidFill>
                  <a:srgbClr val="000000"/>
                </a:solidFill>
                <a:effectLst/>
                <a:uLnTx/>
                <a:uFillTx/>
                <a:latin typeface="Century Gothic"/>
                <a:ea typeface="+mn-ea"/>
                <a:cs typeface="Arial" pitchFamily="34" charset="0"/>
              </a:rPr>
              <a:t>More work is needed on early detection of those </a:t>
            </a:r>
            <a:r>
              <a:rPr lang="en-GB" sz="1400">
                <a:solidFill>
                  <a:srgbClr val="000000"/>
                </a:solidFill>
                <a:latin typeface="Century Gothic"/>
                <a:cs typeface="Arial" pitchFamily="34" charset="0"/>
              </a:rPr>
              <a:t>living</a:t>
            </a:r>
            <a:r>
              <a:rPr kumimoji="0" lang="en-GB" sz="1400" b="0" i="0" u="none" strike="noStrike" kern="1200" cap="none" spc="0" normalizeH="0" baseline="0" noProof="0">
                <a:ln>
                  <a:noFill/>
                </a:ln>
                <a:solidFill>
                  <a:srgbClr val="000000"/>
                </a:solidFill>
                <a:effectLst/>
                <a:uLnTx/>
                <a:uFillTx/>
                <a:latin typeface="Century Gothic"/>
                <a:ea typeface="+mn-ea"/>
                <a:cs typeface="Arial" pitchFamily="34" charset="0"/>
              </a:rPr>
              <a:t> with dementia and to provide the support required. This will include education for colleagues within primary care to consider when someone with dementia is approaching their end of life and support to include this group within palliative care registers.</a:t>
            </a:r>
          </a:p>
          <a:p>
            <a:pPr marL="285750" marR="0" lvl="0" indent="-285750" algn="l" defTabSz="914400" rtl="0" eaLnBrk="1" fontAlgn="auto" latinLnBrk="0" hangingPunct="1">
              <a:lnSpc>
                <a:spcPct val="100000"/>
              </a:lnSpc>
              <a:spcBef>
                <a:spcPts val="600"/>
              </a:spcBef>
              <a:spcAft>
                <a:spcPts val="0"/>
              </a:spcAft>
              <a:buClrTx/>
              <a:buSzTx/>
              <a:buFont typeface="Arial" panose="020B0604020202020204" pitchFamily="34" charset="0"/>
              <a:buChar char="•"/>
              <a:tabLst/>
              <a:defRPr/>
            </a:pPr>
            <a:r>
              <a:rPr kumimoji="0" lang="en-GB" sz="1400" b="0" i="0" u="none" strike="noStrike" kern="1200" cap="none" spc="0" normalizeH="0" baseline="0" noProof="0">
                <a:ln>
                  <a:noFill/>
                </a:ln>
                <a:solidFill>
                  <a:srgbClr val="000000"/>
                </a:solidFill>
                <a:effectLst/>
                <a:uLnTx/>
                <a:uFillTx/>
                <a:latin typeface="Century Gothic"/>
                <a:ea typeface="+mn-ea"/>
                <a:cs typeface="Arial" pitchFamily="34" charset="0"/>
              </a:rPr>
              <a:t>Imp</a:t>
            </a:r>
            <a:r>
              <a:rPr lang="en-GB" sz="1400">
                <a:solidFill>
                  <a:srgbClr val="000000"/>
                </a:solidFill>
                <a:latin typeface="Century Gothic"/>
                <a:cs typeface="Arial" pitchFamily="34" charset="0"/>
              </a:rPr>
              <a:t>rove</a:t>
            </a:r>
            <a:r>
              <a:rPr kumimoji="0" lang="en-GB" sz="1400" b="0" i="0" u="none" strike="noStrike" kern="1200" cap="none" spc="0" normalizeH="0" baseline="0" noProof="0">
                <a:ln>
                  <a:noFill/>
                </a:ln>
                <a:solidFill>
                  <a:srgbClr val="000000"/>
                </a:solidFill>
                <a:effectLst/>
                <a:uLnTx/>
                <a:uFillTx/>
                <a:latin typeface="Century Gothic"/>
                <a:ea typeface="+mn-ea"/>
                <a:cs typeface="Arial" pitchFamily="34" charset="0"/>
              </a:rPr>
              <a:t> early detection and care of frail people accessing services, including those with dementia, specifically aimed at maintaining wellbeing and independence. </a:t>
            </a:r>
          </a:p>
          <a:p>
            <a:pPr marL="285750" marR="0" lvl="0" indent="-285750" algn="l" defTabSz="914400" rtl="0" eaLnBrk="1" fontAlgn="auto" latinLnBrk="0" hangingPunct="1">
              <a:lnSpc>
                <a:spcPct val="100000"/>
              </a:lnSpc>
              <a:spcBef>
                <a:spcPts val="600"/>
              </a:spcBef>
              <a:spcAft>
                <a:spcPts val="0"/>
              </a:spcAft>
              <a:buClrTx/>
              <a:buSzTx/>
              <a:buFont typeface="Arial" panose="020B0604020202020204" pitchFamily="34" charset="0"/>
              <a:buChar char="•"/>
              <a:tabLst/>
              <a:defRPr/>
            </a:pPr>
            <a:r>
              <a:rPr kumimoji="0" lang="en-GB" sz="1400" b="0" i="0" u="none" strike="noStrike" kern="1200" cap="none" spc="0" normalizeH="0" baseline="0" noProof="0">
                <a:ln>
                  <a:noFill/>
                </a:ln>
                <a:solidFill>
                  <a:srgbClr val="000000"/>
                </a:solidFill>
                <a:effectLst/>
                <a:uLnTx/>
                <a:uFillTx/>
                <a:latin typeface="Century Gothic"/>
                <a:ea typeface="+mn-ea"/>
                <a:cs typeface="Arial" pitchFamily="34" charset="0"/>
              </a:rPr>
              <a:t>Recognise the need to give particular focus to the experience of specific groups including those who have learning disabilities, dementia, hearing or sight problems and those who are elderly and frail. Carers are a particular group of people who often go unrecognised. </a:t>
            </a:r>
          </a:p>
          <a:p>
            <a:pPr marL="285750" marR="0" lvl="0" indent="-285750" algn="l" defTabSz="914400" rtl="0" eaLnBrk="1" fontAlgn="auto" latinLnBrk="0" hangingPunct="1">
              <a:lnSpc>
                <a:spcPct val="100000"/>
              </a:lnSpc>
              <a:spcBef>
                <a:spcPts val="600"/>
              </a:spcBef>
              <a:spcAft>
                <a:spcPts val="0"/>
              </a:spcAft>
              <a:buClrTx/>
              <a:buSzTx/>
              <a:buFont typeface="Arial" panose="020B0604020202020204" pitchFamily="34" charset="0"/>
              <a:buChar char="•"/>
              <a:tabLst/>
              <a:defRPr/>
            </a:pPr>
            <a:r>
              <a:rPr kumimoji="0" lang="en-GB" sz="1400" b="0" i="0" u="none" strike="noStrike" kern="1200" cap="none" spc="0" normalizeH="0" baseline="0" noProof="0">
                <a:ln>
                  <a:noFill/>
                </a:ln>
                <a:solidFill>
                  <a:srgbClr val="000000"/>
                </a:solidFill>
                <a:effectLst/>
                <a:uLnTx/>
                <a:uFillTx/>
                <a:latin typeface="Century Gothic"/>
                <a:ea typeface="+mn-ea"/>
                <a:cs typeface="Arial" pitchFamily="34" charset="0"/>
              </a:rPr>
              <a:t>In addition to the development of the Long-Term Care Patient Pathway, each Long-Term Care Specialist Nurse is developing a special interest in a particular area of expertise; these areas include pain management, end of life care, dementia care, nutrition, medication management and other aspects of fundamental care. These skills will be utilised to support safe and person-centred care delivery.</a:t>
            </a:r>
          </a:p>
        </p:txBody>
      </p:sp>
      <p:sp>
        <p:nvSpPr>
          <p:cNvPr id="11" name="TextBox 10">
            <a:extLst>
              <a:ext uri="{FF2B5EF4-FFF2-40B4-BE49-F238E27FC236}">
                <a16:creationId xmlns:a16="http://schemas.microsoft.com/office/drawing/2014/main" id="{67C25601-B971-4E5C-B810-9B4F2CF74CEB}"/>
              </a:ext>
            </a:extLst>
          </p:cNvPr>
          <p:cNvSpPr txBox="1"/>
          <p:nvPr/>
        </p:nvSpPr>
        <p:spPr bwMode="gray">
          <a:xfrm>
            <a:off x="6045333" y="1116924"/>
            <a:ext cx="4493096" cy="123111"/>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300"/>
              </a:spcBef>
              <a:spcAft>
                <a:spcPts val="0"/>
              </a:spcAft>
              <a:buClrTx/>
              <a:buSzTx/>
              <a:buFontTx/>
              <a:buNone/>
              <a:tabLst/>
              <a:defRPr/>
            </a:pPr>
            <a:r>
              <a:rPr kumimoji="0" lang="en-GB" sz="800" b="0" i="0" u="none" strike="noStrike" kern="1200" cap="none" spc="0" normalizeH="0" baseline="0" noProof="0" dirty="0">
                <a:ln>
                  <a:noFill/>
                </a:ln>
                <a:solidFill>
                  <a:srgbClr val="0077B7"/>
                </a:solidFill>
                <a:effectLst/>
                <a:uLnTx/>
                <a:uFillTx/>
                <a:latin typeface="Century Gothic"/>
                <a:ea typeface="+mn-ea"/>
                <a:cs typeface="Arial" pitchFamily="34" charset="0"/>
              </a:rPr>
              <a:t>Source: HDuHB Together for Health End of Life &amp; Palliative Care Delivery Plan 2016 -2020</a:t>
            </a:r>
          </a:p>
        </p:txBody>
      </p:sp>
      <p:sp>
        <p:nvSpPr>
          <p:cNvPr id="4" name="Rectangle 3">
            <a:extLst>
              <a:ext uri="{FF2B5EF4-FFF2-40B4-BE49-F238E27FC236}">
                <a16:creationId xmlns:a16="http://schemas.microsoft.com/office/drawing/2014/main" id="{0AB79EAB-3F8B-440C-A398-EAB978D524ED}"/>
              </a:ext>
            </a:extLst>
          </p:cNvPr>
          <p:cNvSpPr/>
          <p:nvPr/>
        </p:nvSpPr>
        <p:spPr>
          <a:xfrm>
            <a:off x="137718" y="809025"/>
            <a:ext cx="10975760" cy="523220"/>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dirty="0">
                <a:ln>
                  <a:noFill/>
                </a:ln>
                <a:solidFill>
                  <a:srgbClr val="000000"/>
                </a:solidFill>
                <a:effectLst/>
                <a:uLnTx/>
                <a:uFillTx/>
                <a:latin typeface="Century Gothic"/>
                <a:ea typeface="+mn-ea"/>
                <a:cs typeface="Arial" pitchFamily="34" charset="0"/>
              </a:rPr>
              <a:t>The </a:t>
            </a:r>
            <a:r>
              <a:rPr kumimoji="0" lang="en-GB" sz="1400" b="0" i="0" u="none" strike="noStrike" kern="1200" cap="none" spc="0" normalizeH="0" baseline="0" noProof="0" dirty="0">
                <a:ln>
                  <a:noFill/>
                </a:ln>
                <a:solidFill>
                  <a:schemeClr val="bg1"/>
                </a:solidFill>
                <a:effectLst/>
                <a:uLnTx/>
                <a:uFillTx/>
                <a:latin typeface="Century Gothic"/>
                <a:ea typeface="+mn-ea"/>
                <a:cs typeface="Arial" pitchFamily="34" charset="0"/>
              </a:rPr>
              <a:t>HDuHB</a:t>
            </a:r>
            <a:r>
              <a:rPr kumimoji="0" lang="en-GB" sz="1400" b="0" i="0" u="none" strike="noStrike" kern="1200" cap="none" spc="0" normalizeH="0" baseline="0" noProof="0" dirty="0">
                <a:ln>
                  <a:noFill/>
                </a:ln>
                <a:solidFill>
                  <a:srgbClr val="FF0000"/>
                </a:solidFill>
                <a:effectLst/>
                <a:uLnTx/>
                <a:uFillTx/>
                <a:latin typeface="Century Gothic"/>
                <a:ea typeface="+mn-ea"/>
                <a:cs typeface="Arial" pitchFamily="34" charset="0"/>
              </a:rPr>
              <a:t> </a:t>
            </a:r>
            <a:r>
              <a:rPr kumimoji="0" lang="en-GB" sz="1400" b="0" i="0" u="none" strike="noStrike" kern="1200" cap="none" spc="0" normalizeH="0" baseline="0" noProof="0" dirty="0">
                <a:ln>
                  <a:noFill/>
                </a:ln>
                <a:solidFill>
                  <a:srgbClr val="000000"/>
                </a:solidFill>
                <a:effectLst/>
                <a:uLnTx/>
                <a:uFillTx/>
                <a:latin typeface="Century Gothic"/>
                <a:ea typeface="+mn-ea"/>
                <a:cs typeface="Arial" pitchFamily="34" charset="0"/>
              </a:rPr>
              <a:t>Together for Health End of Life and Palliative Care Delivery Plan 2016 -2020 outlines the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dirty="0">
                <a:ln>
                  <a:noFill/>
                </a:ln>
                <a:solidFill>
                  <a:srgbClr val="000000"/>
                </a:solidFill>
                <a:effectLst/>
                <a:uLnTx/>
                <a:uFillTx/>
                <a:latin typeface="Century Gothic"/>
                <a:ea typeface="+mn-ea"/>
                <a:cs typeface="Arial" pitchFamily="34" charset="0"/>
              </a:rPr>
              <a:t>current EoLC resources available to support people with dementia:</a:t>
            </a:r>
            <a:endParaRPr kumimoji="0" lang="en-GB" sz="1400" b="0" i="0" u="none" strike="noStrike" kern="1200" cap="none" spc="0" normalizeH="0" baseline="0" noProof="0" dirty="0">
              <a:ln>
                <a:noFill/>
              </a:ln>
              <a:solidFill>
                <a:srgbClr val="000000"/>
              </a:solidFill>
              <a:effectLst/>
              <a:uLnTx/>
              <a:uFillTx/>
              <a:latin typeface="Century Gothic"/>
              <a:ea typeface="+mn-ea"/>
              <a:cs typeface="+mn-cs"/>
            </a:endParaRPr>
          </a:p>
        </p:txBody>
      </p:sp>
      <p:sp>
        <p:nvSpPr>
          <p:cNvPr id="7" name="TextBox 6">
            <a:extLst>
              <a:ext uri="{FF2B5EF4-FFF2-40B4-BE49-F238E27FC236}">
                <a16:creationId xmlns:a16="http://schemas.microsoft.com/office/drawing/2014/main" id="{C980EF17-C247-4AC3-9E26-0636BD5D3B52}"/>
              </a:ext>
            </a:extLst>
          </p:cNvPr>
          <p:cNvSpPr txBox="1"/>
          <p:nvPr/>
        </p:nvSpPr>
        <p:spPr bwMode="gray">
          <a:xfrm>
            <a:off x="198004" y="6310367"/>
            <a:ext cx="11711306" cy="430887"/>
          </a:xfrm>
          <a:prstGeom prst="rect">
            <a:avLst/>
          </a:prstGeom>
          <a:solidFill>
            <a:srgbClr val="E8E7F0"/>
          </a:solidFill>
          <a:effectLst>
            <a:outerShdw blurRad="50800" dist="38100" dir="5400000" algn="t" rotWithShape="0">
              <a:prstClr val="black">
                <a:alpha val="40000"/>
              </a:prstClr>
            </a:outerShdw>
          </a:effectLst>
        </p:spPr>
        <p:txBody>
          <a:bodyPr wrap="square" lIns="0" tIns="0" rIns="0" bIns="0" rtlCol="0">
            <a:spAutoFit/>
          </a:bodyPr>
          <a:lstStyle/>
          <a:p>
            <a:pPr marL="0" marR="0" lvl="0" indent="0" algn="ctr" defTabSz="914400" rtl="0" eaLnBrk="1" fontAlgn="auto" latinLnBrk="0" hangingPunct="1">
              <a:lnSpc>
                <a:spcPct val="100000"/>
              </a:lnSpc>
              <a:spcBef>
                <a:spcPts val="300"/>
              </a:spcBef>
              <a:spcAft>
                <a:spcPts val="0"/>
              </a:spcAft>
              <a:buClrTx/>
              <a:buSzTx/>
              <a:buFontTx/>
              <a:buNone/>
              <a:tabLst/>
              <a:defRPr/>
            </a:pPr>
            <a:r>
              <a:rPr kumimoji="0" lang="en-GB" sz="1400" b="0" i="0" u="none" strike="noStrike" kern="1200" cap="none" spc="0" normalizeH="0" baseline="0" noProof="0" dirty="0">
                <a:ln>
                  <a:noFill/>
                </a:ln>
                <a:solidFill>
                  <a:srgbClr val="000000"/>
                </a:solidFill>
                <a:effectLst/>
                <a:uLnTx/>
                <a:uFillTx/>
                <a:latin typeface="Century Gothic"/>
                <a:ea typeface="+mn-ea"/>
                <a:cs typeface="Arial" pitchFamily="34" charset="0"/>
              </a:rPr>
              <a:t>While services are in place in West Wales, implementing the priorities from the Welsh Dementia Action plan </a:t>
            </a:r>
            <a:r>
              <a:rPr lang="en-GB" sz="1400" dirty="0">
                <a:solidFill>
                  <a:srgbClr val="000000"/>
                </a:solidFill>
                <a:latin typeface="Century Gothic"/>
                <a:cs typeface="Arial" pitchFamily="34" charset="0"/>
              </a:rPr>
              <a:t>have been</a:t>
            </a:r>
            <a:r>
              <a:rPr kumimoji="0" lang="en-GB" sz="1400" b="0" i="0" u="none" strike="noStrike" kern="1200" cap="none" spc="0" normalizeH="0" baseline="0" noProof="0" dirty="0">
                <a:ln>
                  <a:noFill/>
                </a:ln>
                <a:solidFill>
                  <a:srgbClr val="000000"/>
                </a:solidFill>
                <a:effectLst/>
                <a:uLnTx/>
                <a:uFillTx/>
                <a:latin typeface="Century Gothic"/>
                <a:ea typeface="+mn-ea"/>
                <a:cs typeface="Arial" pitchFamily="34" charset="0"/>
              </a:rPr>
              <a:t> included in the palliative and EoLC programme plan and will have significant impact on the quality of EoLC services for those with dementia. </a:t>
            </a:r>
          </a:p>
        </p:txBody>
      </p:sp>
      <p:sp>
        <p:nvSpPr>
          <p:cNvPr id="6" name="Slide Number Placeholder 5">
            <a:extLst>
              <a:ext uri="{FF2B5EF4-FFF2-40B4-BE49-F238E27FC236}">
                <a16:creationId xmlns:a16="http://schemas.microsoft.com/office/drawing/2014/main" id="{57501CC1-EF81-4BEB-9DF7-04E62BC020B7}"/>
              </a:ext>
            </a:extLst>
          </p:cNvPr>
          <p:cNvSpPr>
            <a:spLocks noGrp="1"/>
          </p:cNvSpPr>
          <p:nvPr>
            <p:ph type="sldNum" sz="quarter" idx="11"/>
          </p:nvPr>
        </p:nvSpPr>
        <p:spPr/>
        <p:txBody>
          <a:bodyPr/>
          <a:lstStyle/>
          <a:p>
            <a:fld id="{EA3DA7B4-1CBC-4A9E-B9AD-6DD77CAE4334}" type="slidenum">
              <a:rPr lang="en-GB" smtClean="0"/>
              <a:t>12</a:t>
            </a:fld>
            <a:endParaRPr lang="en-GB"/>
          </a:p>
        </p:txBody>
      </p:sp>
      <p:pic>
        <p:nvPicPr>
          <p:cNvPr id="19" name="Picture 1" descr="Description: http://www.wwcp.org.uk/wp-content/uploads/2016/11/West-Wales-Care-Partnership-logo-Partneriaeth-Gofal-Gorllewin-Cymru-logo.jpg">
            <a:extLst>
              <a:ext uri="{FF2B5EF4-FFF2-40B4-BE49-F238E27FC236}">
                <a16:creationId xmlns:a16="http://schemas.microsoft.com/office/drawing/2014/main" id="{4CEC96EC-B404-47F2-BB16-FBB4475D2360}"/>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137729" y="452962"/>
            <a:ext cx="1618557" cy="6597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86014102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632CC4-02CE-445F-80DA-94FDD8BB4201}"/>
              </a:ext>
            </a:extLst>
          </p:cNvPr>
          <p:cNvSpPr>
            <a:spLocks noGrp="1"/>
          </p:cNvSpPr>
          <p:nvPr>
            <p:ph type="ctrTitle"/>
          </p:nvPr>
        </p:nvSpPr>
        <p:spPr>
          <a:xfrm>
            <a:off x="724018" y="2874986"/>
            <a:ext cx="6618076" cy="1990255"/>
          </a:xfrm>
        </p:spPr>
        <p:txBody>
          <a:bodyPr/>
          <a:lstStyle/>
          <a:p>
            <a:r>
              <a:rPr lang="en-GB"/>
              <a:t>4. What does best practice tell us?</a:t>
            </a:r>
          </a:p>
        </p:txBody>
      </p:sp>
      <p:sp>
        <p:nvSpPr>
          <p:cNvPr id="3" name="Slide Number Placeholder 2">
            <a:extLst>
              <a:ext uri="{FF2B5EF4-FFF2-40B4-BE49-F238E27FC236}">
                <a16:creationId xmlns:a16="http://schemas.microsoft.com/office/drawing/2014/main" id="{1858135D-36FA-4C7A-A79C-72B14EA29A5D}"/>
              </a:ext>
            </a:extLst>
          </p:cNvPr>
          <p:cNvSpPr>
            <a:spLocks noGrp="1"/>
          </p:cNvSpPr>
          <p:nvPr>
            <p:ph type="sldNum" sz="quarter" idx="11"/>
          </p:nvPr>
        </p:nvSpPr>
        <p:spPr/>
        <p:txBody>
          <a:bodyPr/>
          <a:lstStyle/>
          <a:p>
            <a:fld id="{EA3DA7B4-1CBC-4A9E-B9AD-6DD77CAE4334}" type="slidenum">
              <a:rPr lang="en-GB" smtClean="0"/>
              <a:t>13</a:t>
            </a:fld>
            <a:endParaRPr lang="en-GB"/>
          </a:p>
        </p:txBody>
      </p:sp>
      <p:pic>
        <p:nvPicPr>
          <p:cNvPr id="4" name="Picture 1" descr="Description: http://www.wwcp.org.uk/wp-content/uploads/2016/11/West-Wales-Care-Partnership-logo-Partneriaeth-Gofal-Gorllewin-Cymru-logo.jpg">
            <a:extLst>
              <a:ext uri="{FF2B5EF4-FFF2-40B4-BE49-F238E27FC236}">
                <a16:creationId xmlns:a16="http://schemas.microsoft.com/office/drawing/2014/main" id="{B1325638-09CB-46C1-9CFC-0404F2FF2695}"/>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342094" y="748226"/>
            <a:ext cx="2268485" cy="9247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67627827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9EC0CAA3-FE15-4EB1-BB29-9C88D66BE169}"/>
              </a:ext>
            </a:extLst>
          </p:cNvPr>
          <p:cNvSpPr/>
          <p:nvPr/>
        </p:nvSpPr>
        <p:spPr bwMode="gray">
          <a:xfrm>
            <a:off x="358775" y="1154624"/>
            <a:ext cx="11435435" cy="5176434"/>
          </a:xfrm>
          <a:prstGeom prst="rect">
            <a:avLst/>
          </a:prstGeom>
          <a:solidFill>
            <a:srgbClr val="E8E7F0"/>
          </a:solidFill>
          <a:ln w="19050">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300"/>
              </a:spcBef>
              <a:spcAft>
                <a:spcPts val="0"/>
              </a:spcAft>
              <a:buClrTx/>
              <a:buSzTx/>
              <a:buFont typeface="Courier New" pitchFamily="49" charset="0"/>
              <a:buNone/>
              <a:tabLst/>
              <a:defRPr/>
            </a:pPr>
            <a:endParaRPr kumimoji="0" lang="en-GB" sz="1400" b="0" i="0" u="none" strike="noStrike" kern="1200" cap="none" spc="0" normalizeH="0" baseline="0" noProof="0">
              <a:ln>
                <a:noFill/>
              </a:ln>
              <a:solidFill>
                <a:srgbClr val="000000"/>
              </a:solidFill>
              <a:effectLst/>
              <a:uLnTx/>
              <a:uFillTx/>
              <a:latin typeface="Century Gothic"/>
              <a:ea typeface="+mn-ea"/>
              <a:cs typeface="Arial" pitchFamily="34" charset="0"/>
            </a:endParaRPr>
          </a:p>
        </p:txBody>
      </p:sp>
      <p:sp>
        <p:nvSpPr>
          <p:cNvPr id="2" name="Title 1">
            <a:extLst>
              <a:ext uri="{FF2B5EF4-FFF2-40B4-BE49-F238E27FC236}">
                <a16:creationId xmlns:a16="http://schemas.microsoft.com/office/drawing/2014/main" id="{39A2BABD-2008-4548-A391-722BB1919138}"/>
              </a:ext>
            </a:extLst>
          </p:cNvPr>
          <p:cNvSpPr>
            <a:spLocks noGrp="1"/>
          </p:cNvSpPr>
          <p:nvPr>
            <p:ph type="title"/>
          </p:nvPr>
        </p:nvSpPr>
        <p:spPr/>
        <p:txBody>
          <a:bodyPr/>
          <a:lstStyle/>
          <a:p>
            <a:r>
              <a:rPr lang="en-GB" sz="2800"/>
              <a:t>Dementia – key areas of focus</a:t>
            </a:r>
          </a:p>
        </p:txBody>
      </p:sp>
      <p:sp>
        <p:nvSpPr>
          <p:cNvPr id="34" name="Content Placeholder 5">
            <a:extLst>
              <a:ext uri="{FF2B5EF4-FFF2-40B4-BE49-F238E27FC236}">
                <a16:creationId xmlns:a16="http://schemas.microsoft.com/office/drawing/2014/main" id="{30BABB26-AA55-4BB5-8800-E33509C0AC87}"/>
              </a:ext>
            </a:extLst>
          </p:cNvPr>
          <p:cNvSpPr txBox="1">
            <a:spLocks/>
          </p:cNvSpPr>
          <p:nvPr/>
        </p:nvSpPr>
        <p:spPr>
          <a:xfrm>
            <a:off x="587098" y="1330425"/>
            <a:ext cx="10978787" cy="4937125"/>
          </a:xfrm>
          <a:prstGeom prst="rect">
            <a:avLst/>
          </a:prstGeom>
        </p:spPr>
        <p:txBody>
          <a:bodyPr vert="horz" lIns="0" tIns="0" rIns="0" bIns="0" rtlCol="0">
            <a:noAutofit/>
          </a:bodyPr>
          <a:lstStyle>
            <a:lvl1pPr marL="228600" indent="-228600" algn="l" defTabSz="914400" rtl="0" eaLnBrk="1" latinLnBrk="0" hangingPunct="1">
              <a:lnSpc>
                <a:spcPct val="110000"/>
              </a:lnSpc>
              <a:spcBef>
                <a:spcPts val="0"/>
              </a:spcBef>
              <a:buFont typeface="Arial" panose="020B0604020202020204" pitchFamily="34" charset="0"/>
              <a:buChar char="•"/>
              <a:defRPr sz="1600" kern="1200">
                <a:solidFill>
                  <a:srgbClr val="000000"/>
                </a:solidFill>
                <a:latin typeface="Book Antiqua" panose="02040602050305030304" pitchFamily="18" charset="0"/>
                <a:ea typeface="+mn-ea"/>
                <a:cs typeface="+mn-cs"/>
              </a:defRPr>
            </a:lvl1pPr>
            <a:lvl2pPr marL="685800" indent="-228600" algn="l" defTabSz="914400" rtl="0" eaLnBrk="1" latinLnBrk="0" hangingPunct="1">
              <a:lnSpc>
                <a:spcPct val="110000"/>
              </a:lnSpc>
              <a:spcBef>
                <a:spcPts val="0"/>
              </a:spcBef>
              <a:buFont typeface="Arial" panose="020B0604020202020204" pitchFamily="34" charset="0"/>
              <a:buChar char="•"/>
              <a:defRPr sz="1600" kern="1200">
                <a:solidFill>
                  <a:srgbClr val="000000"/>
                </a:solidFill>
                <a:latin typeface="Book Antiqua" panose="02040602050305030304" pitchFamily="18" charset="0"/>
                <a:ea typeface="+mn-ea"/>
                <a:cs typeface="+mn-cs"/>
              </a:defRPr>
            </a:lvl2pPr>
            <a:lvl3pPr marL="1143000" indent="-228600" algn="l" defTabSz="914400" rtl="0" eaLnBrk="1" latinLnBrk="0" hangingPunct="1">
              <a:lnSpc>
                <a:spcPct val="110000"/>
              </a:lnSpc>
              <a:spcBef>
                <a:spcPts val="0"/>
              </a:spcBef>
              <a:buFont typeface="Arial" panose="020B0604020202020204" pitchFamily="34" charset="0"/>
              <a:buChar char="•"/>
              <a:defRPr sz="1600" kern="1200">
                <a:solidFill>
                  <a:srgbClr val="000000"/>
                </a:solidFill>
                <a:latin typeface="Book Antiqua" panose="02040602050305030304" pitchFamily="18" charset="0"/>
                <a:ea typeface="+mn-ea"/>
                <a:cs typeface="+mn-cs"/>
              </a:defRPr>
            </a:lvl3pPr>
            <a:lvl4pPr marL="1600200" indent="-228600" algn="l" defTabSz="914400" rtl="0" eaLnBrk="1" latinLnBrk="0" hangingPunct="1">
              <a:lnSpc>
                <a:spcPct val="110000"/>
              </a:lnSpc>
              <a:spcBef>
                <a:spcPts val="0"/>
              </a:spcBef>
              <a:buFont typeface="Arial" panose="020B0604020202020204" pitchFamily="34" charset="0"/>
              <a:buChar char="•"/>
              <a:defRPr sz="1600" kern="1200">
                <a:solidFill>
                  <a:srgbClr val="000000"/>
                </a:solidFill>
                <a:latin typeface="Book Antiqua" panose="02040602050305030304" pitchFamily="18" charset="0"/>
                <a:ea typeface="+mn-ea"/>
                <a:cs typeface="+mn-cs"/>
              </a:defRPr>
            </a:lvl4pPr>
            <a:lvl5pPr marL="2057400" indent="-228600" algn="l" defTabSz="914400" rtl="0" eaLnBrk="1" latinLnBrk="0" hangingPunct="1">
              <a:lnSpc>
                <a:spcPct val="110000"/>
              </a:lnSpc>
              <a:spcBef>
                <a:spcPts val="0"/>
              </a:spcBef>
              <a:buFont typeface="Arial" panose="020B0604020202020204" pitchFamily="34" charset="0"/>
              <a:buChar char="•"/>
              <a:defRPr sz="1600" kern="1200">
                <a:solidFill>
                  <a:srgbClr val="000000"/>
                </a:solidFill>
                <a:latin typeface="Book Antiqua" panose="02040602050305030304" pitchFamily="18"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28600" marR="0" lvl="0" indent="-228600" algn="l" defTabSz="914400" rtl="0" eaLnBrk="1" fontAlgn="auto" latinLnBrk="0" hangingPunct="1">
              <a:lnSpc>
                <a:spcPct val="110000"/>
              </a:lnSpc>
              <a:spcBef>
                <a:spcPts val="600"/>
              </a:spcBef>
              <a:spcAft>
                <a:spcPts val="0"/>
              </a:spcAft>
              <a:buClrTx/>
              <a:buSzTx/>
              <a:buFont typeface="Arial" panose="020B0604020202020204" pitchFamily="34" charset="0"/>
              <a:buChar char="•"/>
              <a:tabLst/>
              <a:defRPr/>
            </a:pPr>
            <a:r>
              <a:rPr kumimoji="0" lang="en-GB" sz="1400" b="0" i="0" u="none" strike="noStrike" kern="1200" cap="none" spc="0" normalizeH="0" baseline="0" noProof="0">
                <a:ln>
                  <a:noFill/>
                </a:ln>
                <a:solidFill>
                  <a:srgbClr val="000000"/>
                </a:solidFill>
                <a:effectLst/>
                <a:uLnTx/>
                <a:uFillTx/>
                <a:latin typeface="Century Gothic"/>
                <a:ea typeface="+mn-ea"/>
                <a:cs typeface="+mn-cs"/>
              </a:rPr>
              <a:t>The review of national and international best practice and innovation in dementia, identified many areas of best practice, research and innovation across the whole dementia care spectrum.</a:t>
            </a:r>
          </a:p>
          <a:p>
            <a:pPr marL="228600" marR="0" lvl="0" indent="-228600" algn="l" defTabSz="914400" rtl="0" eaLnBrk="1" fontAlgn="auto" latinLnBrk="0" hangingPunct="1">
              <a:lnSpc>
                <a:spcPct val="110000"/>
              </a:lnSpc>
              <a:spcBef>
                <a:spcPts val="600"/>
              </a:spcBef>
              <a:spcAft>
                <a:spcPts val="0"/>
              </a:spcAft>
              <a:buClrTx/>
              <a:buSzTx/>
              <a:buFont typeface="Arial" panose="020B0604020202020204" pitchFamily="34" charset="0"/>
              <a:buChar char="•"/>
              <a:tabLst/>
              <a:defRPr/>
            </a:pPr>
            <a:r>
              <a:rPr kumimoji="0" lang="en-GB" sz="1400" b="0" i="0" u="none" strike="noStrike" kern="1200" cap="none" spc="0" normalizeH="0" baseline="0" noProof="0">
                <a:ln>
                  <a:noFill/>
                </a:ln>
                <a:solidFill>
                  <a:srgbClr val="000000"/>
                </a:solidFill>
                <a:effectLst/>
                <a:uLnTx/>
                <a:uFillTx/>
                <a:latin typeface="Century Gothic"/>
                <a:ea typeface="+mn-ea"/>
                <a:cs typeface="+mn-cs"/>
              </a:rPr>
              <a:t>Dementia is a condition that cuts across system wide services and is therefore everyone’s business. It is important to understand to recognise that dementia services need to be embedded in the whole system of provision.</a:t>
            </a:r>
          </a:p>
          <a:p>
            <a:pPr marL="228600" marR="0" lvl="0" indent="-228600" algn="l" defTabSz="914400" rtl="0" eaLnBrk="1" fontAlgn="auto" latinLnBrk="0" hangingPunct="1">
              <a:lnSpc>
                <a:spcPct val="110000"/>
              </a:lnSpc>
              <a:spcBef>
                <a:spcPts val="600"/>
              </a:spcBef>
              <a:spcAft>
                <a:spcPts val="0"/>
              </a:spcAft>
              <a:buClrTx/>
              <a:buSzTx/>
              <a:buFont typeface="Arial" panose="020B0604020202020204" pitchFamily="34" charset="0"/>
              <a:buChar char="•"/>
              <a:tabLst/>
              <a:defRPr/>
            </a:pPr>
            <a:r>
              <a:rPr kumimoji="0" lang="en-GB" sz="1400" b="0" i="0" u="none" strike="noStrike" kern="1200" cap="none" spc="0" normalizeH="0" baseline="0" noProof="0">
                <a:ln>
                  <a:noFill/>
                </a:ln>
                <a:solidFill>
                  <a:srgbClr val="000000"/>
                </a:solidFill>
                <a:effectLst/>
                <a:uLnTx/>
                <a:uFillTx/>
                <a:latin typeface="Century Gothic"/>
                <a:ea typeface="+mn-ea"/>
                <a:cs typeface="+mn-cs"/>
              </a:rPr>
              <a:t>This strategy focuses on key areas to drive improvement and innovation across West Wales, namely:</a:t>
            </a:r>
          </a:p>
          <a:p>
            <a:pPr marL="800100" marR="0" lvl="1" indent="-342900" algn="l" defTabSz="914400" rtl="0" eaLnBrk="1" fontAlgn="auto" latinLnBrk="0" hangingPunct="1">
              <a:lnSpc>
                <a:spcPct val="110000"/>
              </a:lnSpc>
              <a:spcBef>
                <a:spcPts val="600"/>
              </a:spcBef>
              <a:spcAft>
                <a:spcPts val="0"/>
              </a:spcAft>
              <a:buClrTx/>
              <a:buSzTx/>
              <a:buFont typeface="+mj-lt"/>
              <a:buAutoNum type="arabicPeriod"/>
              <a:tabLst/>
              <a:defRPr/>
            </a:pPr>
            <a:r>
              <a:rPr kumimoji="0" lang="en-US" sz="1400" b="0" i="0" u="none" strike="noStrike" kern="1200" cap="none" spc="0" normalizeH="0" baseline="0" noProof="0">
                <a:ln>
                  <a:noFill/>
                </a:ln>
                <a:solidFill>
                  <a:srgbClr val="000000"/>
                </a:solidFill>
                <a:effectLst/>
                <a:uLnTx/>
                <a:uFillTx/>
                <a:latin typeface="Century Gothic"/>
                <a:ea typeface="+mn-ea"/>
                <a:cs typeface="+mn-cs"/>
              </a:rPr>
              <a:t>Implementing strategies to achieve early diagnosis</a:t>
            </a:r>
          </a:p>
          <a:p>
            <a:pPr marL="1314450" marR="0" lvl="2" indent="-400050" algn="l" defTabSz="914400" rtl="0" eaLnBrk="1" fontAlgn="auto" latinLnBrk="0" hangingPunct="1">
              <a:lnSpc>
                <a:spcPct val="110000"/>
              </a:lnSpc>
              <a:spcBef>
                <a:spcPts val="600"/>
              </a:spcBef>
              <a:spcAft>
                <a:spcPts val="0"/>
              </a:spcAft>
              <a:buClrTx/>
              <a:buSzTx/>
              <a:buFont typeface="+mj-lt"/>
              <a:buAutoNum type="romanLcPeriod"/>
              <a:tabLst/>
              <a:defRPr/>
            </a:pPr>
            <a:r>
              <a:rPr kumimoji="0" lang="en-US" sz="1400" b="0" i="0" u="none" strike="noStrike" kern="1200" cap="none" spc="0" normalizeH="0" baseline="0" noProof="0">
                <a:ln>
                  <a:noFill/>
                </a:ln>
                <a:solidFill>
                  <a:srgbClr val="000000"/>
                </a:solidFill>
                <a:effectLst/>
                <a:uLnTx/>
                <a:uFillTx/>
                <a:latin typeface="Century Gothic"/>
                <a:ea typeface="+mn-ea"/>
                <a:cs typeface="+mn-cs"/>
              </a:rPr>
              <a:t>Supporting GPs, allied health professionals (AHPs) and nurses to make assessments and improve quality of referrals to specialist services</a:t>
            </a:r>
          </a:p>
          <a:p>
            <a:pPr marL="1314450" marR="0" lvl="2" indent="-400050" algn="l" defTabSz="914400" rtl="0" eaLnBrk="1" fontAlgn="auto" latinLnBrk="0" hangingPunct="1">
              <a:lnSpc>
                <a:spcPct val="110000"/>
              </a:lnSpc>
              <a:spcBef>
                <a:spcPts val="600"/>
              </a:spcBef>
              <a:spcAft>
                <a:spcPts val="0"/>
              </a:spcAft>
              <a:buClrTx/>
              <a:buSzTx/>
              <a:buFont typeface="+mj-lt"/>
              <a:buAutoNum type="romanLcPeriod"/>
              <a:tabLst/>
              <a:defRPr/>
            </a:pPr>
            <a:r>
              <a:rPr kumimoji="0" lang="en-US" sz="1400" b="0" i="0" u="none" strike="noStrike" kern="1200" cap="none" spc="0" normalizeH="0" baseline="0" noProof="0">
                <a:ln>
                  <a:noFill/>
                </a:ln>
                <a:solidFill>
                  <a:srgbClr val="000000"/>
                </a:solidFill>
                <a:effectLst/>
                <a:uLnTx/>
                <a:uFillTx/>
                <a:latin typeface="Century Gothic"/>
                <a:ea typeface="+mn-ea"/>
                <a:cs typeface="+mn-cs"/>
              </a:rPr>
              <a:t>Focus on implementing best practice within social care, domiciliary care, care homes and specialist services</a:t>
            </a:r>
          </a:p>
          <a:p>
            <a:pPr marL="800100" marR="0" lvl="1" indent="-342900" algn="l" defTabSz="914400" rtl="0" eaLnBrk="1" fontAlgn="auto" latinLnBrk="0" hangingPunct="1">
              <a:lnSpc>
                <a:spcPct val="110000"/>
              </a:lnSpc>
              <a:spcBef>
                <a:spcPts val="600"/>
              </a:spcBef>
              <a:spcAft>
                <a:spcPts val="0"/>
              </a:spcAft>
              <a:buClrTx/>
              <a:buSzTx/>
              <a:buFont typeface="+mj-lt"/>
              <a:buAutoNum type="arabicPeriod"/>
              <a:tabLst/>
              <a:defRPr/>
            </a:pPr>
            <a:r>
              <a:rPr kumimoji="0" lang="en-US" sz="1400" b="0" i="0" u="none" strike="noStrike" kern="1200" cap="none" spc="0" normalizeH="0" baseline="0" noProof="0">
                <a:ln>
                  <a:noFill/>
                </a:ln>
                <a:solidFill>
                  <a:srgbClr val="000000"/>
                </a:solidFill>
                <a:effectLst/>
                <a:uLnTx/>
                <a:uFillTx/>
                <a:latin typeface="Century Gothic"/>
                <a:ea typeface="+mn-ea"/>
                <a:cs typeface="+mn-cs"/>
              </a:rPr>
              <a:t>Implementing care pathways, particularly post diagnostic support</a:t>
            </a:r>
          </a:p>
          <a:p>
            <a:pPr marL="1314450" marR="0" lvl="2" indent="-400050" algn="l" defTabSz="914400" rtl="0" eaLnBrk="1" fontAlgn="auto" latinLnBrk="0" hangingPunct="1">
              <a:lnSpc>
                <a:spcPct val="110000"/>
              </a:lnSpc>
              <a:spcBef>
                <a:spcPts val="600"/>
              </a:spcBef>
              <a:spcAft>
                <a:spcPts val="0"/>
              </a:spcAft>
              <a:buClrTx/>
              <a:buSzTx/>
              <a:buFont typeface="+mj-lt"/>
              <a:buAutoNum type="romanLcPeriod"/>
              <a:tabLst/>
              <a:defRPr/>
            </a:pPr>
            <a:r>
              <a:rPr kumimoji="0" lang="en-US" sz="1400" b="0" i="0" u="none" strike="noStrike" kern="1200" cap="none" spc="0" normalizeH="0" baseline="0" noProof="0">
                <a:ln>
                  <a:noFill/>
                </a:ln>
                <a:solidFill>
                  <a:srgbClr val="000000"/>
                </a:solidFill>
                <a:effectLst/>
                <a:uLnTx/>
                <a:uFillTx/>
                <a:latin typeface="Century Gothic"/>
                <a:ea typeface="+mn-ea"/>
                <a:cs typeface="+mn-cs"/>
              </a:rPr>
              <a:t>Support and co-ordination for PLWD and their carers</a:t>
            </a:r>
          </a:p>
          <a:p>
            <a:pPr marL="800100" marR="0" lvl="1" indent="-342900" algn="l" defTabSz="914400" rtl="0" eaLnBrk="1" fontAlgn="auto" latinLnBrk="0" hangingPunct="1">
              <a:lnSpc>
                <a:spcPct val="110000"/>
              </a:lnSpc>
              <a:spcBef>
                <a:spcPts val="600"/>
              </a:spcBef>
              <a:spcAft>
                <a:spcPts val="0"/>
              </a:spcAft>
              <a:buClrTx/>
              <a:buSzTx/>
              <a:buFont typeface="+mj-lt"/>
              <a:buAutoNum type="arabicPeriod"/>
              <a:tabLst/>
              <a:defRPr/>
            </a:pPr>
            <a:r>
              <a:rPr kumimoji="0" lang="en-US" sz="1400" b="0" i="0" u="none" strike="noStrike" kern="1200" cap="none" spc="0" normalizeH="0" baseline="0" noProof="0">
                <a:ln>
                  <a:noFill/>
                </a:ln>
                <a:solidFill>
                  <a:srgbClr val="000000"/>
                </a:solidFill>
                <a:effectLst/>
                <a:uLnTx/>
                <a:uFillTx/>
                <a:latin typeface="Century Gothic"/>
                <a:ea typeface="+mn-ea"/>
                <a:cs typeface="+mn-cs"/>
              </a:rPr>
              <a:t>Supporting carers to care for family members with dementia</a:t>
            </a:r>
          </a:p>
          <a:p>
            <a:pPr marL="1314450" marR="0" lvl="2" indent="-400050" algn="l" defTabSz="914400" rtl="0" eaLnBrk="1" fontAlgn="auto" latinLnBrk="0" hangingPunct="1">
              <a:lnSpc>
                <a:spcPct val="110000"/>
              </a:lnSpc>
              <a:spcBef>
                <a:spcPts val="600"/>
              </a:spcBef>
              <a:spcAft>
                <a:spcPts val="0"/>
              </a:spcAft>
              <a:buClrTx/>
              <a:buSzTx/>
              <a:buFont typeface="+mj-lt"/>
              <a:buAutoNum type="romanLcPeriod"/>
              <a:tabLst/>
              <a:defRPr/>
            </a:pPr>
            <a:r>
              <a:rPr kumimoji="0" lang="en-US" sz="1400" b="0" i="0" u="none" strike="noStrike" kern="1200" cap="none" spc="0" normalizeH="0" baseline="0" noProof="0">
                <a:ln>
                  <a:noFill/>
                </a:ln>
                <a:solidFill>
                  <a:srgbClr val="000000"/>
                </a:solidFill>
                <a:effectLst/>
                <a:uLnTx/>
                <a:uFillTx/>
                <a:latin typeface="Century Gothic"/>
                <a:ea typeface="+mn-ea"/>
                <a:cs typeface="+mn-cs"/>
              </a:rPr>
              <a:t>Providing support, training and help to navigate/co-ordinate services to families, build resilience and maintain balance across all aspects of their life</a:t>
            </a:r>
          </a:p>
          <a:p>
            <a:pPr marL="800100" marR="0" lvl="1" indent="-342900" algn="l" defTabSz="914400" rtl="0" eaLnBrk="1" fontAlgn="auto" latinLnBrk="0" hangingPunct="1">
              <a:lnSpc>
                <a:spcPct val="110000"/>
              </a:lnSpc>
              <a:spcBef>
                <a:spcPts val="600"/>
              </a:spcBef>
              <a:spcAft>
                <a:spcPts val="0"/>
              </a:spcAft>
              <a:buClrTx/>
              <a:buSzTx/>
              <a:buFont typeface="+mj-lt"/>
              <a:buAutoNum type="arabicPeriod"/>
              <a:tabLst/>
              <a:defRPr/>
            </a:pPr>
            <a:r>
              <a:rPr kumimoji="0" lang="en-US" sz="1400" b="0" i="0" u="none" strike="noStrike" kern="1200" cap="none" spc="0" normalizeH="0" baseline="0" noProof="0">
                <a:ln>
                  <a:noFill/>
                </a:ln>
                <a:solidFill>
                  <a:srgbClr val="000000"/>
                </a:solidFill>
                <a:effectLst/>
                <a:uLnTx/>
                <a:uFillTx/>
                <a:latin typeface="Century Gothic"/>
                <a:ea typeface="+mn-ea"/>
                <a:cs typeface="+mn-cs"/>
              </a:rPr>
              <a:t>Improving end of life care so that PLWD die in a place of their choosing with dignity</a:t>
            </a:r>
          </a:p>
          <a:p>
            <a:pPr marL="1314450" marR="0" lvl="2" indent="-400050" algn="l" defTabSz="914400" rtl="0" eaLnBrk="1" fontAlgn="auto" latinLnBrk="0" hangingPunct="1">
              <a:lnSpc>
                <a:spcPct val="110000"/>
              </a:lnSpc>
              <a:spcBef>
                <a:spcPts val="600"/>
              </a:spcBef>
              <a:spcAft>
                <a:spcPts val="0"/>
              </a:spcAft>
              <a:buClrTx/>
              <a:buSzTx/>
              <a:buFont typeface="+mj-lt"/>
              <a:buAutoNum type="romanLcPeriod"/>
              <a:tabLst/>
              <a:defRPr/>
            </a:pPr>
            <a:r>
              <a:rPr kumimoji="0" lang="en-US" sz="1400" b="0" i="0" u="none" strike="noStrike" kern="1200" cap="none" spc="0" normalizeH="0" baseline="0" noProof="0">
                <a:ln>
                  <a:noFill/>
                </a:ln>
                <a:solidFill>
                  <a:srgbClr val="000000"/>
                </a:solidFill>
                <a:effectLst/>
                <a:uLnTx/>
                <a:uFillTx/>
                <a:latin typeface="Century Gothic"/>
                <a:ea typeface="+mn-ea"/>
                <a:cs typeface="+mn-cs"/>
              </a:rPr>
              <a:t>Co-ordination amongst different care providers to ensure they understand the end-of-life plan </a:t>
            </a:r>
          </a:p>
          <a:p>
            <a:pPr marL="914400" marR="0" lvl="2" indent="0" algn="l" defTabSz="914400" rtl="0" eaLnBrk="1" fontAlgn="auto" latinLnBrk="0" hangingPunct="1">
              <a:lnSpc>
                <a:spcPct val="110000"/>
              </a:lnSpc>
              <a:spcBef>
                <a:spcPts val="600"/>
              </a:spcBef>
              <a:spcAft>
                <a:spcPts val="0"/>
              </a:spcAft>
              <a:buClrTx/>
              <a:buSzTx/>
              <a:buFont typeface="Arial" panose="020B0604020202020204" pitchFamily="34" charset="0"/>
              <a:buNone/>
              <a:tabLst/>
              <a:defRPr/>
            </a:pPr>
            <a:endParaRPr kumimoji="0" lang="en-US" sz="1400" b="0" i="0" u="none" strike="noStrike" kern="1200" cap="none" spc="0" normalizeH="0" baseline="0" noProof="0">
              <a:ln>
                <a:noFill/>
              </a:ln>
              <a:solidFill>
                <a:srgbClr val="000000"/>
              </a:solidFill>
              <a:effectLst/>
              <a:uLnTx/>
              <a:uFillTx/>
              <a:latin typeface="Century Gothic"/>
              <a:ea typeface="+mn-ea"/>
              <a:cs typeface="+mn-cs"/>
            </a:endParaRPr>
          </a:p>
        </p:txBody>
      </p:sp>
      <p:sp>
        <p:nvSpPr>
          <p:cNvPr id="4" name="Slide Number Placeholder 3">
            <a:extLst>
              <a:ext uri="{FF2B5EF4-FFF2-40B4-BE49-F238E27FC236}">
                <a16:creationId xmlns:a16="http://schemas.microsoft.com/office/drawing/2014/main" id="{5B3FFFFE-77C6-497A-80DC-1710280F8E52}"/>
              </a:ext>
            </a:extLst>
          </p:cNvPr>
          <p:cNvSpPr>
            <a:spLocks noGrp="1"/>
          </p:cNvSpPr>
          <p:nvPr>
            <p:ph type="sldNum" sz="quarter" idx="12"/>
          </p:nvPr>
        </p:nvSpPr>
        <p:spPr/>
        <p:txBody>
          <a:bodyPr/>
          <a:lstStyle/>
          <a:p>
            <a:fld id="{EA3DA7B4-1CBC-4A9E-B9AD-6DD77CAE4334}" type="slidenum">
              <a:rPr lang="en-GB" smtClean="0"/>
              <a:t>14</a:t>
            </a:fld>
            <a:endParaRPr lang="en-GB"/>
          </a:p>
        </p:txBody>
      </p:sp>
      <p:pic>
        <p:nvPicPr>
          <p:cNvPr id="8" name="Picture 1" descr="Description: http://www.wwcp.org.uk/wp-content/uploads/2016/11/West-Wales-Care-Partnership-logo-Partneriaeth-Gofal-Gorllewin-Cymru-logo.jpg">
            <a:extLst>
              <a:ext uri="{FF2B5EF4-FFF2-40B4-BE49-F238E27FC236}">
                <a16:creationId xmlns:a16="http://schemas.microsoft.com/office/drawing/2014/main" id="{05C97935-8E18-4996-AC19-EE112DF72A9A}"/>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137729" y="452962"/>
            <a:ext cx="1618557" cy="6597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63450291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A2BABD-2008-4548-A391-722BB1919138}"/>
              </a:ext>
            </a:extLst>
          </p:cNvPr>
          <p:cNvSpPr>
            <a:spLocks noGrp="1"/>
          </p:cNvSpPr>
          <p:nvPr>
            <p:ph type="title"/>
          </p:nvPr>
        </p:nvSpPr>
        <p:spPr/>
        <p:txBody>
          <a:bodyPr/>
          <a:lstStyle/>
          <a:p>
            <a:r>
              <a:rPr lang="en-GB" sz="2800"/>
              <a:t>Early diagnosis – in the community</a:t>
            </a:r>
          </a:p>
        </p:txBody>
      </p:sp>
      <p:sp>
        <p:nvSpPr>
          <p:cNvPr id="34" name="Content Placeholder 5">
            <a:extLst>
              <a:ext uri="{FF2B5EF4-FFF2-40B4-BE49-F238E27FC236}">
                <a16:creationId xmlns:a16="http://schemas.microsoft.com/office/drawing/2014/main" id="{30BABB26-AA55-4BB5-8800-E33509C0AC87}"/>
              </a:ext>
            </a:extLst>
          </p:cNvPr>
          <p:cNvSpPr txBox="1">
            <a:spLocks/>
          </p:cNvSpPr>
          <p:nvPr/>
        </p:nvSpPr>
        <p:spPr>
          <a:xfrm>
            <a:off x="669419" y="1279525"/>
            <a:ext cx="7990898" cy="4937125"/>
          </a:xfrm>
          <a:prstGeom prst="rect">
            <a:avLst/>
          </a:prstGeom>
        </p:spPr>
        <p:txBody>
          <a:bodyPr vert="horz" lIns="0" tIns="0" rIns="0" bIns="0" rtlCol="0">
            <a:noAutofit/>
          </a:bodyPr>
          <a:lstStyle>
            <a:lvl1pPr marL="228600" indent="-228600" algn="l" defTabSz="914400" rtl="0" eaLnBrk="1" latinLnBrk="0" hangingPunct="1">
              <a:lnSpc>
                <a:spcPct val="110000"/>
              </a:lnSpc>
              <a:spcBef>
                <a:spcPts val="0"/>
              </a:spcBef>
              <a:buFont typeface="Arial" panose="020B0604020202020204" pitchFamily="34" charset="0"/>
              <a:buChar char="•"/>
              <a:defRPr sz="1600" kern="1200">
                <a:solidFill>
                  <a:srgbClr val="000000"/>
                </a:solidFill>
                <a:latin typeface="Book Antiqua" panose="02040602050305030304" pitchFamily="18" charset="0"/>
                <a:ea typeface="+mn-ea"/>
                <a:cs typeface="+mn-cs"/>
              </a:defRPr>
            </a:lvl1pPr>
            <a:lvl2pPr marL="685800" indent="-228600" algn="l" defTabSz="914400" rtl="0" eaLnBrk="1" latinLnBrk="0" hangingPunct="1">
              <a:lnSpc>
                <a:spcPct val="110000"/>
              </a:lnSpc>
              <a:spcBef>
                <a:spcPts val="0"/>
              </a:spcBef>
              <a:buFont typeface="Arial" panose="020B0604020202020204" pitchFamily="34" charset="0"/>
              <a:buChar char="•"/>
              <a:defRPr sz="1600" kern="1200">
                <a:solidFill>
                  <a:srgbClr val="000000"/>
                </a:solidFill>
                <a:latin typeface="Book Antiqua" panose="02040602050305030304" pitchFamily="18" charset="0"/>
                <a:ea typeface="+mn-ea"/>
                <a:cs typeface="+mn-cs"/>
              </a:defRPr>
            </a:lvl2pPr>
            <a:lvl3pPr marL="1143000" indent="-228600" algn="l" defTabSz="914400" rtl="0" eaLnBrk="1" latinLnBrk="0" hangingPunct="1">
              <a:lnSpc>
                <a:spcPct val="110000"/>
              </a:lnSpc>
              <a:spcBef>
                <a:spcPts val="0"/>
              </a:spcBef>
              <a:buFont typeface="Arial" panose="020B0604020202020204" pitchFamily="34" charset="0"/>
              <a:buChar char="•"/>
              <a:defRPr sz="1600" kern="1200">
                <a:solidFill>
                  <a:srgbClr val="000000"/>
                </a:solidFill>
                <a:latin typeface="Book Antiqua" panose="02040602050305030304" pitchFamily="18" charset="0"/>
                <a:ea typeface="+mn-ea"/>
                <a:cs typeface="+mn-cs"/>
              </a:defRPr>
            </a:lvl3pPr>
            <a:lvl4pPr marL="1600200" indent="-228600" algn="l" defTabSz="914400" rtl="0" eaLnBrk="1" latinLnBrk="0" hangingPunct="1">
              <a:lnSpc>
                <a:spcPct val="110000"/>
              </a:lnSpc>
              <a:spcBef>
                <a:spcPts val="0"/>
              </a:spcBef>
              <a:buFont typeface="Arial" panose="020B0604020202020204" pitchFamily="34" charset="0"/>
              <a:buChar char="•"/>
              <a:defRPr sz="1600" kern="1200">
                <a:solidFill>
                  <a:srgbClr val="000000"/>
                </a:solidFill>
                <a:latin typeface="Book Antiqua" panose="02040602050305030304" pitchFamily="18" charset="0"/>
                <a:ea typeface="+mn-ea"/>
                <a:cs typeface="+mn-cs"/>
              </a:defRPr>
            </a:lvl4pPr>
            <a:lvl5pPr marL="2057400" indent="-228600" algn="l" defTabSz="914400" rtl="0" eaLnBrk="1" latinLnBrk="0" hangingPunct="1">
              <a:lnSpc>
                <a:spcPct val="110000"/>
              </a:lnSpc>
              <a:spcBef>
                <a:spcPts val="0"/>
              </a:spcBef>
              <a:buFont typeface="Arial" panose="020B0604020202020204" pitchFamily="34" charset="0"/>
              <a:buChar char="•"/>
              <a:defRPr sz="1600" kern="1200">
                <a:solidFill>
                  <a:srgbClr val="000000"/>
                </a:solidFill>
                <a:latin typeface="Book Antiqua" panose="02040602050305030304" pitchFamily="18"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28600" marR="0" lvl="0" indent="-228600" algn="l" defTabSz="914400" rtl="0" eaLnBrk="1" fontAlgn="auto" latinLnBrk="0" hangingPunct="1">
              <a:lnSpc>
                <a:spcPct val="110000"/>
              </a:lnSpc>
              <a:spcBef>
                <a:spcPts val="600"/>
              </a:spcBef>
              <a:spcAft>
                <a:spcPts val="0"/>
              </a:spcAft>
              <a:buClrTx/>
              <a:buSzTx/>
              <a:buFont typeface="Arial" panose="020B0604020202020204" pitchFamily="34" charset="0"/>
              <a:buChar char="•"/>
              <a:tabLst/>
              <a:defRPr/>
            </a:pPr>
            <a:r>
              <a:rPr kumimoji="0" lang="en-US" sz="1400" b="1" i="0" u="none" strike="noStrike" kern="1200" cap="none" spc="0" normalizeH="0" baseline="0" noProof="0">
                <a:ln>
                  <a:noFill/>
                </a:ln>
                <a:solidFill>
                  <a:srgbClr val="000000"/>
                </a:solidFill>
                <a:effectLst/>
                <a:uLnTx/>
                <a:uFillTx/>
                <a:latin typeface="Century Gothic" panose="020B0502020202020204" pitchFamily="34" charset="0"/>
                <a:ea typeface="+mn-ea"/>
                <a:cs typeface="+mn-cs"/>
              </a:rPr>
              <a:t>NICE guidelines suggest assessment and diagnosis take place in non-specialist settings</a:t>
            </a:r>
            <a:r>
              <a:rPr kumimoji="0" lang="en-US" sz="1400" b="0" i="0" u="none" strike="noStrike" kern="1200" cap="none" spc="0" normalizeH="0" baseline="0" noProof="0">
                <a:ln>
                  <a:noFill/>
                </a:ln>
                <a:solidFill>
                  <a:srgbClr val="000000"/>
                </a:solidFill>
                <a:effectLst/>
                <a:uLnTx/>
                <a:uFillTx/>
                <a:latin typeface="Century Gothic" panose="020B0502020202020204" pitchFamily="34" charset="0"/>
                <a:ea typeface="+mn-ea"/>
                <a:cs typeface="+mn-cs"/>
              </a:rPr>
              <a:t>. This backs up </a:t>
            </a:r>
            <a:r>
              <a:rPr kumimoji="0" lang="en-US" sz="1400" b="1" i="0" u="none" strike="noStrike" kern="1200" cap="none" spc="0" normalizeH="0" baseline="0" noProof="0">
                <a:ln>
                  <a:noFill/>
                </a:ln>
                <a:solidFill>
                  <a:srgbClr val="000000"/>
                </a:solidFill>
                <a:effectLst/>
                <a:uLnTx/>
                <a:uFillTx/>
                <a:latin typeface="Century Gothic" panose="020B0502020202020204" pitchFamily="34" charset="0"/>
                <a:ea typeface="+mn-ea"/>
                <a:cs typeface="+mn-cs"/>
              </a:rPr>
              <a:t>international models </a:t>
            </a:r>
            <a:r>
              <a:rPr kumimoji="0" lang="en-US" sz="1400" b="0" i="0" u="none" strike="noStrike" kern="1200" cap="none" spc="0" normalizeH="0" baseline="0" noProof="0">
                <a:ln>
                  <a:noFill/>
                </a:ln>
                <a:solidFill>
                  <a:srgbClr val="000000"/>
                </a:solidFill>
                <a:effectLst/>
                <a:uLnTx/>
                <a:uFillTx/>
                <a:latin typeface="Century Gothic" panose="020B0502020202020204" pitchFamily="34" charset="0"/>
                <a:ea typeface="+mn-ea"/>
                <a:cs typeface="+mn-cs"/>
              </a:rPr>
              <a:t>where </a:t>
            </a:r>
            <a:r>
              <a:rPr kumimoji="0" lang="en-US" sz="1400" b="1" i="0" u="none" strike="noStrike" kern="1200" cap="none" spc="0" normalizeH="0" baseline="0" noProof="0">
                <a:ln>
                  <a:noFill/>
                </a:ln>
                <a:solidFill>
                  <a:srgbClr val="000000"/>
                </a:solidFill>
                <a:effectLst/>
                <a:uLnTx/>
                <a:uFillTx/>
                <a:latin typeface="Century Gothic" panose="020B0502020202020204" pitchFamily="34" charset="0"/>
                <a:ea typeface="+mn-ea"/>
                <a:cs typeface="+mn-cs"/>
              </a:rPr>
              <a:t>diagnosis is made in Primary Care where possible.</a:t>
            </a:r>
          </a:p>
          <a:p>
            <a:pPr marL="228600" marR="0" lvl="0" indent="-228600" algn="l" defTabSz="914400" rtl="0" eaLnBrk="1" fontAlgn="auto" latinLnBrk="0" hangingPunct="1">
              <a:lnSpc>
                <a:spcPct val="110000"/>
              </a:lnSpc>
              <a:spcBef>
                <a:spcPts val="600"/>
              </a:spcBef>
              <a:spcAft>
                <a:spcPts val="0"/>
              </a:spcAft>
              <a:buClrTx/>
              <a:buSzTx/>
              <a:buFont typeface="Arial" panose="020B0604020202020204" pitchFamily="34" charset="0"/>
              <a:buChar char="•"/>
              <a:tabLst/>
              <a:defRPr/>
            </a:pPr>
            <a:r>
              <a:rPr kumimoji="0" lang="en-US" sz="1400" b="0" i="0" u="none" strike="noStrike" kern="1200" cap="none" spc="0" normalizeH="0" baseline="0" noProof="0">
                <a:ln>
                  <a:noFill/>
                </a:ln>
                <a:solidFill>
                  <a:srgbClr val="000000"/>
                </a:solidFill>
                <a:effectLst/>
                <a:uLnTx/>
                <a:uFillTx/>
                <a:latin typeface="Century Gothic" panose="020B0502020202020204" pitchFamily="34" charset="0"/>
                <a:ea typeface="+mn-ea"/>
                <a:cs typeface="+mn-cs"/>
              </a:rPr>
              <a:t>GPs, AHPs and nurses can decrease pressure on specialist services through;</a:t>
            </a:r>
          </a:p>
          <a:p>
            <a:pPr marL="685800" marR="0" lvl="1" indent="-228600" algn="l" defTabSz="914400" rtl="0" eaLnBrk="1" fontAlgn="auto" latinLnBrk="0" hangingPunct="1">
              <a:lnSpc>
                <a:spcPct val="110000"/>
              </a:lnSpc>
              <a:spcBef>
                <a:spcPts val="600"/>
              </a:spcBef>
              <a:spcAft>
                <a:spcPts val="0"/>
              </a:spcAft>
              <a:buClrTx/>
              <a:buSzTx/>
              <a:buFont typeface="Arial" panose="020B0604020202020204" pitchFamily="34" charset="0"/>
              <a:buChar char="•"/>
              <a:tabLst/>
              <a:defRPr/>
            </a:pPr>
            <a:r>
              <a:rPr kumimoji="0" lang="en-US" sz="1400" b="0" i="0" u="none" strike="noStrike" kern="1200" cap="none" spc="0" normalizeH="0" baseline="0" noProof="0">
                <a:ln>
                  <a:noFill/>
                </a:ln>
                <a:solidFill>
                  <a:srgbClr val="000000"/>
                </a:solidFill>
                <a:effectLst/>
                <a:uLnTx/>
                <a:uFillTx/>
                <a:latin typeface="Century Gothic" panose="020B0502020202020204" pitchFamily="34" charset="0"/>
                <a:ea typeface="+mn-ea"/>
                <a:cs typeface="+mn-cs"/>
              </a:rPr>
              <a:t>Assessment and diagnosis in primary care</a:t>
            </a:r>
          </a:p>
          <a:p>
            <a:pPr marL="685800" marR="0" lvl="1" indent="-228600" algn="l" defTabSz="914400" rtl="0" eaLnBrk="1" fontAlgn="auto" latinLnBrk="0" hangingPunct="1">
              <a:lnSpc>
                <a:spcPct val="110000"/>
              </a:lnSpc>
              <a:spcBef>
                <a:spcPts val="600"/>
              </a:spcBef>
              <a:spcAft>
                <a:spcPts val="0"/>
              </a:spcAft>
              <a:buClrTx/>
              <a:buSzTx/>
              <a:buFont typeface="Arial" panose="020B0604020202020204" pitchFamily="34" charset="0"/>
              <a:buChar char="•"/>
              <a:tabLst/>
              <a:defRPr/>
            </a:pPr>
            <a:r>
              <a:rPr kumimoji="0" lang="en-US" sz="1400" b="0" i="0" u="none" strike="noStrike" kern="1200" cap="none" spc="0" normalizeH="0" baseline="0" noProof="0">
                <a:ln>
                  <a:noFill/>
                </a:ln>
                <a:solidFill>
                  <a:srgbClr val="000000"/>
                </a:solidFill>
                <a:effectLst/>
                <a:uLnTx/>
                <a:uFillTx/>
                <a:latin typeface="Century Gothic" panose="020B0502020202020204" pitchFamily="34" charset="0"/>
                <a:ea typeface="+mn-ea"/>
                <a:cs typeface="+mn-cs"/>
              </a:rPr>
              <a:t>Improving quality of referrals into specialist care</a:t>
            </a:r>
          </a:p>
          <a:p>
            <a:pPr marL="228600" marR="0" lvl="0" indent="-228600" algn="l" defTabSz="914400" rtl="0" eaLnBrk="1" fontAlgn="auto" latinLnBrk="0" hangingPunct="1">
              <a:lnSpc>
                <a:spcPct val="110000"/>
              </a:lnSpc>
              <a:spcBef>
                <a:spcPts val="600"/>
              </a:spcBef>
              <a:spcAft>
                <a:spcPts val="0"/>
              </a:spcAft>
              <a:buClrTx/>
              <a:buSzTx/>
              <a:buFont typeface="Arial" panose="020B0604020202020204" pitchFamily="34" charset="0"/>
              <a:buChar char="•"/>
              <a:tabLst/>
              <a:defRPr/>
            </a:pPr>
            <a:r>
              <a:rPr kumimoji="0" lang="en-GB" sz="1400" b="0" i="0" u="none" strike="noStrike" kern="1200" cap="none" spc="0" normalizeH="0" baseline="0" noProof="0">
                <a:ln>
                  <a:noFill/>
                </a:ln>
                <a:solidFill>
                  <a:srgbClr val="000000"/>
                </a:solidFill>
                <a:effectLst/>
                <a:uLnTx/>
                <a:uFillTx/>
                <a:latin typeface="Century Gothic" panose="020B0502020202020204" pitchFamily="34" charset="0"/>
                <a:ea typeface="+mn-ea"/>
                <a:cs typeface="+mn-cs"/>
              </a:rPr>
              <a:t>GPs and colleagues within primary care are also often the first contact for someone living with dementia, but many studies across UK and internationally show a lack of confidence from GPs, AHPs and nurses within primary care to diagnose dementia</a:t>
            </a:r>
          </a:p>
          <a:p>
            <a:pPr marL="228600" marR="0" lvl="0" indent="-228600" algn="l" defTabSz="914400" rtl="0" eaLnBrk="1" fontAlgn="auto" latinLnBrk="0" hangingPunct="1">
              <a:lnSpc>
                <a:spcPct val="110000"/>
              </a:lnSpc>
              <a:spcBef>
                <a:spcPts val="600"/>
              </a:spcBef>
              <a:spcAft>
                <a:spcPts val="0"/>
              </a:spcAft>
              <a:buClrTx/>
              <a:buSzTx/>
              <a:buFont typeface="Arial" panose="020B0604020202020204" pitchFamily="34" charset="0"/>
              <a:buChar char="•"/>
              <a:tabLst/>
              <a:defRPr/>
            </a:pPr>
            <a:r>
              <a:rPr kumimoji="0" lang="en-GB" sz="1400" b="0" i="0" u="none" strike="noStrike" kern="1200" cap="none" spc="0" normalizeH="0" baseline="0" noProof="0">
                <a:ln>
                  <a:noFill/>
                </a:ln>
                <a:solidFill>
                  <a:srgbClr val="000000"/>
                </a:solidFill>
                <a:effectLst/>
                <a:uLnTx/>
                <a:uFillTx/>
                <a:latin typeface="Century Gothic" panose="020B0502020202020204" pitchFamily="34" charset="0"/>
                <a:ea typeface="+mn-ea"/>
                <a:cs typeface="+mn-cs"/>
              </a:rPr>
              <a:t>Increased training, awareness and new dementia models within primary care can all help towards optimising resource capacity and achieving earlier diagnosis of dementia</a:t>
            </a:r>
          </a:p>
          <a:p>
            <a:pPr marL="228600" marR="0" lvl="0" indent="-228600" algn="l" defTabSz="914400" rtl="0" eaLnBrk="1" fontAlgn="auto" latinLnBrk="0" hangingPunct="1">
              <a:lnSpc>
                <a:spcPct val="110000"/>
              </a:lnSpc>
              <a:spcBef>
                <a:spcPts val="600"/>
              </a:spcBef>
              <a:spcAft>
                <a:spcPts val="0"/>
              </a:spcAft>
              <a:buClrTx/>
              <a:buSzTx/>
              <a:buFont typeface="Arial" panose="020B0604020202020204" pitchFamily="34" charset="0"/>
              <a:buChar char="•"/>
              <a:tabLst/>
              <a:defRPr/>
            </a:pPr>
            <a:r>
              <a:rPr kumimoji="0" lang="en-GB" sz="1400" b="0" i="0" u="none" strike="noStrike" kern="1200" cap="none" spc="0" normalizeH="0" baseline="0" noProof="0">
                <a:ln>
                  <a:noFill/>
                </a:ln>
                <a:solidFill>
                  <a:srgbClr val="000000"/>
                </a:solidFill>
                <a:effectLst/>
                <a:uLnTx/>
                <a:uFillTx/>
                <a:latin typeface="Century Gothic" panose="020B0502020202020204" pitchFamily="34" charset="0"/>
                <a:ea typeface="+mn-ea"/>
                <a:cs typeface="+mn-cs"/>
              </a:rPr>
              <a:t>Some diagnosis models suggest a 3-tier approach 1) initial assessment in primary care 2) a second assessment/diagnosis by dementia care experts within primary care 3) referral to memory clinics for dementia diagnosis. </a:t>
            </a:r>
          </a:p>
        </p:txBody>
      </p:sp>
      <p:sp>
        <p:nvSpPr>
          <p:cNvPr id="4" name="Rectangle: Rounded Corners 3">
            <a:extLst>
              <a:ext uri="{FF2B5EF4-FFF2-40B4-BE49-F238E27FC236}">
                <a16:creationId xmlns:a16="http://schemas.microsoft.com/office/drawing/2014/main" id="{EDAC501F-F6CA-4D91-840B-DA6FE34A91DC}"/>
              </a:ext>
            </a:extLst>
          </p:cNvPr>
          <p:cNvSpPr/>
          <p:nvPr/>
        </p:nvSpPr>
        <p:spPr bwMode="gray">
          <a:xfrm>
            <a:off x="9245164" y="1279525"/>
            <a:ext cx="2576945" cy="5219700"/>
          </a:xfrm>
          <a:prstGeom prst="roundRect">
            <a:avLst/>
          </a:prstGeom>
          <a:solidFill>
            <a:srgbClr val="EFF5FC"/>
          </a:solidFill>
          <a:ln w="19050">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300"/>
              </a:spcBef>
              <a:spcAft>
                <a:spcPts val="0"/>
              </a:spcAft>
              <a:buClrTx/>
              <a:buSzTx/>
              <a:buFont typeface="Courier New" pitchFamily="49" charset="0"/>
              <a:buNone/>
              <a:tabLst/>
              <a:defRPr/>
            </a:pPr>
            <a:r>
              <a:rPr kumimoji="0" lang="en-US" sz="1100" b="1" i="0" u="none" strike="noStrike" kern="1200" cap="none" spc="0" normalizeH="0" baseline="0" noProof="0">
                <a:ln>
                  <a:noFill/>
                </a:ln>
                <a:solidFill>
                  <a:schemeClr val="bg1"/>
                </a:solidFill>
                <a:effectLst/>
                <a:uLnTx/>
                <a:uFillTx/>
                <a:latin typeface="Century Gothic"/>
                <a:ea typeface="+mn-ea"/>
                <a:cs typeface="Arial" pitchFamily="34" charset="0"/>
              </a:rPr>
              <a:t>Improving Primary Care Assessment/ Diagnosis</a:t>
            </a:r>
          </a:p>
          <a:p>
            <a:pPr marL="0" marR="0" lvl="0" indent="0" algn="l" defTabSz="914400" rtl="0" eaLnBrk="1" fontAlgn="auto" latinLnBrk="0" hangingPunct="1">
              <a:lnSpc>
                <a:spcPct val="100000"/>
              </a:lnSpc>
              <a:spcBef>
                <a:spcPts val="300"/>
              </a:spcBef>
              <a:spcAft>
                <a:spcPts val="0"/>
              </a:spcAft>
              <a:buClrTx/>
              <a:buSzTx/>
              <a:buFont typeface="Courier New" pitchFamily="49" charset="0"/>
              <a:buNone/>
              <a:tabLst/>
              <a:defRPr/>
            </a:pPr>
            <a:endParaRPr kumimoji="0" lang="en-US" sz="1100" b="0" i="0" u="none" strike="noStrike" kern="1200" cap="none" spc="0" normalizeH="0" baseline="0" noProof="0">
              <a:ln>
                <a:noFill/>
              </a:ln>
              <a:solidFill>
                <a:schemeClr val="bg1"/>
              </a:solidFill>
              <a:effectLst/>
              <a:uLnTx/>
              <a:uFillTx/>
              <a:latin typeface="Century Gothic"/>
              <a:ea typeface="+mn-ea"/>
              <a:cs typeface="Arial" pitchFamily="34" charset="0"/>
            </a:endParaRPr>
          </a:p>
          <a:p>
            <a:pPr marL="171450" marR="0" lvl="0" indent="-171450" algn="l" defTabSz="914400" rtl="0" eaLnBrk="1" fontAlgn="auto" latinLnBrk="0" hangingPunct="1">
              <a:lnSpc>
                <a:spcPct val="100000"/>
              </a:lnSpc>
              <a:spcBef>
                <a:spcPts val="300"/>
              </a:spcBef>
              <a:spcAft>
                <a:spcPts val="0"/>
              </a:spcAft>
              <a:buClrTx/>
              <a:buSzTx/>
              <a:buFont typeface="Arial" panose="020B0604020202020204" pitchFamily="34" charset="0"/>
              <a:buChar char="•"/>
              <a:tabLst/>
              <a:defRPr/>
            </a:pPr>
            <a:r>
              <a:rPr kumimoji="0" lang="en-US" sz="1100" b="0" i="0" u="none" strike="noStrike" kern="1200" cap="none" spc="0" normalizeH="0" baseline="0" noProof="0">
                <a:ln>
                  <a:noFill/>
                </a:ln>
                <a:solidFill>
                  <a:schemeClr val="bg1"/>
                </a:solidFill>
                <a:effectLst/>
                <a:uLnTx/>
                <a:uFillTx/>
                <a:latin typeface="Century Gothic"/>
                <a:ea typeface="+mn-ea"/>
                <a:cs typeface="Arial" pitchFamily="34" charset="0"/>
              </a:rPr>
              <a:t>Training for GPs, AHPs and nurses aligned with the ‘Good work’ framework and international best practice</a:t>
            </a:r>
          </a:p>
          <a:p>
            <a:pPr marL="171450" marR="0" lvl="0" indent="-171450" algn="l" defTabSz="914400" rtl="0" eaLnBrk="1" fontAlgn="auto" latinLnBrk="0" hangingPunct="1">
              <a:lnSpc>
                <a:spcPct val="100000"/>
              </a:lnSpc>
              <a:spcBef>
                <a:spcPts val="300"/>
              </a:spcBef>
              <a:spcAft>
                <a:spcPts val="0"/>
              </a:spcAft>
              <a:buClrTx/>
              <a:buSzTx/>
              <a:buFont typeface="Arial" panose="020B0604020202020204" pitchFamily="34" charset="0"/>
              <a:buChar char="•"/>
              <a:tabLst/>
              <a:defRPr/>
            </a:pPr>
            <a:r>
              <a:rPr kumimoji="0" lang="en-US" sz="1100" b="0" i="0" u="none" strike="noStrike" kern="1200" cap="none" spc="0" normalizeH="0" baseline="0" noProof="0">
                <a:ln>
                  <a:noFill/>
                </a:ln>
                <a:solidFill>
                  <a:schemeClr val="bg1"/>
                </a:solidFill>
                <a:effectLst/>
                <a:uLnTx/>
                <a:uFillTx/>
                <a:latin typeface="Century Gothic"/>
                <a:ea typeface="+mn-ea"/>
                <a:cs typeface="Arial" pitchFamily="34" charset="0"/>
              </a:rPr>
              <a:t>Funding/frameworks in place to encourage GPs and AHPs to attend training</a:t>
            </a:r>
          </a:p>
          <a:p>
            <a:pPr marL="171450" marR="0" lvl="0" indent="-171450" algn="l" defTabSz="914400" rtl="0" eaLnBrk="1" fontAlgn="auto" latinLnBrk="0" hangingPunct="1">
              <a:lnSpc>
                <a:spcPct val="100000"/>
              </a:lnSpc>
              <a:spcBef>
                <a:spcPts val="300"/>
              </a:spcBef>
              <a:spcAft>
                <a:spcPts val="0"/>
              </a:spcAft>
              <a:buClrTx/>
              <a:buSzTx/>
              <a:buFont typeface="Arial" panose="020B0604020202020204" pitchFamily="34" charset="0"/>
              <a:buChar char="•"/>
              <a:tabLst/>
              <a:defRPr/>
            </a:pPr>
            <a:r>
              <a:rPr kumimoji="0" lang="en-US" sz="1100" b="0" i="0" u="none" strike="noStrike" kern="1200" cap="none" spc="0" normalizeH="0" baseline="0" noProof="0">
                <a:ln>
                  <a:noFill/>
                </a:ln>
                <a:solidFill>
                  <a:schemeClr val="bg1"/>
                </a:solidFill>
                <a:effectLst/>
                <a:uLnTx/>
                <a:uFillTx/>
                <a:latin typeface="Century Gothic"/>
                <a:ea typeface="+mn-ea"/>
                <a:cs typeface="Arial" pitchFamily="34" charset="0"/>
              </a:rPr>
              <a:t>Increase confidence of GPs and AHPs to improve dementia diagnosis/quality of referrals to specialist services</a:t>
            </a:r>
          </a:p>
          <a:p>
            <a:pPr marL="171450" marR="0" lvl="0" indent="-171450" algn="l" defTabSz="914400" rtl="0" eaLnBrk="1" fontAlgn="auto" latinLnBrk="0" hangingPunct="1">
              <a:lnSpc>
                <a:spcPct val="100000"/>
              </a:lnSpc>
              <a:spcBef>
                <a:spcPts val="300"/>
              </a:spcBef>
              <a:spcAft>
                <a:spcPts val="0"/>
              </a:spcAft>
              <a:buClrTx/>
              <a:buSzTx/>
              <a:buFont typeface="Arial" panose="020B0604020202020204" pitchFamily="34" charset="0"/>
              <a:buChar char="•"/>
              <a:tabLst/>
              <a:defRPr/>
            </a:pPr>
            <a:r>
              <a:rPr kumimoji="0" lang="en-US" sz="1100" b="0" i="0" u="none" strike="noStrike" kern="1200" cap="none" spc="0" normalizeH="0" baseline="0" noProof="0">
                <a:ln>
                  <a:noFill/>
                </a:ln>
                <a:solidFill>
                  <a:schemeClr val="bg1"/>
                </a:solidFill>
                <a:effectLst/>
                <a:uLnTx/>
                <a:uFillTx/>
                <a:latin typeface="Century Gothic"/>
                <a:ea typeface="+mn-ea"/>
                <a:cs typeface="Arial" pitchFamily="34" charset="0"/>
              </a:rPr>
              <a:t>Support framework for GPs and AHPs including toolkits, guidelines and regular training</a:t>
            </a:r>
          </a:p>
          <a:p>
            <a:pPr marL="171450" marR="0" lvl="0" indent="-171450" algn="l" defTabSz="914400" rtl="0" eaLnBrk="1" fontAlgn="auto" latinLnBrk="0" hangingPunct="1">
              <a:lnSpc>
                <a:spcPct val="100000"/>
              </a:lnSpc>
              <a:spcBef>
                <a:spcPts val="300"/>
              </a:spcBef>
              <a:spcAft>
                <a:spcPts val="0"/>
              </a:spcAft>
              <a:buClrTx/>
              <a:buSzTx/>
              <a:buFont typeface="Arial" panose="020B0604020202020204" pitchFamily="34" charset="0"/>
              <a:buChar char="•"/>
              <a:tabLst/>
              <a:defRPr/>
            </a:pPr>
            <a:r>
              <a:rPr kumimoji="0" lang="en-US" sz="1100" b="0" i="0" u="none" strike="noStrike" kern="1200" cap="none" spc="0" normalizeH="0" baseline="0" noProof="0">
                <a:ln>
                  <a:noFill/>
                </a:ln>
                <a:solidFill>
                  <a:schemeClr val="bg1"/>
                </a:solidFill>
                <a:effectLst/>
                <a:uLnTx/>
                <a:uFillTx/>
                <a:latin typeface="Century Gothic"/>
                <a:ea typeface="+mn-ea"/>
                <a:cs typeface="Arial" pitchFamily="34" charset="0"/>
              </a:rPr>
              <a:t>Rapid access to dementia experts in primary care and specialist memory clinics</a:t>
            </a:r>
          </a:p>
        </p:txBody>
      </p:sp>
      <p:graphicFrame>
        <p:nvGraphicFramePr>
          <p:cNvPr id="5" name="Diagram 4">
            <a:extLst>
              <a:ext uri="{FF2B5EF4-FFF2-40B4-BE49-F238E27FC236}">
                <a16:creationId xmlns:a16="http://schemas.microsoft.com/office/drawing/2014/main" id="{C3FD7BBF-9A16-40E3-9BB5-1E4C39E23D91}"/>
              </a:ext>
            </a:extLst>
          </p:cNvPr>
          <p:cNvGraphicFramePr/>
          <p:nvPr>
            <p:extLst>
              <p:ext uri="{D42A27DB-BD31-4B8C-83A1-F6EECF244321}">
                <p14:modId xmlns:p14="http://schemas.microsoft.com/office/powerpoint/2010/main" val="1724741710"/>
              </p:ext>
            </p:extLst>
          </p:nvPr>
        </p:nvGraphicFramePr>
        <p:xfrm>
          <a:off x="669419" y="5430212"/>
          <a:ext cx="8128000" cy="95211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3" name="Slide Number Placeholder 2">
            <a:extLst>
              <a:ext uri="{FF2B5EF4-FFF2-40B4-BE49-F238E27FC236}">
                <a16:creationId xmlns:a16="http://schemas.microsoft.com/office/drawing/2014/main" id="{C3B9C23C-2B48-496F-A448-13A1C8A2C499}"/>
              </a:ext>
            </a:extLst>
          </p:cNvPr>
          <p:cNvSpPr>
            <a:spLocks noGrp="1"/>
          </p:cNvSpPr>
          <p:nvPr>
            <p:ph type="sldNum" sz="quarter" idx="12"/>
          </p:nvPr>
        </p:nvSpPr>
        <p:spPr/>
        <p:txBody>
          <a:bodyPr/>
          <a:lstStyle/>
          <a:p>
            <a:fld id="{EA3DA7B4-1CBC-4A9E-B9AD-6DD77CAE4334}" type="slidenum">
              <a:rPr lang="en-GB" smtClean="0"/>
              <a:t>15</a:t>
            </a:fld>
            <a:endParaRPr lang="en-GB"/>
          </a:p>
        </p:txBody>
      </p:sp>
      <p:pic>
        <p:nvPicPr>
          <p:cNvPr id="9" name="Picture 1" descr="Description: http://www.wwcp.org.uk/wp-content/uploads/2016/11/West-Wales-Care-Partnership-logo-Partneriaeth-Gofal-Gorllewin-Cymru-logo.jpg">
            <a:extLst>
              <a:ext uri="{FF2B5EF4-FFF2-40B4-BE49-F238E27FC236}">
                <a16:creationId xmlns:a16="http://schemas.microsoft.com/office/drawing/2014/main" id="{67B2B61A-125D-4ECD-9A8E-A21267882076}"/>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9137729" y="452962"/>
            <a:ext cx="1618557" cy="6597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3621515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A2BABD-2008-4548-A391-722BB1919138}"/>
              </a:ext>
            </a:extLst>
          </p:cNvPr>
          <p:cNvSpPr>
            <a:spLocks noGrp="1"/>
          </p:cNvSpPr>
          <p:nvPr>
            <p:ph type="title"/>
          </p:nvPr>
        </p:nvSpPr>
        <p:spPr/>
        <p:txBody>
          <a:bodyPr/>
          <a:lstStyle/>
          <a:p>
            <a:r>
              <a:rPr lang="en-GB" sz="2800"/>
              <a:t>Early diagnosis</a:t>
            </a:r>
          </a:p>
        </p:txBody>
      </p:sp>
      <p:graphicFrame>
        <p:nvGraphicFramePr>
          <p:cNvPr id="5" name="Diagram 4">
            <a:extLst>
              <a:ext uri="{FF2B5EF4-FFF2-40B4-BE49-F238E27FC236}">
                <a16:creationId xmlns:a16="http://schemas.microsoft.com/office/drawing/2014/main" id="{8853BD63-EA3D-4892-AF74-577C6808C4F8}"/>
              </a:ext>
            </a:extLst>
          </p:cNvPr>
          <p:cNvGraphicFramePr/>
          <p:nvPr>
            <p:extLst>
              <p:ext uri="{D42A27DB-BD31-4B8C-83A1-F6EECF244321}">
                <p14:modId xmlns:p14="http://schemas.microsoft.com/office/powerpoint/2010/main" val="2360122868"/>
              </p:ext>
            </p:extLst>
          </p:nvPr>
        </p:nvGraphicFramePr>
        <p:xfrm>
          <a:off x="1008669" y="1491788"/>
          <a:ext cx="9690754" cy="95211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7" name="Rectangle 6">
            <a:extLst>
              <a:ext uri="{FF2B5EF4-FFF2-40B4-BE49-F238E27FC236}">
                <a16:creationId xmlns:a16="http://schemas.microsoft.com/office/drawing/2014/main" id="{AD8CE7A1-A274-4CA8-8C90-6A515BCC8ADF}"/>
              </a:ext>
            </a:extLst>
          </p:cNvPr>
          <p:cNvSpPr/>
          <p:nvPr/>
        </p:nvSpPr>
        <p:spPr bwMode="gray">
          <a:xfrm>
            <a:off x="1008669" y="2582447"/>
            <a:ext cx="3020234" cy="3811443"/>
          </a:xfrm>
          <a:prstGeom prst="rect">
            <a:avLst/>
          </a:prstGeom>
          <a:noFill/>
          <a:ln w="57150" cap="flat" cmpd="sng" algn="ctr">
            <a:solidFill>
              <a:srgbClr val="D9EBF4"/>
            </a:solidFill>
            <a:prstDash val="soli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Bef>
                <a:spcPts val="300"/>
              </a:spcBef>
              <a:defRPr/>
            </a:pPr>
            <a:r>
              <a:rPr lang="en-US" sz="1400" b="1" kern="0">
                <a:solidFill>
                  <a:prstClr val="black"/>
                </a:solidFill>
                <a:latin typeface="Century Gothic"/>
                <a:cs typeface="Arial" pitchFamily="34" charset="0"/>
              </a:rPr>
              <a:t>Primary Care</a:t>
            </a:r>
          </a:p>
          <a:p>
            <a:pPr algn="ctr">
              <a:spcBef>
                <a:spcPts val="300"/>
              </a:spcBef>
              <a:defRPr/>
            </a:pPr>
            <a:endParaRPr lang="en-US" sz="1400" b="1" kern="0">
              <a:solidFill>
                <a:prstClr val="black"/>
              </a:solidFill>
              <a:latin typeface="Century Gothic"/>
              <a:cs typeface="Arial" pitchFamily="34" charset="0"/>
            </a:endParaRPr>
          </a:p>
          <a:p>
            <a:pPr marL="171450" indent="-171450">
              <a:spcBef>
                <a:spcPts val="300"/>
              </a:spcBef>
              <a:buFont typeface="Arial" panose="020B0604020202020204" pitchFamily="34" charset="0"/>
              <a:buChar char="•"/>
              <a:defRPr/>
            </a:pPr>
            <a:r>
              <a:rPr lang="en-US" sz="1400" kern="0">
                <a:solidFill>
                  <a:prstClr val="black"/>
                </a:solidFill>
                <a:latin typeface="Century Gothic"/>
                <a:cs typeface="Arial" pitchFamily="34" charset="0"/>
              </a:rPr>
              <a:t>Training for GPs, AHPS and nurses based on the ‘Good Work Framework’ for dementia awareness and to spot early signs of dementia</a:t>
            </a:r>
          </a:p>
          <a:p>
            <a:pPr marL="171450" indent="-171450">
              <a:spcBef>
                <a:spcPts val="300"/>
              </a:spcBef>
              <a:buFont typeface="Arial" panose="020B0604020202020204" pitchFamily="34" charset="0"/>
              <a:buChar char="•"/>
              <a:defRPr/>
            </a:pPr>
            <a:r>
              <a:rPr lang="en-US" sz="1400" kern="0">
                <a:solidFill>
                  <a:prstClr val="black"/>
                </a:solidFill>
                <a:latin typeface="Century Gothic"/>
                <a:cs typeface="Arial" pitchFamily="34" charset="0"/>
              </a:rPr>
              <a:t>Training to undertake some testing to identify people who may have dementia</a:t>
            </a:r>
          </a:p>
          <a:p>
            <a:pPr marL="171450" indent="-171450">
              <a:spcBef>
                <a:spcPts val="300"/>
              </a:spcBef>
              <a:buFont typeface="Arial" panose="020B0604020202020204" pitchFamily="34" charset="0"/>
              <a:buChar char="•"/>
              <a:defRPr/>
            </a:pPr>
            <a:r>
              <a:rPr lang="en-US" sz="1400" kern="0">
                <a:solidFill>
                  <a:prstClr val="black"/>
                </a:solidFill>
                <a:latin typeface="Century Gothic"/>
                <a:cs typeface="Arial" pitchFamily="34" charset="0"/>
              </a:rPr>
              <a:t>Reduce strain on specialist memory clinics by improving quality of referrals</a:t>
            </a:r>
          </a:p>
          <a:p>
            <a:pPr marL="171450" indent="-171450">
              <a:spcBef>
                <a:spcPts val="300"/>
              </a:spcBef>
              <a:buFont typeface="Arial" panose="020B0604020202020204" pitchFamily="34" charset="0"/>
              <a:buChar char="•"/>
              <a:defRPr/>
            </a:pPr>
            <a:r>
              <a:rPr lang="en-US" sz="1400" kern="0">
                <a:solidFill>
                  <a:prstClr val="black"/>
                </a:solidFill>
                <a:latin typeface="Century Gothic"/>
                <a:cs typeface="Arial" pitchFamily="34" charset="0"/>
              </a:rPr>
              <a:t>Remove barriers to GPs and AHPs attending training</a:t>
            </a:r>
          </a:p>
          <a:p>
            <a:pPr marL="171450" indent="-171450">
              <a:spcBef>
                <a:spcPts val="300"/>
              </a:spcBef>
              <a:buFont typeface="Arial" panose="020B0604020202020204" pitchFamily="34" charset="0"/>
              <a:buChar char="•"/>
              <a:defRPr/>
            </a:pPr>
            <a:r>
              <a:rPr lang="en-US" sz="1400" kern="0">
                <a:solidFill>
                  <a:prstClr val="black"/>
                </a:solidFill>
                <a:latin typeface="Century Gothic"/>
                <a:cs typeface="Arial" pitchFamily="34" charset="0"/>
              </a:rPr>
              <a:t>Consider delivering training online to improve accessibility</a:t>
            </a:r>
          </a:p>
        </p:txBody>
      </p:sp>
      <p:sp>
        <p:nvSpPr>
          <p:cNvPr id="8" name="Rectangle 7">
            <a:extLst>
              <a:ext uri="{FF2B5EF4-FFF2-40B4-BE49-F238E27FC236}">
                <a16:creationId xmlns:a16="http://schemas.microsoft.com/office/drawing/2014/main" id="{44B063A6-3A92-42D5-A0D4-31796A1A1641}"/>
              </a:ext>
            </a:extLst>
          </p:cNvPr>
          <p:cNvSpPr/>
          <p:nvPr/>
        </p:nvSpPr>
        <p:spPr bwMode="gray">
          <a:xfrm>
            <a:off x="4183365" y="2582446"/>
            <a:ext cx="3020234" cy="3811443"/>
          </a:xfrm>
          <a:prstGeom prst="rect">
            <a:avLst/>
          </a:prstGeom>
          <a:noFill/>
          <a:ln w="57150" cap="flat" cmpd="sng" algn="ctr">
            <a:solidFill>
              <a:srgbClr val="EAEAEA"/>
            </a:solidFill>
            <a:prstDash val="soli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Bef>
                <a:spcPts val="300"/>
              </a:spcBef>
              <a:defRPr/>
            </a:pPr>
            <a:r>
              <a:rPr lang="en-US" sz="1400" b="1" kern="0">
                <a:solidFill>
                  <a:prstClr val="black"/>
                </a:solidFill>
                <a:latin typeface="Century Gothic"/>
                <a:cs typeface="Arial" pitchFamily="34" charset="0"/>
              </a:rPr>
              <a:t>Primary Care Dementia Experts</a:t>
            </a:r>
          </a:p>
          <a:p>
            <a:pPr>
              <a:spcBef>
                <a:spcPts val="300"/>
              </a:spcBef>
              <a:defRPr/>
            </a:pPr>
            <a:endParaRPr lang="en-US" sz="1400" b="1" kern="0">
              <a:solidFill>
                <a:prstClr val="black"/>
              </a:solidFill>
              <a:latin typeface="Century Gothic"/>
              <a:cs typeface="Arial" pitchFamily="34" charset="0"/>
            </a:endParaRPr>
          </a:p>
          <a:p>
            <a:pPr marL="171450" indent="-171450">
              <a:spcBef>
                <a:spcPts val="300"/>
              </a:spcBef>
              <a:buFont typeface="Arial" panose="020B0604020202020204" pitchFamily="34" charset="0"/>
              <a:buChar char="•"/>
              <a:defRPr/>
            </a:pPr>
            <a:r>
              <a:rPr lang="en-US" sz="1400" kern="0">
                <a:solidFill>
                  <a:prstClr val="black"/>
                </a:solidFill>
                <a:latin typeface="Century Gothic"/>
                <a:cs typeface="Arial" pitchFamily="34" charset="0"/>
              </a:rPr>
              <a:t>Identify a cohort of GPs, AHPs and nurses that can act as dementia experts (e.g. GPs, AHPs and nurses with special interest)</a:t>
            </a:r>
          </a:p>
          <a:p>
            <a:pPr marL="171450" indent="-171450">
              <a:spcBef>
                <a:spcPts val="300"/>
              </a:spcBef>
              <a:buFont typeface="Arial" panose="020B0604020202020204" pitchFamily="34" charset="0"/>
              <a:buChar char="•"/>
              <a:defRPr/>
            </a:pPr>
            <a:r>
              <a:rPr lang="en-US" sz="1400" kern="0">
                <a:solidFill>
                  <a:prstClr val="black"/>
                </a:solidFill>
                <a:latin typeface="Century Gothic"/>
                <a:cs typeface="Arial" pitchFamily="34" charset="0"/>
              </a:rPr>
              <a:t>Specialist training for dementia experts based on the ‘Good Work Framework’</a:t>
            </a:r>
          </a:p>
          <a:p>
            <a:pPr marL="171450" indent="-171450">
              <a:spcBef>
                <a:spcPts val="300"/>
              </a:spcBef>
              <a:buFont typeface="Arial" panose="020B0604020202020204" pitchFamily="34" charset="0"/>
              <a:buChar char="•"/>
              <a:defRPr/>
            </a:pPr>
            <a:r>
              <a:rPr lang="en-US" sz="1400" kern="0">
                <a:solidFill>
                  <a:prstClr val="black"/>
                </a:solidFill>
                <a:latin typeface="Century Gothic"/>
                <a:cs typeface="Arial" pitchFamily="34" charset="0"/>
              </a:rPr>
              <a:t>People identified in primary care could be referred for additional assessment</a:t>
            </a:r>
          </a:p>
          <a:p>
            <a:pPr marL="171450" indent="-171450">
              <a:spcBef>
                <a:spcPts val="300"/>
              </a:spcBef>
              <a:buFont typeface="Arial" panose="020B0604020202020204" pitchFamily="34" charset="0"/>
              <a:buChar char="•"/>
              <a:defRPr/>
            </a:pPr>
            <a:r>
              <a:rPr lang="en-US" sz="1400" kern="0">
                <a:solidFill>
                  <a:prstClr val="black"/>
                </a:solidFill>
                <a:latin typeface="Century Gothic"/>
                <a:cs typeface="Arial" pitchFamily="34" charset="0"/>
              </a:rPr>
              <a:t>Access to diagnostic tools</a:t>
            </a:r>
          </a:p>
          <a:p>
            <a:pPr marL="171450" indent="-171450">
              <a:spcBef>
                <a:spcPts val="300"/>
              </a:spcBef>
              <a:buFont typeface="Arial" panose="020B0604020202020204" pitchFamily="34" charset="0"/>
              <a:buChar char="•"/>
              <a:defRPr/>
            </a:pPr>
            <a:r>
              <a:rPr lang="en-US" sz="1400" kern="0">
                <a:solidFill>
                  <a:prstClr val="black"/>
                </a:solidFill>
                <a:latin typeface="Century Gothic"/>
                <a:cs typeface="Arial" pitchFamily="34" charset="0"/>
              </a:rPr>
              <a:t>Improve quality of referrals to specialist memory clinics</a:t>
            </a:r>
          </a:p>
        </p:txBody>
      </p:sp>
      <p:sp>
        <p:nvSpPr>
          <p:cNvPr id="9" name="Rectangle 8">
            <a:extLst>
              <a:ext uri="{FF2B5EF4-FFF2-40B4-BE49-F238E27FC236}">
                <a16:creationId xmlns:a16="http://schemas.microsoft.com/office/drawing/2014/main" id="{6B4C5B7C-308A-4082-A320-CB474C81D56C}"/>
              </a:ext>
            </a:extLst>
          </p:cNvPr>
          <p:cNvSpPr/>
          <p:nvPr/>
        </p:nvSpPr>
        <p:spPr bwMode="gray">
          <a:xfrm>
            <a:off x="7358252" y="2582445"/>
            <a:ext cx="3271863" cy="3811443"/>
          </a:xfrm>
          <a:prstGeom prst="rect">
            <a:avLst/>
          </a:prstGeom>
          <a:noFill/>
          <a:ln w="57150" cap="flat" cmpd="sng" algn="ctr">
            <a:solidFill>
              <a:srgbClr val="D8EACC"/>
            </a:solidFill>
            <a:prstDash val="soli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Bef>
                <a:spcPts val="300"/>
              </a:spcBef>
              <a:defRPr/>
            </a:pPr>
            <a:r>
              <a:rPr lang="en-US" sz="1400" b="1" kern="0">
                <a:solidFill>
                  <a:prstClr val="black"/>
                </a:solidFill>
                <a:latin typeface="Century Gothic"/>
                <a:cs typeface="Arial" pitchFamily="34" charset="0"/>
              </a:rPr>
              <a:t>Memory Clinics</a:t>
            </a:r>
          </a:p>
          <a:p>
            <a:pPr algn="ctr">
              <a:spcBef>
                <a:spcPts val="300"/>
              </a:spcBef>
              <a:defRPr/>
            </a:pPr>
            <a:endParaRPr lang="en-US" sz="1400" b="1" kern="0">
              <a:solidFill>
                <a:prstClr val="black"/>
              </a:solidFill>
              <a:latin typeface="Century Gothic"/>
              <a:cs typeface="Arial" pitchFamily="34" charset="0"/>
            </a:endParaRPr>
          </a:p>
          <a:p>
            <a:pPr marL="171450" indent="-171450">
              <a:spcBef>
                <a:spcPts val="300"/>
              </a:spcBef>
              <a:buFont typeface="Arial" panose="020B0604020202020204" pitchFamily="34" charset="0"/>
              <a:buChar char="•"/>
              <a:defRPr/>
            </a:pPr>
            <a:r>
              <a:rPr lang="en-US" sz="1400" kern="0">
                <a:solidFill>
                  <a:prstClr val="black"/>
                </a:solidFill>
                <a:latin typeface="Century Gothic"/>
                <a:cs typeface="Arial" pitchFamily="34" charset="0"/>
              </a:rPr>
              <a:t>Services commissioned in line with frameworks</a:t>
            </a:r>
          </a:p>
          <a:p>
            <a:pPr marL="171450" indent="-171450">
              <a:spcBef>
                <a:spcPts val="300"/>
              </a:spcBef>
              <a:buFont typeface="Arial" panose="020B0604020202020204" pitchFamily="34" charset="0"/>
              <a:buChar char="•"/>
              <a:defRPr/>
            </a:pPr>
            <a:r>
              <a:rPr lang="en-US" sz="1400" kern="0">
                <a:solidFill>
                  <a:prstClr val="black"/>
                </a:solidFill>
                <a:latin typeface="Century Gothic" panose="020B0502020202020204" pitchFamily="34" charset="0"/>
              </a:rPr>
              <a:t>Memory Services National Accreditation Service </a:t>
            </a:r>
            <a:r>
              <a:rPr lang="en-US" sz="1400" kern="0">
                <a:solidFill>
                  <a:prstClr val="black"/>
                </a:solidFill>
                <a:latin typeface="Century Gothic"/>
                <a:cs typeface="Arial" pitchFamily="34" charset="0"/>
              </a:rPr>
              <a:t>MSNAP </a:t>
            </a:r>
          </a:p>
          <a:p>
            <a:pPr marL="171450" indent="-171450">
              <a:spcBef>
                <a:spcPts val="300"/>
              </a:spcBef>
              <a:buFont typeface="Arial" panose="020B0604020202020204" pitchFamily="34" charset="0"/>
              <a:buChar char="•"/>
              <a:defRPr/>
            </a:pPr>
            <a:r>
              <a:rPr lang="en-US" sz="1400" kern="0">
                <a:solidFill>
                  <a:prstClr val="black"/>
                </a:solidFill>
                <a:latin typeface="Century Gothic"/>
                <a:cs typeface="Arial" pitchFamily="34" charset="0"/>
              </a:rPr>
              <a:t>Review of and alignment with best practice from across UK</a:t>
            </a:r>
          </a:p>
          <a:p>
            <a:pPr marL="171450" indent="-171450">
              <a:spcBef>
                <a:spcPts val="300"/>
              </a:spcBef>
              <a:buFont typeface="Arial" panose="020B0604020202020204" pitchFamily="34" charset="0"/>
              <a:buChar char="•"/>
              <a:defRPr/>
            </a:pPr>
            <a:r>
              <a:rPr lang="en-US" sz="1400" kern="0">
                <a:solidFill>
                  <a:prstClr val="black"/>
                </a:solidFill>
                <a:latin typeface="Century Gothic"/>
                <a:cs typeface="Arial" pitchFamily="34" charset="0"/>
              </a:rPr>
              <a:t>Improved brain scan protocols</a:t>
            </a:r>
          </a:p>
          <a:p>
            <a:pPr marL="171450" indent="-171450">
              <a:spcBef>
                <a:spcPts val="300"/>
              </a:spcBef>
              <a:buFont typeface="Arial" panose="020B0604020202020204" pitchFamily="34" charset="0"/>
              <a:buChar char="•"/>
              <a:defRPr/>
            </a:pPr>
            <a:r>
              <a:rPr lang="en-US" sz="1400" kern="0">
                <a:solidFill>
                  <a:prstClr val="black"/>
                </a:solidFill>
                <a:latin typeface="Century Gothic"/>
                <a:cs typeface="Arial" pitchFamily="34" charset="0"/>
              </a:rPr>
              <a:t>Focus on reducing referral to diagnosis times and managing capacity and demand</a:t>
            </a:r>
          </a:p>
          <a:p>
            <a:pPr marL="171450" indent="-171450">
              <a:spcBef>
                <a:spcPts val="300"/>
              </a:spcBef>
              <a:buFont typeface="Arial" panose="020B0604020202020204" pitchFamily="34" charset="0"/>
              <a:buChar char="•"/>
              <a:defRPr/>
            </a:pPr>
            <a:r>
              <a:rPr lang="en-US" sz="1400" kern="0">
                <a:solidFill>
                  <a:prstClr val="black"/>
                </a:solidFill>
                <a:latin typeface="Century Gothic"/>
                <a:cs typeface="Arial" pitchFamily="34" charset="0"/>
              </a:rPr>
              <a:t>Focus on diagnosis rates</a:t>
            </a:r>
          </a:p>
          <a:p>
            <a:pPr marL="171450" indent="-171450">
              <a:spcBef>
                <a:spcPts val="300"/>
              </a:spcBef>
              <a:buFont typeface="Arial" panose="020B0604020202020204" pitchFamily="34" charset="0"/>
              <a:buChar char="•"/>
              <a:defRPr/>
            </a:pPr>
            <a:r>
              <a:rPr lang="en-US" sz="1400" kern="0">
                <a:solidFill>
                  <a:prstClr val="black"/>
                </a:solidFill>
                <a:latin typeface="Century Gothic"/>
                <a:cs typeface="Arial" pitchFamily="34" charset="0"/>
              </a:rPr>
              <a:t>Seamless link into post-diagnostic support</a:t>
            </a:r>
          </a:p>
        </p:txBody>
      </p:sp>
      <p:sp>
        <p:nvSpPr>
          <p:cNvPr id="3" name="Slide Number Placeholder 2">
            <a:extLst>
              <a:ext uri="{FF2B5EF4-FFF2-40B4-BE49-F238E27FC236}">
                <a16:creationId xmlns:a16="http://schemas.microsoft.com/office/drawing/2014/main" id="{D1759A49-6648-4F99-AF63-D3025B508CE2}"/>
              </a:ext>
            </a:extLst>
          </p:cNvPr>
          <p:cNvSpPr>
            <a:spLocks noGrp="1"/>
          </p:cNvSpPr>
          <p:nvPr>
            <p:ph type="sldNum" sz="quarter" idx="12"/>
          </p:nvPr>
        </p:nvSpPr>
        <p:spPr/>
        <p:txBody>
          <a:bodyPr/>
          <a:lstStyle/>
          <a:p>
            <a:fld id="{EA3DA7B4-1CBC-4A9E-B9AD-6DD77CAE4334}" type="slidenum">
              <a:rPr lang="en-GB" smtClean="0"/>
              <a:t>16</a:t>
            </a:fld>
            <a:endParaRPr lang="en-GB"/>
          </a:p>
        </p:txBody>
      </p:sp>
      <p:pic>
        <p:nvPicPr>
          <p:cNvPr id="11" name="Picture 1" descr="Description: http://www.wwcp.org.uk/wp-content/uploads/2016/11/West-Wales-Care-Partnership-logo-Partneriaeth-Gofal-Gorllewin-Cymru-logo.jpg">
            <a:extLst>
              <a:ext uri="{FF2B5EF4-FFF2-40B4-BE49-F238E27FC236}">
                <a16:creationId xmlns:a16="http://schemas.microsoft.com/office/drawing/2014/main" id="{9B8E2DA1-182D-4F6C-B332-84D50E613718}"/>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9137729" y="452962"/>
            <a:ext cx="1618557" cy="6597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49447714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A2BABD-2008-4548-A391-722BB1919138}"/>
              </a:ext>
            </a:extLst>
          </p:cNvPr>
          <p:cNvSpPr>
            <a:spLocks noGrp="1"/>
          </p:cNvSpPr>
          <p:nvPr>
            <p:ph type="title"/>
          </p:nvPr>
        </p:nvSpPr>
        <p:spPr/>
        <p:txBody>
          <a:bodyPr/>
          <a:lstStyle/>
          <a:p>
            <a:r>
              <a:rPr lang="en-GB" sz="2800"/>
              <a:t>Implementing care pathways</a:t>
            </a:r>
          </a:p>
        </p:txBody>
      </p:sp>
      <p:sp>
        <p:nvSpPr>
          <p:cNvPr id="3" name="Rectangle 2">
            <a:extLst>
              <a:ext uri="{FF2B5EF4-FFF2-40B4-BE49-F238E27FC236}">
                <a16:creationId xmlns:a16="http://schemas.microsoft.com/office/drawing/2014/main" id="{C6C4DDA0-7FF3-4756-AFC8-64AFEAC7F8AE}"/>
              </a:ext>
            </a:extLst>
          </p:cNvPr>
          <p:cNvSpPr/>
          <p:nvPr/>
        </p:nvSpPr>
        <p:spPr>
          <a:xfrm>
            <a:off x="279938" y="982646"/>
            <a:ext cx="11424730" cy="1446550"/>
          </a:xfrm>
          <a:prstGeom prst="rect">
            <a:avLst/>
          </a:prstGeom>
        </p:spPr>
        <p:txBody>
          <a:bodyPr wrap="square">
            <a:spAutoFit/>
          </a:bodyPr>
          <a:lstStyle/>
          <a:p>
            <a:pPr lvl="0">
              <a:defRPr/>
            </a:pPr>
            <a:r>
              <a:rPr lang="en-US" sz="1400">
                <a:solidFill>
                  <a:prstClr val="black"/>
                </a:solidFill>
                <a:latin typeface="+mj-lt"/>
                <a:cs typeface="Arial" panose="020B0604020202020204" pitchFamily="34" charset="0"/>
              </a:rPr>
              <a:t>The Wales Dementia Action Plan outlines the need to develop more formal pathways of care for </a:t>
            </a:r>
          </a:p>
          <a:p>
            <a:pPr lvl="0">
              <a:defRPr/>
            </a:pPr>
            <a:r>
              <a:rPr lang="en-US" sz="1400">
                <a:solidFill>
                  <a:prstClr val="black"/>
                </a:solidFill>
                <a:latin typeface="+mj-lt"/>
                <a:cs typeface="Arial" panose="020B0604020202020204" pitchFamily="34" charset="0"/>
              </a:rPr>
              <a:t>PLWD and this aligns with best practice strategy internationally.</a:t>
            </a:r>
          </a:p>
          <a:p>
            <a:pPr lvl="0">
              <a:defRPr/>
            </a:pPr>
            <a:endParaRPr lang="en-US" sz="900">
              <a:solidFill>
                <a:prstClr val="black"/>
              </a:solidFill>
              <a:latin typeface="+mj-lt"/>
              <a:cs typeface="Arial" panose="020B0604020202020204" pitchFamily="34" charset="0"/>
            </a:endParaRPr>
          </a:p>
          <a:p>
            <a:pPr lvl="0">
              <a:defRPr/>
            </a:pPr>
            <a:r>
              <a:rPr lang="en-US" sz="1400">
                <a:solidFill>
                  <a:prstClr val="black"/>
                </a:solidFill>
                <a:latin typeface="+mj-lt"/>
                <a:cs typeface="Arial" panose="020B0604020202020204" pitchFamily="34" charset="0"/>
              </a:rPr>
              <a:t>The post-diagnostic support model in Scotland is the only documented model currently being used across the world.</a:t>
            </a:r>
          </a:p>
          <a:p>
            <a:pPr lvl="0">
              <a:defRPr/>
            </a:pPr>
            <a:endParaRPr lang="en-US" sz="900">
              <a:solidFill>
                <a:prstClr val="black"/>
              </a:solidFill>
              <a:latin typeface="+mj-lt"/>
              <a:cs typeface="Arial" panose="020B0604020202020204" pitchFamily="34" charset="0"/>
            </a:endParaRPr>
          </a:p>
          <a:p>
            <a:pPr lvl="0">
              <a:defRPr/>
            </a:pPr>
            <a:r>
              <a:rPr lang="en-GB" sz="1400">
                <a:solidFill>
                  <a:prstClr val="black"/>
                </a:solidFill>
                <a:latin typeface="+mj-lt"/>
                <a:cs typeface="Arial" panose="020B0604020202020204" pitchFamily="34" charset="0"/>
              </a:rPr>
              <a:t>The Scottish model outlines how best PLWD would  be supported as their condition progresses. Beginning at Post Diagnostic Support (5 Pillars Model), through to Community-based Support (8 Pillars) and End of Life (Advanced Dementia Model).</a:t>
            </a:r>
          </a:p>
        </p:txBody>
      </p:sp>
      <p:pic>
        <p:nvPicPr>
          <p:cNvPr id="8" name="Picture 7" descr="https://www.alzscot.org/assets/0002/1762/Combined__Models.png">
            <a:extLst>
              <a:ext uri="{FF2B5EF4-FFF2-40B4-BE49-F238E27FC236}">
                <a16:creationId xmlns:a16="http://schemas.microsoft.com/office/drawing/2014/main" id="{2C359CB2-7FF9-467B-B55D-A368D5D89AFB}"/>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3074" t="25520" r="4189" b="27025"/>
          <a:stretch/>
        </p:blipFill>
        <p:spPr bwMode="auto">
          <a:xfrm>
            <a:off x="404696" y="2158837"/>
            <a:ext cx="11403669" cy="4125261"/>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a:extLst>
              <a:ext uri="{FF2B5EF4-FFF2-40B4-BE49-F238E27FC236}">
                <a16:creationId xmlns:a16="http://schemas.microsoft.com/office/drawing/2014/main" id="{1F97468A-0897-4C2A-B607-E6CA59E50862}"/>
              </a:ext>
            </a:extLst>
          </p:cNvPr>
          <p:cNvSpPr/>
          <p:nvPr/>
        </p:nvSpPr>
        <p:spPr>
          <a:xfrm>
            <a:off x="89438" y="4895347"/>
            <a:ext cx="8244937" cy="1725665"/>
          </a:xfrm>
          <a:prstGeom prst="rect">
            <a:avLst/>
          </a:prstGeom>
        </p:spPr>
        <p:txBody>
          <a:bodyPr wrap="square">
            <a:spAutoFit/>
          </a:bodyPr>
          <a:lstStyle/>
          <a:p>
            <a:pPr>
              <a:lnSpc>
                <a:spcPct val="110000"/>
              </a:lnSpc>
              <a:spcBef>
                <a:spcPts val="600"/>
              </a:spcBef>
              <a:defRPr/>
            </a:pPr>
            <a:r>
              <a:rPr lang="en-US" sz="1400" b="1">
                <a:solidFill>
                  <a:srgbClr val="000000"/>
                </a:solidFill>
                <a:latin typeface="Century Gothic" panose="020B0502020202020204" pitchFamily="34" charset="0"/>
              </a:rPr>
              <a:t>The model:</a:t>
            </a:r>
          </a:p>
          <a:p>
            <a:pPr marL="685800" lvl="1" indent="-228600">
              <a:lnSpc>
                <a:spcPct val="110000"/>
              </a:lnSpc>
              <a:spcBef>
                <a:spcPts val="600"/>
              </a:spcBef>
              <a:buFont typeface="Arial" panose="020B0604020202020204" pitchFamily="34" charset="0"/>
              <a:buChar char="•"/>
              <a:defRPr/>
            </a:pPr>
            <a:r>
              <a:rPr lang="en-US" sz="1400">
                <a:solidFill>
                  <a:srgbClr val="000000"/>
                </a:solidFill>
                <a:latin typeface="Century Gothic" panose="020B0502020202020204" pitchFamily="34" charset="0"/>
              </a:rPr>
              <a:t>Enables the individual and their family to develop a robust personal plan that utilises  their natural support networks</a:t>
            </a:r>
          </a:p>
          <a:p>
            <a:pPr marL="685800" lvl="1" indent="-228600">
              <a:lnSpc>
                <a:spcPct val="110000"/>
              </a:lnSpc>
              <a:spcBef>
                <a:spcPts val="600"/>
              </a:spcBef>
              <a:buFont typeface="Arial" panose="020B0604020202020204" pitchFamily="34" charset="0"/>
              <a:buChar char="•"/>
              <a:defRPr/>
            </a:pPr>
            <a:r>
              <a:rPr lang="en-US" sz="1400">
                <a:solidFill>
                  <a:srgbClr val="000000"/>
                </a:solidFill>
                <a:latin typeface="Century Gothic" panose="020B0502020202020204" pitchFamily="34" charset="0"/>
              </a:rPr>
              <a:t>Maintains newly developed peer support mechanisms alongside existing and new community connections</a:t>
            </a:r>
          </a:p>
          <a:p>
            <a:pPr marL="685800" lvl="1" indent="-228600">
              <a:lnSpc>
                <a:spcPct val="110000"/>
              </a:lnSpc>
              <a:spcBef>
                <a:spcPts val="600"/>
              </a:spcBef>
              <a:buFont typeface="Arial" panose="020B0604020202020204" pitchFamily="34" charset="0"/>
              <a:buChar char="•"/>
              <a:defRPr/>
            </a:pPr>
            <a:r>
              <a:rPr lang="en-US" sz="1400">
                <a:solidFill>
                  <a:srgbClr val="000000"/>
                </a:solidFill>
                <a:latin typeface="Century Gothic" panose="020B0502020202020204" pitchFamily="34" charset="0"/>
              </a:rPr>
              <a:t>Supports people to live well and independently with dementia for as long as possible</a:t>
            </a:r>
          </a:p>
        </p:txBody>
      </p:sp>
      <p:sp>
        <p:nvSpPr>
          <p:cNvPr id="5" name="Slide Number Placeholder 4">
            <a:extLst>
              <a:ext uri="{FF2B5EF4-FFF2-40B4-BE49-F238E27FC236}">
                <a16:creationId xmlns:a16="http://schemas.microsoft.com/office/drawing/2014/main" id="{3E3BA486-1DD6-461D-8EA0-64A55811240B}"/>
              </a:ext>
            </a:extLst>
          </p:cNvPr>
          <p:cNvSpPr>
            <a:spLocks noGrp="1"/>
          </p:cNvSpPr>
          <p:nvPr>
            <p:ph type="sldNum" sz="quarter" idx="12"/>
          </p:nvPr>
        </p:nvSpPr>
        <p:spPr/>
        <p:txBody>
          <a:bodyPr/>
          <a:lstStyle/>
          <a:p>
            <a:fld id="{EA3DA7B4-1CBC-4A9E-B9AD-6DD77CAE4334}" type="slidenum">
              <a:rPr lang="en-GB" smtClean="0"/>
              <a:t>17</a:t>
            </a:fld>
            <a:endParaRPr lang="en-GB"/>
          </a:p>
        </p:txBody>
      </p:sp>
      <p:pic>
        <p:nvPicPr>
          <p:cNvPr id="9" name="Picture 1" descr="Description: http://www.wwcp.org.uk/wp-content/uploads/2016/11/West-Wales-Care-Partnership-logo-Partneriaeth-Gofal-Gorllewin-Cymru-logo.jpg">
            <a:extLst>
              <a:ext uri="{FF2B5EF4-FFF2-40B4-BE49-F238E27FC236}">
                <a16:creationId xmlns:a16="http://schemas.microsoft.com/office/drawing/2014/main" id="{6DE55B43-950A-49A3-B624-8130E5643DF5}"/>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9137729" y="452962"/>
            <a:ext cx="1618557" cy="6597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89858493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00DFBF0A-31A2-491F-BC66-DBA072A9C3DC}"/>
              </a:ext>
            </a:extLst>
          </p:cNvPr>
          <p:cNvSpPr/>
          <p:nvPr/>
        </p:nvSpPr>
        <p:spPr bwMode="gray">
          <a:xfrm>
            <a:off x="501215" y="4768453"/>
            <a:ext cx="3702747" cy="1981821"/>
          </a:xfrm>
          <a:prstGeom prst="rect">
            <a:avLst/>
          </a:prstGeom>
          <a:solidFill>
            <a:srgbClr val="EFF5FC"/>
          </a:solidFill>
          <a:ln w="19050">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indent="0" algn="ctr">
              <a:spcBef>
                <a:spcPts val="300"/>
              </a:spcBef>
              <a:buFont typeface="Courier New" pitchFamily="49" charset="0"/>
              <a:buNone/>
            </a:pPr>
            <a:endParaRPr lang="en-GB" sz="1400">
              <a:solidFill>
                <a:schemeClr val="bg1"/>
              </a:solidFill>
              <a:cs typeface="Arial" pitchFamily="34" charset="0"/>
            </a:endParaRPr>
          </a:p>
        </p:txBody>
      </p:sp>
      <p:sp>
        <p:nvSpPr>
          <p:cNvPr id="14" name="Rectangle 13">
            <a:extLst>
              <a:ext uri="{FF2B5EF4-FFF2-40B4-BE49-F238E27FC236}">
                <a16:creationId xmlns:a16="http://schemas.microsoft.com/office/drawing/2014/main" id="{4524D8CF-3087-4F54-929B-8EAA79393BA3}"/>
              </a:ext>
            </a:extLst>
          </p:cNvPr>
          <p:cNvSpPr/>
          <p:nvPr/>
        </p:nvSpPr>
        <p:spPr bwMode="gray">
          <a:xfrm>
            <a:off x="4393591" y="4752211"/>
            <a:ext cx="3673079" cy="1981821"/>
          </a:xfrm>
          <a:prstGeom prst="rect">
            <a:avLst/>
          </a:prstGeom>
          <a:solidFill>
            <a:srgbClr val="EFF5FC"/>
          </a:solidFill>
          <a:ln w="19050">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indent="0" algn="ctr">
              <a:spcBef>
                <a:spcPts val="300"/>
              </a:spcBef>
              <a:buFont typeface="Courier New" pitchFamily="49" charset="0"/>
              <a:buNone/>
            </a:pPr>
            <a:endParaRPr lang="en-GB" sz="1400">
              <a:solidFill>
                <a:schemeClr val="bg1"/>
              </a:solidFill>
              <a:cs typeface="Arial" pitchFamily="34" charset="0"/>
            </a:endParaRPr>
          </a:p>
        </p:txBody>
      </p:sp>
      <p:sp>
        <p:nvSpPr>
          <p:cNvPr id="34" name="Content Placeholder 5">
            <a:extLst>
              <a:ext uri="{FF2B5EF4-FFF2-40B4-BE49-F238E27FC236}">
                <a16:creationId xmlns:a16="http://schemas.microsoft.com/office/drawing/2014/main" id="{30BABB26-AA55-4BB5-8800-E33509C0AC87}"/>
              </a:ext>
            </a:extLst>
          </p:cNvPr>
          <p:cNvSpPr txBox="1">
            <a:spLocks/>
          </p:cNvSpPr>
          <p:nvPr/>
        </p:nvSpPr>
        <p:spPr>
          <a:xfrm>
            <a:off x="722758" y="1368302"/>
            <a:ext cx="10872643" cy="4937125"/>
          </a:xfrm>
          <a:prstGeom prst="rect">
            <a:avLst/>
          </a:prstGeom>
        </p:spPr>
        <p:txBody>
          <a:bodyPr vert="horz" lIns="0" tIns="0" rIns="0" bIns="0" rtlCol="0">
            <a:noAutofit/>
          </a:bodyPr>
          <a:lstStyle>
            <a:lvl1pPr marL="228600" indent="-228600" algn="l" defTabSz="914400" rtl="0" eaLnBrk="1" latinLnBrk="0" hangingPunct="1">
              <a:lnSpc>
                <a:spcPct val="110000"/>
              </a:lnSpc>
              <a:spcBef>
                <a:spcPts val="0"/>
              </a:spcBef>
              <a:buFont typeface="Arial" panose="020B0604020202020204" pitchFamily="34" charset="0"/>
              <a:buChar char="•"/>
              <a:defRPr sz="1600" kern="1200">
                <a:solidFill>
                  <a:srgbClr val="000000"/>
                </a:solidFill>
                <a:latin typeface="Book Antiqua" panose="02040602050305030304" pitchFamily="18" charset="0"/>
                <a:ea typeface="+mn-ea"/>
                <a:cs typeface="+mn-cs"/>
              </a:defRPr>
            </a:lvl1pPr>
            <a:lvl2pPr marL="685800" indent="-228600" algn="l" defTabSz="914400" rtl="0" eaLnBrk="1" latinLnBrk="0" hangingPunct="1">
              <a:lnSpc>
                <a:spcPct val="110000"/>
              </a:lnSpc>
              <a:spcBef>
                <a:spcPts val="0"/>
              </a:spcBef>
              <a:buFont typeface="Arial" panose="020B0604020202020204" pitchFamily="34" charset="0"/>
              <a:buChar char="•"/>
              <a:defRPr sz="1600" kern="1200">
                <a:solidFill>
                  <a:srgbClr val="000000"/>
                </a:solidFill>
                <a:latin typeface="Book Antiqua" panose="02040602050305030304" pitchFamily="18" charset="0"/>
                <a:ea typeface="+mn-ea"/>
                <a:cs typeface="+mn-cs"/>
              </a:defRPr>
            </a:lvl2pPr>
            <a:lvl3pPr marL="1143000" indent="-228600" algn="l" defTabSz="914400" rtl="0" eaLnBrk="1" latinLnBrk="0" hangingPunct="1">
              <a:lnSpc>
                <a:spcPct val="110000"/>
              </a:lnSpc>
              <a:spcBef>
                <a:spcPts val="0"/>
              </a:spcBef>
              <a:buFont typeface="Arial" panose="020B0604020202020204" pitchFamily="34" charset="0"/>
              <a:buChar char="•"/>
              <a:defRPr sz="1600" kern="1200">
                <a:solidFill>
                  <a:srgbClr val="000000"/>
                </a:solidFill>
                <a:latin typeface="Book Antiqua" panose="02040602050305030304" pitchFamily="18" charset="0"/>
                <a:ea typeface="+mn-ea"/>
                <a:cs typeface="+mn-cs"/>
              </a:defRPr>
            </a:lvl3pPr>
            <a:lvl4pPr marL="1600200" indent="-228600" algn="l" defTabSz="914400" rtl="0" eaLnBrk="1" latinLnBrk="0" hangingPunct="1">
              <a:lnSpc>
                <a:spcPct val="110000"/>
              </a:lnSpc>
              <a:spcBef>
                <a:spcPts val="0"/>
              </a:spcBef>
              <a:buFont typeface="Arial" panose="020B0604020202020204" pitchFamily="34" charset="0"/>
              <a:buChar char="•"/>
              <a:defRPr sz="1600" kern="1200">
                <a:solidFill>
                  <a:srgbClr val="000000"/>
                </a:solidFill>
                <a:latin typeface="Book Antiqua" panose="02040602050305030304" pitchFamily="18" charset="0"/>
                <a:ea typeface="+mn-ea"/>
                <a:cs typeface="+mn-cs"/>
              </a:defRPr>
            </a:lvl4pPr>
            <a:lvl5pPr marL="2057400" indent="-228600" algn="l" defTabSz="914400" rtl="0" eaLnBrk="1" latinLnBrk="0" hangingPunct="1">
              <a:lnSpc>
                <a:spcPct val="110000"/>
              </a:lnSpc>
              <a:spcBef>
                <a:spcPts val="0"/>
              </a:spcBef>
              <a:buFont typeface="Arial" panose="020B0604020202020204" pitchFamily="34" charset="0"/>
              <a:buChar char="•"/>
              <a:defRPr sz="1600" kern="1200">
                <a:solidFill>
                  <a:srgbClr val="000000"/>
                </a:solidFill>
                <a:latin typeface="Book Antiqua" panose="02040602050305030304" pitchFamily="18"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28600" marR="0" lvl="0" indent="-228600" algn="l" defTabSz="914400" rtl="0" eaLnBrk="1" fontAlgn="auto" latinLnBrk="0" hangingPunct="1">
              <a:lnSpc>
                <a:spcPct val="110000"/>
              </a:lnSpc>
              <a:spcBef>
                <a:spcPts val="600"/>
              </a:spcBef>
              <a:spcAft>
                <a:spcPts val="0"/>
              </a:spcAft>
              <a:buClrTx/>
              <a:buSzTx/>
              <a:buFont typeface="Arial" panose="020B0604020202020204" pitchFamily="34" charset="0"/>
              <a:buChar char="•"/>
              <a:tabLst/>
              <a:defRPr/>
            </a:pPr>
            <a:endParaRPr kumimoji="0" lang="en-US" sz="1400" b="0" i="0" u="none" strike="noStrike" kern="1200" cap="none" spc="0" normalizeH="0" baseline="0" noProof="0">
              <a:ln>
                <a:noFill/>
              </a:ln>
              <a:solidFill>
                <a:srgbClr val="000000"/>
              </a:solidFill>
              <a:effectLst/>
              <a:uLnTx/>
              <a:uFillTx/>
              <a:latin typeface="Century Gothic" panose="020B0502020202020204" pitchFamily="34" charset="0"/>
              <a:ea typeface="+mn-ea"/>
              <a:cs typeface="+mn-cs"/>
            </a:endParaRPr>
          </a:p>
        </p:txBody>
      </p:sp>
      <p:sp>
        <p:nvSpPr>
          <p:cNvPr id="8" name="Title 1">
            <a:extLst>
              <a:ext uri="{FF2B5EF4-FFF2-40B4-BE49-F238E27FC236}">
                <a16:creationId xmlns:a16="http://schemas.microsoft.com/office/drawing/2014/main" id="{FA0EAA9A-CDC9-4CB3-B3E1-1AF80A5F1E13}"/>
              </a:ext>
            </a:extLst>
          </p:cNvPr>
          <p:cNvSpPr txBox="1">
            <a:spLocks/>
          </p:cNvSpPr>
          <p:nvPr/>
        </p:nvSpPr>
        <p:spPr>
          <a:xfrm>
            <a:off x="302118" y="310925"/>
            <a:ext cx="10248901" cy="483295"/>
          </a:xfrm>
          <a:prstGeom prst="rect">
            <a:avLst/>
          </a:prstGeom>
        </p:spPr>
        <p:txBody>
          <a:bodyPr vert="horz" lIns="91440" tIns="45720" rIns="91440" bIns="45720" rtlCol="0" anchor="b">
            <a:noAutofit/>
          </a:bodyPr>
          <a:lstStyle>
            <a:lvl1pPr algn="l" defTabSz="914400" rtl="0" eaLnBrk="1" latinLnBrk="0" hangingPunct="1">
              <a:lnSpc>
                <a:spcPct val="90000"/>
              </a:lnSpc>
              <a:spcBef>
                <a:spcPct val="0"/>
              </a:spcBef>
              <a:buNone/>
              <a:defRPr sz="5400" kern="1200">
                <a:solidFill>
                  <a:schemeClr val="tx2">
                    <a:lumMod val="75000"/>
                  </a:schemeClr>
                </a:solidFill>
                <a:latin typeface="+mj-lt"/>
                <a:ea typeface="+mj-ea"/>
                <a:cs typeface="+mj-cs"/>
              </a:defRPr>
            </a:lvl1pPr>
          </a:lstStyle>
          <a:p>
            <a:r>
              <a:rPr lang="en-GB" sz="3000">
                <a:solidFill>
                  <a:srgbClr val="455F51">
                    <a:lumMod val="75000"/>
                  </a:srgbClr>
                </a:solidFill>
              </a:rPr>
              <a:t>Support and care co-ordination</a:t>
            </a:r>
          </a:p>
        </p:txBody>
      </p:sp>
      <p:sp>
        <p:nvSpPr>
          <p:cNvPr id="9" name="Content Placeholder 5">
            <a:extLst>
              <a:ext uri="{FF2B5EF4-FFF2-40B4-BE49-F238E27FC236}">
                <a16:creationId xmlns:a16="http://schemas.microsoft.com/office/drawing/2014/main" id="{615038B5-B5F6-4C23-B63E-5B5C993620BD}"/>
              </a:ext>
            </a:extLst>
          </p:cNvPr>
          <p:cNvSpPr txBox="1">
            <a:spLocks/>
          </p:cNvSpPr>
          <p:nvPr/>
        </p:nvSpPr>
        <p:spPr>
          <a:xfrm>
            <a:off x="323692" y="895755"/>
            <a:ext cx="11475277" cy="4722784"/>
          </a:xfrm>
          <a:prstGeom prst="rect">
            <a:avLst/>
          </a:prstGeom>
        </p:spPr>
        <p:txBody>
          <a:bodyPr vert="horz" lIns="0" tIns="0" rIns="0" bIns="0" rtlCol="0">
            <a:noAutofit/>
          </a:bodyPr>
          <a:lstStyle>
            <a:lvl1pPr marL="228600" indent="-228600" algn="l" defTabSz="914400" rtl="0" eaLnBrk="1" latinLnBrk="0" hangingPunct="1">
              <a:lnSpc>
                <a:spcPct val="110000"/>
              </a:lnSpc>
              <a:spcBef>
                <a:spcPts val="0"/>
              </a:spcBef>
              <a:buFont typeface="Arial" panose="020B0604020202020204" pitchFamily="34" charset="0"/>
              <a:buChar char="•"/>
              <a:defRPr sz="1600" kern="1200">
                <a:solidFill>
                  <a:srgbClr val="000000"/>
                </a:solidFill>
                <a:latin typeface="Book Antiqua" panose="02040602050305030304" pitchFamily="18" charset="0"/>
                <a:ea typeface="+mn-ea"/>
                <a:cs typeface="+mn-cs"/>
              </a:defRPr>
            </a:lvl1pPr>
            <a:lvl2pPr marL="685800" indent="-228600" algn="l" defTabSz="914400" rtl="0" eaLnBrk="1" latinLnBrk="0" hangingPunct="1">
              <a:lnSpc>
                <a:spcPct val="110000"/>
              </a:lnSpc>
              <a:spcBef>
                <a:spcPts val="0"/>
              </a:spcBef>
              <a:buFont typeface="Arial" panose="020B0604020202020204" pitchFamily="34" charset="0"/>
              <a:buChar char="•"/>
              <a:defRPr sz="1600" kern="1200">
                <a:solidFill>
                  <a:srgbClr val="000000"/>
                </a:solidFill>
                <a:latin typeface="Book Antiqua" panose="02040602050305030304" pitchFamily="18" charset="0"/>
                <a:ea typeface="+mn-ea"/>
                <a:cs typeface="+mn-cs"/>
              </a:defRPr>
            </a:lvl2pPr>
            <a:lvl3pPr marL="1143000" indent="-228600" algn="l" defTabSz="914400" rtl="0" eaLnBrk="1" latinLnBrk="0" hangingPunct="1">
              <a:lnSpc>
                <a:spcPct val="110000"/>
              </a:lnSpc>
              <a:spcBef>
                <a:spcPts val="0"/>
              </a:spcBef>
              <a:buFont typeface="Arial" panose="020B0604020202020204" pitchFamily="34" charset="0"/>
              <a:buChar char="•"/>
              <a:defRPr sz="1600" kern="1200">
                <a:solidFill>
                  <a:srgbClr val="000000"/>
                </a:solidFill>
                <a:latin typeface="Book Antiqua" panose="02040602050305030304" pitchFamily="18" charset="0"/>
                <a:ea typeface="+mn-ea"/>
                <a:cs typeface="+mn-cs"/>
              </a:defRPr>
            </a:lvl3pPr>
            <a:lvl4pPr marL="1600200" indent="-228600" algn="l" defTabSz="914400" rtl="0" eaLnBrk="1" latinLnBrk="0" hangingPunct="1">
              <a:lnSpc>
                <a:spcPct val="110000"/>
              </a:lnSpc>
              <a:spcBef>
                <a:spcPts val="0"/>
              </a:spcBef>
              <a:buFont typeface="Arial" panose="020B0604020202020204" pitchFamily="34" charset="0"/>
              <a:buChar char="•"/>
              <a:defRPr sz="1600" kern="1200">
                <a:solidFill>
                  <a:srgbClr val="000000"/>
                </a:solidFill>
                <a:latin typeface="Book Antiqua" panose="02040602050305030304" pitchFamily="18" charset="0"/>
                <a:ea typeface="+mn-ea"/>
                <a:cs typeface="+mn-cs"/>
              </a:defRPr>
            </a:lvl4pPr>
            <a:lvl5pPr marL="2057400" indent="-228600" algn="l" defTabSz="914400" rtl="0" eaLnBrk="1" latinLnBrk="0" hangingPunct="1">
              <a:lnSpc>
                <a:spcPct val="110000"/>
              </a:lnSpc>
              <a:spcBef>
                <a:spcPts val="0"/>
              </a:spcBef>
              <a:buFont typeface="Arial" panose="020B0604020202020204" pitchFamily="34" charset="0"/>
              <a:buChar char="•"/>
              <a:defRPr sz="1600" kern="1200">
                <a:solidFill>
                  <a:srgbClr val="000000"/>
                </a:solidFill>
                <a:latin typeface="Book Antiqua" panose="02040602050305030304" pitchFamily="18"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0">
              <a:spcBef>
                <a:spcPts val="600"/>
              </a:spcBef>
              <a:defRPr/>
            </a:pPr>
            <a:r>
              <a:rPr lang="en-GB" sz="1400">
                <a:latin typeface="Century Gothic" panose="020B0502020202020204" pitchFamily="34" charset="0"/>
              </a:rPr>
              <a:t>Family and carers play a pivotal role in enabling PLWD to live independently in communities for as</a:t>
            </a:r>
          </a:p>
          <a:p>
            <a:pPr marL="0" lvl="0" indent="0">
              <a:spcBef>
                <a:spcPts val="600"/>
              </a:spcBef>
              <a:buNone/>
              <a:defRPr/>
            </a:pPr>
            <a:r>
              <a:rPr lang="en-GB" sz="1400">
                <a:latin typeface="Century Gothic" panose="020B0502020202020204" pitchFamily="34" charset="0"/>
              </a:rPr>
              <a:t>     long as possible</a:t>
            </a:r>
          </a:p>
          <a:p>
            <a:pPr lvl="0">
              <a:spcBef>
                <a:spcPts val="600"/>
              </a:spcBef>
              <a:defRPr/>
            </a:pPr>
            <a:r>
              <a:rPr lang="en-US" sz="1400">
                <a:latin typeface="Century Gothic" panose="020B0502020202020204" pitchFamily="34" charset="0"/>
              </a:rPr>
              <a:t>They will pick up the majority of care, especially in the early stages if an early diagnosis has been made – both national and international strategy is focusing on the need to minimise the impact of caring for someone with dementia</a:t>
            </a:r>
          </a:p>
          <a:p>
            <a:pPr lvl="0">
              <a:spcBef>
                <a:spcPts val="600"/>
              </a:spcBef>
              <a:defRPr/>
            </a:pPr>
            <a:r>
              <a:rPr lang="en-US" sz="1400">
                <a:latin typeface="Century Gothic" panose="020B0502020202020204" pitchFamily="34" charset="0"/>
              </a:rPr>
              <a:t>They need support to build up resilience, develop the skills for caring for someone living with dementia and still be able to maintain a quality of life outside of their care for the PLWD</a:t>
            </a:r>
          </a:p>
          <a:p>
            <a:pPr lvl="0">
              <a:spcBef>
                <a:spcPts val="600"/>
              </a:spcBef>
              <a:defRPr/>
            </a:pPr>
            <a:r>
              <a:rPr lang="en-US" sz="1400">
                <a:latin typeface="Century Gothic" panose="020B0502020202020204" pitchFamily="34" charset="0"/>
              </a:rPr>
              <a:t>Access to flexible respite care is crucial so that families and carers are able to maintain quality of life</a:t>
            </a:r>
          </a:p>
          <a:p>
            <a:pPr lvl="0">
              <a:spcBef>
                <a:spcPts val="600"/>
              </a:spcBef>
              <a:defRPr/>
            </a:pPr>
            <a:r>
              <a:rPr lang="en-US" sz="1400">
                <a:latin typeface="Century Gothic" panose="020B0502020202020204" pitchFamily="34" charset="0"/>
              </a:rPr>
              <a:t>Being involved and supporting their family member with dementia to make decisions </a:t>
            </a:r>
          </a:p>
          <a:p>
            <a:pPr marL="0" lvl="0" indent="0">
              <a:spcBef>
                <a:spcPts val="600"/>
              </a:spcBef>
              <a:buNone/>
              <a:defRPr/>
            </a:pPr>
            <a:r>
              <a:rPr lang="en-US" sz="1400">
                <a:latin typeface="Century Gothic" panose="020B0502020202020204" pitchFamily="34" charset="0"/>
              </a:rPr>
              <a:t>     about their care is crucial and understanding the services available is key to helping </a:t>
            </a:r>
          </a:p>
          <a:p>
            <a:pPr marL="0" lvl="0" indent="0">
              <a:spcBef>
                <a:spcPts val="600"/>
              </a:spcBef>
              <a:buNone/>
              <a:defRPr/>
            </a:pPr>
            <a:r>
              <a:rPr lang="en-US" sz="1400">
                <a:latin typeface="Century Gothic" panose="020B0502020202020204" pitchFamily="34" charset="0"/>
              </a:rPr>
              <a:t>     achieve this</a:t>
            </a:r>
          </a:p>
          <a:p>
            <a:pPr>
              <a:spcBef>
                <a:spcPts val="600"/>
              </a:spcBef>
            </a:pPr>
            <a:r>
              <a:rPr lang="en-GB" sz="1400" kern="0">
                <a:latin typeface="+mj-lt"/>
                <a:cs typeface="Calibri" panose="020F0502020204030204" pitchFamily="34" charset="0"/>
              </a:rPr>
              <a:t>Dementia hubs are playing an increasingly important role in many areas, providing a </a:t>
            </a:r>
          </a:p>
          <a:p>
            <a:pPr marL="0" indent="0">
              <a:spcBef>
                <a:spcPts val="600"/>
              </a:spcBef>
              <a:buNone/>
            </a:pPr>
            <a:r>
              <a:rPr lang="en-GB" sz="1400" kern="0">
                <a:latin typeface="+mj-lt"/>
                <a:cs typeface="Calibri" panose="020F0502020204030204" pitchFamily="34" charset="0"/>
              </a:rPr>
              <a:t>     single point of access and support across a range of services for both PLWD and their </a:t>
            </a:r>
          </a:p>
          <a:p>
            <a:pPr marL="0" indent="0">
              <a:spcBef>
                <a:spcPts val="600"/>
              </a:spcBef>
              <a:buNone/>
            </a:pPr>
            <a:r>
              <a:rPr lang="en-GB" sz="1400" kern="0">
                <a:latin typeface="+mj-lt"/>
                <a:cs typeface="Calibri" panose="020F0502020204030204" pitchFamily="34" charset="0"/>
              </a:rPr>
              <a:t>     carers</a:t>
            </a:r>
          </a:p>
          <a:p>
            <a:pPr marL="0" indent="0">
              <a:lnSpc>
                <a:spcPct val="100000"/>
              </a:lnSpc>
              <a:spcBef>
                <a:spcPts val="300"/>
              </a:spcBef>
              <a:buFont typeface="Arial" panose="020B0604020202020204" pitchFamily="34" charset="0"/>
              <a:buNone/>
              <a:defRPr/>
            </a:pPr>
            <a:endParaRPr lang="en-US" sz="2000" b="1" kern="0">
              <a:latin typeface="Calibri" panose="020F0502020204030204" pitchFamily="34" charset="0"/>
              <a:cs typeface="Calibri" panose="020F0502020204030204" pitchFamily="34" charset="0"/>
            </a:endParaRPr>
          </a:p>
          <a:p>
            <a:pPr>
              <a:spcBef>
                <a:spcPts val="600"/>
              </a:spcBef>
            </a:pPr>
            <a:endParaRPr lang="en-US" sz="2000">
              <a:latin typeface="Calibri" panose="020F0502020204030204" pitchFamily="34" charset="0"/>
              <a:cs typeface="Calibri" panose="020F0502020204030204" pitchFamily="34" charset="0"/>
            </a:endParaRPr>
          </a:p>
          <a:p>
            <a:pPr>
              <a:spcBef>
                <a:spcPts val="600"/>
              </a:spcBef>
            </a:pPr>
            <a:endParaRPr lang="en-US" sz="1400">
              <a:latin typeface="Century Gothic" panose="020B0502020202020204" pitchFamily="34" charset="0"/>
            </a:endParaRPr>
          </a:p>
        </p:txBody>
      </p:sp>
      <p:sp>
        <p:nvSpPr>
          <p:cNvPr id="10" name="TextBox 9">
            <a:extLst>
              <a:ext uri="{FF2B5EF4-FFF2-40B4-BE49-F238E27FC236}">
                <a16:creationId xmlns:a16="http://schemas.microsoft.com/office/drawing/2014/main" id="{0B795DCD-3104-47DA-8F52-25FE148491A2}"/>
              </a:ext>
            </a:extLst>
          </p:cNvPr>
          <p:cNvSpPr txBox="1"/>
          <p:nvPr/>
        </p:nvSpPr>
        <p:spPr>
          <a:xfrm>
            <a:off x="620976" y="4796089"/>
            <a:ext cx="3504364" cy="1715854"/>
          </a:xfrm>
          <a:prstGeom prst="rect">
            <a:avLst/>
          </a:prstGeom>
          <a:noFill/>
        </p:spPr>
        <p:txBody>
          <a:bodyPr wrap="square" rtlCol="0">
            <a:spAutoFit/>
          </a:bodyPr>
          <a:lstStyle/>
          <a:p>
            <a:pPr marL="285750" indent="-285750">
              <a:spcBef>
                <a:spcPts val="300"/>
              </a:spcBef>
              <a:buFont typeface="Arial" panose="020B0604020202020204" pitchFamily="34" charset="0"/>
              <a:buChar char="•"/>
              <a:defRPr/>
            </a:pPr>
            <a:r>
              <a:rPr lang="en-US" sz="1400" kern="0">
                <a:solidFill>
                  <a:prstClr val="black"/>
                </a:solidFill>
                <a:latin typeface="+mj-lt"/>
                <a:cs typeface="Calibri" panose="020F0502020204030204" pitchFamily="34" charset="0"/>
              </a:rPr>
              <a:t>Support staff, including dementia support workers, admiral nurses etc.</a:t>
            </a:r>
          </a:p>
          <a:p>
            <a:pPr marL="285750" indent="-285750">
              <a:spcBef>
                <a:spcPts val="300"/>
              </a:spcBef>
              <a:buFont typeface="Arial" panose="020B0604020202020204" pitchFamily="34" charset="0"/>
              <a:buChar char="•"/>
              <a:defRPr/>
            </a:pPr>
            <a:r>
              <a:rPr lang="en-US" sz="1400" kern="0">
                <a:solidFill>
                  <a:prstClr val="black"/>
                </a:solidFill>
                <a:latin typeface="+mj-lt"/>
                <a:cs typeface="Calibri" panose="020F0502020204030204" pitchFamily="34" charset="0"/>
              </a:rPr>
              <a:t>Support groups for PLWD and their carers</a:t>
            </a:r>
          </a:p>
          <a:p>
            <a:pPr marL="285750" indent="-285750">
              <a:spcBef>
                <a:spcPts val="300"/>
              </a:spcBef>
              <a:buFont typeface="Arial" panose="020B0604020202020204" pitchFamily="34" charset="0"/>
              <a:buChar char="•"/>
              <a:defRPr/>
            </a:pPr>
            <a:r>
              <a:rPr lang="en-US" sz="1400" kern="0">
                <a:solidFill>
                  <a:prstClr val="black"/>
                </a:solidFill>
                <a:latin typeface="+mj-lt"/>
                <a:cs typeface="Calibri" panose="020F0502020204030204" pitchFamily="34" charset="0"/>
              </a:rPr>
              <a:t>Access to local dementia services</a:t>
            </a:r>
          </a:p>
          <a:p>
            <a:pPr marL="285750" indent="-285750">
              <a:spcBef>
                <a:spcPts val="300"/>
              </a:spcBef>
              <a:buFont typeface="Arial" panose="020B0604020202020204" pitchFamily="34" charset="0"/>
              <a:buChar char="•"/>
              <a:defRPr/>
            </a:pPr>
            <a:r>
              <a:rPr lang="en-US" sz="1400" kern="0">
                <a:solidFill>
                  <a:prstClr val="black"/>
                </a:solidFill>
                <a:latin typeface="+mj-lt"/>
                <a:cs typeface="Calibri" panose="020F0502020204030204" pitchFamily="34" charset="0"/>
              </a:rPr>
              <a:t>Training programmes for carers</a:t>
            </a:r>
          </a:p>
        </p:txBody>
      </p:sp>
      <p:sp>
        <p:nvSpPr>
          <p:cNvPr id="11" name="TextBox 10">
            <a:extLst>
              <a:ext uri="{FF2B5EF4-FFF2-40B4-BE49-F238E27FC236}">
                <a16:creationId xmlns:a16="http://schemas.microsoft.com/office/drawing/2014/main" id="{BA6C7CD7-6A88-4D8A-9850-AF091F44ADC4}"/>
              </a:ext>
            </a:extLst>
          </p:cNvPr>
          <p:cNvSpPr txBox="1"/>
          <p:nvPr/>
        </p:nvSpPr>
        <p:spPr>
          <a:xfrm>
            <a:off x="4369571" y="4741376"/>
            <a:ext cx="3577339" cy="1754326"/>
          </a:xfrm>
          <a:prstGeom prst="rect">
            <a:avLst/>
          </a:prstGeom>
          <a:noFill/>
        </p:spPr>
        <p:txBody>
          <a:bodyPr wrap="square" rtlCol="0">
            <a:spAutoFit/>
          </a:bodyPr>
          <a:lstStyle/>
          <a:p>
            <a:pPr marL="285750" indent="-285750">
              <a:spcBef>
                <a:spcPts val="300"/>
              </a:spcBef>
              <a:buFont typeface="Arial" panose="020B0604020202020204" pitchFamily="34" charset="0"/>
              <a:buChar char="•"/>
              <a:defRPr/>
            </a:pPr>
            <a:r>
              <a:rPr lang="en-US" sz="1400" kern="0">
                <a:solidFill>
                  <a:prstClr val="black"/>
                </a:solidFill>
                <a:latin typeface="+mj-lt"/>
                <a:cs typeface="Calibri" panose="020F0502020204030204" pitchFamily="34" charset="0"/>
              </a:rPr>
              <a:t>Activities for PLWD</a:t>
            </a:r>
          </a:p>
          <a:p>
            <a:pPr marL="285750" indent="-285750">
              <a:spcBef>
                <a:spcPts val="300"/>
              </a:spcBef>
              <a:buFont typeface="Arial" panose="020B0604020202020204" pitchFamily="34" charset="0"/>
              <a:buChar char="•"/>
              <a:defRPr/>
            </a:pPr>
            <a:r>
              <a:rPr lang="en-US" sz="1400" kern="0">
                <a:solidFill>
                  <a:prstClr val="black"/>
                </a:solidFill>
                <a:latin typeface="+mj-lt"/>
                <a:cs typeface="Calibri" panose="020F0502020204030204" pitchFamily="34" charset="0"/>
              </a:rPr>
              <a:t>Dementia cafés</a:t>
            </a:r>
          </a:p>
          <a:p>
            <a:pPr marL="285750" indent="-285750">
              <a:spcBef>
                <a:spcPts val="300"/>
              </a:spcBef>
              <a:buFont typeface="Arial" panose="020B0604020202020204" pitchFamily="34" charset="0"/>
              <a:buChar char="•"/>
              <a:defRPr/>
            </a:pPr>
            <a:r>
              <a:rPr lang="en-US" sz="1400" kern="0">
                <a:solidFill>
                  <a:prstClr val="black"/>
                </a:solidFill>
                <a:latin typeface="+mj-lt"/>
                <a:cs typeface="Calibri" panose="020F0502020204030204" pitchFamily="34" charset="0"/>
              </a:rPr>
              <a:t>Memory Clinics</a:t>
            </a:r>
          </a:p>
          <a:p>
            <a:pPr marL="285750" indent="-285750">
              <a:spcBef>
                <a:spcPts val="300"/>
              </a:spcBef>
              <a:buFont typeface="Arial" panose="020B0604020202020204" pitchFamily="34" charset="0"/>
              <a:buChar char="•"/>
              <a:defRPr/>
            </a:pPr>
            <a:r>
              <a:rPr lang="en-US" sz="1400" kern="0">
                <a:solidFill>
                  <a:prstClr val="black"/>
                </a:solidFill>
                <a:latin typeface="+mj-lt"/>
                <a:cs typeface="Calibri" panose="020F0502020204030204" pitchFamily="34" charset="0"/>
              </a:rPr>
              <a:t>Access to finance/ legal/ benefits advice</a:t>
            </a:r>
          </a:p>
          <a:p>
            <a:pPr marL="285750" indent="-285750">
              <a:spcBef>
                <a:spcPts val="300"/>
              </a:spcBef>
              <a:buFont typeface="Arial" panose="020B0604020202020204" pitchFamily="34" charset="0"/>
              <a:buChar char="•"/>
              <a:defRPr/>
            </a:pPr>
            <a:r>
              <a:rPr lang="en-US" sz="1400" kern="0">
                <a:solidFill>
                  <a:prstClr val="black"/>
                </a:solidFill>
                <a:latin typeface="+mj-lt"/>
                <a:cs typeface="Calibri" panose="020F0502020204030204" pitchFamily="34" charset="0"/>
              </a:rPr>
              <a:t>Involvement in research opportunities</a:t>
            </a:r>
          </a:p>
        </p:txBody>
      </p:sp>
      <p:pic>
        <p:nvPicPr>
          <p:cNvPr id="12" name="Picture 11">
            <a:extLst>
              <a:ext uri="{FF2B5EF4-FFF2-40B4-BE49-F238E27FC236}">
                <a16:creationId xmlns:a16="http://schemas.microsoft.com/office/drawing/2014/main" id="{1E2B15EE-DC38-4B79-A001-9469E9F4492C}"/>
              </a:ext>
            </a:extLst>
          </p:cNvPr>
          <p:cNvPicPr>
            <a:picLocks noChangeAspect="1"/>
          </p:cNvPicPr>
          <p:nvPr/>
        </p:nvPicPr>
        <p:blipFill rotWithShape="1">
          <a:blip r:embed="rId3"/>
          <a:srcRect l="23596" r="14519"/>
          <a:stretch/>
        </p:blipFill>
        <p:spPr>
          <a:xfrm>
            <a:off x="8256299" y="2896504"/>
            <a:ext cx="3577339" cy="3853770"/>
          </a:xfrm>
          <a:prstGeom prst="rect">
            <a:avLst/>
          </a:prstGeom>
          <a:effectLst>
            <a:outerShdw blurRad="50800" dist="38100" dir="5400000" algn="t" rotWithShape="0">
              <a:prstClr val="black">
                <a:alpha val="40000"/>
              </a:prstClr>
            </a:outerShdw>
          </a:effectLst>
        </p:spPr>
      </p:pic>
      <p:sp>
        <p:nvSpPr>
          <p:cNvPr id="15" name="Rectangle 14">
            <a:extLst>
              <a:ext uri="{FF2B5EF4-FFF2-40B4-BE49-F238E27FC236}">
                <a16:creationId xmlns:a16="http://schemas.microsoft.com/office/drawing/2014/main" id="{A3EAB047-B90E-4AB3-8A45-9902D6F43F2E}"/>
              </a:ext>
            </a:extLst>
          </p:cNvPr>
          <p:cNvSpPr/>
          <p:nvPr/>
        </p:nvSpPr>
        <p:spPr>
          <a:xfrm>
            <a:off x="2373158" y="4433939"/>
            <a:ext cx="4046301" cy="307777"/>
          </a:xfrm>
          <a:prstGeom prst="rect">
            <a:avLst/>
          </a:prstGeom>
        </p:spPr>
        <p:txBody>
          <a:bodyPr wrap="none">
            <a:spAutoFit/>
          </a:bodyPr>
          <a:lstStyle/>
          <a:p>
            <a:pPr lvl="0">
              <a:spcBef>
                <a:spcPts val="600"/>
              </a:spcBef>
            </a:pPr>
            <a:r>
              <a:rPr lang="en-US" sz="1400" b="1" kern="0">
                <a:solidFill>
                  <a:schemeClr val="bg1"/>
                </a:solidFill>
                <a:latin typeface="Century Gothic"/>
                <a:cs typeface="Calibri" panose="020F0502020204030204" pitchFamily="34" charset="0"/>
              </a:rPr>
              <a:t>Services provided in dementia hubs include:</a:t>
            </a:r>
          </a:p>
        </p:txBody>
      </p:sp>
      <p:sp>
        <p:nvSpPr>
          <p:cNvPr id="2" name="Slide Number Placeholder 1">
            <a:extLst>
              <a:ext uri="{FF2B5EF4-FFF2-40B4-BE49-F238E27FC236}">
                <a16:creationId xmlns:a16="http://schemas.microsoft.com/office/drawing/2014/main" id="{72ED8C58-7F6D-4567-8544-7BFF427042C7}"/>
              </a:ext>
            </a:extLst>
          </p:cNvPr>
          <p:cNvSpPr>
            <a:spLocks noGrp="1"/>
          </p:cNvSpPr>
          <p:nvPr>
            <p:ph type="sldNum" sz="quarter" idx="12"/>
          </p:nvPr>
        </p:nvSpPr>
        <p:spPr/>
        <p:txBody>
          <a:bodyPr/>
          <a:lstStyle/>
          <a:p>
            <a:fld id="{EA3DA7B4-1CBC-4A9E-B9AD-6DD77CAE4334}" type="slidenum">
              <a:rPr lang="en-GB" smtClean="0"/>
              <a:t>18</a:t>
            </a:fld>
            <a:endParaRPr lang="en-GB"/>
          </a:p>
        </p:txBody>
      </p:sp>
      <p:pic>
        <p:nvPicPr>
          <p:cNvPr id="16" name="Picture 1" descr="Description: http://www.wwcp.org.uk/wp-content/uploads/2016/11/West-Wales-Care-Partnership-logo-Partneriaeth-Gofal-Gorllewin-Cymru-logo.jpg">
            <a:extLst>
              <a:ext uri="{FF2B5EF4-FFF2-40B4-BE49-F238E27FC236}">
                <a16:creationId xmlns:a16="http://schemas.microsoft.com/office/drawing/2014/main" id="{1618ACF1-0AE7-45D9-8325-6CF7A25BD9BA}"/>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9137729" y="452962"/>
            <a:ext cx="1618557" cy="6597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35801879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A2BABD-2008-4548-A391-722BB1919138}"/>
              </a:ext>
            </a:extLst>
          </p:cNvPr>
          <p:cNvSpPr>
            <a:spLocks noGrp="1"/>
          </p:cNvSpPr>
          <p:nvPr>
            <p:ph type="title"/>
          </p:nvPr>
        </p:nvSpPr>
        <p:spPr/>
        <p:txBody>
          <a:bodyPr/>
          <a:lstStyle/>
          <a:p>
            <a:r>
              <a:rPr lang="en-GB" sz="2800"/>
              <a:t>End of life care</a:t>
            </a:r>
          </a:p>
        </p:txBody>
      </p:sp>
      <p:sp>
        <p:nvSpPr>
          <p:cNvPr id="4" name="Content Placeholder 5">
            <a:extLst>
              <a:ext uri="{FF2B5EF4-FFF2-40B4-BE49-F238E27FC236}">
                <a16:creationId xmlns:a16="http://schemas.microsoft.com/office/drawing/2014/main" id="{68594326-4C70-4ED4-9D01-0D21CB73306D}"/>
              </a:ext>
            </a:extLst>
          </p:cNvPr>
          <p:cNvSpPr txBox="1">
            <a:spLocks/>
          </p:cNvSpPr>
          <p:nvPr/>
        </p:nvSpPr>
        <p:spPr>
          <a:xfrm>
            <a:off x="443058" y="1061462"/>
            <a:ext cx="11349871" cy="4421677"/>
          </a:xfrm>
          <a:prstGeom prst="rect">
            <a:avLst/>
          </a:prstGeom>
        </p:spPr>
        <p:txBody>
          <a:bodyPr vert="horz" lIns="0" tIns="0" rIns="0" bIns="0" rtlCol="0">
            <a:noAutofit/>
          </a:bodyPr>
          <a:lstStyle>
            <a:lvl1pPr marL="228600" indent="-228600" algn="l" defTabSz="914400" rtl="0" eaLnBrk="1" latinLnBrk="0" hangingPunct="1">
              <a:lnSpc>
                <a:spcPct val="110000"/>
              </a:lnSpc>
              <a:spcBef>
                <a:spcPts val="0"/>
              </a:spcBef>
              <a:buFont typeface="Arial" panose="020B0604020202020204" pitchFamily="34" charset="0"/>
              <a:buChar char="•"/>
              <a:defRPr sz="1600" kern="1200">
                <a:solidFill>
                  <a:srgbClr val="000000"/>
                </a:solidFill>
                <a:latin typeface="Book Antiqua" panose="02040602050305030304" pitchFamily="18" charset="0"/>
                <a:ea typeface="+mn-ea"/>
                <a:cs typeface="+mn-cs"/>
              </a:defRPr>
            </a:lvl1pPr>
            <a:lvl2pPr marL="685800" indent="-228600" algn="l" defTabSz="914400" rtl="0" eaLnBrk="1" latinLnBrk="0" hangingPunct="1">
              <a:lnSpc>
                <a:spcPct val="110000"/>
              </a:lnSpc>
              <a:spcBef>
                <a:spcPts val="0"/>
              </a:spcBef>
              <a:buFont typeface="Arial" panose="020B0604020202020204" pitchFamily="34" charset="0"/>
              <a:buChar char="•"/>
              <a:defRPr sz="1600" kern="1200">
                <a:solidFill>
                  <a:srgbClr val="000000"/>
                </a:solidFill>
                <a:latin typeface="Book Antiqua" panose="02040602050305030304" pitchFamily="18" charset="0"/>
                <a:ea typeface="+mn-ea"/>
                <a:cs typeface="+mn-cs"/>
              </a:defRPr>
            </a:lvl2pPr>
            <a:lvl3pPr marL="1143000" indent="-228600" algn="l" defTabSz="914400" rtl="0" eaLnBrk="1" latinLnBrk="0" hangingPunct="1">
              <a:lnSpc>
                <a:spcPct val="110000"/>
              </a:lnSpc>
              <a:spcBef>
                <a:spcPts val="0"/>
              </a:spcBef>
              <a:buFont typeface="Arial" panose="020B0604020202020204" pitchFamily="34" charset="0"/>
              <a:buChar char="•"/>
              <a:defRPr sz="1600" kern="1200">
                <a:solidFill>
                  <a:srgbClr val="000000"/>
                </a:solidFill>
                <a:latin typeface="Book Antiqua" panose="02040602050305030304" pitchFamily="18" charset="0"/>
                <a:ea typeface="+mn-ea"/>
                <a:cs typeface="+mn-cs"/>
              </a:defRPr>
            </a:lvl3pPr>
            <a:lvl4pPr marL="1600200" indent="-228600" algn="l" defTabSz="914400" rtl="0" eaLnBrk="1" latinLnBrk="0" hangingPunct="1">
              <a:lnSpc>
                <a:spcPct val="110000"/>
              </a:lnSpc>
              <a:spcBef>
                <a:spcPts val="0"/>
              </a:spcBef>
              <a:buFont typeface="Arial" panose="020B0604020202020204" pitchFamily="34" charset="0"/>
              <a:buChar char="•"/>
              <a:defRPr sz="1600" kern="1200">
                <a:solidFill>
                  <a:srgbClr val="000000"/>
                </a:solidFill>
                <a:latin typeface="Book Antiqua" panose="02040602050305030304" pitchFamily="18" charset="0"/>
                <a:ea typeface="+mn-ea"/>
                <a:cs typeface="+mn-cs"/>
              </a:defRPr>
            </a:lvl4pPr>
            <a:lvl5pPr marL="2057400" indent="-228600" algn="l" defTabSz="914400" rtl="0" eaLnBrk="1" latinLnBrk="0" hangingPunct="1">
              <a:lnSpc>
                <a:spcPct val="110000"/>
              </a:lnSpc>
              <a:spcBef>
                <a:spcPts val="0"/>
              </a:spcBef>
              <a:buFont typeface="Arial" panose="020B0604020202020204" pitchFamily="34" charset="0"/>
              <a:buChar char="•"/>
              <a:defRPr sz="1600" kern="1200">
                <a:solidFill>
                  <a:srgbClr val="000000"/>
                </a:solidFill>
                <a:latin typeface="Book Antiqua" panose="02040602050305030304" pitchFamily="18"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0">
              <a:spcBef>
                <a:spcPts val="600"/>
              </a:spcBef>
              <a:defRPr/>
            </a:pPr>
            <a:r>
              <a:rPr lang="en-US" sz="1400" dirty="0">
                <a:latin typeface="Century Gothic" panose="020B0502020202020204" pitchFamily="34" charset="0"/>
              </a:rPr>
              <a:t>In the case of dementia, it can be difficult to predict when a person is nearing death. They may present with signs that suggest they are very close to death, but in fact can show these signs for many months, or even years</a:t>
            </a:r>
          </a:p>
          <a:p>
            <a:pPr lvl="0">
              <a:spcBef>
                <a:spcPts val="600"/>
              </a:spcBef>
              <a:defRPr/>
            </a:pPr>
            <a:r>
              <a:rPr lang="en-US" sz="1400" dirty="0">
                <a:latin typeface="Century Gothic" panose="020B0502020202020204" pitchFamily="34" charset="0"/>
              </a:rPr>
              <a:t>In addition, a PLWD may die from another medical condition, for example cancer or heart disease. They may also have infections and minor illnesses on top of these ongoing conditions</a:t>
            </a:r>
          </a:p>
          <a:p>
            <a:pPr lvl="0">
              <a:spcBef>
                <a:spcPts val="600"/>
              </a:spcBef>
              <a:defRPr/>
            </a:pPr>
            <a:r>
              <a:rPr lang="en-US" sz="1400" dirty="0">
                <a:latin typeface="Century Gothic" panose="020B0502020202020204" pitchFamily="34" charset="0"/>
              </a:rPr>
              <a:t>Other conditions and illnesses may mean the person is cared for, or ultimately dies, in a hospital or a facility that does not specialise in dementia care</a:t>
            </a:r>
          </a:p>
          <a:p>
            <a:pPr lvl="0">
              <a:spcBef>
                <a:spcPts val="600"/>
              </a:spcBef>
              <a:defRPr/>
            </a:pPr>
            <a:r>
              <a:rPr lang="en-US" sz="1400" dirty="0">
                <a:latin typeface="Century Gothic" panose="020B0502020202020204" pitchFamily="34" charset="0"/>
              </a:rPr>
              <a:t>Despite knowledge about end-of-life care increasing greatly over the past ten years, particularly in areas such as cancer care, many PLWD still do not receive good quality end-of-life care</a:t>
            </a:r>
          </a:p>
          <a:p>
            <a:pPr lvl="0">
              <a:spcBef>
                <a:spcPts val="600"/>
              </a:spcBef>
              <a:defRPr/>
            </a:pPr>
            <a:r>
              <a:rPr lang="en-US" sz="1400" dirty="0">
                <a:latin typeface="Century Gothic" panose="020B0502020202020204" pitchFamily="34" charset="0"/>
              </a:rPr>
              <a:t>Where possible, advance care planning should take place so that PLWD can make decisions about their care - early diagnosis of dementia plays a key role as a person can make decisions about their end-of-life care alongside family/carers</a:t>
            </a:r>
          </a:p>
          <a:p>
            <a:pPr lvl="0">
              <a:spcBef>
                <a:spcPts val="600"/>
              </a:spcBef>
              <a:defRPr/>
            </a:pPr>
            <a:r>
              <a:rPr lang="en-US" sz="1400" dirty="0">
                <a:latin typeface="Century Gothic" panose="020B0502020202020204" pitchFamily="34" charset="0"/>
              </a:rPr>
              <a:t>It is important that advance care planning is fully embedded in wider inclusive, personalised care and wellbeing planning for dementia and that </a:t>
            </a:r>
            <a:r>
              <a:rPr lang="en-GB" sz="1400" dirty="0">
                <a:latin typeface="Century Gothic" panose="020B0502020202020204" pitchFamily="34" charset="0"/>
              </a:rPr>
              <a:t>support is available for Carers when a PLWD passes away</a:t>
            </a:r>
            <a:endParaRPr lang="en-US" sz="1400" dirty="0">
              <a:latin typeface="Century Gothic" panose="020B0502020202020204" pitchFamily="34" charset="0"/>
            </a:endParaRPr>
          </a:p>
          <a:p>
            <a:pPr lvl="0">
              <a:spcBef>
                <a:spcPts val="600"/>
              </a:spcBef>
              <a:defRPr/>
            </a:pPr>
            <a:r>
              <a:rPr lang="en-US" sz="1400" dirty="0">
                <a:latin typeface="Century Gothic" panose="020B0502020202020204" pitchFamily="34" charset="0"/>
              </a:rPr>
              <a:t>A coordinated approach between all organisations that care for a PLWD is required – so everyone understands the person’s wishes and how they want to be cared for at the end of their life</a:t>
            </a:r>
          </a:p>
        </p:txBody>
      </p:sp>
      <p:pic>
        <p:nvPicPr>
          <p:cNvPr id="5" name="Picture 4">
            <a:extLst>
              <a:ext uri="{FF2B5EF4-FFF2-40B4-BE49-F238E27FC236}">
                <a16:creationId xmlns:a16="http://schemas.microsoft.com/office/drawing/2014/main" id="{FAC99A03-7C89-4F86-9712-C0E96FC524C7}"/>
              </a:ext>
            </a:extLst>
          </p:cNvPr>
          <p:cNvPicPr>
            <a:picLocks noChangeAspect="1"/>
          </p:cNvPicPr>
          <p:nvPr/>
        </p:nvPicPr>
        <p:blipFill rotWithShape="1">
          <a:blip r:embed="rId3"/>
          <a:srcRect l="2137" t="4654" r="2168" b="9942"/>
          <a:stretch/>
        </p:blipFill>
        <p:spPr>
          <a:xfrm>
            <a:off x="386495" y="5137606"/>
            <a:ext cx="11434715" cy="1626124"/>
          </a:xfrm>
          <a:prstGeom prst="rect">
            <a:avLst/>
          </a:prstGeom>
          <a:effectLst>
            <a:outerShdw blurRad="50800" dist="38100" dir="5400000" algn="t" rotWithShape="0">
              <a:prstClr val="black">
                <a:alpha val="40000"/>
              </a:prstClr>
            </a:outerShdw>
          </a:effectLst>
        </p:spPr>
      </p:pic>
      <p:sp>
        <p:nvSpPr>
          <p:cNvPr id="3" name="Slide Number Placeholder 2">
            <a:extLst>
              <a:ext uri="{FF2B5EF4-FFF2-40B4-BE49-F238E27FC236}">
                <a16:creationId xmlns:a16="http://schemas.microsoft.com/office/drawing/2014/main" id="{FD96E176-CE50-459A-9CB1-C911B5395F8A}"/>
              </a:ext>
            </a:extLst>
          </p:cNvPr>
          <p:cNvSpPr>
            <a:spLocks noGrp="1"/>
          </p:cNvSpPr>
          <p:nvPr>
            <p:ph type="sldNum" sz="quarter" idx="12"/>
          </p:nvPr>
        </p:nvSpPr>
        <p:spPr/>
        <p:txBody>
          <a:bodyPr/>
          <a:lstStyle/>
          <a:p>
            <a:fld id="{EA3DA7B4-1CBC-4A9E-B9AD-6DD77CAE4334}" type="slidenum">
              <a:rPr lang="en-GB" smtClean="0"/>
              <a:t>19</a:t>
            </a:fld>
            <a:endParaRPr lang="en-GB"/>
          </a:p>
        </p:txBody>
      </p:sp>
      <p:pic>
        <p:nvPicPr>
          <p:cNvPr id="8" name="Picture 1" descr="Description: http://www.wwcp.org.uk/wp-content/uploads/2016/11/West-Wales-Care-Partnership-logo-Partneriaeth-Gofal-Gorllewin-Cymru-logo.jpg">
            <a:extLst>
              <a:ext uri="{FF2B5EF4-FFF2-40B4-BE49-F238E27FC236}">
                <a16:creationId xmlns:a16="http://schemas.microsoft.com/office/drawing/2014/main" id="{BC389FE9-F97F-499E-8228-4E4773E28A01}"/>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9137729" y="452962"/>
            <a:ext cx="1618557" cy="6597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87157645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6D38EB-308C-4F16-BF6E-89F987301CFE}"/>
              </a:ext>
            </a:extLst>
          </p:cNvPr>
          <p:cNvSpPr>
            <a:spLocks noGrp="1"/>
          </p:cNvSpPr>
          <p:nvPr>
            <p:ph type="title"/>
          </p:nvPr>
        </p:nvSpPr>
        <p:spPr/>
        <p:txBody>
          <a:bodyPr/>
          <a:lstStyle/>
          <a:p>
            <a:r>
              <a:rPr lang="en-GB"/>
              <a:t>Contents</a:t>
            </a:r>
          </a:p>
        </p:txBody>
      </p:sp>
      <p:graphicFrame>
        <p:nvGraphicFramePr>
          <p:cNvPr id="3" name="Table 4">
            <a:extLst>
              <a:ext uri="{FF2B5EF4-FFF2-40B4-BE49-F238E27FC236}">
                <a16:creationId xmlns:a16="http://schemas.microsoft.com/office/drawing/2014/main" id="{DDBACFF2-E2C7-456A-A7F6-C4D077475420}"/>
              </a:ext>
            </a:extLst>
          </p:cNvPr>
          <p:cNvGraphicFramePr>
            <a:graphicFrameLocks noGrp="1"/>
          </p:cNvGraphicFramePr>
          <p:nvPr>
            <p:extLst>
              <p:ext uri="{D42A27DB-BD31-4B8C-83A1-F6EECF244321}">
                <p14:modId xmlns:p14="http://schemas.microsoft.com/office/powerpoint/2010/main" val="1460511128"/>
              </p:ext>
            </p:extLst>
          </p:nvPr>
        </p:nvGraphicFramePr>
        <p:xfrm>
          <a:off x="3965315" y="1284710"/>
          <a:ext cx="7559935" cy="4194473"/>
        </p:xfrm>
        <a:graphic>
          <a:graphicData uri="http://schemas.openxmlformats.org/drawingml/2006/table">
            <a:tbl>
              <a:tblPr firstRow="1" bandRow="1">
                <a:tableStyleId>{3B4B98B0-60AC-42C2-AFA5-B58CD77FA1E5}</a:tableStyleId>
              </a:tblPr>
              <a:tblGrid>
                <a:gridCol w="762803">
                  <a:extLst>
                    <a:ext uri="{9D8B030D-6E8A-4147-A177-3AD203B41FA5}">
                      <a16:colId xmlns:a16="http://schemas.microsoft.com/office/drawing/2014/main" val="1851120203"/>
                    </a:ext>
                  </a:extLst>
                </a:gridCol>
                <a:gridCol w="6797132">
                  <a:extLst>
                    <a:ext uri="{9D8B030D-6E8A-4147-A177-3AD203B41FA5}">
                      <a16:colId xmlns:a16="http://schemas.microsoft.com/office/drawing/2014/main" val="1685580339"/>
                    </a:ext>
                  </a:extLst>
                </a:gridCol>
              </a:tblGrid>
              <a:tr h="274975">
                <a:tc>
                  <a:txBody>
                    <a:bodyPr/>
                    <a:lstStyle/>
                    <a:p>
                      <a:pPr algn="ctr"/>
                      <a:r>
                        <a:rPr lang="en-GB" sz="1200">
                          <a:solidFill>
                            <a:schemeClr val="bg1"/>
                          </a:solidFill>
                          <a:latin typeface="+mj-lt"/>
                        </a:rPr>
                        <a:t>Page</a:t>
                      </a:r>
                    </a:p>
                  </a:txBody>
                  <a:tcPr/>
                </a:tc>
                <a:tc>
                  <a:txBody>
                    <a:bodyPr/>
                    <a:lstStyle/>
                    <a:p>
                      <a:r>
                        <a:rPr lang="en-GB" sz="1200">
                          <a:solidFill>
                            <a:schemeClr val="bg1"/>
                          </a:solidFill>
                          <a:latin typeface="+mj-lt"/>
                        </a:rPr>
                        <a:t>Detail</a:t>
                      </a:r>
                    </a:p>
                  </a:txBody>
                  <a:tcPr/>
                </a:tc>
                <a:extLst>
                  <a:ext uri="{0D108BD9-81ED-4DB2-BD59-A6C34878D82A}">
                    <a16:rowId xmlns:a16="http://schemas.microsoft.com/office/drawing/2014/main" val="4215356641"/>
                  </a:ext>
                </a:extLst>
              </a:tr>
              <a:tr h="356318">
                <a:tc>
                  <a:txBody>
                    <a:bodyPr/>
                    <a:lstStyle/>
                    <a:p>
                      <a:pPr algn="ctr"/>
                      <a:r>
                        <a:rPr lang="en-GB" sz="1200">
                          <a:solidFill>
                            <a:schemeClr val="bg1"/>
                          </a:solidFill>
                          <a:latin typeface="+mj-lt"/>
                        </a:rPr>
                        <a:t>3</a:t>
                      </a:r>
                    </a:p>
                  </a:txBody>
                  <a:tcPr>
                    <a:solidFill>
                      <a:srgbClr val="BED9F1">
                        <a:alpha val="20000"/>
                      </a:srgbClr>
                    </a:solidFill>
                  </a:tcPr>
                </a:tc>
                <a:tc>
                  <a:txBody>
                    <a:bodyPr/>
                    <a:lstStyle/>
                    <a:p>
                      <a:r>
                        <a:rPr lang="en-GB" sz="1200">
                          <a:solidFill>
                            <a:schemeClr val="bg1"/>
                          </a:solidFill>
                          <a:latin typeface="+mj-lt"/>
                        </a:rPr>
                        <a:t>1. Background</a:t>
                      </a:r>
                    </a:p>
                  </a:txBody>
                  <a:tcPr>
                    <a:solidFill>
                      <a:srgbClr val="BED9F1">
                        <a:alpha val="20000"/>
                      </a:srgbClr>
                    </a:solidFill>
                  </a:tcPr>
                </a:tc>
                <a:extLst>
                  <a:ext uri="{0D108BD9-81ED-4DB2-BD59-A6C34878D82A}">
                    <a16:rowId xmlns:a16="http://schemas.microsoft.com/office/drawing/2014/main" val="299870788"/>
                  </a:ext>
                </a:extLst>
              </a:tr>
              <a:tr h="356318">
                <a:tc>
                  <a:txBody>
                    <a:bodyPr/>
                    <a:lstStyle/>
                    <a:p>
                      <a:pPr algn="ctr"/>
                      <a:r>
                        <a:rPr lang="en-GB" sz="1200">
                          <a:solidFill>
                            <a:schemeClr val="bg1"/>
                          </a:solidFill>
                          <a:latin typeface="+mj-lt"/>
                        </a:rPr>
                        <a:t>7</a:t>
                      </a:r>
                    </a:p>
                  </a:txBody>
                  <a:tcPr/>
                </a:tc>
                <a:tc>
                  <a:txBody>
                    <a:bodyPr/>
                    <a:lstStyle/>
                    <a:p>
                      <a:r>
                        <a:rPr lang="en-GB" sz="1200">
                          <a:solidFill>
                            <a:schemeClr val="bg1"/>
                          </a:solidFill>
                          <a:latin typeface="+mj-lt"/>
                        </a:rPr>
                        <a:t>2. Population Needs Analysis Summary</a:t>
                      </a:r>
                    </a:p>
                  </a:txBody>
                  <a:tcPr/>
                </a:tc>
                <a:extLst>
                  <a:ext uri="{0D108BD9-81ED-4DB2-BD59-A6C34878D82A}">
                    <a16:rowId xmlns:a16="http://schemas.microsoft.com/office/drawing/2014/main" val="386065275"/>
                  </a:ext>
                </a:extLst>
              </a:tr>
              <a:tr h="356318">
                <a:tc>
                  <a:txBody>
                    <a:bodyPr/>
                    <a:lstStyle/>
                    <a:p>
                      <a:pPr algn="ctr"/>
                      <a:r>
                        <a:rPr lang="en-GB" sz="1200">
                          <a:solidFill>
                            <a:schemeClr val="bg1"/>
                          </a:solidFill>
                          <a:latin typeface="+mj-lt"/>
                        </a:rPr>
                        <a:t>11</a:t>
                      </a:r>
                    </a:p>
                  </a:txBody>
                  <a:tcPr>
                    <a:solidFill>
                      <a:srgbClr val="BED9F1">
                        <a:alpha val="20000"/>
                      </a:srgbClr>
                    </a:solidFill>
                  </a:tcPr>
                </a:tc>
                <a:tc>
                  <a:txBody>
                    <a:bodyPr/>
                    <a:lstStyle/>
                    <a:p>
                      <a:r>
                        <a:rPr lang="en-GB" sz="1200">
                          <a:solidFill>
                            <a:schemeClr val="bg1"/>
                          </a:solidFill>
                          <a:latin typeface="+mj-lt"/>
                        </a:rPr>
                        <a:t>3. Current Action Plans, Regional Transformation Projects</a:t>
                      </a:r>
                    </a:p>
                  </a:txBody>
                  <a:tcPr>
                    <a:solidFill>
                      <a:srgbClr val="BED9F1">
                        <a:alpha val="20000"/>
                      </a:srgbClr>
                    </a:solidFill>
                  </a:tcPr>
                </a:tc>
                <a:extLst>
                  <a:ext uri="{0D108BD9-81ED-4DB2-BD59-A6C34878D82A}">
                    <a16:rowId xmlns:a16="http://schemas.microsoft.com/office/drawing/2014/main" val="1938667511"/>
                  </a:ext>
                </a:extLst>
              </a:tr>
              <a:tr h="356318">
                <a:tc>
                  <a:txBody>
                    <a:bodyPr/>
                    <a:lstStyle/>
                    <a:p>
                      <a:pPr algn="ctr"/>
                      <a:r>
                        <a:rPr lang="en-GB" sz="1200">
                          <a:solidFill>
                            <a:schemeClr val="bg1"/>
                          </a:solidFill>
                          <a:latin typeface="+mj-lt"/>
                        </a:rPr>
                        <a:t>15</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a:solidFill>
                            <a:schemeClr val="bg1"/>
                          </a:solidFill>
                          <a:latin typeface="+mj-lt"/>
                        </a:rPr>
                        <a:t>4. What Does Best Practice Tell Us?</a:t>
                      </a:r>
                    </a:p>
                  </a:txBody>
                  <a:tcPr/>
                </a:tc>
                <a:extLst>
                  <a:ext uri="{0D108BD9-81ED-4DB2-BD59-A6C34878D82A}">
                    <a16:rowId xmlns:a16="http://schemas.microsoft.com/office/drawing/2014/main" val="4185936407"/>
                  </a:ext>
                </a:extLst>
              </a:tr>
              <a:tr h="356318">
                <a:tc>
                  <a:txBody>
                    <a:bodyPr/>
                    <a:lstStyle/>
                    <a:p>
                      <a:pPr algn="ctr"/>
                      <a:r>
                        <a:rPr lang="en-GB" sz="1200">
                          <a:solidFill>
                            <a:schemeClr val="bg1"/>
                          </a:solidFill>
                          <a:latin typeface="+mj-lt"/>
                        </a:rPr>
                        <a:t>22</a:t>
                      </a:r>
                    </a:p>
                  </a:txBody>
                  <a:tcPr>
                    <a:solidFill>
                      <a:srgbClr val="BED9F1">
                        <a:alpha val="20000"/>
                      </a:srgb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a:solidFill>
                            <a:schemeClr val="bg1"/>
                          </a:solidFill>
                          <a:latin typeface="+mj-lt"/>
                        </a:rPr>
                        <a:t>5. Feedback From Structured Interviews</a:t>
                      </a:r>
                    </a:p>
                  </a:txBody>
                  <a:tcPr>
                    <a:solidFill>
                      <a:srgbClr val="BED9F1">
                        <a:alpha val="20000"/>
                      </a:srgbClr>
                    </a:solidFill>
                  </a:tcPr>
                </a:tc>
                <a:extLst>
                  <a:ext uri="{0D108BD9-81ED-4DB2-BD59-A6C34878D82A}">
                    <a16:rowId xmlns:a16="http://schemas.microsoft.com/office/drawing/2014/main" val="3233915332"/>
                  </a:ext>
                </a:extLst>
              </a:tr>
              <a:tr h="356318">
                <a:tc>
                  <a:txBody>
                    <a:bodyPr/>
                    <a:lstStyle/>
                    <a:p>
                      <a:pPr algn="ctr"/>
                      <a:r>
                        <a:rPr lang="en-GB" sz="1200">
                          <a:solidFill>
                            <a:schemeClr val="bg1"/>
                          </a:solidFill>
                          <a:latin typeface="+mj-lt"/>
                        </a:rPr>
                        <a:t>26</a:t>
                      </a:r>
                    </a:p>
                  </a:txBody>
                  <a:tcPr/>
                </a:tc>
                <a:tc>
                  <a:txBody>
                    <a:bodyPr/>
                    <a:lstStyle/>
                    <a:p>
                      <a:r>
                        <a:rPr lang="en-GB" sz="1200">
                          <a:solidFill>
                            <a:schemeClr val="bg1"/>
                          </a:solidFill>
                          <a:latin typeface="+mj-lt"/>
                        </a:rPr>
                        <a:t>6. West Wales Dementia Service Vision and Wellbeing Pathway</a:t>
                      </a:r>
                    </a:p>
                  </a:txBody>
                  <a:tcPr/>
                </a:tc>
                <a:extLst>
                  <a:ext uri="{0D108BD9-81ED-4DB2-BD59-A6C34878D82A}">
                    <a16:rowId xmlns:a16="http://schemas.microsoft.com/office/drawing/2014/main" val="2005783081"/>
                  </a:ext>
                </a:extLst>
              </a:tr>
              <a:tr h="356318">
                <a:tc>
                  <a:txBody>
                    <a:bodyPr/>
                    <a:lstStyle/>
                    <a:p>
                      <a:pPr algn="ctr"/>
                      <a:r>
                        <a:rPr lang="en-GB" sz="1200">
                          <a:solidFill>
                            <a:schemeClr val="bg1"/>
                          </a:solidFill>
                          <a:latin typeface="+mj-lt"/>
                        </a:rPr>
                        <a:t>39</a:t>
                      </a:r>
                    </a:p>
                  </a:txBody>
                  <a:tcPr>
                    <a:solidFill>
                      <a:srgbClr val="BED9F1">
                        <a:alpha val="20000"/>
                      </a:srgbClr>
                    </a:solidFill>
                  </a:tcPr>
                </a:tc>
                <a:tc>
                  <a:txBody>
                    <a:bodyPr/>
                    <a:lstStyle/>
                    <a:p>
                      <a:r>
                        <a:rPr lang="en-GB" sz="1200">
                          <a:solidFill>
                            <a:schemeClr val="bg1"/>
                          </a:solidFill>
                          <a:latin typeface="+mj-lt"/>
                        </a:rPr>
                        <a:t>7. Our Approach To Implementing The Dementia Wellbeing Pathway</a:t>
                      </a:r>
                    </a:p>
                  </a:txBody>
                  <a:tcPr>
                    <a:solidFill>
                      <a:srgbClr val="BED9F1">
                        <a:alpha val="20000"/>
                      </a:srgbClr>
                    </a:solidFill>
                  </a:tcPr>
                </a:tc>
                <a:extLst>
                  <a:ext uri="{0D108BD9-81ED-4DB2-BD59-A6C34878D82A}">
                    <a16:rowId xmlns:a16="http://schemas.microsoft.com/office/drawing/2014/main" val="2226209303"/>
                  </a:ext>
                </a:extLst>
              </a:tr>
              <a:tr h="356318">
                <a:tc>
                  <a:txBody>
                    <a:bodyPr/>
                    <a:lstStyle/>
                    <a:p>
                      <a:pPr algn="ctr"/>
                      <a:r>
                        <a:rPr lang="en-GB" sz="1200">
                          <a:solidFill>
                            <a:schemeClr val="bg1"/>
                          </a:solidFill>
                          <a:latin typeface="+mj-lt"/>
                        </a:rPr>
                        <a:t>51</a:t>
                      </a:r>
                    </a:p>
                  </a:txBody>
                  <a:tcPr/>
                </a:tc>
                <a:tc>
                  <a:txBody>
                    <a:bodyPr/>
                    <a:lstStyle/>
                    <a:p>
                      <a:r>
                        <a:rPr lang="en-GB" sz="1200">
                          <a:solidFill>
                            <a:schemeClr val="bg1"/>
                          </a:solidFill>
                          <a:latin typeface="+mj-lt"/>
                        </a:rPr>
                        <a:t>8. Next steps for 2022/23</a:t>
                      </a:r>
                    </a:p>
                  </a:txBody>
                  <a:tcPr/>
                </a:tc>
                <a:extLst>
                  <a:ext uri="{0D108BD9-81ED-4DB2-BD59-A6C34878D82A}">
                    <a16:rowId xmlns:a16="http://schemas.microsoft.com/office/drawing/2014/main" val="3575516508"/>
                  </a:ext>
                </a:extLst>
              </a:tr>
              <a:tr h="356318">
                <a:tc>
                  <a:txBody>
                    <a:bodyPr/>
                    <a:lstStyle/>
                    <a:p>
                      <a:pPr algn="ctr"/>
                      <a:r>
                        <a:rPr lang="en-GB" sz="1200">
                          <a:solidFill>
                            <a:schemeClr val="bg1"/>
                          </a:solidFill>
                          <a:latin typeface="+mj-lt"/>
                        </a:rPr>
                        <a:t>53</a:t>
                      </a:r>
                    </a:p>
                  </a:txBody>
                  <a:tcPr>
                    <a:solidFill>
                      <a:srgbClr val="BED9F1">
                        <a:alpha val="20000"/>
                      </a:srgbClr>
                    </a:solidFill>
                  </a:tcPr>
                </a:tc>
                <a:tc>
                  <a:txBody>
                    <a:bodyPr/>
                    <a:lstStyle/>
                    <a:p>
                      <a:r>
                        <a:rPr lang="en-GB" sz="1200">
                          <a:solidFill>
                            <a:schemeClr val="bg1"/>
                          </a:solidFill>
                          <a:latin typeface="+mj-lt"/>
                        </a:rPr>
                        <a:t>9. Appendix 1: West Wales Population Analysis</a:t>
                      </a:r>
                    </a:p>
                  </a:txBody>
                  <a:tcPr>
                    <a:solidFill>
                      <a:srgbClr val="BED9F1">
                        <a:alpha val="20000"/>
                      </a:srgbClr>
                    </a:solidFill>
                  </a:tcPr>
                </a:tc>
                <a:extLst>
                  <a:ext uri="{0D108BD9-81ED-4DB2-BD59-A6C34878D82A}">
                    <a16:rowId xmlns:a16="http://schemas.microsoft.com/office/drawing/2014/main" val="4168121603"/>
                  </a:ext>
                </a:extLst>
              </a:tr>
              <a:tr h="356318">
                <a:tc>
                  <a:txBody>
                    <a:bodyPr/>
                    <a:lstStyle/>
                    <a:p>
                      <a:pPr algn="ctr"/>
                      <a:r>
                        <a:rPr lang="en-GB" sz="1200">
                          <a:solidFill>
                            <a:schemeClr val="bg1"/>
                          </a:solidFill>
                          <a:latin typeface="+mj-lt"/>
                        </a:rPr>
                        <a:t>60</a:t>
                      </a:r>
                    </a:p>
                  </a:txBody>
                  <a:tcPr>
                    <a:solidFill>
                      <a:schemeClr val="bg2">
                        <a:alpha val="20000"/>
                      </a:schemeClr>
                    </a:solidFill>
                  </a:tcPr>
                </a:tc>
                <a:tc>
                  <a:txBody>
                    <a:bodyPr/>
                    <a:lstStyle/>
                    <a:p>
                      <a:r>
                        <a:rPr lang="en-GB" sz="1200">
                          <a:solidFill>
                            <a:schemeClr val="bg1"/>
                          </a:solidFill>
                          <a:latin typeface="+mj-lt"/>
                        </a:rPr>
                        <a:t>10. Appendix 2: Feedback From Initial Structured Interviews</a:t>
                      </a:r>
                    </a:p>
                  </a:txBody>
                  <a:tcPr>
                    <a:solidFill>
                      <a:schemeClr val="bg2">
                        <a:alpha val="20000"/>
                      </a:schemeClr>
                    </a:solidFill>
                  </a:tcPr>
                </a:tc>
                <a:extLst>
                  <a:ext uri="{0D108BD9-81ED-4DB2-BD59-A6C34878D82A}">
                    <a16:rowId xmlns:a16="http://schemas.microsoft.com/office/drawing/2014/main" val="3450602751"/>
                  </a:ext>
                </a:extLst>
              </a:tr>
              <a:tr h="356318">
                <a:tc>
                  <a:txBody>
                    <a:bodyPr/>
                    <a:lstStyle/>
                    <a:p>
                      <a:pPr algn="ctr"/>
                      <a:r>
                        <a:rPr lang="en-GB" sz="1200">
                          <a:solidFill>
                            <a:schemeClr val="bg1"/>
                          </a:solidFill>
                          <a:latin typeface="+mj-lt"/>
                        </a:rPr>
                        <a:t>64</a:t>
                      </a:r>
                    </a:p>
                  </a:txBody>
                  <a:tcPr>
                    <a:solidFill>
                      <a:srgbClr val="F2F7FC"/>
                    </a:solidFill>
                  </a:tcPr>
                </a:tc>
                <a:tc>
                  <a:txBody>
                    <a:bodyPr/>
                    <a:lstStyle/>
                    <a:p>
                      <a:r>
                        <a:rPr lang="en-GB" sz="1200">
                          <a:solidFill>
                            <a:schemeClr val="bg1"/>
                          </a:solidFill>
                          <a:latin typeface="+mj-lt"/>
                        </a:rPr>
                        <a:t>11. Appendix 3: Approach to managing the programme of work</a:t>
                      </a:r>
                    </a:p>
                  </a:txBody>
                  <a:tcPr>
                    <a:solidFill>
                      <a:srgbClr val="F2F7FC"/>
                    </a:solidFill>
                  </a:tcPr>
                </a:tc>
                <a:extLst>
                  <a:ext uri="{0D108BD9-81ED-4DB2-BD59-A6C34878D82A}">
                    <a16:rowId xmlns:a16="http://schemas.microsoft.com/office/drawing/2014/main" val="1405256064"/>
                  </a:ext>
                </a:extLst>
              </a:tr>
            </a:tbl>
          </a:graphicData>
        </a:graphic>
      </p:graphicFrame>
      <p:sp>
        <p:nvSpPr>
          <p:cNvPr id="5" name="Slide Number Placeholder 4">
            <a:extLst>
              <a:ext uri="{FF2B5EF4-FFF2-40B4-BE49-F238E27FC236}">
                <a16:creationId xmlns:a16="http://schemas.microsoft.com/office/drawing/2014/main" id="{627D8F8F-445D-4FF9-98FF-98EDF3D5A9DD}"/>
              </a:ext>
            </a:extLst>
          </p:cNvPr>
          <p:cNvSpPr>
            <a:spLocks noGrp="1"/>
          </p:cNvSpPr>
          <p:nvPr>
            <p:ph type="sldNum" sz="quarter" idx="13"/>
          </p:nvPr>
        </p:nvSpPr>
        <p:spPr/>
        <p:txBody>
          <a:bodyPr/>
          <a:lstStyle/>
          <a:p>
            <a:fld id="{EA3DA7B4-1CBC-4A9E-B9AD-6DD77CAE4334}" type="slidenum">
              <a:rPr lang="en-GB" smtClean="0"/>
              <a:t>2</a:t>
            </a:fld>
            <a:endParaRPr lang="en-GB"/>
          </a:p>
        </p:txBody>
      </p:sp>
      <p:pic>
        <p:nvPicPr>
          <p:cNvPr id="8" name="Picture 1" descr="Description: http://www.wwcp.org.uk/wp-content/uploads/2016/11/West-Wales-Care-Partnership-logo-Partneriaeth-Gofal-Gorllewin-Cymru-logo.jpg">
            <a:extLst>
              <a:ext uri="{FF2B5EF4-FFF2-40B4-BE49-F238E27FC236}">
                <a16:creationId xmlns:a16="http://schemas.microsoft.com/office/drawing/2014/main" id="{2978BDD1-E475-4193-B7F4-9848A187E338}"/>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9137729" y="452962"/>
            <a:ext cx="1618557" cy="6597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21391221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632CC4-02CE-445F-80DA-94FDD8BB4201}"/>
              </a:ext>
            </a:extLst>
          </p:cNvPr>
          <p:cNvSpPr>
            <a:spLocks noGrp="1"/>
          </p:cNvSpPr>
          <p:nvPr>
            <p:ph type="ctrTitle"/>
          </p:nvPr>
        </p:nvSpPr>
        <p:spPr/>
        <p:txBody>
          <a:bodyPr/>
          <a:lstStyle/>
          <a:p>
            <a:r>
              <a:rPr lang="en-GB"/>
              <a:t>5. Feedback from structured interviews</a:t>
            </a:r>
          </a:p>
        </p:txBody>
      </p:sp>
      <p:sp>
        <p:nvSpPr>
          <p:cNvPr id="3" name="Slide Number Placeholder 2">
            <a:extLst>
              <a:ext uri="{FF2B5EF4-FFF2-40B4-BE49-F238E27FC236}">
                <a16:creationId xmlns:a16="http://schemas.microsoft.com/office/drawing/2014/main" id="{B18E546B-8FFE-4D8F-A09A-BB791617251A}"/>
              </a:ext>
            </a:extLst>
          </p:cNvPr>
          <p:cNvSpPr>
            <a:spLocks noGrp="1"/>
          </p:cNvSpPr>
          <p:nvPr>
            <p:ph type="sldNum" sz="quarter" idx="11"/>
          </p:nvPr>
        </p:nvSpPr>
        <p:spPr/>
        <p:txBody>
          <a:bodyPr/>
          <a:lstStyle/>
          <a:p>
            <a:fld id="{EA3DA7B4-1CBC-4A9E-B9AD-6DD77CAE4334}" type="slidenum">
              <a:rPr lang="en-GB" smtClean="0"/>
              <a:t>20</a:t>
            </a:fld>
            <a:endParaRPr lang="en-GB"/>
          </a:p>
        </p:txBody>
      </p:sp>
      <p:pic>
        <p:nvPicPr>
          <p:cNvPr id="4" name="Picture 1" descr="Description: http://www.wwcp.org.uk/wp-content/uploads/2016/11/West-Wales-Care-Partnership-logo-Partneriaeth-Gofal-Gorllewin-Cymru-logo.jpg">
            <a:extLst>
              <a:ext uri="{FF2B5EF4-FFF2-40B4-BE49-F238E27FC236}">
                <a16:creationId xmlns:a16="http://schemas.microsoft.com/office/drawing/2014/main" id="{CDA3E913-0380-4527-B80F-7DAC4CEC04ED}"/>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591718" y="466872"/>
            <a:ext cx="2268485" cy="9247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83047142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CA595D-44FE-41CD-8D29-56B197BABACC}"/>
              </a:ext>
            </a:extLst>
          </p:cNvPr>
          <p:cNvSpPr>
            <a:spLocks noGrp="1"/>
          </p:cNvSpPr>
          <p:nvPr>
            <p:ph type="title"/>
          </p:nvPr>
        </p:nvSpPr>
        <p:spPr/>
        <p:txBody>
          <a:bodyPr/>
          <a:lstStyle/>
          <a:p>
            <a:r>
              <a:rPr lang="en-GB"/>
              <a:t>Stakeholder Engagement</a:t>
            </a:r>
          </a:p>
        </p:txBody>
      </p:sp>
      <p:sp>
        <p:nvSpPr>
          <p:cNvPr id="7" name="TextBox 6">
            <a:extLst>
              <a:ext uri="{FF2B5EF4-FFF2-40B4-BE49-F238E27FC236}">
                <a16:creationId xmlns:a16="http://schemas.microsoft.com/office/drawing/2014/main" id="{7155AF2A-B334-42F9-BCAE-C3F5B2DD54CB}"/>
              </a:ext>
            </a:extLst>
          </p:cNvPr>
          <p:cNvSpPr txBox="1"/>
          <p:nvPr/>
        </p:nvSpPr>
        <p:spPr bwMode="gray">
          <a:xfrm>
            <a:off x="66703" y="2383855"/>
            <a:ext cx="3094074" cy="4154984"/>
          </a:xfrm>
          <a:prstGeom prst="rect">
            <a:avLst/>
          </a:prstGeom>
          <a:solidFill>
            <a:schemeClr val="tx1"/>
          </a:solidFill>
        </p:spPr>
        <p:txBody>
          <a:bodyPr wrap="square" lIns="91440" tIns="45720" rIns="91440" bIns="4572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a:ln>
                  <a:noFill/>
                </a:ln>
                <a:solidFill>
                  <a:srgbClr val="FFFFFF"/>
                </a:solidFill>
                <a:effectLst/>
                <a:uLnTx/>
                <a:uFillTx/>
                <a:latin typeface="Century Gothic"/>
                <a:ea typeface="+mn-ea"/>
                <a:cs typeface="+mn-cs"/>
              </a:rPr>
              <a:t>The </a:t>
            </a:r>
            <a:r>
              <a:rPr lang="en-GB" sz="1200">
                <a:solidFill>
                  <a:srgbClr val="FFFFFF"/>
                </a:solidFill>
                <a:latin typeface="Century Gothic"/>
              </a:rPr>
              <a:t>development of this strategy</a:t>
            </a:r>
            <a:r>
              <a:rPr kumimoji="0" lang="en-GB" sz="1200" b="0" i="0" u="none" strike="noStrike" kern="1200" cap="none" spc="0" normalizeH="0" baseline="0" noProof="0">
                <a:ln>
                  <a:noFill/>
                </a:ln>
                <a:solidFill>
                  <a:srgbClr val="FFFFFF"/>
                </a:solidFill>
                <a:effectLst/>
                <a:uLnTx/>
                <a:uFillTx/>
                <a:latin typeface="Century Gothic"/>
                <a:ea typeface="+mn-ea"/>
                <a:cs typeface="+mn-cs"/>
              </a:rPr>
              <a:t> has taken place from </a:t>
            </a:r>
            <a:r>
              <a:rPr lang="en-GB" sz="1200">
                <a:solidFill>
                  <a:srgbClr val="FFFFFF"/>
                </a:solidFill>
                <a:latin typeface="Century Gothic"/>
              </a:rPr>
              <a:t>February 2021 through</a:t>
            </a:r>
            <a:r>
              <a:rPr kumimoji="0" lang="en-GB" sz="1200" b="0" i="0" u="none" strike="noStrike" kern="1200" cap="none" spc="0" normalizeH="0" baseline="0" noProof="0">
                <a:ln>
                  <a:noFill/>
                </a:ln>
                <a:solidFill>
                  <a:srgbClr val="FFFFFF"/>
                </a:solidFill>
                <a:effectLst/>
                <a:uLnTx/>
                <a:uFillTx/>
                <a:latin typeface="Century Gothic"/>
                <a:ea typeface="+mn-ea"/>
                <a:cs typeface="+mn-cs"/>
              </a:rPr>
              <a:t> to </a:t>
            </a:r>
            <a:r>
              <a:rPr lang="en-GB" sz="1200">
                <a:solidFill>
                  <a:srgbClr val="FFFFFF"/>
                </a:solidFill>
                <a:latin typeface="Century Gothic"/>
              </a:rPr>
              <a:t>January</a:t>
            </a:r>
            <a:r>
              <a:rPr kumimoji="0" lang="en-GB" sz="1200" b="0" i="0" u="none" strike="noStrike" kern="1200" cap="none" spc="0" normalizeH="0" baseline="0" noProof="0">
                <a:ln>
                  <a:noFill/>
                </a:ln>
                <a:solidFill>
                  <a:srgbClr val="FFFFFF"/>
                </a:solidFill>
                <a:effectLst/>
                <a:uLnTx/>
                <a:uFillTx/>
                <a:latin typeface="Century Gothic"/>
                <a:ea typeface="+mn-ea"/>
                <a:cs typeface="+mn-cs"/>
              </a:rPr>
              <a:t> 2022. It has been led by Attain (an independent provider of health support services) who were commissioned by </a:t>
            </a:r>
            <a:r>
              <a:rPr lang="en-GB" sz="1200">
                <a:solidFill>
                  <a:srgbClr val="FFFFFF"/>
                </a:solidFill>
                <a:latin typeface="Century Gothic"/>
              </a:rPr>
              <a:t>Carmarthenshire County Council on behalf of the WWCP</a:t>
            </a:r>
            <a:r>
              <a:rPr kumimoji="0" lang="en-GB" sz="1200" b="0" i="0" u="none" strike="noStrike" kern="1200" cap="none" spc="0" normalizeH="0" baseline="0" noProof="0">
                <a:ln>
                  <a:noFill/>
                </a:ln>
                <a:solidFill>
                  <a:srgbClr val="FFFFFF"/>
                </a:solidFill>
                <a:effectLst/>
                <a:uLnTx/>
                <a:uFillTx/>
                <a:latin typeface="Century Gothic"/>
                <a:ea typeface="+mn-ea"/>
                <a:cs typeface="+mn-cs"/>
              </a:rPr>
              <a:t> to work with partners, PLWD and their carers to develop a </a:t>
            </a:r>
            <a:r>
              <a:rPr lang="en-GB" sz="1200">
                <a:solidFill>
                  <a:srgbClr val="FFFFFF"/>
                </a:solidFill>
                <a:latin typeface="Century Gothic"/>
              </a:rPr>
              <a:t>dementia strategy, vision and Dementia Wellbeing Pathway across the region of</a:t>
            </a:r>
            <a:r>
              <a:rPr kumimoji="0" lang="en-GB" sz="1200" b="0" i="0" u="none" strike="noStrike" kern="1200" cap="none" spc="0" normalizeH="0" baseline="0" noProof="0">
                <a:ln>
                  <a:noFill/>
                </a:ln>
                <a:solidFill>
                  <a:srgbClr val="FFFFFF"/>
                </a:solidFill>
                <a:effectLst/>
                <a:uLnTx/>
                <a:uFillTx/>
                <a:latin typeface="Century Gothic"/>
                <a:ea typeface="Times New Roman" panose="02020603050405020304" pitchFamily="18" charset="0"/>
                <a:cs typeface="+mn-cs"/>
              </a:rPr>
              <a:t> Carmarthenshire, Ceredigion and  Pembrokeshire</a:t>
            </a:r>
            <a:r>
              <a:rPr kumimoji="0" lang="en-GB" sz="1200" b="0" i="0" u="none" strike="noStrike" kern="1200" cap="none" spc="0" normalizeH="0" baseline="0" noProof="0">
                <a:ln>
                  <a:noFill/>
                </a:ln>
                <a:solidFill>
                  <a:srgbClr val="FFFFFF"/>
                </a:solidFill>
                <a:effectLst/>
                <a:uLnTx/>
                <a:uFillTx/>
                <a:latin typeface="Century Gothic"/>
                <a:ea typeface="+mn-ea"/>
                <a:cs typeface="+mn-cs"/>
              </a:rPr>
              <a:t>. The work has been well supported by stakeholders, PLWD and their carers from across the region who have worked very hard to provide local knowledge and insight, through structured stakeholder discussions. The themes stemming from the interviews have been summarised on the following pages.</a:t>
            </a:r>
          </a:p>
        </p:txBody>
      </p:sp>
      <p:sp>
        <p:nvSpPr>
          <p:cNvPr id="5" name="TextBox 4">
            <a:extLst>
              <a:ext uri="{FF2B5EF4-FFF2-40B4-BE49-F238E27FC236}">
                <a16:creationId xmlns:a16="http://schemas.microsoft.com/office/drawing/2014/main" id="{8E853B3E-AA0B-4CEF-9FF0-A2236727C65B}"/>
              </a:ext>
            </a:extLst>
          </p:cNvPr>
          <p:cNvSpPr txBox="1"/>
          <p:nvPr/>
        </p:nvSpPr>
        <p:spPr>
          <a:xfrm>
            <a:off x="358776" y="6527388"/>
            <a:ext cx="1711184" cy="168255"/>
          </a:xfrm>
          <a:prstGeom prst="rect">
            <a:avLst/>
          </a:prstGeom>
          <a:noFill/>
        </p:spPr>
        <p:txBody>
          <a:bodyPr wrap="square" lIns="0" tIns="0" rIns="0" bIns="0" rtlCol="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3D9B5B3-34F1-4574-8603-EBF049354228}" type="slidenum">
              <a:rPr kumimoji="0" lang="en-GB" sz="800" b="0" i="0" u="none" strike="noStrike" kern="1200" cap="none" spc="0" normalizeH="0" baseline="0" noProof="0" smtClean="0">
                <a:ln>
                  <a:noFill/>
                </a:ln>
                <a:solidFill>
                  <a:srgbClr val="FFFFFF"/>
                </a:solidFill>
                <a:effectLst/>
                <a:uLnTx/>
                <a:uFillTx/>
                <a:latin typeface="Century Gothic"/>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21</a:t>
            </a:fld>
            <a:endParaRPr kumimoji="0" lang="en-GB" sz="800" b="0" i="0" u="none" strike="noStrike" kern="1200" cap="none" spc="0" normalizeH="0" baseline="0" noProof="0">
              <a:ln>
                <a:noFill/>
              </a:ln>
              <a:solidFill>
                <a:srgbClr val="FFFFFF"/>
              </a:solidFill>
              <a:effectLst/>
              <a:uLnTx/>
              <a:uFillTx/>
              <a:latin typeface="Century Gothic"/>
              <a:ea typeface="+mn-ea"/>
              <a:cs typeface="+mn-cs"/>
            </a:endParaRPr>
          </a:p>
        </p:txBody>
      </p:sp>
      <p:graphicFrame>
        <p:nvGraphicFramePr>
          <p:cNvPr id="9" name="Table 8">
            <a:extLst>
              <a:ext uri="{FF2B5EF4-FFF2-40B4-BE49-F238E27FC236}">
                <a16:creationId xmlns:a16="http://schemas.microsoft.com/office/drawing/2014/main" id="{8E82B94E-4770-4D64-9208-F8F5F2DE931D}"/>
              </a:ext>
            </a:extLst>
          </p:cNvPr>
          <p:cNvGraphicFramePr>
            <a:graphicFrameLocks noGrp="1"/>
          </p:cNvGraphicFramePr>
          <p:nvPr>
            <p:extLst>
              <p:ext uri="{D42A27DB-BD31-4B8C-83A1-F6EECF244321}">
                <p14:modId xmlns:p14="http://schemas.microsoft.com/office/powerpoint/2010/main" val="4213357485"/>
              </p:ext>
            </p:extLst>
          </p:nvPr>
        </p:nvGraphicFramePr>
        <p:xfrm>
          <a:off x="3819988" y="1282797"/>
          <a:ext cx="6885391" cy="5286131"/>
        </p:xfrm>
        <a:graphic>
          <a:graphicData uri="http://schemas.openxmlformats.org/drawingml/2006/table">
            <a:tbl>
              <a:tblPr firstRow="1" firstCol="1" bandRow="1">
                <a:effectLst/>
                <a:tableStyleId>{3B4B98B0-60AC-42C2-AFA5-B58CD77FA1E5}</a:tableStyleId>
              </a:tblPr>
              <a:tblGrid>
                <a:gridCol w="6885391">
                  <a:extLst>
                    <a:ext uri="{9D8B030D-6E8A-4147-A177-3AD203B41FA5}">
                      <a16:colId xmlns:a16="http://schemas.microsoft.com/office/drawing/2014/main" val="1151135928"/>
                    </a:ext>
                  </a:extLst>
                </a:gridCol>
              </a:tblGrid>
              <a:tr h="286940">
                <a:tc>
                  <a:txBody>
                    <a:bodyPr/>
                    <a:lstStyle/>
                    <a:p>
                      <a:pPr>
                        <a:lnSpc>
                          <a:spcPct val="107000"/>
                        </a:lnSpc>
                        <a:spcAft>
                          <a:spcPts val="800"/>
                        </a:spcAft>
                      </a:pPr>
                      <a:r>
                        <a:rPr lang="en-GB" sz="800" b="0" dirty="0">
                          <a:ln>
                            <a:solidFill>
                              <a:sysClr val="windowText" lastClr="000000"/>
                            </a:solidFill>
                          </a:ln>
                          <a:solidFill>
                            <a:schemeClr val="bg1"/>
                          </a:solidFill>
                          <a:effectLst/>
                          <a:latin typeface="Century Gothic" panose="020B0502020202020204" pitchFamily="34" charset="0"/>
                        </a:rPr>
                        <a:t>Name</a:t>
                      </a:r>
                      <a:endParaRPr lang="en-GB" sz="800" b="0" dirty="0">
                        <a:ln>
                          <a:solidFill>
                            <a:sysClr val="windowText" lastClr="000000"/>
                          </a:solidFill>
                        </a:ln>
                        <a:solidFill>
                          <a:schemeClr val="bg1"/>
                        </a:solidFill>
                        <a:effectLst/>
                        <a:latin typeface="Century Gothic" panose="020B0502020202020204" pitchFamily="34" charset="0"/>
                        <a:ea typeface="Calibri" panose="020F0502020204030204" pitchFamily="34" charset="0"/>
                        <a:cs typeface="Times New Roman" panose="02020603050405020304" pitchFamily="18" charset="0"/>
                      </a:endParaRPr>
                    </a:p>
                  </a:txBody>
                  <a:tcPr marL="63812" marR="63812" marT="0" marB="0" anchor="ctr"/>
                </a:tc>
                <a:extLst>
                  <a:ext uri="{0D108BD9-81ED-4DB2-BD59-A6C34878D82A}">
                    <a16:rowId xmlns:a16="http://schemas.microsoft.com/office/drawing/2014/main" val="511988115"/>
                  </a:ext>
                </a:extLst>
              </a:tr>
              <a:tr h="220041">
                <a:tc>
                  <a:txBody>
                    <a:bodyPr/>
                    <a:lstStyle/>
                    <a:p>
                      <a:pPr algn="l" fontAlgn="t"/>
                      <a:r>
                        <a:rPr lang="en-GB" sz="800" b="0" i="0" u="none" strike="noStrike">
                          <a:ln>
                            <a:solidFill>
                              <a:sysClr val="windowText" lastClr="000000"/>
                            </a:solidFill>
                          </a:ln>
                          <a:solidFill>
                            <a:srgbClr val="000000"/>
                          </a:solidFill>
                          <a:effectLst/>
                          <a:latin typeface="Century Gothic" panose="020B0502020202020204" pitchFamily="34" charset="0"/>
                        </a:rPr>
                        <a:t>Carmarthenshire County Council adult social care service managers</a:t>
                      </a:r>
                    </a:p>
                  </a:txBody>
                  <a:tcPr marL="7620" marR="7620" marT="7620" marB="0"/>
                </a:tc>
                <a:extLst>
                  <a:ext uri="{0D108BD9-81ED-4DB2-BD59-A6C34878D82A}">
                    <a16:rowId xmlns:a16="http://schemas.microsoft.com/office/drawing/2014/main" val="3626046420"/>
                  </a:ext>
                </a:extLst>
              </a:tr>
              <a:tr h="220041">
                <a:tc>
                  <a:txBody>
                    <a:bodyPr/>
                    <a:lstStyle/>
                    <a:p>
                      <a:pPr algn="l" fontAlgn="t"/>
                      <a:r>
                        <a:rPr lang="en-GB" sz="800" b="0" i="0" u="none" strike="noStrike">
                          <a:ln>
                            <a:solidFill>
                              <a:sysClr val="windowText" lastClr="000000"/>
                            </a:solidFill>
                          </a:ln>
                          <a:solidFill>
                            <a:srgbClr val="000000"/>
                          </a:solidFill>
                          <a:effectLst/>
                          <a:latin typeface="Century Gothic" panose="020B0502020202020204" pitchFamily="34" charset="0"/>
                        </a:rPr>
                        <a:t>Carmarthenshire County Council CRT teams</a:t>
                      </a:r>
                    </a:p>
                  </a:txBody>
                  <a:tcPr marL="7620" marR="7620" marT="7620" marB="0"/>
                </a:tc>
                <a:extLst>
                  <a:ext uri="{0D108BD9-81ED-4DB2-BD59-A6C34878D82A}">
                    <a16:rowId xmlns:a16="http://schemas.microsoft.com/office/drawing/2014/main" val="843570910"/>
                  </a:ext>
                </a:extLst>
              </a:tr>
              <a:tr h="220041">
                <a:tc>
                  <a:txBody>
                    <a:bodyPr/>
                    <a:lstStyle/>
                    <a:p>
                      <a:pPr algn="l" fontAlgn="t"/>
                      <a:r>
                        <a:rPr lang="en-GB" sz="800" b="0" i="0" u="none" strike="noStrike">
                          <a:ln>
                            <a:solidFill>
                              <a:sysClr val="windowText" lastClr="000000"/>
                            </a:solidFill>
                          </a:ln>
                          <a:solidFill>
                            <a:srgbClr val="000000"/>
                          </a:solidFill>
                          <a:effectLst/>
                          <a:latin typeface="Century Gothic" panose="020B0502020202020204" pitchFamily="34" charset="0"/>
                        </a:rPr>
                        <a:t>Ceredigion County Council Directors of adult social care</a:t>
                      </a:r>
                    </a:p>
                  </a:txBody>
                  <a:tcPr marL="7620" marR="7620" marT="7620" marB="0"/>
                </a:tc>
                <a:extLst>
                  <a:ext uri="{0D108BD9-81ED-4DB2-BD59-A6C34878D82A}">
                    <a16:rowId xmlns:a16="http://schemas.microsoft.com/office/drawing/2014/main" val="497196954"/>
                  </a:ext>
                </a:extLst>
              </a:tr>
              <a:tr h="220041">
                <a:tc>
                  <a:txBody>
                    <a:bodyPr/>
                    <a:lstStyle/>
                    <a:p>
                      <a:pPr algn="l" fontAlgn="t"/>
                      <a:r>
                        <a:rPr lang="en-GB" sz="800" b="0" i="0" u="none" strike="noStrike">
                          <a:ln>
                            <a:solidFill>
                              <a:sysClr val="windowText" lastClr="000000"/>
                            </a:solidFill>
                          </a:ln>
                          <a:solidFill>
                            <a:srgbClr val="000000"/>
                          </a:solidFill>
                          <a:effectLst/>
                          <a:latin typeface="Century Gothic" panose="020B0502020202020204" pitchFamily="34" charset="0"/>
                        </a:rPr>
                        <a:t>Ceredigion County Council Corporate Managers for Mental Health and Wellbeing and Planned Care</a:t>
                      </a:r>
                    </a:p>
                  </a:txBody>
                  <a:tcPr marL="7620" marR="7620" marT="7620" marB="0"/>
                </a:tc>
                <a:extLst>
                  <a:ext uri="{0D108BD9-81ED-4DB2-BD59-A6C34878D82A}">
                    <a16:rowId xmlns:a16="http://schemas.microsoft.com/office/drawing/2014/main" val="2820342329"/>
                  </a:ext>
                </a:extLst>
              </a:tr>
              <a:tr h="220041">
                <a:tc>
                  <a:txBody>
                    <a:bodyPr/>
                    <a:lstStyle/>
                    <a:p>
                      <a:pPr algn="l" fontAlgn="t"/>
                      <a:r>
                        <a:rPr lang="en-GB" sz="800" b="0" i="0" u="none" strike="noStrike" dirty="0">
                          <a:ln>
                            <a:solidFill>
                              <a:sysClr val="windowText" lastClr="000000"/>
                            </a:solidFill>
                          </a:ln>
                          <a:solidFill>
                            <a:srgbClr val="000000"/>
                          </a:solidFill>
                          <a:effectLst/>
                          <a:latin typeface="Century Gothic" panose="020B0502020202020204" pitchFamily="34" charset="0"/>
                        </a:rPr>
                        <a:t>Age Cymru Dyfed</a:t>
                      </a:r>
                    </a:p>
                  </a:txBody>
                  <a:tcPr marL="7620" marR="7620" marT="7620" marB="0"/>
                </a:tc>
                <a:extLst>
                  <a:ext uri="{0D108BD9-81ED-4DB2-BD59-A6C34878D82A}">
                    <a16:rowId xmlns:a16="http://schemas.microsoft.com/office/drawing/2014/main" val="907459460"/>
                  </a:ext>
                </a:extLst>
              </a:tr>
              <a:tr h="220041">
                <a:tc>
                  <a:txBody>
                    <a:bodyPr/>
                    <a:lstStyle/>
                    <a:p>
                      <a:pPr algn="l" fontAlgn="t"/>
                      <a:r>
                        <a:rPr lang="en-GB" sz="800" b="0" i="0" u="none" strike="noStrike">
                          <a:ln>
                            <a:solidFill>
                              <a:sysClr val="windowText" lastClr="000000"/>
                            </a:solidFill>
                          </a:ln>
                          <a:solidFill>
                            <a:srgbClr val="000000"/>
                          </a:solidFill>
                          <a:effectLst/>
                          <a:latin typeface="Century Gothic" panose="020B0502020202020204" pitchFamily="34" charset="0"/>
                        </a:rPr>
                        <a:t>Pembrokeshire County Council Practitioners Forum</a:t>
                      </a:r>
                    </a:p>
                  </a:txBody>
                  <a:tcPr marL="7620" marR="7620" marT="7620" marB="0"/>
                </a:tc>
                <a:extLst>
                  <a:ext uri="{0D108BD9-81ED-4DB2-BD59-A6C34878D82A}">
                    <a16:rowId xmlns:a16="http://schemas.microsoft.com/office/drawing/2014/main" val="2442917784"/>
                  </a:ext>
                </a:extLst>
              </a:tr>
              <a:tr h="220041">
                <a:tc>
                  <a:txBody>
                    <a:bodyPr/>
                    <a:lstStyle/>
                    <a:p>
                      <a:pPr algn="l" fontAlgn="t"/>
                      <a:r>
                        <a:rPr lang="en-GB" sz="800" b="0" i="0" u="none" strike="noStrike">
                          <a:ln>
                            <a:solidFill>
                              <a:sysClr val="windowText" lastClr="000000"/>
                            </a:solidFill>
                          </a:ln>
                          <a:solidFill>
                            <a:srgbClr val="000000"/>
                          </a:solidFill>
                          <a:effectLst/>
                          <a:latin typeface="Century Gothic" panose="020B0502020202020204" pitchFamily="34" charset="0"/>
                        </a:rPr>
                        <a:t>Pembrokeshire Association of Voluntary Services</a:t>
                      </a:r>
                    </a:p>
                  </a:txBody>
                  <a:tcPr marL="7620" marR="7620" marT="7620" marB="0"/>
                </a:tc>
                <a:extLst>
                  <a:ext uri="{0D108BD9-81ED-4DB2-BD59-A6C34878D82A}">
                    <a16:rowId xmlns:a16="http://schemas.microsoft.com/office/drawing/2014/main" val="1951089630"/>
                  </a:ext>
                </a:extLst>
              </a:tr>
              <a:tr h="199457">
                <a:tc>
                  <a:txBody>
                    <a:bodyPr/>
                    <a:lstStyle/>
                    <a:p>
                      <a:pPr marL="0" marR="0" lvl="0" indent="0" algn="l" defTabSz="914400" rtl="0" eaLnBrk="1" fontAlgn="t" latinLnBrk="0" hangingPunct="1">
                        <a:lnSpc>
                          <a:spcPct val="100000"/>
                        </a:lnSpc>
                        <a:spcBef>
                          <a:spcPts val="0"/>
                        </a:spcBef>
                        <a:spcAft>
                          <a:spcPts val="0"/>
                        </a:spcAft>
                        <a:buClrTx/>
                        <a:buSzTx/>
                        <a:buFontTx/>
                        <a:buNone/>
                        <a:tabLst/>
                        <a:defRPr/>
                      </a:pPr>
                      <a:r>
                        <a:rPr lang="en-GB" sz="800" b="0" i="0" u="none" strike="noStrike">
                          <a:ln>
                            <a:solidFill>
                              <a:sysClr val="windowText" lastClr="000000"/>
                            </a:solidFill>
                          </a:ln>
                          <a:solidFill>
                            <a:srgbClr val="000000"/>
                          </a:solidFill>
                          <a:effectLst/>
                          <a:latin typeface="Century Gothic" panose="020B0502020202020204" pitchFamily="34" charset="0"/>
                        </a:rPr>
                        <a:t>Pembrokeshire Association of Voluntary Services Provider Forum</a:t>
                      </a:r>
                    </a:p>
                  </a:txBody>
                  <a:tcPr marL="7620" marR="7620" marT="7620" marB="0"/>
                </a:tc>
                <a:extLst>
                  <a:ext uri="{0D108BD9-81ED-4DB2-BD59-A6C34878D82A}">
                    <a16:rowId xmlns:a16="http://schemas.microsoft.com/office/drawing/2014/main" val="2611691566"/>
                  </a:ext>
                </a:extLst>
              </a:tr>
              <a:tr h="199457">
                <a:tc>
                  <a:txBody>
                    <a:bodyPr/>
                    <a:lstStyle/>
                    <a:p>
                      <a:pPr marL="0" marR="0" lvl="0" indent="0" algn="l" defTabSz="914400" rtl="0" eaLnBrk="1" fontAlgn="t" latinLnBrk="0" hangingPunct="1">
                        <a:lnSpc>
                          <a:spcPct val="100000"/>
                        </a:lnSpc>
                        <a:spcBef>
                          <a:spcPts val="0"/>
                        </a:spcBef>
                        <a:spcAft>
                          <a:spcPts val="0"/>
                        </a:spcAft>
                        <a:buClrTx/>
                        <a:buSzTx/>
                        <a:buFontTx/>
                        <a:buNone/>
                        <a:tabLst/>
                        <a:defRPr/>
                      </a:pPr>
                      <a:r>
                        <a:rPr lang="en-GB" sz="800" b="0" i="0" u="none" strike="noStrike">
                          <a:ln>
                            <a:solidFill>
                              <a:sysClr val="windowText" lastClr="000000"/>
                            </a:solidFill>
                          </a:ln>
                          <a:solidFill>
                            <a:srgbClr val="000000"/>
                          </a:solidFill>
                          <a:effectLst/>
                          <a:latin typeface="Century Gothic" panose="020B0502020202020204" pitchFamily="34" charset="0"/>
                        </a:rPr>
                        <a:t>Hywel Dda University Health Board (HDUHB) Long term Conditions Team</a:t>
                      </a:r>
                    </a:p>
                  </a:txBody>
                  <a:tcPr marL="7620" marR="7620" marT="7620" marB="0"/>
                </a:tc>
                <a:extLst>
                  <a:ext uri="{0D108BD9-81ED-4DB2-BD59-A6C34878D82A}">
                    <a16:rowId xmlns:a16="http://schemas.microsoft.com/office/drawing/2014/main" val="3036864836"/>
                  </a:ext>
                </a:extLst>
              </a:tr>
              <a:tr h="199457">
                <a:tc>
                  <a:txBody>
                    <a:bodyPr/>
                    <a:lstStyle/>
                    <a:p>
                      <a:pPr algn="l" fontAlgn="t"/>
                      <a:r>
                        <a:rPr lang="en-GB" sz="800" b="0" i="0" u="none" strike="noStrike">
                          <a:ln>
                            <a:solidFill>
                              <a:sysClr val="windowText" lastClr="000000"/>
                            </a:solidFill>
                          </a:ln>
                          <a:solidFill>
                            <a:srgbClr val="000000"/>
                          </a:solidFill>
                          <a:effectLst/>
                          <a:latin typeface="Century Gothic" panose="020B0502020202020204" pitchFamily="34" charset="0"/>
                        </a:rPr>
                        <a:t>HDUHB regional admiral nurse team</a:t>
                      </a:r>
                    </a:p>
                  </a:txBody>
                  <a:tcPr marL="7620" marR="7620" marT="7620" marB="0"/>
                </a:tc>
                <a:extLst>
                  <a:ext uri="{0D108BD9-81ED-4DB2-BD59-A6C34878D82A}">
                    <a16:rowId xmlns:a16="http://schemas.microsoft.com/office/drawing/2014/main" val="776243327"/>
                  </a:ext>
                </a:extLst>
              </a:tr>
              <a:tr h="220041">
                <a:tc>
                  <a:txBody>
                    <a:bodyPr/>
                    <a:lstStyle/>
                    <a:p>
                      <a:pPr algn="l" fontAlgn="t"/>
                      <a:r>
                        <a:rPr lang="en-GB" sz="800" b="0" i="0" u="none" strike="noStrike">
                          <a:ln>
                            <a:solidFill>
                              <a:sysClr val="windowText" lastClr="000000"/>
                            </a:solidFill>
                          </a:ln>
                          <a:solidFill>
                            <a:srgbClr val="000000"/>
                          </a:solidFill>
                          <a:effectLst/>
                          <a:latin typeface="Century Gothic" panose="020B0502020202020204" pitchFamily="34" charset="0"/>
                        </a:rPr>
                        <a:t>HDUHB Occupational Therapy Mental Health Team – Older Adults</a:t>
                      </a:r>
                    </a:p>
                  </a:txBody>
                  <a:tcPr marL="7620" marR="7620" marT="7620" marB="0"/>
                </a:tc>
                <a:extLst>
                  <a:ext uri="{0D108BD9-81ED-4DB2-BD59-A6C34878D82A}">
                    <a16:rowId xmlns:a16="http://schemas.microsoft.com/office/drawing/2014/main" val="1209685439"/>
                  </a:ext>
                </a:extLst>
              </a:tr>
              <a:tr h="220041">
                <a:tc>
                  <a:txBody>
                    <a:bodyPr/>
                    <a:lstStyle/>
                    <a:p>
                      <a:pPr algn="l" fontAlgn="t"/>
                      <a:r>
                        <a:rPr lang="en-GB" sz="800" b="0" i="0" u="none" strike="noStrike">
                          <a:ln>
                            <a:solidFill>
                              <a:sysClr val="windowText" lastClr="000000"/>
                            </a:solidFill>
                          </a:ln>
                          <a:solidFill>
                            <a:srgbClr val="000000"/>
                          </a:solidFill>
                          <a:effectLst/>
                          <a:latin typeface="Century Gothic" panose="020B0502020202020204" pitchFamily="34" charset="0"/>
                        </a:rPr>
                        <a:t>HDUHB Acute Hospitals Dementia Wellbeing Team</a:t>
                      </a:r>
                    </a:p>
                  </a:txBody>
                  <a:tcPr marL="7620" marR="7620" marT="7620" marB="0"/>
                </a:tc>
                <a:extLst>
                  <a:ext uri="{0D108BD9-81ED-4DB2-BD59-A6C34878D82A}">
                    <a16:rowId xmlns:a16="http://schemas.microsoft.com/office/drawing/2014/main" val="463646695"/>
                  </a:ext>
                </a:extLst>
              </a:tr>
              <a:tr h="220041">
                <a:tc>
                  <a:txBody>
                    <a:bodyPr/>
                    <a:lstStyle/>
                    <a:p>
                      <a:pPr algn="l" fontAlgn="t"/>
                      <a:r>
                        <a:rPr lang="en-GB" sz="800" b="0" i="0" u="none" strike="noStrike">
                          <a:ln>
                            <a:solidFill>
                              <a:sysClr val="windowText" lastClr="000000"/>
                            </a:solidFill>
                          </a:ln>
                          <a:solidFill>
                            <a:srgbClr val="000000"/>
                          </a:solidFill>
                          <a:effectLst/>
                          <a:latin typeface="Century Gothic" panose="020B0502020202020204" pitchFamily="34" charset="0"/>
                        </a:rPr>
                        <a:t>HDUHB Older Adults Mental Health Team</a:t>
                      </a:r>
                    </a:p>
                  </a:txBody>
                  <a:tcPr marL="7620" marR="7620" marT="7620" marB="0"/>
                </a:tc>
                <a:extLst>
                  <a:ext uri="{0D108BD9-81ED-4DB2-BD59-A6C34878D82A}">
                    <a16:rowId xmlns:a16="http://schemas.microsoft.com/office/drawing/2014/main" val="124672684"/>
                  </a:ext>
                </a:extLst>
              </a:tr>
              <a:tr h="220041">
                <a:tc>
                  <a:txBody>
                    <a:bodyPr/>
                    <a:lstStyle/>
                    <a:p>
                      <a:pPr algn="l" fontAlgn="t"/>
                      <a:r>
                        <a:rPr lang="en-GB" sz="800" b="0" i="0" u="none" strike="noStrike">
                          <a:ln>
                            <a:solidFill>
                              <a:sysClr val="windowText" lastClr="000000"/>
                            </a:solidFill>
                          </a:ln>
                          <a:solidFill>
                            <a:srgbClr val="000000"/>
                          </a:solidFill>
                          <a:effectLst/>
                          <a:latin typeface="Century Gothic" panose="020B0502020202020204" pitchFamily="34" charset="0"/>
                        </a:rPr>
                        <a:t>HDUHB Heads of service - Therapies</a:t>
                      </a:r>
                    </a:p>
                  </a:txBody>
                  <a:tcPr marL="7620" marR="7620" marT="7620" marB="0"/>
                </a:tc>
                <a:extLst>
                  <a:ext uri="{0D108BD9-81ED-4DB2-BD59-A6C34878D82A}">
                    <a16:rowId xmlns:a16="http://schemas.microsoft.com/office/drawing/2014/main" val="888328000"/>
                  </a:ext>
                </a:extLst>
              </a:tr>
              <a:tr h="220041">
                <a:tc>
                  <a:txBody>
                    <a:bodyPr/>
                    <a:lstStyle/>
                    <a:p>
                      <a:pPr algn="l" fontAlgn="t"/>
                      <a:r>
                        <a:rPr lang="en-GB" sz="800" b="0" i="0" u="none" strike="noStrike" dirty="0">
                          <a:ln>
                            <a:solidFill>
                              <a:sysClr val="windowText" lastClr="000000"/>
                            </a:solidFill>
                          </a:ln>
                          <a:solidFill>
                            <a:srgbClr val="000000"/>
                          </a:solidFill>
                          <a:effectLst/>
                          <a:latin typeface="Century Gothic" panose="020B0502020202020204" pitchFamily="34" charset="0"/>
                        </a:rPr>
                        <a:t>HDUHB Dementia Wellbeing Community Team</a:t>
                      </a:r>
                    </a:p>
                  </a:txBody>
                  <a:tcPr marL="7620" marR="7620" marT="7620" marB="0"/>
                </a:tc>
                <a:extLst>
                  <a:ext uri="{0D108BD9-81ED-4DB2-BD59-A6C34878D82A}">
                    <a16:rowId xmlns:a16="http://schemas.microsoft.com/office/drawing/2014/main" val="3306427934"/>
                  </a:ext>
                </a:extLst>
              </a:tr>
              <a:tr h="220041">
                <a:tc>
                  <a:txBody>
                    <a:bodyPr/>
                    <a:lstStyle/>
                    <a:p>
                      <a:pPr algn="l" fontAlgn="t"/>
                      <a:r>
                        <a:rPr lang="en-GB" sz="800" b="0" i="0" u="none" strike="noStrike" dirty="0">
                          <a:ln>
                            <a:solidFill>
                              <a:sysClr val="windowText" lastClr="000000"/>
                            </a:solidFill>
                          </a:ln>
                          <a:solidFill>
                            <a:srgbClr val="000000"/>
                          </a:solidFill>
                          <a:effectLst/>
                          <a:latin typeface="Century Gothic" panose="020B0502020202020204" pitchFamily="34" charset="0"/>
                        </a:rPr>
                        <a:t>Regional Care Home Provider Forum</a:t>
                      </a:r>
                    </a:p>
                  </a:txBody>
                  <a:tcPr marL="7620" marR="7620" marT="7620" marB="0"/>
                </a:tc>
                <a:extLst>
                  <a:ext uri="{0D108BD9-81ED-4DB2-BD59-A6C34878D82A}">
                    <a16:rowId xmlns:a16="http://schemas.microsoft.com/office/drawing/2014/main" val="807490935"/>
                  </a:ext>
                </a:extLst>
              </a:tr>
              <a:tr h="220041">
                <a:tc>
                  <a:txBody>
                    <a:bodyPr/>
                    <a:lstStyle/>
                    <a:p>
                      <a:pPr algn="l" fontAlgn="t"/>
                      <a:r>
                        <a:rPr lang="en-GB" sz="800" b="0" i="0" u="none" strike="noStrike" dirty="0">
                          <a:ln>
                            <a:solidFill>
                              <a:sysClr val="windowText" lastClr="000000"/>
                            </a:solidFill>
                          </a:ln>
                          <a:solidFill>
                            <a:srgbClr val="000000"/>
                          </a:solidFill>
                          <a:effectLst/>
                          <a:latin typeface="Century Gothic" panose="020B0502020202020204" pitchFamily="34" charset="0"/>
                        </a:rPr>
                        <a:t>Healthier Pembrokeshire Forum</a:t>
                      </a:r>
                    </a:p>
                  </a:txBody>
                  <a:tcPr marL="7620" marR="7620" marT="7620" marB="0"/>
                </a:tc>
                <a:extLst>
                  <a:ext uri="{0D108BD9-81ED-4DB2-BD59-A6C34878D82A}">
                    <a16:rowId xmlns:a16="http://schemas.microsoft.com/office/drawing/2014/main" val="347302340"/>
                  </a:ext>
                </a:extLst>
              </a:tr>
              <a:tr h="220041">
                <a:tc>
                  <a:txBody>
                    <a:bodyPr/>
                    <a:lstStyle/>
                    <a:p>
                      <a:pPr algn="l" fontAlgn="t"/>
                      <a:r>
                        <a:rPr lang="en-GB" sz="800" b="0" i="0" u="none" strike="noStrike" dirty="0">
                          <a:ln>
                            <a:solidFill>
                              <a:sysClr val="windowText" lastClr="000000"/>
                            </a:solidFill>
                          </a:ln>
                          <a:solidFill>
                            <a:srgbClr val="000000"/>
                          </a:solidFill>
                          <a:effectLst/>
                          <a:latin typeface="Century Gothic" panose="020B0502020202020204" pitchFamily="34" charset="0"/>
                        </a:rPr>
                        <a:t>Tywi Taf Cluster</a:t>
                      </a:r>
                    </a:p>
                  </a:txBody>
                  <a:tcPr marL="7620" marR="7620" marT="7620" marB="0"/>
                </a:tc>
                <a:extLst>
                  <a:ext uri="{0D108BD9-81ED-4DB2-BD59-A6C34878D82A}">
                    <a16:rowId xmlns:a16="http://schemas.microsoft.com/office/drawing/2014/main" val="3648294750"/>
                  </a:ext>
                </a:extLst>
              </a:tr>
              <a:tr h="220041">
                <a:tc>
                  <a:txBody>
                    <a:bodyPr/>
                    <a:lstStyle/>
                    <a:p>
                      <a:pPr algn="l" fontAlgn="t"/>
                      <a:r>
                        <a:rPr lang="en-GB" sz="800" b="0" i="0" u="none" strike="noStrike" dirty="0">
                          <a:ln>
                            <a:solidFill>
                              <a:sysClr val="windowText" lastClr="000000"/>
                            </a:solidFill>
                          </a:ln>
                          <a:solidFill>
                            <a:srgbClr val="000000"/>
                          </a:solidFill>
                          <a:effectLst/>
                          <a:latin typeface="Century Gothic" panose="020B0502020202020204" pitchFamily="34" charset="0"/>
                        </a:rPr>
                        <a:t>Amman Gwendraeth Cluster</a:t>
                      </a:r>
                    </a:p>
                  </a:txBody>
                  <a:tcPr marL="7620" marR="7620" marT="7620" marB="0"/>
                </a:tc>
                <a:extLst>
                  <a:ext uri="{0D108BD9-81ED-4DB2-BD59-A6C34878D82A}">
                    <a16:rowId xmlns:a16="http://schemas.microsoft.com/office/drawing/2014/main" val="363913689"/>
                  </a:ext>
                </a:extLst>
              </a:tr>
              <a:tr h="220041">
                <a:tc>
                  <a:txBody>
                    <a:bodyPr/>
                    <a:lstStyle/>
                    <a:p>
                      <a:pPr algn="l" fontAlgn="t"/>
                      <a:r>
                        <a:rPr lang="en-GB" sz="800" b="0" i="0" u="none" strike="noStrike" dirty="0">
                          <a:ln>
                            <a:solidFill>
                              <a:sysClr val="windowText" lastClr="000000"/>
                            </a:solidFill>
                          </a:ln>
                          <a:solidFill>
                            <a:srgbClr val="000000"/>
                          </a:solidFill>
                          <a:effectLst/>
                          <a:latin typeface="Century Gothic" panose="020B0502020202020204" pitchFamily="34" charset="0"/>
                        </a:rPr>
                        <a:t>North Ceredigion Cluster</a:t>
                      </a:r>
                    </a:p>
                  </a:txBody>
                  <a:tcPr marL="7620" marR="7620" marT="7620" marB="0"/>
                </a:tc>
                <a:extLst>
                  <a:ext uri="{0D108BD9-81ED-4DB2-BD59-A6C34878D82A}">
                    <a16:rowId xmlns:a16="http://schemas.microsoft.com/office/drawing/2014/main" val="3435251960"/>
                  </a:ext>
                </a:extLst>
              </a:tr>
              <a:tr h="220041">
                <a:tc>
                  <a:txBody>
                    <a:bodyPr/>
                    <a:lstStyle/>
                    <a:p>
                      <a:pPr algn="l" fontAlgn="t"/>
                      <a:r>
                        <a:rPr lang="en-GB" sz="800" b="0" i="0" u="none" strike="noStrike" dirty="0">
                          <a:ln>
                            <a:solidFill>
                              <a:sysClr val="windowText" lastClr="000000"/>
                            </a:solidFill>
                          </a:ln>
                          <a:solidFill>
                            <a:srgbClr val="000000"/>
                          </a:solidFill>
                          <a:effectLst/>
                          <a:latin typeface="Century Gothic" panose="020B0502020202020204" pitchFamily="34" charset="0"/>
                        </a:rPr>
                        <a:t>South Ceredigion Cluster</a:t>
                      </a:r>
                    </a:p>
                  </a:txBody>
                  <a:tcPr marL="7620" marR="7620" marT="7620" marB="0"/>
                </a:tc>
                <a:extLst>
                  <a:ext uri="{0D108BD9-81ED-4DB2-BD59-A6C34878D82A}">
                    <a16:rowId xmlns:a16="http://schemas.microsoft.com/office/drawing/2014/main" val="1404313651"/>
                  </a:ext>
                </a:extLst>
              </a:tr>
              <a:tr h="220041">
                <a:tc>
                  <a:txBody>
                    <a:bodyPr/>
                    <a:lstStyle/>
                    <a:p>
                      <a:pPr algn="l" fontAlgn="t"/>
                      <a:r>
                        <a:rPr lang="en-GB" sz="800" b="0" i="0" u="none" strike="noStrike" dirty="0">
                          <a:ln>
                            <a:solidFill>
                              <a:sysClr val="windowText" lastClr="000000"/>
                            </a:solidFill>
                          </a:ln>
                          <a:solidFill>
                            <a:srgbClr val="000000"/>
                          </a:solidFill>
                          <a:effectLst/>
                          <a:latin typeface="Century Gothic" panose="020B0502020202020204" pitchFamily="34" charset="0"/>
                        </a:rPr>
                        <a:t>North Pembrokeshire Cluster</a:t>
                      </a:r>
                    </a:p>
                  </a:txBody>
                  <a:tcPr marL="7620" marR="7620" marT="7620" marB="0"/>
                </a:tc>
                <a:extLst>
                  <a:ext uri="{0D108BD9-81ED-4DB2-BD59-A6C34878D82A}">
                    <a16:rowId xmlns:a16="http://schemas.microsoft.com/office/drawing/2014/main" val="2776543013"/>
                  </a:ext>
                </a:extLst>
              </a:tr>
              <a:tr h="220041">
                <a:tc>
                  <a:txBody>
                    <a:bodyPr/>
                    <a:lstStyle/>
                    <a:p>
                      <a:pPr algn="l" fontAlgn="t"/>
                      <a:r>
                        <a:rPr lang="en-GB" sz="800" b="0" i="0" u="none" strike="noStrike" dirty="0">
                          <a:ln>
                            <a:solidFill>
                              <a:sysClr val="windowText" lastClr="000000"/>
                            </a:solidFill>
                          </a:ln>
                          <a:solidFill>
                            <a:srgbClr val="000000"/>
                          </a:solidFill>
                          <a:effectLst/>
                          <a:latin typeface="Century Gothic" panose="020B0502020202020204" pitchFamily="34" charset="0"/>
                        </a:rPr>
                        <a:t>South Pembrokeshire</a:t>
                      </a:r>
                    </a:p>
                  </a:txBody>
                  <a:tcPr marL="7620" marR="7620" marT="7620" marB="0"/>
                </a:tc>
                <a:extLst>
                  <a:ext uri="{0D108BD9-81ED-4DB2-BD59-A6C34878D82A}">
                    <a16:rowId xmlns:a16="http://schemas.microsoft.com/office/drawing/2014/main" val="2954649856"/>
                  </a:ext>
                </a:extLst>
              </a:tr>
            </a:tbl>
          </a:graphicData>
        </a:graphic>
      </p:graphicFrame>
      <p:sp>
        <p:nvSpPr>
          <p:cNvPr id="3" name="TextBox 2">
            <a:extLst>
              <a:ext uri="{FF2B5EF4-FFF2-40B4-BE49-F238E27FC236}">
                <a16:creationId xmlns:a16="http://schemas.microsoft.com/office/drawing/2014/main" id="{73DEB07F-87BA-4C02-82B5-BA8A5AC1D0D0}"/>
              </a:ext>
            </a:extLst>
          </p:cNvPr>
          <p:cNvSpPr txBox="1"/>
          <p:nvPr/>
        </p:nvSpPr>
        <p:spPr bwMode="gray">
          <a:xfrm>
            <a:off x="3826038" y="973424"/>
            <a:ext cx="6429029" cy="215444"/>
          </a:xfrm>
          <a:prstGeom prst="rect">
            <a:avLst/>
          </a:prstGeom>
          <a:noFill/>
        </p:spPr>
        <p:txBody>
          <a:bodyPr wrap="square" lIns="0" tIns="0" rIns="0" bIns="0" rtlCol="0">
            <a:spAutoFit/>
          </a:bodyPr>
          <a:lstStyle/>
          <a:p>
            <a:pPr algn="l">
              <a:spcBef>
                <a:spcPts val="300"/>
              </a:spcBef>
            </a:pPr>
            <a:r>
              <a:rPr lang="en-GB" sz="1400" dirty="0">
                <a:solidFill>
                  <a:schemeClr val="bg1"/>
                </a:solidFill>
                <a:latin typeface="+mj-lt"/>
                <a:cs typeface="Arial" pitchFamily="34" charset="0"/>
              </a:rPr>
              <a:t>Many thanks to those who have engaged in this work:</a:t>
            </a:r>
          </a:p>
        </p:txBody>
      </p:sp>
      <p:sp>
        <p:nvSpPr>
          <p:cNvPr id="4" name="Slide Number Placeholder 3">
            <a:extLst>
              <a:ext uri="{FF2B5EF4-FFF2-40B4-BE49-F238E27FC236}">
                <a16:creationId xmlns:a16="http://schemas.microsoft.com/office/drawing/2014/main" id="{468C7525-57FE-4C3A-8D16-46D1E3613708}"/>
              </a:ext>
            </a:extLst>
          </p:cNvPr>
          <p:cNvSpPr>
            <a:spLocks noGrp="1"/>
          </p:cNvSpPr>
          <p:nvPr>
            <p:ph type="sldNum" sz="quarter" idx="12"/>
          </p:nvPr>
        </p:nvSpPr>
        <p:spPr/>
        <p:txBody>
          <a:bodyPr/>
          <a:lstStyle/>
          <a:p>
            <a:fld id="{EA3DA7B4-1CBC-4A9E-B9AD-6DD77CAE4334}" type="slidenum">
              <a:rPr lang="en-GB" smtClean="0"/>
              <a:t>21</a:t>
            </a:fld>
            <a:endParaRPr lang="en-GB"/>
          </a:p>
        </p:txBody>
      </p:sp>
      <p:pic>
        <p:nvPicPr>
          <p:cNvPr id="10" name="Picture 1" descr="Description: http://www.wwcp.org.uk/wp-content/uploads/2016/11/West-Wales-Care-Partnership-logo-Partneriaeth-Gofal-Gorllewin-Cymru-logo.jpg">
            <a:extLst>
              <a:ext uri="{FF2B5EF4-FFF2-40B4-BE49-F238E27FC236}">
                <a16:creationId xmlns:a16="http://schemas.microsoft.com/office/drawing/2014/main" id="{8360841D-82C6-423E-BFC3-4919FCC0CE68}"/>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9137729" y="452962"/>
            <a:ext cx="1618557" cy="6597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TextBox 10">
            <a:extLst>
              <a:ext uri="{FF2B5EF4-FFF2-40B4-BE49-F238E27FC236}">
                <a16:creationId xmlns:a16="http://schemas.microsoft.com/office/drawing/2014/main" id="{0FB926C6-A769-4355-9E6E-CF12177CD1EC}"/>
              </a:ext>
            </a:extLst>
          </p:cNvPr>
          <p:cNvSpPr txBox="1"/>
          <p:nvPr/>
        </p:nvSpPr>
        <p:spPr bwMode="gray">
          <a:xfrm>
            <a:off x="7040553" y="4625241"/>
            <a:ext cx="3437091" cy="1815882"/>
          </a:xfrm>
          <a:prstGeom prst="rect">
            <a:avLst/>
          </a:prstGeom>
          <a:solidFill>
            <a:schemeClr val="bg2"/>
          </a:solidFill>
          <a:ln>
            <a:solidFill>
              <a:schemeClr val="accent1"/>
            </a:solidFill>
          </a:ln>
          <a:effectLst>
            <a:outerShdw blurRad="50800" dist="38100" dir="5400000" algn="t" rotWithShape="0">
              <a:prstClr val="black">
                <a:alpha val="40000"/>
              </a:prstClr>
            </a:outerShdw>
          </a:effectLst>
        </p:spPr>
        <p:txBody>
          <a:bodyPr wrap="square">
            <a:spAutoFit/>
          </a:bodyPr>
          <a:lstStyle/>
          <a:p>
            <a:pPr algn="ctr"/>
            <a:r>
              <a:rPr lang="en-GB" sz="1400" dirty="0">
                <a:latin typeface="+mj-lt"/>
              </a:rPr>
              <a:t>Enormous thanks goes to the 16 carers who gave up their time to provide information on the experiences of the people they are caring for as well as from their own caring perspective – this strategy would not be possible without your input. </a:t>
            </a:r>
          </a:p>
        </p:txBody>
      </p:sp>
    </p:spTree>
    <p:extLst>
      <p:ext uri="{BB962C8B-B14F-4D97-AF65-F5344CB8AC3E}">
        <p14:creationId xmlns:p14="http://schemas.microsoft.com/office/powerpoint/2010/main" val="79894318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C27CDC42-94BD-493C-9463-E123B9E4A0A9}"/>
              </a:ext>
            </a:extLst>
          </p:cNvPr>
          <p:cNvSpPr txBox="1">
            <a:spLocks/>
          </p:cNvSpPr>
          <p:nvPr/>
        </p:nvSpPr>
        <p:spPr>
          <a:xfrm>
            <a:off x="9444950" y="1044004"/>
            <a:ext cx="2006568" cy="523568"/>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5400" kern="1200">
                <a:solidFill>
                  <a:schemeClr val="tx2">
                    <a:lumMod val="75000"/>
                  </a:schemeClr>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a:ln>
                  <a:noFill/>
                </a:ln>
                <a:solidFill>
                  <a:srgbClr val="7F3E98"/>
                </a:solidFill>
                <a:effectLst/>
                <a:uLnTx/>
                <a:uFillTx/>
                <a:latin typeface="Century Gothic"/>
                <a:ea typeface="+mj-ea"/>
                <a:cs typeface="+mj-cs"/>
              </a:rPr>
              <a:t>Assessment and diagnosis</a:t>
            </a:r>
          </a:p>
        </p:txBody>
      </p:sp>
      <p:sp>
        <p:nvSpPr>
          <p:cNvPr id="27" name="Rectangle 26">
            <a:extLst>
              <a:ext uri="{FF2B5EF4-FFF2-40B4-BE49-F238E27FC236}">
                <a16:creationId xmlns:a16="http://schemas.microsoft.com/office/drawing/2014/main" id="{678173F2-0A69-4C98-8262-339B422E326F}"/>
              </a:ext>
            </a:extLst>
          </p:cNvPr>
          <p:cNvSpPr/>
          <p:nvPr/>
        </p:nvSpPr>
        <p:spPr bwMode="gray">
          <a:xfrm>
            <a:off x="514248" y="2889764"/>
            <a:ext cx="2149210" cy="1178537"/>
          </a:xfrm>
          <a:prstGeom prst="rect">
            <a:avLst/>
          </a:prstGeom>
          <a:solidFill>
            <a:srgbClr val="FFFFFF"/>
          </a:solidFill>
          <a:ln w="19050" cap="flat" cmpd="sng" algn="ctr">
            <a:solidFill>
              <a:srgbClr val="6C2180"/>
            </a:solidFill>
            <a:prstDash val="soli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defRPr/>
            </a:pPr>
            <a:r>
              <a:rPr lang="en-GB" sz="1200" kern="0">
                <a:solidFill>
                  <a:srgbClr val="000000"/>
                </a:solidFill>
                <a:latin typeface="Century Gothic"/>
                <a:cs typeface="Calibri" panose="020F0502020204030204" pitchFamily="34" charset="0"/>
              </a:rPr>
              <a:t>Absolutely no training - had to find out by myself.  Got lots of leaflets but I really needed someone to sit with me and explain things</a:t>
            </a:r>
          </a:p>
        </p:txBody>
      </p:sp>
      <p:sp>
        <p:nvSpPr>
          <p:cNvPr id="30" name="Rectangle 29">
            <a:extLst>
              <a:ext uri="{FF2B5EF4-FFF2-40B4-BE49-F238E27FC236}">
                <a16:creationId xmlns:a16="http://schemas.microsoft.com/office/drawing/2014/main" id="{E07F3797-6126-448B-82E8-C88A2A0C8E1E}"/>
              </a:ext>
            </a:extLst>
          </p:cNvPr>
          <p:cNvSpPr/>
          <p:nvPr/>
        </p:nvSpPr>
        <p:spPr bwMode="gray">
          <a:xfrm>
            <a:off x="514248" y="5418731"/>
            <a:ext cx="2149210" cy="1178537"/>
          </a:xfrm>
          <a:prstGeom prst="rect">
            <a:avLst/>
          </a:prstGeom>
          <a:solidFill>
            <a:srgbClr val="FFFFFF"/>
          </a:solidFill>
          <a:ln w="19050" cap="flat" cmpd="sng" algn="ctr">
            <a:solidFill>
              <a:srgbClr val="6C2180"/>
            </a:solidFill>
            <a:prstDash val="soli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0077B7"/>
              </a:solidFill>
              <a:effectLst/>
              <a:uLnTx/>
              <a:uFillTx/>
              <a:latin typeface="Century Gothic"/>
              <a:ea typeface="+mn-ea"/>
              <a:cs typeface="+mn-cs"/>
            </a:endParaRPr>
          </a:p>
        </p:txBody>
      </p:sp>
      <p:sp>
        <p:nvSpPr>
          <p:cNvPr id="38" name="Rectangle 37">
            <a:extLst>
              <a:ext uri="{FF2B5EF4-FFF2-40B4-BE49-F238E27FC236}">
                <a16:creationId xmlns:a16="http://schemas.microsoft.com/office/drawing/2014/main" id="{94E0DA3D-C542-4F42-B744-4BC0258E8828}"/>
              </a:ext>
            </a:extLst>
          </p:cNvPr>
          <p:cNvSpPr/>
          <p:nvPr/>
        </p:nvSpPr>
        <p:spPr bwMode="gray">
          <a:xfrm>
            <a:off x="514248" y="4152524"/>
            <a:ext cx="2149210" cy="1178537"/>
          </a:xfrm>
          <a:prstGeom prst="rect">
            <a:avLst/>
          </a:prstGeom>
          <a:solidFill>
            <a:srgbClr val="FFFFFF"/>
          </a:solidFill>
          <a:ln w="19050" cap="flat" cmpd="sng" algn="ctr">
            <a:solidFill>
              <a:srgbClr val="6C2180"/>
            </a:solidFill>
            <a:prstDash val="soli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200" b="0" i="0" u="none" strike="noStrike" kern="0" cap="none" spc="0" normalizeH="0" baseline="0" noProof="0">
              <a:ln>
                <a:noFill/>
              </a:ln>
              <a:solidFill>
                <a:srgbClr val="000000"/>
              </a:solidFill>
              <a:effectLst/>
              <a:uLnTx/>
              <a:uFillTx/>
              <a:latin typeface="Century Gothic"/>
              <a:ea typeface="+mn-ea"/>
              <a:cs typeface="Calibri"/>
            </a:endParaRPr>
          </a:p>
        </p:txBody>
      </p:sp>
      <p:sp>
        <p:nvSpPr>
          <p:cNvPr id="40" name="Rectangle 39">
            <a:extLst>
              <a:ext uri="{FF2B5EF4-FFF2-40B4-BE49-F238E27FC236}">
                <a16:creationId xmlns:a16="http://schemas.microsoft.com/office/drawing/2014/main" id="{CDAE9C64-DA4A-48A8-BA1B-C30C6AEFB8A4}"/>
              </a:ext>
            </a:extLst>
          </p:cNvPr>
          <p:cNvSpPr/>
          <p:nvPr/>
        </p:nvSpPr>
        <p:spPr bwMode="gray">
          <a:xfrm>
            <a:off x="2795183" y="5418731"/>
            <a:ext cx="2088000" cy="1178537"/>
          </a:xfrm>
          <a:prstGeom prst="rect">
            <a:avLst/>
          </a:prstGeom>
          <a:solidFill>
            <a:srgbClr val="FFFFFF"/>
          </a:solidFill>
          <a:ln w="19050" cap="flat" cmpd="sng" algn="ctr">
            <a:solidFill>
              <a:srgbClr val="6C2180"/>
            </a:solidFill>
            <a:prstDash val="soli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defRPr/>
            </a:pPr>
            <a:r>
              <a:rPr kumimoji="0" lang="en-GB" sz="1200" b="0" i="0" u="none" strike="noStrike" kern="0" cap="none" spc="0" normalizeH="0" baseline="0" noProof="0">
                <a:ln>
                  <a:noFill/>
                </a:ln>
                <a:solidFill>
                  <a:srgbClr val="000000"/>
                </a:solidFill>
                <a:effectLst/>
                <a:uLnTx/>
                <a:uFillTx/>
                <a:latin typeface="Century Gothic"/>
                <a:ea typeface="+mn-ea"/>
                <a:cs typeface="Calibri"/>
              </a:rPr>
              <a:t>Llanethlli information and training over 4 weeks was very helpful - addresses numbers, websites, of services</a:t>
            </a:r>
          </a:p>
        </p:txBody>
      </p:sp>
      <p:sp>
        <p:nvSpPr>
          <p:cNvPr id="45" name="Rectangle 44">
            <a:extLst>
              <a:ext uri="{FF2B5EF4-FFF2-40B4-BE49-F238E27FC236}">
                <a16:creationId xmlns:a16="http://schemas.microsoft.com/office/drawing/2014/main" id="{328BEF41-E182-43DB-A9E5-152D2E2CA08F}"/>
              </a:ext>
            </a:extLst>
          </p:cNvPr>
          <p:cNvSpPr/>
          <p:nvPr/>
        </p:nvSpPr>
        <p:spPr bwMode="gray">
          <a:xfrm>
            <a:off x="2795183" y="2889762"/>
            <a:ext cx="2088000" cy="1178537"/>
          </a:xfrm>
          <a:prstGeom prst="rect">
            <a:avLst/>
          </a:prstGeom>
          <a:solidFill>
            <a:srgbClr val="FFFFFF"/>
          </a:solidFill>
          <a:ln w="19050" cap="flat" cmpd="sng" algn="ctr">
            <a:solidFill>
              <a:srgbClr val="6C2180"/>
            </a:solidFill>
            <a:prstDash val="soli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defRPr/>
            </a:pPr>
            <a:r>
              <a:rPr lang="en-GB" sz="1200" kern="0">
                <a:solidFill>
                  <a:srgbClr val="000000"/>
                </a:solidFill>
                <a:latin typeface="Century Gothic"/>
                <a:cs typeface="Calibri" panose="020F0502020204030204" pitchFamily="34" charset="0"/>
              </a:rPr>
              <a:t>Rather a lot of confused phone calls from carers’ association. No help from the GP or the carers’ association</a:t>
            </a:r>
          </a:p>
        </p:txBody>
      </p:sp>
      <p:sp>
        <p:nvSpPr>
          <p:cNvPr id="47" name="Rectangle 46">
            <a:extLst>
              <a:ext uri="{FF2B5EF4-FFF2-40B4-BE49-F238E27FC236}">
                <a16:creationId xmlns:a16="http://schemas.microsoft.com/office/drawing/2014/main" id="{851AB445-540A-4236-8380-7340F25DE66D}"/>
              </a:ext>
            </a:extLst>
          </p:cNvPr>
          <p:cNvSpPr/>
          <p:nvPr/>
        </p:nvSpPr>
        <p:spPr bwMode="gray">
          <a:xfrm>
            <a:off x="2795183" y="4149435"/>
            <a:ext cx="2088000" cy="1178537"/>
          </a:xfrm>
          <a:prstGeom prst="rect">
            <a:avLst/>
          </a:prstGeom>
          <a:noFill/>
          <a:ln w="19050" cap="flat" cmpd="sng" algn="ctr">
            <a:solidFill>
              <a:srgbClr val="6C2180"/>
            </a:solidFill>
            <a:prstDash val="soli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200" b="0" i="0" u="none" strike="noStrike" kern="0" cap="none" spc="0" normalizeH="0" baseline="0" noProof="0">
              <a:ln>
                <a:noFill/>
              </a:ln>
              <a:solidFill>
                <a:srgbClr val="000000"/>
              </a:solidFill>
              <a:effectLst/>
              <a:uLnTx/>
              <a:uFillTx/>
              <a:latin typeface="Century Gothic"/>
              <a:ea typeface="+mn-ea"/>
              <a:cs typeface="Calibri" panose="020F0502020204030204" pitchFamily="34" charset="0"/>
            </a:endParaRPr>
          </a:p>
        </p:txBody>
      </p:sp>
      <p:sp>
        <p:nvSpPr>
          <p:cNvPr id="48" name="Rectangle 47">
            <a:extLst>
              <a:ext uri="{FF2B5EF4-FFF2-40B4-BE49-F238E27FC236}">
                <a16:creationId xmlns:a16="http://schemas.microsoft.com/office/drawing/2014/main" id="{6CAAE211-2ACA-439F-BA12-2F0E46E3EA7A}"/>
              </a:ext>
            </a:extLst>
          </p:cNvPr>
          <p:cNvSpPr/>
          <p:nvPr/>
        </p:nvSpPr>
        <p:spPr bwMode="gray">
          <a:xfrm>
            <a:off x="4979504" y="2889761"/>
            <a:ext cx="2136088" cy="1178537"/>
          </a:xfrm>
          <a:prstGeom prst="rect">
            <a:avLst/>
          </a:prstGeom>
          <a:solidFill>
            <a:srgbClr val="FFFFFF"/>
          </a:solidFill>
          <a:ln w="19050" cap="flat" cmpd="sng" algn="ctr">
            <a:solidFill>
              <a:srgbClr val="79298C"/>
            </a:solidFill>
            <a:prstDash val="soli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defRPr/>
            </a:pPr>
            <a:r>
              <a:rPr lang="en-GB" sz="1200" kern="0">
                <a:solidFill>
                  <a:srgbClr val="000000"/>
                </a:solidFill>
                <a:latin typeface="Century Gothic"/>
                <a:cs typeface="Calibri"/>
              </a:rPr>
              <a:t>Stumbled along in the dark. Given support through a fluke re enquiring about council tax </a:t>
            </a:r>
          </a:p>
        </p:txBody>
      </p:sp>
      <p:sp>
        <p:nvSpPr>
          <p:cNvPr id="49" name="Rectangle 48">
            <a:extLst>
              <a:ext uri="{FF2B5EF4-FFF2-40B4-BE49-F238E27FC236}">
                <a16:creationId xmlns:a16="http://schemas.microsoft.com/office/drawing/2014/main" id="{3891D321-8664-450F-9FC5-FBBB9829EF59}"/>
              </a:ext>
            </a:extLst>
          </p:cNvPr>
          <p:cNvSpPr/>
          <p:nvPr/>
        </p:nvSpPr>
        <p:spPr bwMode="gray">
          <a:xfrm>
            <a:off x="4979504" y="4152523"/>
            <a:ext cx="2136088" cy="1178537"/>
          </a:xfrm>
          <a:prstGeom prst="rect">
            <a:avLst/>
          </a:prstGeom>
          <a:solidFill>
            <a:srgbClr val="FFFFFF"/>
          </a:solidFill>
          <a:ln w="19050" cap="flat" cmpd="sng" algn="ctr">
            <a:solidFill>
              <a:srgbClr val="79298C"/>
            </a:solidFill>
            <a:prstDash val="soli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defRPr/>
            </a:pPr>
            <a:r>
              <a:rPr lang="en-GB" sz="1200" kern="0">
                <a:solidFill>
                  <a:srgbClr val="000000"/>
                </a:solidFill>
                <a:latin typeface="Century Gothic"/>
                <a:cs typeface="Calibri" panose="020F0502020204030204" pitchFamily="34" charset="0"/>
              </a:rPr>
              <a:t>Have so much paperwork I loose track of what is what. Half the time I don’t know what to do and I don’t want to keep going on</a:t>
            </a:r>
            <a:endParaRPr kumimoji="0" lang="en-GB" sz="1200" b="0" i="0" u="none" strike="noStrike" kern="0" cap="none" spc="0" normalizeH="0" baseline="0" noProof="0">
              <a:ln>
                <a:noFill/>
              </a:ln>
              <a:solidFill>
                <a:srgbClr val="000000"/>
              </a:solidFill>
              <a:effectLst/>
              <a:uLnTx/>
              <a:uFillTx/>
              <a:latin typeface="Century Gothic"/>
              <a:ea typeface="+mn-ea"/>
              <a:cs typeface="Calibri" panose="020F0502020204030204" pitchFamily="34" charset="0"/>
            </a:endParaRPr>
          </a:p>
        </p:txBody>
      </p:sp>
      <p:sp>
        <p:nvSpPr>
          <p:cNvPr id="50" name="Rectangle 49">
            <a:extLst>
              <a:ext uri="{FF2B5EF4-FFF2-40B4-BE49-F238E27FC236}">
                <a16:creationId xmlns:a16="http://schemas.microsoft.com/office/drawing/2014/main" id="{CF685583-B232-4DC3-9DD2-0C56C31DCA7E}"/>
              </a:ext>
            </a:extLst>
          </p:cNvPr>
          <p:cNvSpPr/>
          <p:nvPr/>
        </p:nvSpPr>
        <p:spPr bwMode="gray">
          <a:xfrm>
            <a:off x="4979504" y="5418730"/>
            <a:ext cx="2136088" cy="1178537"/>
          </a:xfrm>
          <a:prstGeom prst="rect">
            <a:avLst/>
          </a:prstGeom>
          <a:solidFill>
            <a:srgbClr val="FFFFFF"/>
          </a:solidFill>
          <a:ln w="19050" cap="flat" cmpd="sng" algn="ctr">
            <a:solidFill>
              <a:srgbClr val="79298C"/>
            </a:solidFill>
            <a:prstDash val="soli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defRPr/>
            </a:pPr>
            <a:endParaRPr kumimoji="0" lang="en-GB" sz="1200" b="0" i="0" u="none" strike="noStrike" kern="0" cap="none" spc="0" normalizeH="0" baseline="0" noProof="0">
              <a:ln>
                <a:noFill/>
              </a:ln>
              <a:solidFill>
                <a:srgbClr val="000000"/>
              </a:solidFill>
              <a:effectLst/>
              <a:uLnTx/>
              <a:uFillTx/>
              <a:latin typeface="Century Gothic"/>
              <a:ea typeface="+mn-ea"/>
              <a:cs typeface="Calibri" panose="020F0502020204030204" pitchFamily="34" charset="0"/>
            </a:endParaRPr>
          </a:p>
        </p:txBody>
      </p:sp>
      <p:sp>
        <p:nvSpPr>
          <p:cNvPr id="51" name="Rectangle 50">
            <a:extLst>
              <a:ext uri="{FF2B5EF4-FFF2-40B4-BE49-F238E27FC236}">
                <a16:creationId xmlns:a16="http://schemas.microsoft.com/office/drawing/2014/main" id="{C8DF6703-9A59-4686-88A3-DAADEF4221D8}"/>
              </a:ext>
            </a:extLst>
          </p:cNvPr>
          <p:cNvSpPr/>
          <p:nvPr/>
        </p:nvSpPr>
        <p:spPr bwMode="gray">
          <a:xfrm>
            <a:off x="7260001" y="2889760"/>
            <a:ext cx="2088000" cy="1178537"/>
          </a:xfrm>
          <a:prstGeom prst="rect">
            <a:avLst/>
          </a:prstGeom>
          <a:solidFill>
            <a:srgbClr val="FFFFFF"/>
          </a:solidFill>
          <a:ln w="19050" cap="flat" cmpd="sng" algn="ctr">
            <a:solidFill>
              <a:srgbClr val="79298C"/>
            </a:solidFill>
            <a:prstDash val="soli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defRPr/>
            </a:pPr>
            <a:r>
              <a:rPr lang="en-GB" sz="1200" kern="0">
                <a:solidFill>
                  <a:srgbClr val="000000"/>
                </a:solidFill>
                <a:latin typeface="Century Gothic"/>
                <a:cs typeface="Calibri" panose="020F0502020204030204" pitchFamily="34" charset="0"/>
              </a:rPr>
              <a:t>Information and advice at the very beginning was great but there was no joined up thinking </a:t>
            </a:r>
          </a:p>
        </p:txBody>
      </p:sp>
      <p:sp>
        <p:nvSpPr>
          <p:cNvPr id="52" name="Rectangle 51">
            <a:extLst>
              <a:ext uri="{FF2B5EF4-FFF2-40B4-BE49-F238E27FC236}">
                <a16:creationId xmlns:a16="http://schemas.microsoft.com/office/drawing/2014/main" id="{E939A452-CE53-4852-BBAE-7B2DFD09F2D9}"/>
              </a:ext>
            </a:extLst>
          </p:cNvPr>
          <p:cNvSpPr/>
          <p:nvPr/>
        </p:nvSpPr>
        <p:spPr bwMode="gray">
          <a:xfrm>
            <a:off x="7260001" y="4158960"/>
            <a:ext cx="2088000" cy="1178537"/>
          </a:xfrm>
          <a:prstGeom prst="rect">
            <a:avLst/>
          </a:prstGeom>
          <a:solidFill>
            <a:srgbClr val="FFFFFF"/>
          </a:solidFill>
          <a:ln w="19050" cap="flat" cmpd="sng" algn="ctr">
            <a:solidFill>
              <a:srgbClr val="79298C"/>
            </a:solidFill>
            <a:prstDash val="soli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200" b="0" i="0" u="none" strike="noStrike" kern="0" cap="none" spc="0" normalizeH="0" baseline="0" noProof="0">
              <a:ln>
                <a:noFill/>
              </a:ln>
              <a:solidFill>
                <a:srgbClr val="000000"/>
              </a:solidFill>
              <a:effectLst/>
              <a:uLnTx/>
              <a:uFillTx/>
              <a:latin typeface="Century Gothic"/>
              <a:ea typeface="+mn-ea"/>
              <a:cs typeface="Calibri" panose="020F0502020204030204" pitchFamily="34" charset="0"/>
            </a:endParaRPr>
          </a:p>
        </p:txBody>
      </p:sp>
      <p:sp>
        <p:nvSpPr>
          <p:cNvPr id="53" name="Rectangle 52">
            <a:extLst>
              <a:ext uri="{FF2B5EF4-FFF2-40B4-BE49-F238E27FC236}">
                <a16:creationId xmlns:a16="http://schemas.microsoft.com/office/drawing/2014/main" id="{755F93FA-8CEF-46A3-9797-251135509DED}"/>
              </a:ext>
            </a:extLst>
          </p:cNvPr>
          <p:cNvSpPr/>
          <p:nvPr/>
        </p:nvSpPr>
        <p:spPr bwMode="gray">
          <a:xfrm>
            <a:off x="7260001" y="5412484"/>
            <a:ext cx="2088000" cy="1178537"/>
          </a:xfrm>
          <a:prstGeom prst="rect">
            <a:avLst/>
          </a:prstGeom>
          <a:solidFill>
            <a:srgbClr val="FFFFFF"/>
          </a:solidFill>
          <a:ln w="19050" cap="flat" cmpd="sng" algn="ctr">
            <a:solidFill>
              <a:srgbClr val="79298C"/>
            </a:solidFill>
            <a:prstDash val="soli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0" cap="none" spc="0" normalizeH="0" baseline="0" noProof="0">
                <a:ln>
                  <a:noFill/>
                </a:ln>
                <a:solidFill>
                  <a:srgbClr val="000000"/>
                </a:solidFill>
                <a:effectLst/>
                <a:uLnTx/>
                <a:uFillTx/>
                <a:latin typeface="Century Gothic"/>
                <a:ea typeface="+mn-ea"/>
                <a:cs typeface="Calibri" panose="020F0502020204030204" pitchFamily="34" charset="0"/>
              </a:rPr>
              <a:t>Best people who have helped - Alzheimer’s society, I get a call every month and advice on how to claim attendance allowance</a:t>
            </a:r>
          </a:p>
        </p:txBody>
      </p:sp>
      <p:sp>
        <p:nvSpPr>
          <p:cNvPr id="54" name="Rectangle 53">
            <a:extLst>
              <a:ext uri="{FF2B5EF4-FFF2-40B4-BE49-F238E27FC236}">
                <a16:creationId xmlns:a16="http://schemas.microsoft.com/office/drawing/2014/main" id="{61D2466D-2A02-45B2-85E3-1F83B3DB49D5}"/>
              </a:ext>
            </a:extLst>
          </p:cNvPr>
          <p:cNvSpPr/>
          <p:nvPr/>
        </p:nvSpPr>
        <p:spPr bwMode="gray">
          <a:xfrm>
            <a:off x="9444950" y="2889760"/>
            <a:ext cx="2088000" cy="1178537"/>
          </a:xfrm>
          <a:prstGeom prst="rect">
            <a:avLst/>
          </a:prstGeom>
          <a:solidFill>
            <a:srgbClr val="FFFFFF"/>
          </a:solidFill>
          <a:ln w="19050" cap="flat" cmpd="sng" algn="ctr">
            <a:solidFill>
              <a:srgbClr val="7F3E98"/>
            </a:solidFill>
            <a:prstDash val="soli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defRPr/>
            </a:pPr>
            <a:endParaRPr kumimoji="0" lang="en-GB" sz="1200" b="0" i="0" u="none" strike="noStrike" kern="0" cap="none" spc="0" normalizeH="0" baseline="0" noProof="0">
              <a:ln>
                <a:noFill/>
              </a:ln>
              <a:solidFill>
                <a:srgbClr val="000000"/>
              </a:solidFill>
              <a:effectLst/>
              <a:uLnTx/>
              <a:uFillTx/>
              <a:latin typeface="Century Gothic"/>
              <a:ea typeface="+mn-ea"/>
              <a:cs typeface="Calibri" panose="020F0502020204030204" pitchFamily="34" charset="0"/>
            </a:endParaRPr>
          </a:p>
        </p:txBody>
      </p:sp>
      <p:sp>
        <p:nvSpPr>
          <p:cNvPr id="56" name="Rectangle 55">
            <a:extLst>
              <a:ext uri="{FF2B5EF4-FFF2-40B4-BE49-F238E27FC236}">
                <a16:creationId xmlns:a16="http://schemas.microsoft.com/office/drawing/2014/main" id="{6B0417BD-F993-4ED8-A366-1C86CC00A2BF}"/>
              </a:ext>
            </a:extLst>
          </p:cNvPr>
          <p:cNvSpPr/>
          <p:nvPr/>
        </p:nvSpPr>
        <p:spPr bwMode="gray">
          <a:xfrm>
            <a:off x="9444950" y="4152522"/>
            <a:ext cx="2088000" cy="1178537"/>
          </a:xfrm>
          <a:prstGeom prst="rect">
            <a:avLst/>
          </a:prstGeom>
          <a:solidFill>
            <a:srgbClr val="FFFFFF"/>
          </a:solidFill>
          <a:ln w="19050" cap="flat" cmpd="sng" algn="ctr">
            <a:solidFill>
              <a:srgbClr val="7F3E98"/>
            </a:solidFill>
            <a:prstDash val="soli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200" b="0" i="0" u="none" strike="noStrike" kern="0" cap="none" spc="0" normalizeH="0" baseline="0" noProof="0">
              <a:ln>
                <a:noFill/>
              </a:ln>
              <a:solidFill>
                <a:srgbClr val="000000"/>
              </a:solidFill>
              <a:effectLst/>
              <a:uLnTx/>
              <a:uFillTx/>
              <a:latin typeface="Century Gothic"/>
              <a:ea typeface="+mn-ea"/>
              <a:cs typeface="Calibri" panose="020F0502020204030204" pitchFamily="34" charset="0"/>
            </a:endParaRPr>
          </a:p>
        </p:txBody>
      </p:sp>
      <p:sp>
        <p:nvSpPr>
          <p:cNvPr id="57" name="Rectangle 56">
            <a:extLst>
              <a:ext uri="{FF2B5EF4-FFF2-40B4-BE49-F238E27FC236}">
                <a16:creationId xmlns:a16="http://schemas.microsoft.com/office/drawing/2014/main" id="{59D32DBC-A80B-4EC4-AB71-723FFEC78F8E}"/>
              </a:ext>
            </a:extLst>
          </p:cNvPr>
          <p:cNvSpPr/>
          <p:nvPr/>
        </p:nvSpPr>
        <p:spPr bwMode="gray">
          <a:xfrm>
            <a:off x="9444950" y="5412484"/>
            <a:ext cx="2088000" cy="1178537"/>
          </a:xfrm>
          <a:prstGeom prst="rect">
            <a:avLst/>
          </a:prstGeom>
          <a:solidFill>
            <a:srgbClr val="FFFFFF"/>
          </a:solidFill>
          <a:ln w="19050" cap="flat" cmpd="sng" algn="ctr">
            <a:solidFill>
              <a:srgbClr val="7F3E98"/>
            </a:solidFill>
            <a:prstDash val="soli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defRPr/>
            </a:pPr>
            <a:endParaRPr lang="en-GB" sz="1200" kern="0">
              <a:solidFill>
                <a:srgbClr val="000000"/>
              </a:solidFill>
              <a:latin typeface="Century Gothic"/>
              <a:cs typeface="Calibri" panose="020F0502020204030204" pitchFamily="34" charset="0"/>
            </a:endParaRPr>
          </a:p>
        </p:txBody>
      </p:sp>
      <p:sp>
        <p:nvSpPr>
          <p:cNvPr id="32" name="Rectangle 31">
            <a:extLst>
              <a:ext uri="{FF2B5EF4-FFF2-40B4-BE49-F238E27FC236}">
                <a16:creationId xmlns:a16="http://schemas.microsoft.com/office/drawing/2014/main" id="{76581CDF-2106-4290-A628-79F9DDDA9D17}"/>
              </a:ext>
            </a:extLst>
          </p:cNvPr>
          <p:cNvSpPr/>
          <p:nvPr/>
        </p:nvSpPr>
        <p:spPr bwMode="gray">
          <a:xfrm>
            <a:off x="514248" y="1622939"/>
            <a:ext cx="2149210" cy="1178537"/>
          </a:xfrm>
          <a:prstGeom prst="rect">
            <a:avLst/>
          </a:prstGeom>
          <a:solidFill>
            <a:srgbClr val="FFFFFF"/>
          </a:solidFill>
          <a:ln w="19050" cap="flat" cmpd="sng" algn="ctr">
            <a:solidFill>
              <a:srgbClr val="6C2180"/>
            </a:solidFill>
            <a:prstDash val="soli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200" b="0" i="0" u="none" strike="noStrike" kern="0" cap="none" spc="0" normalizeH="0" baseline="0" noProof="0">
              <a:ln>
                <a:noFill/>
              </a:ln>
              <a:solidFill>
                <a:srgbClr val="000000"/>
              </a:solidFill>
              <a:effectLst/>
              <a:uLnTx/>
              <a:uFillTx/>
              <a:latin typeface="Century Gothic"/>
              <a:ea typeface="+mn-ea"/>
              <a:cs typeface="Calibri"/>
            </a:endParaRPr>
          </a:p>
        </p:txBody>
      </p:sp>
      <p:sp>
        <p:nvSpPr>
          <p:cNvPr id="33" name="Rectangle 32">
            <a:extLst>
              <a:ext uri="{FF2B5EF4-FFF2-40B4-BE49-F238E27FC236}">
                <a16:creationId xmlns:a16="http://schemas.microsoft.com/office/drawing/2014/main" id="{4ECFEF6E-2F7C-41E7-9723-8BFBBDE3D285}"/>
              </a:ext>
            </a:extLst>
          </p:cNvPr>
          <p:cNvSpPr/>
          <p:nvPr/>
        </p:nvSpPr>
        <p:spPr bwMode="gray">
          <a:xfrm>
            <a:off x="2795183" y="1622937"/>
            <a:ext cx="2088000" cy="1178537"/>
          </a:xfrm>
          <a:prstGeom prst="rect">
            <a:avLst/>
          </a:prstGeom>
          <a:solidFill>
            <a:srgbClr val="FFFFFF"/>
          </a:solidFill>
          <a:ln w="19050" cap="flat" cmpd="sng" algn="ctr">
            <a:solidFill>
              <a:srgbClr val="6C2180"/>
            </a:solidFill>
            <a:prstDash val="soli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0" cap="none" spc="0" normalizeH="0" baseline="0" noProof="0">
                <a:ln>
                  <a:noFill/>
                </a:ln>
                <a:solidFill>
                  <a:srgbClr val="000000"/>
                </a:solidFill>
                <a:effectLst/>
                <a:uLnTx/>
                <a:uFillTx/>
                <a:latin typeface="Century Gothic"/>
                <a:ea typeface="+mn-ea"/>
                <a:cs typeface="Calibri" panose="020F0502020204030204" pitchFamily="34" charset="0"/>
              </a:rPr>
              <a:t>Carers need training on how to deal with and cope with the person.  I am learning as I go along</a:t>
            </a:r>
          </a:p>
        </p:txBody>
      </p:sp>
      <p:sp>
        <p:nvSpPr>
          <p:cNvPr id="34" name="Rectangle 33">
            <a:extLst>
              <a:ext uri="{FF2B5EF4-FFF2-40B4-BE49-F238E27FC236}">
                <a16:creationId xmlns:a16="http://schemas.microsoft.com/office/drawing/2014/main" id="{492FA9B9-457D-43E9-8FE4-D1271C65B947}"/>
              </a:ext>
            </a:extLst>
          </p:cNvPr>
          <p:cNvSpPr/>
          <p:nvPr/>
        </p:nvSpPr>
        <p:spPr bwMode="gray">
          <a:xfrm>
            <a:off x="4979504" y="1622936"/>
            <a:ext cx="2136088" cy="1178537"/>
          </a:xfrm>
          <a:prstGeom prst="rect">
            <a:avLst/>
          </a:prstGeom>
          <a:solidFill>
            <a:srgbClr val="FFFFFF"/>
          </a:solidFill>
          <a:ln w="19050" cap="flat" cmpd="sng" algn="ctr">
            <a:solidFill>
              <a:srgbClr val="79298C"/>
            </a:solidFill>
            <a:prstDash val="soli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defRPr/>
            </a:pPr>
            <a:r>
              <a:rPr lang="en-GB" sz="1200" kern="0">
                <a:solidFill>
                  <a:srgbClr val="000000"/>
                </a:solidFill>
                <a:latin typeface="Century Gothic"/>
                <a:cs typeface="Calibri" panose="020F0502020204030204" pitchFamily="34" charset="0"/>
              </a:rPr>
              <a:t>I had to work out what to do.  Our finance’s, business, everything it was overwhelming</a:t>
            </a:r>
            <a:endParaRPr kumimoji="0" lang="en-GB" sz="1200" b="0" i="0" u="none" strike="noStrike" kern="0" cap="none" spc="0" normalizeH="0" baseline="0" noProof="0">
              <a:ln>
                <a:noFill/>
              </a:ln>
              <a:solidFill>
                <a:srgbClr val="000000"/>
              </a:solidFill>
              <a:effectLst/>
              <a:uLnTx/>
              <a:uFillTx/>
              <a:latin typeface="Century Gothic"/>
              <a:ea typeface="+mn-ea"/>
              <a:cs typeface="Calibri" panose="020F0502020204030204" pitchFamily="34" charset="0"/>
            </a:endParaRPr>
          </a:p>
        </p:txBody>
      </p:sp>
      <p:sp>
        <p:nvSpPr>
          <p:cNvPr id="35" name="Rectangle 34">
            <a:extLst>
              <a:ext uri="{FF2B5EF4-FFF2-40B4-BE49-F238E27FC236}">
                <a16:creationId xmlns:a16="http://schemas.microsoft.com/office/drawing/2014/main" id="{47B8B884-06DF-4A1D-A177-E564CDE0C8E7}"/>
              </a:ext>
            </a:extLst>
          </p:cNvPr>
          <p:cNvSpPr/>
          <p:nvPr/>
        </p:nvSpPr>
        <p:spPr bwMode="gray">
          <a:xfrm>
            <a:off x="7260001" y="1622935"/>
            <a:ext cx="2088000" cy="1178537"/>
          </a:xfrm>
          <a:prstGeom prst="rect">
            <a:avLst/>
          </a:prstGeom>
          <a:solidFill>
            <a:srgbClr val="FFFFFF"/>
          </a:solidFill>
          <a:ln w="19050" cap="flat" cmpd="sng" algn="ctr">
            <a:solidFill>
              <a:srgbClr val="79298C"/>
            </a:solidFill>
            <a:prstDash val="soli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defRPr/>
            </a:pPr>
            <a:r>
              <a:rPr lang="en-GB" sz="1200">
                <a:solidFill>
                  <a:schemeClr val="bg1"/>
                </a:solidFill>
                <a:latin typeface="Century Gothic"/>
              </a:rPr>
              <a:t>No information advice or support. It is only recently that people are beginning to help me</a:t>
            </a:r>
          </a:p>
        </p:txBody>
      </p:sp>
      <p:sp>
        <p:nvSpPr>
          <p:cNvPr id="36" name="Rectangle 35">
            <a:extLst>
              <a:ext uri="{FF2B5EF4-FFF2-40B4-BE49-F238E27FC236}">
                <a16:creationId xmlns:a16="http://schemas.microsoft.com/office/drawing/2014/main" id="{26B7D7CE-36A1-411B-9797-BFE0AAF0E42C}"/>
              </a:ext>
            </a:extLst>
          </p:cNvPr>
          <p:cNvSpPr/>
          <p:nvPr/>
        </p:nvSpPr>
        <p:spPr bwMode="gray">
          <a:xfrm>
            <a:off x="9444950" y="1622935"/>
            <a:ext cx="2088000" cy="1178537"/>
          </a:xfrm>
          <a:prstGeom prst="rect">
            <a:avLst/>
          </a:prstGeom>
          <a:solidFill>
            <a:srgbClr val="FFFFFF"/>
          </a:solidFill>
          <a:ln w="19050" cap="flat" cmpd="sng" algn="ctr">
            <a:solidFill>
              <a:srgbClr val="7F3E98"/>
            </a:solidFill>
            <a:prstDash val="soli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defRPr/>
            </a:pPr>
            <a:endParaRPr lang="en-GB" sz="1200" kern="0">
              <a:solidFill>
                <a:srgbClr val="000000"/>
              </a:solidFill>
              <a:latin typeface="Century Gothic"/>
              <a:cs typeface="Calibri"/>
            </a:endParaRPr>
          </a:p>
        </p:txBody>
      </p:sp>
      <p:sp>
        <p:nvSpPr>
          <p:cNvPr id="2" name="Rectangle 1">
            <a:extLst>
              <a:ext uri="{FF2B5EF4-FFF2-40B4-BE49-F238E27FC236}">
                <a16:creationId xmlns:a16="http://schemas.microsoft.com/office/drawing/2014/main" id="{5B6ADC6C-8416-4E64-89F1-3D548F69A444}"/>
              </a:ext>
            </a:extLst>
          </p:cNvPr>
          <p:cNvSpPr/>
          <p:nvPr/>
        </p:nvSpPr>
        <p:spPr>
          <a:xfrm>
            <a:off x="7238796" y="2878863"/>
            <a:ext cx="2217630" cy="276999"/>
          </a:xfrm>
          <a:prstGeom prst="rect">
            <a:avLst/>
          </a:prstGeom>
        </p:spPr>
        <p:txBody>
          <a:bodyPr wrap="square" lIns="91440" tIns="45720" rIns="91440" bIns="4572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200" b="0" i="0" u="none" strike="noStrike" kern="0" cap="none" spc="0" normalizeH="0" baseline="0" noProof="0">
              <a:ln>
                <a:noFill/>
              </a:ln>
              <a:solidFill>
                <a:srgbClr val="000000"/>
              </a:solidFill>
              <a:effectLst/>
              <a:uLnTx/>
              <a:uFillTx/>
              <a:latin typeface="Century Gothic"/>
              <a:ea typeface="+mn-ea"/>
              <a:cs typeface="Calibri"/>
            </a:endParaRPr>
          </a:p>
        </p:txBody>
      </p:sp>
      <p:sp>
        <p:nvSpPr>
          <p:cNvPr id="3" name="Rectangle 2">
            <a:extLst>
              <a:ext uri="{FF2B5EF4-FFF2-40B4-BE49-F238E27FC236}">
                <a16:creationId xmlns:a16="http://schemas.microsoft.com/office/drawing/2014/main" id="{E1553A3C-75F4-485A-85D9-C2BCDC6B2833}"/>
              </a:ext>
            </a:extLst>
          </p:cNvPr>
          <p:cNvSpPr/>
          <p:nvPr/>
        </p:nvSpPr>
        <p:spPr>
          <a:xfrm>
            <a:off x="375855" y="1000173"/>
            <a:ext cx="4667659" cy="584775"/>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a:ln>
                  <a:noFill/>
                </a:ln>
                <a:solidFill>
                  <a:srgbClr val="6C2180"/>
                </a:solidFill>
                <a:effectLst/>
                <a:uLnTx/>
                <a:uFillTx/>
                <a:latin typeface="Century Gothic"/>
                <a:ea typeface="+mn-ea"/>
                <a:cs typeface="+mn-cs"/>
              </a:rPr>
              <a:t>Wellbeing, risk reduction and delaying onset, raising awareness and understanding</a:t>
            </a:r>
          </a:p>
        </p:txBody>
      </p:sp>
      <p:sp>
        <p:nvSpPr>
          <p:cNvPr id="11" name="Rectangle 10">
            <a:extLst>
              <a:ext uri="{FF2B5EF4-FFF2-40B4-BE49-F238E27FC236}">
                <a16:creationId xmlns:a16="http://schemas.microsoft.com/office/drawing/2014/main" id="{69909D72-2253-4016-B952-68FA27CC5B6E}"/>
              </a:ext>
            </a:extLst>
          </p:cNvPr>
          <p:cNvSpPr/>
          <p:nvPr/>
        </p:nvSpPr>
        <p:spPr>
          <a:xfrm>
            <a:off x="5589145" y="994016"/>
            <a:ext cx="3299301" cy="584775"/>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a:ln>
                  <a:noFill/>
                </a:ln>
                <a:solidFill>
                  <a:srgbClr val="79298C"/>
                </a:solidFill>
                <a:effectLst/>
                <a:uLnTx/>
                <a:uFillTx/>
                <a:latin typeface="Century Gothic"/>
                <a:ea typeface="+mn-ea"/>
                <a:cs typeface="+mn-cs"/>
              </a:rPr>
              <a:t>Recognition, identification and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a:ln>
                  <a:noFill/>
                </a:ln>
                <a:solidFill>
                  <a:srgbClr val="79298C"/>
                </a:solidFill>
                <a:effectLst/>
                <a:uLnTx/>
                <a:uFillTx/>
                <a:latin typeface="Century Gothic"/>
                <a:ea typeface="+mn-ea"/>
                <a:cs typeface="+mn-cs"/>
              </a:rPr>
              <a:t>initial support</a:t>
            </a:r>
          </a:p>
        </p:txBody>
      </p:sp>
      <p:sp>
        <p:nvSpPr>
          <p:cNvPr id="6" name="Rectangle 5">
            <a:extLst>
              <a:ext uri="{FF2B5EF4-FFF2-40B4-BE49-F238E27FC236}">
                <a16:creationId xmlns:a16="http://schemas.microsoft.com/office/drawing/2014/main" id="{889BA618-478D-41D3-BEB7-2F100DE459FF}"/>
              </a:ext>
            </a:extLst>
          </p:cNvPr>
          <p:cNvSpPr/>
          <p:nvPr/>
        </p:nvSpPr>
        <p:spPr>
          <a:xfrm>
            <a:off x="542696" y="1632571"/>
            <a:ext cx="2166988" cy="1200329"/>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0" cap="none" spc="0" normalizeH="0" baseline="0" noProof="0">
                <a:ln>
                  <a:noFill/>
                </a:ln>
                <a:solidFill>
                  <a:srgbClr val="000000"/>
                </a:solidFill>
                <a:effectLst/>
                <a:uLnTx/>
                <a:uFillTx/>
                <a:latin typeface="Century Gothic"/>
                <a:ea typeface="+mn-ea"/>
                <a:cs typeface="Calibri"/>
              </a:rPr>
              <a:t>Training - Mainly have to work it out oneself especially after hospital discharge with a catheter. That was an absolute nightmare</a:t>
            </a:r>
          </a:p>
        </p:txBody>
      </p:sp>
      <p:sp>
        <p:nvSpPr>
          <p:cNvPr id="37" name="TextBox 36">
            <a:extLst>
              <a:ext uri="{FF2B5EF4-FFF2-40B4-BE49-F238E27FC236}">
                <a16:creationId xmlns:a16="http://schemas.microsoft.com/office/drawing/2014/main" id="{FA04D00C-C117-4C35-932C-6CC735C878CC}"/>
              </a:ext>
            </a:extLst>
          </p:cNvPr>
          <p:cNvSpPr txBox="1"/>
          <p:nvPr/>
        </p:nvSpPr>
        <p:spPr bwMode="gray">
          <a:xfrm>
            <a:off x="344013" y="161217"/>
            <a:ext cx="8736473" cy="830997"/>
          </a:xfrm>
          <a:prstGeom prst="rect">
            <a:avLst/>
          </a:prstGeom>
          <a:solidFill>
            <a:srgbClr val="B2AFCE"/>
          </a:solidFill>
          <a:effectLst>
            <a:outerShdw blurRad="50800" dist="38100" dir="5400000" algn="t" rotWithShape="0">
              <a:prstClr val="black">
                <a:alpha val="40000"/>
              </a:prstClr>
            </a:outerShdw>
          </a:effectLst>
        </p:spPr>
        <p:txBody>
          <a:bodyPr wrap="square" lIns="0" tIns="0" rIns="0" bIns="0" rtlCol="0">
            <a:spAutoFit/>
          </a:bodyPr>
          <a:lstStyle/>
          <a:p>
            <a:pPr marL="0" marR="0" lvl="0" indent="0" algn="ctr" defTabSz="914400" rtl="0" eaLnBrk="1" fontAlgn="auto" latinLnBrk="0" hangingPunct="1">
              <a:lnSpc>
                <a:spcPct val="100000"/>
              </a:lnSpc>
              <a:spcBef>
                <a:spcPts val="300"/>
              </a:spcBef>
              <a:spcAft>
                <a:spcPts val="0"/>
              </a:spcAft>
              <a:buClrTx/>
              <a:buSzTx/>
              <a:buFontTx/>
              <a:buNone/>
              <a:tabLst/>
              <a:defRPr/>
            </a:pPr>
            <a:r>
              <a:rPr kumimoji="0" lang="en-GB" sz="1800" b="1" i="0" u="none" strike="noStrike" kern="1200" cap="none" spc="0" normalizeH="0" baseline="0" noProof="0">
                <a:ln>
                  <a:noFill/>
                </a:ln>
                <a:solidFill>
                  <a:srgbClr val="000000"/>
                </a:solidFill>
                <a:effectLst/>
                <a:uLnTx/>
                <a:uFillTx/>
                <a:latin typeface="Century Gothic"/>
                <a:ea typeface="+mn-ea"/>
                <a:cs typeface="Arial" pitchFamily="34" charset="0"/>
              </a:rPr>
              <a:t>The themes stemming from the interviews with carers have influenced the development of the service model pathway and the recommendations within this report.</a:t>
            </a:r>
          </a:p>
        </p:txBody>
      </p:sp>
      <p:sp>
        <p:nvSpPr>
          <p:cNvPr id="41" name="Rectangle 40">
            <a:extLst>
              <a:ext uri="{FF2B5EF4-FFF2-40B4-BE49-F238E27FC236}">
                <a16:creationId xmlns:a16="http://schemas.microsoft.com/office/drawing/2014/main" id="{F447B221-7209-4A0C-B18F-7A51A5CC324D}"/>
              </a:ext>
            </a:extLst>
          </p:cNvPr>
          <p:cNvSpPr/>
          <p:nvPr/>
        </p:nvSpPr>
        <p:spPr>
          <a:xfrm>
            <a:off x="479062" y="4358469"/>
            <a:ext cx="2238483" cy="830997"/>
          </a:xfrm>
          <a:prstGeom prst="rect">
            <a:avLst/>
          </a:prstGeom>
        </p:spPr>
        <p:txBody>
          <a:bodyPr wrap="square" lIns="91440" tIns="45720" rIns="91440" bIns="45720" anchor="t">
            <a:spAutoFit/>
          </a:bodyPr>
          <a:lstStyle/>
          <a:p>
            <a:pPr lvl="0" algn="ctr">
              <a:defRPr/>
            </a:pPr>
            <a:r>
              <a:rPr lang="en-GB" sz="1200">
                <a:solidFill>
                  <a:srgbClr val="000000"/>
                </a:solidFill>
                <a:latin typeface="Century Gothic"/>
              </a:rPr>
              <a:t>Took ages to connect with the incontinence nurse. Now trying to get through to the dentist </a:t>
            </a:r>
          </a:p>
        </p:txBody>
      </p:sp>
      <p:sp>
        <p:nvSpPr>
          <p:cNvPr id="15" name="Rectangle 14">
            <a:extLst>
              <a:ext uri="{FF2B5EF4-FFF2-40B4-BE49-F238E27FC236}">
                <a16:creationId xmlns:a16="http://schemas.microsoft.com/office/drawing/2014/main" id="{B80CCCAA-28D4-406E-ACFE-D78ACF936C73}"/>
              </a:ext>
            </a:extLst>
          </p:cNvPr>
          <p:cNvSpPr/>
          <p:nvPr/>
        </p:nvSpPr>
        <p:spPr>
          <a:xfrm>
            <a:off x="7152933" y="4219402"/>
            <a:ext cx="2243884" cy="1015663"/>
          </a:xfrm>
          <a:prstGeom prst="rect">
            <a:avLst/>
          </a:prstGeom>
        </p:spPr>
        <p:txBody>
          <a:bodyPr wrap="square">
            <a:spAutoFit/>
          </a:bodyPr>
          <a:lstStyle/>
          <a:p>
            <a:pPr lvl="0" algn="ctr">
              <a:defRPr/>
            </a:pPr>
            <a:r>
              <a:rPr lang="en-GB" sz="1200" kern="0">
                <a:solidFill>
                  <a:srgbClr val="000000"/>
                </a:solidFill>
                <a:latin typeface="Century Gothic"/>
                <a:cs typeface="Calibri" panose="020F0502020204030204" pitchFamily="34" charset="0"/>
              </a:rPr>
              <a:t>Carers and PLWD need clear and accessible information connecting them to local peer groups for support at the outset</a:t>
            </a:r>
          </a:p>
        </p:txBody>
      </p:sp>
      <p:sp>
        <p:nvSpPr>
          <p:cNvPr id="16" name="Rectangle 15">
            <a:extLst>
              <a:ext uri="{FF2B5EF4-FFF2-40B4-BE49-F238E27FC236}">
                <a16:creationId xmlns:a16="http://schemas.microsoft.com/office/drawing/2014/main" id="{D29423D5-1993-46EE-8890-FFEB41CCABB0}"/>
              </a:ext>
            </a:extLst>
          </p:cNvPr>
          <p:cNvSpPr/>
          <p:nvPr/>
        </p:nvSpPr>
        <p:spPr>
          <a:xfrm>
            <a:off x="4883183" y="5380565"/>
            <a:ext cx="2323608" cy="1200329"/>
          </a:xfrm>
          <a:prstGeom prst="rect">
            <a:avLst/>
          </a:prstGeom>
        </p:spPr>
        <p:txBody>
          <a:bodyPr wrap="square">
            <a:spAutoFit/>
          </a:bodyPr>
          <a:lstStyle/>
          <a:p>
            <a:pPr lvl="0" algn="ctr">
              <a:defRPr/>
            </a:pPr>
            <a:r>
              <a:rPr lang="en-GB" sz="1200" kern="0">
                <a:solidFill>
                  <a:srgbClr val="000000"/>
                </a:solidFill>
                <a:latin typeface="Century Gothic"/>
                <a:cs typeface="Calibri" panose="020F0502020204030204" pitchFamily="34" charset="0"/>
              </a:rPr>
              <a:t>What provision is there to protect people with dementia who live on their own?  Should be high for identification of frailty in GP surgeries</a:t>
            </a:r>
          </a:p>
        </p:txBody>
      </p:sp>
      <p:sp>
        <p:nvSpPr>
          <p:cNvPr id="5" name="Slide Number Placeholder 4">
            <a:extLst>
              <a:ext uri="{FF2B5EF4-FFF2-40B4-BE49-F238E27FC236}">
                <a16:creationId xmlns:a16="http://schemas.microsoft.com/office/drawing/2014/main" id="{F8EE18B0-0ADA-4924-9A71-4B671F460D78}"/>
              </a:ext>
            </a:extLst>
          </p:cNvPr>
          <p:cNvSpPr>
            <a:spLocks noGrp="1"/>
          </p:cNvSpPr>
          <p:nvPr>
            <p:ph type="sldNum" sz="quarter" idx="11"/>
          </p:nvPr>
        </p:nvSpPr>
        <p:spPr/>
        <p:txBody>
          <a:bodyPr/>
          <a:lstStyle/>
          <a:p>
            <a:fld id="{EA3DA7B4-1CBC-4A9E-B9AD-6DD77CAE4334}" type="slidenum">
              <a:rPr lang="en-GB" smtClean="0"/>
              <a:t>22</a:t>
            </a:fld>
            <a:endParaRPr lang="en-GB"/>
          </a:p>
        </p:txBody>
      </p:sp>
      <p:pic>
        <p:nvPicPr>
          <p:cNvPr id="42" name="Picture 1" descr="Description: http://www.wwcp.org.uk/wp-content/uploads/2016/11/West-Wales-Care-Partnership-logo-Partneriaeth-Gofal-Gorllewin-Cymru-logo.jpg">
            <a:extLst>
              <a:ext uri="{FF2B5EF4-FFF2-40B4-BE49-F238E27FC236}">
                <a16:creationId xmlns:a16="http://schemas.microsoft.com/office/drawing/2014/main" id="{760C5FCC-A88E-4DCC-BCCC-8ED04CC1EDBC}"/>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9137729" y="452962"/>
            <a:ext cx="1618557" cy="6597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4" name="TextBox 43">
            <a:extLst>
              <a:ext uri="{FF2B5EF4-FFF2-40B4-BE49-F238E27FC236}">
                <a16:creationId xmlns:a16="http://schemas.microsoft.com/office/drawing/2014/main" id="{71642EE1-4BBD-4A22-9F9F-95C9503D6668}"/>
              </a:ext>
            </a:extLst>
          </p:cNvPr>
          <p:cNvSpPr txBox="1"/>
          <p:nvPr/>
        </p:nvSpPr>
        <p:spPr bwMode="gray">
          <a:xfrm>
            <a:off x="9492410" y="1875765"/>
            <a:ext cx="1835232" cy="646331"/>
          </a:xfrm>
          <a:prstGeom prst="rect">
            <a:avLst/>
          </a:prstGeom>
          <a:noFill/>
        </p:spPr>
        <p:txBody>
          <a:bodyPr wrap="square">
            <a:spAutoFit/>
          </a:bodyPr>
          <a:lstStyle/>
          <a:p>
            <a:pPr algn="ctr"/>
            <a:r>
              <a:rPr kumimoji="0" lang="en-GB" sz="1200" i="0" u="none" strike="noStrike" kern="1200" cap="none" spc="0" normalizeH="0" baseline="0" noProof="0">
                <a:ln>
                  <a:noFill/>
                </a:ln>
                <a:solidFill>
                  <a:schemeClr val="bg1"/>
                </a:solidFill>
                <a:effectLst/>
                <a:uLnTx/>
                <a:uFillTx/>
                <a:latin typeface="Century Gothic"/>
                <a:ea typeface="+mn-ea"/>
                <a:cs typeface="+mn-cs"/>
              </a:rPr>
              <a:t>Couldn't get anyone to admit to the diagnosis</a:t>
            </a:r>
            <a:endParaRPr lang="en-GB" sz="1200">
              <a:solidFill>
                <a:schemeClr val="bg1"/>
              </a:solidFill>
            </a:endParaRPr>
          </a:p>
        </p:txBody>
      </p:sp>
      <p:sp>
        <p:nvSpPr>
          <p:cNvPr id="46" name="Rectangle 45">
            <a:extLst>
              <a:ext uri="{FF2B5EF4-FFF2-40B4-BE49-F238E27FC236}">
                <a16:creationId xmlns:a16="http://schemas.microsoft.com/office/drawing/2014/main" id="{1A14AEDF-456A-4CCC-B3EC-A83465439713}"/>
              </a:ext>
            </a:extLst>
          </p:cNvPr>
          <p:cNvSpPr/>
          <p:nvPr/>
        </p:nvSpPr>
        <p:spPr>
          <a:xfrm>
            <a:off x="9566997" y="5472899"/>
            <a:ext cx="1884521" cy="1015663"/>
          </a:xfrm>
          <a:prstGeom prst="rect">
            <a:avLst/>
          </a:prstGeom>
        </p:spPr>
        <p:txBody>
          <a:bodyPr wrap="square">
            <a:spAutoFit/>
          </a:bodyPr>
          <a:lstStyle/>
          <a:p>
            <a:pPr marR="0" lvl="0" algn="ctr" defTabSz="914400" rtl="0" eaLnBrk="1" fontAlgn="auto" latinLnBrk="0" hangingPunct="1">
              <a:lnSpc>
                <a:spcPct val="100000"/>
              </a:lnSpc>
              <a:spcBef>
                <a:spcPts val="0"/>
              </a:spcBef>
              <a:spcAft>
                <a:spcPts val="0"/>
              </a:spcAft>
              <a:buClrTx/>
              <a:buSzTx/>
              <a:tabLst/>
              <a:defRPr/>
            </a:pPr>
            <a:r>
              <a:rPr lang="en-GB" sz="1200">
                <a:solidFill>
                  <a:schemeClr val="bg1"/>
                </a:solidFill>
                <a:latin typeface="Century Gothic"/>
              </a:rPr>
              <a:t>N</a:t>
            </a:r>
            <a:r>
              <a:rPr kumimoji="0" lang="en-GB" sz="1200" i="0" u="none" strike="noStrike" kern="1200" cap="none" spc="0" normalizeH="0" baseline="0" noProof="0">
                <a:ln>
                  <a:noFill/>
                </a:ln>
                <a:solidFill>
                  <a:schemeClr val="bg1"/>
                </a:solidFill>
                <a:effectLst/>
                <a:uLnTx/>
                <a:uFillTx/>
                <a:latin typeface="Century Gothic"/>
                <a:ea typeface="+mn-ea"/>
                <a:cs typeface="+mn-cs"/>
              </a:rPr>
              <a:t>o joined up thinking from the psychiatric dept. Just handed us over to the GP who did nothing</a:t>
            </a:r>
          </a:p>
        </p:txBody>
      </p:sp>
      <p:sp>
        <p:nvSpPr>
          <p:cNvPr id="55" name="Rectangle 54">
            <a:extLst>
              <a:ext uri="{FF2B5EF4-FFF2-40B4-BE49-F238E27FC236}">
                <a16:creationId xmlns:a16="http://schemas.microsoft.com/office/drawing/2014/main" id="{FF52E305-2DEE-4B30-9A60-D91699B4491D}"/>
              </a:ext>
            </a:extLst>
          </p:cNvPr>
          <p:cNvSpPr/>
          <p:nvPr/>
        </p:nvSpPr>
        <p:spPr>
          <a:xfrm>
            <a:off x="11726163" y="1219336"/>
            <a:ext cx="1851134" cy="230832"/>
          </a:xfrm>
          <a:prstGeom prst="rect">
            <a:avLst/>
          </a:prstGeom>
        </p:spPr>
        <p:txBody>
          <a:bodyPr wrap="square">
            <a:spAutoFit/>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GB" sz="900" i="0" u="none" strike="noStrike" kern="1200" cap="none" spc="0" normalizeH="0" baseline="0" noProof="0">
              <a:ln>
                <a:noFill/>
              </a:ln>
              <a:solidFill>
                <a:srgbClr val="0077B7"/>
              </a:solidFill>
              <a:effectLst/>
              <a:uLnTx/>
              <a:uFillTx/>
              <a:latin typeface="Century Gothic"/>
              <a:ea typeface="+mn-ea"/>
              <a:cs typeface="+mn-cs"/>
            </a:endParaRPr>
          </a:p>
        </p:txBody>
      </p:sp>
      <p:sp>
        <p:nvSpPr>
          <p:cNvPr id="39" name="Rectangle 38">
            <a:extLst>
              <a:ext uri="{FF2B5EF4-FFF2-40B4-BE49-F238E27FC236}">
                <a16:creationId xmlns:a16="http://schemas.microsoft.com/office/drawing/2014/main" id="{42D822CC-65A3-4905-B8A9-5628DBE43A85}"/>
              </a:ext>
            </a:extLst>
          </p:cNvPr>
          <p:cNvSpPr/>
          <p:nvPr/>
        </p:nvSpPr>
        <p:spPr>
          <a:xfrm>
            <a:off x="2780051" y="4323204"/>
            <a:ext cx="2149210" cy="830997"/>
          </a:xfrm>
          <a:prstGeom prst="rect">
            <a:avLst/>
          </a:prstGeom>
        </p:spPr>
        <p:txBody>
          <a:bodyPr wrap="square" lIns="91440" tIns="45720" rIns="91440" bIns="45720" anchor="t">
            <a:spAutoFit/>
          </a:bodyPr>
          <a:lstStyle/>
          <a:p>
            <a:pPr lvl="0" algn="ctr">
              <a:defRPr/>
            </a:pPr>
            <a:r>
              <a:rPr lang="en-GB" sz="1200">
                <a:solidFill>
                  <a:srgbClr val="000000"/>
                </a:solidFill>
                <a:latin typeface="Century Gothic"/>
              </a:rPr>
              <a:t>No information - I was reluctant to get help, I thought I could cope.  But it was so distressing</a:t>
            </a:r>
          </a:p>
        </p:txBody>
      </p:sp>
      <p:sp>
        <p:nvSpPr>
          <p:cNvPr id="43" name="TextBox 42">
            <a:extLst>
              <a:ext uri="{FF2B5EF4-FFF2-40B4-BE49-F238E27FC236}">
                <a16:creationId xmlns:a16="http://schemas.microsoft.com/office/drawing/2014/main" id="{61EB3295-6830-47B0-BAE2-9CF36E1C6061}"/>
              </a:ext>
            </a:extLst>
          </p:cNvPr>
          <p:cNvSpPr txBox="1"/>
          <p:nvPr/>
        </p:nvSpPr>
        <p:spPr bwMode="gray">
          <a:xfrm>
            <a:off x="429367" y="5448945"/>
            <a:ext cx="2323608" cy="1015663"/>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i="0" u="none" strike="noStrike" kern="1200" cap="none" spc="0" normalizeH="0" baseline="0" noProof="0">
                <a:ln>
                  <a:noFill/>
                </a:ln>
                <a:solidFill>
                  <a:schemeClr val="bg1"/>
                </a:solidFill>
                <a:effectLst/>
                <a:uLnTx/>
                <a:uFillTx/>
                <a:latin typeface="Century Gothic"/>
                <a:ea typeface="+mn-ea"/>
                <a:cs typeface="+mn-cs"/>
              </a:rPr>
              <a:t>Our local library used to have a day centre. It would be useful to have a day centre to go to (Aberystwyth)</a:t>
            </a:r>
            <a:endParaRPr kumimoji="0" lang="en-US" sz="1200" i="0" u="none" strike="noStrike" kern="1200" cap="none" spc="0" normalizeH="0" baseline="0" noProof="0">
              <a:ln>
                <a:noFill/>
              </a:ln>
              <a:solidFill>
                <a:schemeClr val="bg1"/>
              </a:solidFill>
              <a:effectLst/>
              <a:uLnTx/>
              <a:uFillTx/>
              <a:latin typeface="Century Gothic"/>
              <a:ea typeface="+mn-ea"/>
              <a:cs typeface="+mn-cs"/>
            </a:endParaRPr>
          </a:p>
        </p:txBody>
      </p:sp>
      <p:sp>
        <p:nvSpPr>
          <p:cNvPr id="59" name="TextBox 58">
            <a:extLst>
              <a:ext uri="{FF2B5EF4-FFF2-40B4-BE49-F238E27FC236}">
                <a16:creationId xmlns:a16="http://schemas.microsoft.com/office/drawing/2014/main" id="{1BF7AC55-1182-45FA-8AE6-87DAB28A7DCE}"/>
              </a:ext>
            </a:extLst>
          </p:cNvPr>
          <p:cNvSpPr txBox="1"/>
          <p:nvPr/>
        </p:nvSpPr>
        <p:spPr bwMode="gray">
          <a:xfrm>
            <a:off x="9415109" y="4130730"/>
            <a:ext cx="2117842" cy="1200329"/>
          </a:xfrm>
          <a:prstGeom prst="rect">
            <a:avLst/>
          </a:prstGeom>
          <a:noFill/>
        </p:spPr>
        <p:txBody>
          <a:bodyPr wrap="square">
            <a:spAutoFit/>
          </a:bodyPr>
          <a:lstStyle/>
          <a:p>
            <a:pPr algn="ctr"/>
            <a:r>
              <a:rPr lang="en-GB" sz="1200">
                <a:solidFill>
                  <a:schemeClr val="bg1"/>
                </a:solidFill>
                <a:latin typeface="+mj-lt"/>
              </a:rPr>
              <a:t>Never got to the bottom re diagnosis. Don't understand what type of dementia he has. I would like to know what type of dementia he has</a:t>
            </a:r>
          </a:p>
        </p:txBody>
      </p:sp>
      <p:sp>
        <p:nvSpPr>
          <p:cNvPr id="61" name="TextBox 60">
            <a:extLst>
              <a:ext uri="{FF2B5EF4-FFF2-40B4-BE49-F238E27FC236}">
                <a16:creationId xmlns:a16="http://schemas.microsoft.com/office/drawing/2014/main" id="{3749CD3B-2CDD-4D9F-AAD5-A671E135B3F4}"/>
              </a:ext>
            </a:extLst>
          </p:cNvPr>
          <p:cNvSpPr txBox="1"/>
          <p:nvPr/>
        </p:nvSpPr>
        <p:spPr bwMode="gray">
          <a:xfrm>
            <a:off x="9338594" y="2889760"/>
            <a:ext cx="2194356" cy="1200329"/>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0" cap="none" spc="0" normalizeH="0" baseline="0" noProof="0">
                <a:ln>
                  <a:noFill/>
                </a:ln>
                <a:solidFill>
                  <a:srgbClr val="000000"/>
                </a:solidFill>
                <a:effectLst/>
                <a:uLnTx/>
                <a:uFillTx/>
                <a:latin typeface="Century Gothic"/>
                <a:ea typeface="+mn-ea"/>
                <a:cs typeface="Calibri" panose="020F0502020204030204" pitchFamily="34" charset="0"/>
              </a:rPr>
              <a:t>Went to the GP and gave diagnosis of dementia - wanted a referral to MH services in case it was a dementia that could be treated - took 2 years</a:t>
            </a:r>
          </a:p>
        </p:txBody>
      </p:sp>
    </p:spTree>
    <p:extLst>
      <p:ext uri="{BB962C8B-B14F-4D97-AF65-F5344CB8AC3E}">
        <p14:creationId xmlns:p14="http://schemas.microsoft.com/office/powerpoint/2010/main" val="205471184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Rectangle 26">
            <a:extLst>
              <a:ext uri="{FF2B5EF4-FFF2-40B4-BE49-F238E27FC236}">
                <a16:creationId xmlns:a16="http://schemas.microsoft.com/office/drawing/2014/main" id="{678173F2-0A69-4C98-8262-339B422E326F}"/>
              </a:ext>
            </a:extLst>
          </p:cNvPr>
          <p:cNvSpPr/>
          <p:nvPr/>
        </p:nvSpPr>
        <p:spPr bwMode="gray">
          <a:xfrm>
            <a:off x="625120" y="2844487"/>
            <a:ext cx="2088000" cy="1178537"/>
          </a:xfrm>
          <a:prstGeom prst="rect">
            <a:avLst/>
          </a:prstGeom>
          <a:solidFill>
            <a:srgbClr val="FFFFFF"/>
          </a:solidFill>
          <a:ln w="19050" cap="flat" cmpd="sng" algn="ctr">
            <a:solidFill>
              <a:srgbClr val="7F3E98"/>
            </a:solidFill>
            <a:prstDash val="soli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200" kern="0">
                <a:solidFill>
                  <a:srgbClr val="000000"/>
                </a:solidFill>
                <a:latin typeface="Century Gothic"/>
                <a:cs typeface="Calibri" panose="020F0502020204030204" pitchFamily="34" charset="0"/>
              </a:rPr>
              <a:t>Diagnosed in 2019. Saw the consultant twice, was given a prescription and not seen anyone since</a:t>
            </a:r>
            <a:endParaRPr kumimoji="0" lang="en-GB" sz="1200" b="0" i="0" u="none" strike="noStrike" kern="0" cap="none" spc="0" normalizeH="0" baseline="0" noProof="0">
              <a:ln>
                <a:noFill/>
              </a:ln>
              <a:solidFill>
                <a:srgbClr val="000000"/>
              </a:solidFill>
              <a:effectLst/>
              <a:uLnTx/>
              <a:uFillTx/>
              <a:latin typeface="Century Gothic"/>
              <a:ea typeface="+mn-ea"/>
              <a:cs typeface="Calibri" panose="020F0502020204030204" pitchFamily="34" charset="0"/>
            </a:endParaRPr>
          </a:p>
        </p:txBody>
      </p:sp>
      <p:sp>
        <p:nvSpPr>
          <p:cNvPr id="30" name="Rectangle 29">
            <a:extLst>
              <a:ext uri="{FF2B5EF4-FFF2-40B4-BE49-F238E27FC236}">
                <a16:creationId xmlns:a16="http://schemas.microsoft.com/office/drawing/2014/main" id="{E07F3797-6126-448B-82E8-C88A2A0C8E1E}"/>
              </a:ext>
            </a:extLst>
          </p:cNvPr>
          <p:cNvSpPr/>
          <p:nvPr/>
        </p:nvSpPr>
        <p:spPr bwMode="gray">
          <a:xfrm>
            <a:off x="625120" y="5382881"/>
            <a:ext cx="2088000" cy="1178537"/>
          </a:xfrm>
          <a:prstGeom prst="rect">
            <a:avLst/>
          </a:prstGeom>
          <a:solidFill>
            <a:srgbClr val="FFFFFF"/>
          </a:solidFill>
          <a:ln w="19050" cap="flat" cmpd="sng" algn="ctr">
            <a:solidFill>
              <a:srgbClr val="7F3E98"/>
            </a:solidFill>
            <a:prstDash val="soli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defRPr/>
            </a:pPr>
            <a:endParaRPr kumimoji="0" lang="en-GB" sz="1200" b="0" i="0" u="none" strike="noStrike" kern="0" cap="none" spc="0" normalizeH="0" baseline="0" noProof="0">
              <a:ln>
                <a:noFill/>
              </a:ln>
              <a:solidFill>
                <a:srgbClr val="000000"/>
              </a:solidFill>
              <a:effectLst/>
              <a:uLnTx/>
              <a:uFillTx/>
              <a:latin typeface="Century Gothic"/>
              <a:ea typeface="+mn-ea"/>
              <a:cs typeface="Calibri" panose="020F0502020204030204" pitchFamily="34" charset="0"/>
            </a:endParaRPr>
          </a:p>
        </p:txBody>
      </p:sp>
      <p:sp>
        <p:nvSpPr>
          <p:cNvPr id="38" name="Rectangle 37">
            <a:extLst>
              <a:ext uri="{FF2B5EF4-FFF2-40B4-BE49-F238E27FC236}">
                <a16:creationId xmlns:a16="http://schemas.microsoft.com/office/drawing/2014/main" id="{94E0DA3D-C542-4F42-B744-4BC0258E8828}"/>
              </a:ext>
            </a:extLst>
          </p:cNvPr>
          <p:cNvSpPr/>
          <p:nvPr/>
        </p:nvSpPr>
        <p:spPr bwMode="gray">
          <a:xfrm>
            <a:off x="617484" y="4092749"/>
            <a:ext cx="2088000" cy="1178537"/>
          </a:xfrm>
          <a:prstGeom prst="rect">
            <a:avLst/>
          </a:prstGeom>
          <a:solidFill>
            <a:srgbClr val="FFFFFF"/>
          </a:solidFill>
          <a:ln w="19050" cap="flat" cmpd="sng" algn="ctr">
            <a:solidFill>
              <a:srgbClr val="7F3E98"/>
            </a:solidFill>
            <a:prstDash val="soli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200" b="0" i="0" u="none" strike="noStrike" kern="0" cap="none" spc="0" normalizeH="0" baseline="0" noProof="0">
              <a:ln>
                <a:noFill/>
              </a:ln>
              <a:solidFill>
                <a:srgbClr val="000000"/>
              </a:solidFill>
              <a:effectLst/>
              <a:uLnTx/>
              <a:uFillTx/>
              <a:latin typeface="Century Gothic"/>
              <a:ea typeface="+mn-ea"/>
              <a:cs typeface="Calibri" panose="020F0502020204030204" pitchFamily="34" charset="0"/>
            </a:endParaRPr>
          </a:p>
        </p:txBody>
      </p:sp>
      <p:sp>
        <p:nvSpPr>
          <p:cNvPr id="45" name="Rectangle 44">
            <a:extLst>
              <a:ext uri="{FF2B5EF4-FFF2-40B4-BE49-F238E27FC236}">
                <a16:creationId xmlns:a16="http://schemas.microsoft.com/office/drawing/2014/main" id="{328BEF41-E182-43DB-A9E5-152D2E2CA08F}"/>
              </a:ext>
            </a:extLst>
          </p:cNvPr>
          <p:cNvSpPr/>
          <p:nvPr/>
        </p:nvSpPr>
        <p:spPr bwMode="gray">
          <a:xfrm>
            <a:off x="2857529" y="2835741"/>
            <a:ext cx="2088000" cy="1187281"/>
          </a:xfrm>
          <a:prstGeom prst="rect">
            <a:avLst/>
          </a:prstGeom>
          <a:solidFill>
            <a:srgbClr val="FFFFFF"/>
          </a:solidFill>
          <a:ln w="19050" cap="flat" cmpd="sng" algn="ctr">
            <a:solidFill>
              <a:srgbClr val="9561A9"/>
            </a:solidFill>
            <a:prstDash val="soli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200" b="0" i="0" u="none" strike="noStrike" kern="0" cap="none" spc="0" normalizeH="0" baseline="0" noProof="0">
              <a:ln>
                <a:noFill/>
              </a:ln>
              <a:solidFill>
                <a:srgbClr val="000000"/>
              </a:solidFill>
              <a:effectLst/>
              <a:uLnTx/>
              <a:uFillTx/>
              <a:latin typeface="Century Gothic"/>
              <a:ea typeface="+mn-ea"/>
              <a:cs typeface="Calibri" panose="020F0502020204030204" pitchFamily="34" charset="0"/>
            </a:endParaRPr>
          </a:p>
        </p:txBody>
      </p:sp>
      <p:sp>
        <p:nvSpPr>
          <p:cNvPr id="47" name="Rectangle 46">
            <a:extLst>
              <a:ext uri="{FF2B5EF4-FFF2-40B4-BE49-F238E27FC236}">
                <a16:creationId xmlns:a16="http://schemas.microsoft.com/office/drawing/2014/main" id="{851AB445-540A-4236-8380-7340F25DE66D}"/>
              </a:ext>
            </a:extLst>
          </p:cNvPr>
          <p:cNvSpPr/>
          <p:nvPr/>
        </p:nvSpPr>
        <p:spPr bwMode="gray">
          <a:xfrm>
            <a:off x="2857529" y="4084005"/>
            <a:ext cx="2088000" cy="1187281"/>
          </a:xfrm>
          <a:prstGeom prst="rect">
            <a:avLst/>
          </a:prstGeom>
          <a:solidFill>
            <a:srgbClr val="FFFFFF"/>
          </a:solidFill>
          <a:ln w="19050" cap="flat" cmpd="sng" algn="ctr">
            <a:solidFill>
              <a:srgbClr val="9561A9"/>
            </a:solidFill>
            <a:prstDash val="soli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defRPr/>
            </a:pPr>
            <a:r>
              <a:rPr lang="en-GB" sz="1200" kern="0">
                <a:solidFill>
                  <a:schemeClr val="bg1"/>
                </a:solidFill>
                <a:latin typeface="Century Gothic"/>
                <a:cs typeface="Calibri"/>
              </a:rPr>
              <a:t>So many services are providing support but are not talking to each other so I have to tell them what has happened </a:t>
            </a:r>
          </a:p>
        </p:txBody>
      </p:sp>
      <p:sp>
        <p:nvSpPr>
          <p:cNvPr id="48" name="Rectangle 47">
            <a:extLst>
              <a:ext uri="{FF2B5EF4-FFF2-40B4-BE49-F238E27FC236}">
                <a16:creationId xmlns:a16="http://schemas.microsoft.com/office/drawing/2014/main" id="{6CAAE211-2ACA-439F-BA12-2F0E46E3EA7A}"/>
              </a:ext>
            </a:extLst>
          </p:cNvPr>
          <p:cNvSpPr/>
          <p:nvPr/>
        </p:nvSpPr>
        <p:spPr bwMode="gray">
          <a:xfrm>
            <a:off x="5081024" y="2844484"/>
            <a:ext cx="2120979" cy="1178537"/>
          </a:xfrm>
          <a:prstGeom prst="rect">
            <a:avLst/>
          </a:prstGeom>
          <a:noFill/>
          <a:ln w="19050" cap="flat" cmpd="sng" algn="ctr">
            <a:solidFill>
              <a:srgbClr val="9561A9"/>
            </a:solidFill>
            <a:prstDash val="soli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200" b="0" i="0" u="none" strike="noStrike" kern="0" cap="none" spc="0" normalizeH="0" baseline="0" noProof="0">
              <a:ln>
                <a:noFill/>
              </a:ln>
              <a:solidFill>
                <a:srgbClr val="000000"/>
              </a:solidFill>
              <a:effectLst/>
              <a:uLnTx/>
              <a:uFillTx/>
              <a:latin typeface="Century Gothic"/>
              <a:ea typeface="+mn-ea"/>
              <a:cs typeface="Calibri" panose="020F0502020204030204" pitchFamily="34" charset="0"/>
            </a:endParaRPr>
          </a:p>
        </p:txBody>
      </p:sp>
      <p:sp>
        <p:nvSpPr>
          <p:cNvPr id="49" name="Rectangle 48">
            <a:extLst>
              <a:ext uri="{FF2B5EF4-FFF2-40B4-BE49-F238E27FC236}">
                <a16:creationId xmlns:a16="http://schemas.microsoft.com/office/drawing/2014/main" id="{3891D321-8664-450F-9FC5-FBBB9829EF59}"/>
              </a:ext>
            </a:extLst>
          </p:cNvPr>
          <p:cNvSpPr/>
          <p:nvPr/>
        </p:nvSpPr>
        <p:spPr bwMode="gray">
          <a:xfrm>
            <a:off x="5081024" y="4092749"/>
            <a:ext cx="2120979" cy="1178537"/>
          </a:xfrm>
          <a:prstGeom prst="rect">
            <a:avLst/>
          </a:prstGeom>
          <a:solidFill>
            <a:srgbClr val="FFFFFF"/>
          </a:solidFill>
          <a:ln w="19050" cap="flat" cmpd="sng" algn="ctr">
            <a:solidFill>
              <a:srgbClr val="9561A9"/>
            </a:solidFill>
            <a:prstDash val="soli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200" b="0" i="0" u="none" strike="noStrike" kern="0" cap="none" spc="0" normalizeH="0" baseline="0" noProof="0">
              <a:ln>
                <a:noFill/>
              </a:ln>
              <a:solidFill>
                <a:srgbClr val="000000"/>
              </a:solidFill>
              <a:effectLst/>
              <a:uLnTx/>
              <a:uFillTx/>
              <a:latin typeface="Century Gothic"/>
              <a:ea typeface="+mn-ea"/>
              <a:cs typeface="Calibri" panose="020F0502020204030204" pitchFamily="34" charset="0"/>
            </a:endParaRPr>
          </a:p>
        </p:txBody>
      </p:sp>
      <p:sp>
        <p:nvSpPr>
          <p:cNvPr id="50" name="Rectangle 49">
            <a:extLst>
              <a:ext uri="{FF2B5EF4-FFF2-40B4-BE49-F238E27FC236}">
                <a16:creationId xmlns:a16="http://schemas.microsoft.com/office/drawing/2014/main" id="{CF685583-B232-4DC3-9DD2-0C56C31DCA7E}"/>
              </a:ext>
            </a:extLst>
          </p:cNvPr>
          <p:cNvSpPr/>
          <p:nvPr/>
        </p:nvSpPr>
        <p:spPr bwMode="gray">
          <a:xfrm>
            <a:off x="5078856" y="5394330"/>
            <a:ext cx="2120979" cy="1178537"/>
          </a:xfrm>
          <a:prstGeom prst="rect">
            <a:avLst/>
          </a:prstGeom>
          <a:solidFill>
            <a:srgbClr val="FFFFFF"/>
          </a:solidFill>
          <a:ln w="19050" cap="flat" cmpd="sng" algn="ctr">
            <a:solidFill>
              <a:srgbClr val="9561A9"/>
            </a:solidFill>
            <a:prstDash val="soli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200" b="0" i="0" u="none" strike="noStrike" kern="0" cap="none" spc="0" normalizeH="0" baseline="0" noProof="0">
              <a:ln>
                <a:noFill/>
              </a:ln>
              <a:solidFill>
                <a:srgbClr val="000000"/>
              </a:solidFill>
              <a:effectLst/>
              <a:uLnTx/>
              <a:uFillTx/>
              <a:latin typeface="Century Gothic"/>
              <a:ea typeface="+mn-ea"/>
              <a:cs typeface="Calibri" panose="020F0502020204030204" pitchFamily="34" charset="0"/>
            </a:endParaRPr>
          </a:p>
        </p:txBody>
      </p:sp>
      <p:sp>
        <p:nvSpPr>
          <p:cNvPr id="51" name="Rectangle 50">
            <a:extLst>
              <a:ext uri="{FF2B5EF4-FFF2-40B4-BE49-F238E27FC236}">
                <a16:creationId xmlns:a16="http://schemas.microsoft.com/office/drawing/2014/main" id="{C8DF6703-9A59-4686-88A3-DAADEF4221D8}"/>
              </a:ext>
            </a:extLst>
          </p:cNvPr>
          <p:cNvSpPr/>
          <p:nvPr/>
        </p:nvSpPr>
        <p:spPr bwMode="gray">
          <a:xfrm>
            <a:off x="7322347" y="2844483"/>
            <a:ext cx="2088000" cy="1178537"/>
          </a:xfrm>
          <a:prstGeom prst="rect">
            <a:avLst/>
          </a:prstGeom>
          <a:solidFill>
            <a:srgbClr val="FFFFFF"/>
          </a:solidFill>
          <a:ln w="19050" cap="flat" cmpd="sng" algn="ctr">
            <a:solidFill>
              <a:srgbClr val="B18FC2"/>
            </a:solidFill>
            <a:prstDash val="soli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defRPr/>
            </a:pPr>
            <a:endParaRPr kumimoji="0" lang="en-GB" sz="1200" b="0" i="0" u="none" strike="noStrike" kern="0" cap="none" spc="0" normalizeH="0" baseline="0" noProof="0">
              <a:ln>
                <a:noFill/>
              </a:ln>
              <a:solidFill>
                <a:srgbClr val="000000"/>
              </a:solidFill>
              <a:effectLst/>
              <a:uLnTx/>
              <a:uFillTx/>
              <a:latin typeface="Century Gothic"/>
              <a:ea typeface="+mn-ea"/>
              <a:cs typeface="Calibri" panose="020F0502020204030204" pitchFamily="34" charset="0"/>
            </a:endParaRPr>
          </a:p>
        </p:txBody>
      </p:sp>
      <p:sp>
        <p:nvSpPr>
          <p:cNvPr id="54" name="Rectangle 53">
            <a:extLst>
              <a:ext uri="{FF2B5EF4-FFF2-40B4-BE49-F238E27FC236}">
                <a16:creationId xmlns:a16="http://schemas.microsoft.com/office/drawing/2014/main" id="{61D2466D-2A02-45B2-85E3-1F83B3DB49D5}"/>
              </a:ext>
            </a:extLst>
          </p:cNvPr>
          <p:cNvSpPr/>
          <p:nvPr/>
        </p:nvSpPr>
        <p:spPr bwMode="gray">
          <a:xfrm>
            <a:off x="9539100" y="2844483"/>
            <a:ext cx="2190233" cy="1178537"/>
          </a:xfrm>
          <a:prstGeom prst="rect">
            <a:avLst/>
          </a:prstGeom>
          <a:solidFill>
            <a:srgbClr val="FFFFFF"/>
          </a:solidFill>
          <a:ln w="19050" cap="flat" cmpd="sng" algn="ctr">
            <a:solidFill>
              <a:srgbClr val="B18FC2"/>
            </a:solidFill>
            <a:prstDash val="solid"/>
          </a:ln>
          <a:effectLst/>
        </p:spPr>
        <p:txBody>
          <a:bodyPr rot="0" spcFirstLastPara="0" vertOverflow="overflow" horzOverflow="overflow" vert="horz" wrap="square" lIns="36000" tIns="45720" rIns="36000" bIns="45720" numCol="1" spcCol="0" rtlCol="0" fromWordArt="0" anchor="ctr" anchorCtr="0" forceAA="0" compatLnSpc="1">
            <a:prstTxWarp prst="textNoShape">
              <a:avLst/>
            </a:prstTxWarp>
            <a:noAutofit/>
          </a:bodyPr>
          <a:lstStyle/>
          <a:p>
            <a:pPr lvl="0" algn="ctr">
              <a:defRPr/>
            </a:pPr>
            <a:endParaRPr kumimoji="0" lang="en-GB" sz="1200" b="0" i="0" u="none" strike="noStrike" kern="0" cap="none" spc="0" normalizeH="0" baseline="0" noProof="0">
              <a:ln>
                <a:noFill/>
              </a:ln>
              <a:solidFill>
                <a:srgbClr val="000000"/>
              </a:solidFill>
              <a:effectLst/>
              <a:uLnTx/>
              <a:uFillTx/>
              <a:latin typeface="Century Gothic"/>
              <a:ea typeface="+mn-ea"/>
              <a:cs typeface="Calibri"/>
            </a:endParaRPr>
          </a:p>
        </p:txBody>
      </p:sp>
      <p:sp>
        <p:nvSpPr>
          <p:cNvPr id="56" name="Rectangle 55">
            <a:extLst>
              <a:ext uri="{FF2B5EF4-FFF2-40B4-BE49-F238E27FC236}">
                <a16:creationId xmlns:a16="http://schemas.microsoft.com/office/drawing/2014/main" id="{6B0417BD-F993-4ED8-A366-1C86CC00A2BF}"/>
              </a:ext>
            </a:extLst>
          </p:cNvPr>
          <p:cNvSpPr/>
          <p:nvPr/>
        </p:nvSpPr>
        <p:spPr bwMode="gray">
          <a:xfrm>
            <a:off x="9539100" y="4092749"/>
            <a:ext cx="2190233" cy="1178537"/>
          </a:xfrm>
          <a:prstGeom prst="rect">
            <a:avLst/>
          </a:prstGeom>
          <a:solidFill>
            <a:srgbClr val="FFFFFF"/>
          </a:solidFill>
          <a:ln w="19050" cap="flat" cmpd="sng" algn="ctr">
            <a:solidFill>
              <a:srgbClr val="B18FC2"/>
            </a:solidFill>
            <a:prstDash val="soli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defRPr/>
            </a:pPr>
            <a:endParaRPr kumimoji="0" lang="en-GB" sz="1200" b="0" i="0" u="none" strike="noStrike" kern="0" cap="none" spc="0" normalizeH="0" baseline="0" noProof="0">
              <a:ln>
                <a:noFill/>
              </a:ln>
              <a:solidFill>
                <a:srgbClr val="000000"/>
              </a:solidFill>
              <a:effectLst/>
              <a:uLnTx/>
              <a:uFillTx/>
              <a:latin typeface="Century Gothic"/>
              <a:ea typeface="+mn-ea"/>
              <a:cs typeface="Calibri" panose="020F0502020204030204" pitchFamily="34" charset="0"/>
            </a:endParaRPr>
          </a:p>
        </p:txBody>
      </p:sp>
      <p:sp>
        <p:nvSpPr>
          <p:cNvPr id="57" name="Rectangle 56">
            <a:extLst>
              <a:ext uri="{FF2B5EF4-FFF2-40B4-BE49-F238E27FC236}">
                <a16:creationId xmlns:a16="http://schemas.microsoft.com/office/drawing/2014/main" id="{59D32DBC-A80B-4EC4-AB71-723FFEC78F8E}"/>
              </a:ext>
            </a:extLst>
          </p:cNvPr>
          <p:cNvSpPr/>
          <p:nvPr/>
        </p:nvSpPr>
        <p:spPr bwMode="gray">
          <a:xfrm>
            <a:off x="9539100" y="5376634"/>
            <a:ext cx="2190233" cy="1178537"/>
          </a:xfrm>
          <a:prstGeom prst="rect">
            <a:avLst/>
          </a:prstGeom>
          <a:solidFill>
            <a:srgbClr val="FFFFFF"/>
          </a:solidFill>
          <a:ln w="19050" cap="flat" cmpd="sng" algn="ctr">
            <a:solidFill>
              <a:srgbClr val="B18FC2"/>
            </a:solidFill>
            <a:prstDash val="soli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defRPr/>
            </a:pPr>
            <a:endParaRPr kumimoji="0" lang="en-GB" sz="1200" b="0" i="0" u="none" strike="noStrike" kern="0" cap="none" spc="0" normalizeH="0" baseline="0" noProof="0">
              <a:ln>
                <a:noFill/>
              </a:ln>
              <a:solidFill>
                <a:srgbClr val="000000"/>
              </a:solidFill>
              <a:effectLst/>
              <a:uLnTx/>
              <a:uFillTx/>
              <a:latin typeface="Century Gothic"/>
              <a:ea typeface="+mn-ea"/>
              <a:cs typeface="Calibri" panose="020F0502020204030204" pitchFamily="34" charset="0"/>
            </a:endParaRPr>
          </a:p>
        </p:txBody>
      </p:sp>
      <p:sp>
        <p:nvSpPr>
          <p:cNvPr id="32" name="Rectangle 31">
            <a:extLst>
              <a:ext uri="{FF2B5EF4-FFF2-40B4-BE49-F238E27FC236}">
                <a16:creationId xmlns:a16="http://schemas.microsoft.com/office/drawing/2014/main" id="{76581CDF-2106-4290-A628-79F9DDDA9D17}"/>
              </a:ext>
            </a:extLst>
          </p:cNvPr>
          <p:cNvSpPr/>
          <p:nvPr/>
        </p:nvSpPr>
        <p:spPr bwMode="gray">
          <a:xfrm>
            <a:off x="625120" y="1577662"/>
            <a:ext cx="2088000" cy="1178537"/>
          </a:xfrm>
          <a:prstGeom prst="rect">
            <a:avLst/>
          </a:prstGeom>
          <a:solidFill>
            <a:srgbClr val="FFFFFF"/>
          </a:solidFill>
          <a:ln w="19050" cap="flat" cmpd="sng" algn="ctr">
            <a:solidFill>
              <a:srgbClr val="7F3E98"/>
            </a:solidFill>
            <a:prstDash val="soli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defRPr/>
            </a:pPr>
            <a:r>
              <a:rPr lang="en-GB" sz="1200" kern="0">
                <a:solidFill>
                  <a:srgbClr val="000000"/>
                </a:solidFill>
                <a:latin typeface="Century Gothic"/>
                <a:cs typeface="Calibri"/>
              </a:rPr>
              <a:t> </a:t>
            </a:r>
            <a:endParaRPr kumimoji="0" lang="en-GB" sz="1200" b="0" i="0" u="none" strike="noStrike" kern="0" cap="none" spc="0" normalizeH="0" baseline="0" noProof="0">
              <a:ln>
                <a:noFill/>
              </a:ln>
              <a:solidFill>
                <a:srgbClr val="000000"/>
              </a:solidFill>
              <a:effectLst/>
              <a:uLnTx/>
              <a:uFillTx/>
              <a:latin typeface="Century Gothic"/>
              <a:ea typeface="+mn-ea"/>
              <a:cs typeface="Calibri" panose="020F0502020204030204" pitchFamily="34" charset="0"/>
            </a:endParaRPr>
          </a:p>
        </p:txBody>
      </p:sp>
      <p:sp>
        <p:nvSpPr>
          <p:cNvPr id="33" name="Rectangle 32">
            <a:extLst>
              <a:ext uri="{FF2B5EF4-FFF2-40B4-BE49-F238E27FC236}">
                <a16:creationId xmlns:a16="http://schemas.microsoft.com/office/drawing/2014/main" id="{4ECFEF6E-2F7C-41E7-9723-8BFBBDE3D285}"/>
              </a:ext>
            </a:extLst>
          </p:cNvPr>
          <p:cNvSpPr/>
          <p:nvPr/>
        </p:nvSpPr>
        <p:spPr bwMode="gray">
          <a:xfrm>
            <a:off x="2857529" y="1568916"/>
            <a:ext cx="2088000" cy="1187281"/>
          </a:xfrm>
          <a:prstGeom prst="rect">
            <a:avLst/>
          </a:prstGeom>
          <a:solidFill>
            <a:srgbClr val="FFFFFF"/>
          </a:solidFill>
          <a:ln w="19050" cap="flat" cmpd="sng" algn="ctr">
            <a:solidFill>
              <a:srgbClr val="9561A9"/>
            </a:solidFill>
            <a:prstDash val="soli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200" b="0" i="0" u="none" strike="noStrike" kern="0" cap="none" spc="0" normalizeH="0" baseline="0" noProof="0">
              <a:ln>
                <a:noFill/>
              </a:ln>
              <a:solidFill>
                <a:srgbClr val="000000"/>
              </a:solidFill>
              <a:effectLst/>
              <a:uLnTx/>
              <a:uFillTx/>
              <a:latin typeface="Century Gothic"/>
              <a:ea typeface="+mn-ea"/>
              <a:cs typeface="Calibri" panose="020F0502020204030204" pitchFamily="34" charset="0"/>
            </a:endParaRPr>
          </a:p>
        </p:txBody>
      </p:sp>
      <p:sp>
        <p:nvSpPr>
          <p:cNvPr id="34" name="Rectangle 33">
            <a:extLst>
              <a:ext uri="{FF2B5EF4-FFF2-40B4-BE49-F238E27FC236}">
                <a16:creationId xmlns:a16="http://schemas.microsoft.com/office/drawing/2014/main" id="{492FA9B9-457D-43E9-8FE4-D1271C65B947}"/>
              </a:ext>
            </a:extLst>
          </p:cNvPr>
          <p:cNvSpPr/>
          <p:nvPr/>
        </p:nvSpPr>
        <p:spPr bwMode="gray">
          <a:xfrm>
            <a:off x="5081024" y="1577659"/>
            <a:ext cx="2120979" cy="1178537"/>
          </a:xfrm>
          <a:prstGeom prst="rect">
            <a:avLst/>
          </a:prstGeom>
          <a:noFill/>
          <a:ln w="19050" cap="flat" cmpd="sng" algn="ctr">
            <a:solidFill>
              <a:srgbClr val="9561A9"/>
            </a:solidFill>
            <a:prstDash val="soli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200" b="0" i="0" u="none" strike="noStrike" kern="0" cap="none" spc="0" normalizeH="0" baseline="0" noProof="0">
              <a:ln>
                <a:noFill/>
              </a:ln>
              <a:solidFill>
                <a:srgbClr val="000000"/>
              </a:solidFill>
              <a:effectLst/>
              <a:uLnTx/>
              <a:uFillTx/>
              <a:latin typeface="Century Gothic"/>
              <a:ea typeface="+mn-ea"/>
              <a:cs typeface="Calibri" panose="020F0502020204030204" pitchFamily="34" charset="0"/>
            </a:endParaRPr>
          </a:p>
        </p:txBody>
      </p:sp>
      <p:sp>
        <p:nvSpPr>
          <p:cNvPr id="35" name="Rectangle 34">
            <a:extLst>
              <a:ext uri="{FF2B5EF4-FFF2-40B4-BE49-F238E27FC236}">
                <a16:creationId xmlns:a16="http://schemas.microsoft.com/office/drawing/2014/main" id="{47B8B884-06DF-4A1D-A177-E564CDE0C8E7}"/>
              </a:ext>
            </a:extLst>
          </p:cNvPr>
          <p:cNvSpPr/>
          <p:nvPr/>
        </p:nvSpPr>
        <p:spPr bwMode="gray">
          <a:xfrm>
            <a:off x="7322347" y="1577658"/>
            <a:ext cx="2088000" cy="1178537"/>
          </a:xfrm>
          <a:prstGeom prst="rect">
            <a:avLst/>
          </a:prstGeom>
          <a:solidFill>
            <a:srgbClr val="FFFFFF"/>
          </a:solidFill>
          <a:ln w="19050" cap="flat" cmpd="sng" algn="ctr">
            <a:solidFill>
              <a:srgbClr val="B18FC2"/>
            </a:solidFill>
            <a:prstDash val="soli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200" b="0" i="0" u="none" strike="noStrike" kern="0" cap="none" spc="0" normalizeH="0" baseline="0" noProof="0">
              <a:ln>
                <a:noFill/>
              </a:ln>
              <a:solidFill>
                <a:srgbClr val="000000"/>
              </a:solidFill>
              <a:effectLst/>
              <a:uLnTx/>
              <a:uFillTx/>
              <a:latin typeface="Century Gothic"/>
              <a:ea typeface="+mn-ea"/>
              <a:cs typeface="Calibri" panose="020F0502020204030204" pitchFamily="34" charset="0"/>
            </a:endParaRPr>
          </a:p>
        </p:txBody>
      </p:sp>
      <p:sp>
        <p:nvSpPr>
          <p:cNvPr id="36" name="Rectangle 35">
            <a:extLst>
              <a:ext uri="{FF2B5EF4-FFF2-40B4-BE49-F238E27FC236}">
                <a16:creationId xmlns:a16="http://schemas.microsoft.com/office/drawing/2014/main" id="{26B7D7CE-36A1-411B-9797-BFE0AAF0E42C}"/>
              </a:ext>
            </a:extLst>
          </p:cNvPr>
          <p:cNvSpPr/>
          <p:nvPr/>
        </p:nvSpPr>
        <p:spPr bwMode="gray">
          <a:xfrm>
            <a:off x="9539100" y="1577658"/>
            <a:ext cx="2190233" cy="1178537"/>
          </a:xfrm>
          <a:prstGeom prst="rect">
            <a:avLst/>
          </a:prstGeom>
          <a:solidFill>
            <a:srgbClr val="FFFFFF"/>
          </a:solidFill>
          <a:ln w="19050" cap="flat" cmpd="sng" algn="ctr">
            <a:solidFill>
              <a:srgbClr val="B18FC2"/>
            </a:solidFill>
            <a:prstDash val="soli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200" b="0" i="0" u="none" strike="noStrike" kern="0" cap="none" spc="0" normalizeH="0" baseline="0" noProof="0">
              <a:ln>
                <a:noFill/>
              </a:ln>
              <a:solidFill>
                <a:srgbClr val="000000"/>
              </a:solidFill>
              <a:effectLst/>
              <a:uLnTx/>
              <a:uFillTx/>
              <a:latin typeface="Century Gothic"/>
              <a:ea typeface="+mn-ea"/>
              <a:cs typeface="Calibri" panose="020F0502020204030204" pitchFamily="34" charset="0"/>
            </a:endParaRPr>
          </a:p>
        </p:txBody>
      </p:sp>
      <p:sp>
        <p:nvSpPr>
          <p:cNvPr id="3" name="Rectangle 2">
            <a:extLst>
              <a:ext uri="{FF2B5EF4-FFF2-40B4-BE49-F238E27FC236}">
                <a16:creationId xmlns:a16="http://schemas.microsoft.com/office/drawing/2014/main" id="{E1553A3C-75F4-485A-85D9-C2BCDC6B2833}"/>
              </a:ext>
            </a:extLst>
          </p:cNvPr>
          <p:cNvSpPr/>
          <p:nvPr/>
        </p:nvSpPr>
        <p:spPr>
          <a:xfrm>
            <a:off x="547338" y="951814"/>
            <a:ext cx="2165782" cy="584775"/>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a:ln>
                  <a:noFill/>
                </a:ln>
                <a:solidFill>
                  <a:srgbClr val="7F3E98"/>
                </a:solidFill>
                <a:effectLst/>
                <a:uLnTx/>
                <a:uFillTx/>
                <a:latin typeface="Century Gothic"/>
                <a:ea typeface="+mn-ea"/>
                <a:cs typeface="+mn-cs"/>
              </a:rPr>
              <a:t>Assessment and diagnosis</a:t>
            </a:r>
            <a:endParaRPr kumimoji="0" lang="en-GB" sz="1600" b="0" i="0" u="none" strike="noStrike" kern="1200" cap="none" spc="0" normalizeH="0" baseline="0" noProof="0">
              <a:ln>
                <a:noFill/>
              </a:ln>
              <a:solidFill>
                <a:srgbClr val="7F3E98"/>
              </a:solidFill>
              <a:effectLst/>
              <a:uLnTx/>
              <a:uFillTx/>
              <a:latin typeface="Century Gothic"/>
              <a:ea typeface="+mn-ea"/>
              <a:cs typeface="+mn-cs"/>
            </a:endParaRPr>
          </a:p>
        </p:txBody>
      </p:sp>
      <p:sp>
        <p:nvSpPr>
          <p:cNvPr id="11" name="Rectangle 10">
            <a:extLst>
              <a:ext uri="{FF2B5EF4-FFF2-40B4-BE49-F238E27FC236}">
                <a16:creationId xmlns:a16="http://schemas.microsoft.com/office/drawing/2014/main" id="{69909D72-2253-4016-B952-68FA27CC5B6E}"/>
              </a:ext>
            </a:extLst>
          </p:cNvPr>
          <p:cNvSpPr/>
          <p:nvPr/>
        </p:nvSpPr>
        <p:spPr>
          <a:xfrm>
            <a:off x="3897072" y="1117431"/>
            <a:ext cx="2898001" cy="338554"/>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a:ln>
                  <a:noFill/>
                </a:ln>
                <a:solidFill>
                  <a:srgbClr val="9561A9"/>
                </a:solidFill>
                <a:effectLst/>
                <a:uLnTx/>
                <a:uFillTx/>
                <a:latin typeface="Century Gothic"/>
                <a:ea typeface="+mn-ea"/>
                <a:cs typeface="+mn-cs"/>
              </a:rPr>
              <a:t>Living well with dementia</a:t>
            </a:r>
            <a:endParaRPr kumimoji="0" lang="en-GB" sz="1600" b="0" i="0" u="none" strike="noStrike" kern="1200" cap="none" spc="0" normalizeH="0" baseline="0" noProof="0">
              <a:ln>
                <a:noFill/>
              </a:ln>
              <a:solidFill>
                <a:srgbClr val="9561A9"/>
              </a:solidFill>
              <a:effectLst/>
              <a:uLnTx/>
              <a:uFillTx/>
              <a:latin typeface="Century Gothic"/>
              <a:ea typeface="+mn-ea"/>
              <a:cs typeface="+mn-cs"/>
            </a:endParaRPr>
          </a:p>
        </p:txBody>
      </p:sp>
      <p:sp>
        <p:nvSpPr>
          <p:cNvPr id="12" name="Rectangle 11">
            <a:extLst>
              <a:ext uri="{FF2B5EF4-FFF2-40B4-BE49-F238E27FC236}">
                <a16:creationId xmlns:a16="http://schemas.microsoft.com/office/drawing/2014/main" id="{0EB585B0-40B3-419A-A9A4-533106C1203F}"/>
              </a:ext>
            </a:extLst>
          </p:cNvPr>
          <p:cNvSpPr/>
          <p:nvPr/>
        </p:nvSpPr>
        <p:spPr>
          <a:xfrm>
            <a:off x="7343937" y="1123753"/>
            <a:ext cx="4229385" cy="338554"/>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a:ln>
                  <a:noFill/>
                </a:ln>
                <a:solidFill>
                  <a:srgbClr val="B18FC2"/>
                </a:solidFill>
                <a:effectLst/>
                <a:uLnTx/>
                <a:uFillTx/>
                <a:latin typeface="Century Gothic"/>
                <a:ea typeface="+mn-ea"/>
                <a:cs typeface="+mn-cs"/>
              </a:rPr>
              <a:t>The need for increased support</a:t>
            </a:r>
            <a:endParaRPr kumimoji="0" lang="en-GB" sz="1600" b="0" i="0" u="none" strike="noStrike" kern="1200" cap="none" spc="0" normalizeH="0" baseline="0" noProof="0">
              <a:ln>
                <a:noFill/>
              </a:ln>
              <a:solidFill>
                <a:srgbClr val="B18FC2"/>
              </a:solidFill>
              <a:effectLst/>
              <a:uLnTx/>
              <a:uFillTx/>
              <a:latin typeface="Century Gothic"/>
              <a:ea typeface="+mn-ea"/>
              <a:cs typeface="+mn-cs"/>
            </a:endParaRPr>
          </a:p>
        </p:txBody>
      </p:sp>
      <p:sp>
        <p:nvSpPr>
          <p:cNvPr id="5" name="Rectangle 4">
            <a:extLst>
              <a:ext uri="{FF2B5EF4-FFF2-40B4-BE49-F238E27FC236}">
                <a16:creationId xmlns:a16="http://schemas.microsoft.com/office/drawing/2014/main" id="{DE481060-B271-4621-9513-0575C44B1C44}"/>
              </a:ext>
            </a:extLst>
          </p:cNvPr>
          <p:cNvSpPr/>
          <p:nvPr/>
        </p:nvSpPr>
        <p:spPr>
          <a:xfrm>
            <a:off x="5041864" y="2800826"/>
            <a:ext cx="2184872" cy="1200329"/>
          </a:xfrm>
          <a:prstGeom prst="rect">
            <a:avLst/>
          </a:prstGeom>
        </p:spPr>
        <p:txBody>
          <a:bodyPr wrap="square" lIns="91440" tIns="45720" rIns="91440" bIns="45720" anchor="t">
            <a:spAutoFit/>
          </a:bodyPr>
          <a:lstStyle/>
          <a:p>
            <a:pPr lvl="0" algn="ctr">
              <a:defRPr/>
            </a:pPr>
            <a:r>
              <a:rPr lang="en-GB" sz="1200" kern="0">
                <a:solidFill>
                  <a:schemeClr val="bg1"/>
                </a:solidFill>
                <a:latin typeface="Century Gothic"/>
                <a:cs typeface="Calibri"/>
              </a:rPr>
              <a:t>To have a day centre specifically for people with dementia or people present to support people with dementia would be good</a:t>
            </a:r>
          </a:p>
        </p:txBody>
      </p:sp>
      <p:sp>
        <p:nvSpPr>
          <p:cNvPr id="8" name="Rectangle 7">
            <a:extLst>
              <a:ext uri="{FF2B5EF4-FFF2-40B4-BE49-F238E27FC236}">
                <a16:creationId xmlns:a16="http://schemas.microsoft.com/office/drawing/2014/main" id="{36068AFA-320A-4094-B114-A74B14995441}"/>
              </a:ext>
            </a:extLst>
          </p:cNvPr>
          <p:cNvSpPr/>
          <p:nvPr/>
        </p:nvSpPr>
        <p:spPr>
          <a:xfrm>
            <a:off x="578627" y="1560301"/>
            <a:ext cx="2088001" cy="1200329"/>
          </a:xfrm>
          <a:prstGeom prst="rect">
            <a:avLst/>
          </a:prstGeom>
        </p:spPr>
        <p:txBody>
          <a:bodyPr wrap="square" lIns="91440" tIns="45720" rIns="91440" bIns="45720" anchor="t">
            <a:spAutoFit/>
          </a:bodyPr>
          <a:lstStyle/>
          <a:p>
            <a:pPr lvl="0" algn="ctr">
              <a:defRPr/>
            </a:pPr>
            <a:r>
              <a:rPr lang="en-GB" sz="1200" kern="0">
                <a:solidFill>
                  <a:schemeClr val="bg1"/>
                </a:solidFill>
                <a:latin typeface="Century Gothic"/>
                <a:cs typeface="Calibri"/>
              </a:rPr>
              <a:t>We saw so many people in the first 12 months. First contact was crossroads and was sign posted to a lot of different activities e.g. dementia cafes</a:t>
            </a:r>
          </a:p>
        </p:txBody>
      </p:sp>
      <p:sp>
        <p:nvSpPr>
          <p:cNvPr id="39" name="Rectangle 38">
            <a:extLst>
              <a:ext uri="{FF2B5EF4-FFF2-40B4-BE49-F238E27FC236}">
                <a16:creationId xmlns:a16="http://schemas.microsoft.com/office/drawing/2014/main" id="{A07B7422-438B-4746-B7DD-CFC6A91BA747}"/>
              </a:ext>
            </a:extLst>
          </p:cNvPr>
          <p:cNvSpPr/>
          <p:nvPr/>
        </p:nvSpPr>
        <p:spPr bwMode="gray">
          <a:xfrm>
            <a:off x="7317773" y="4117885"/>
            <a:ext cx="2088000" cy="1178537"/>
          </a:xfrm>
          <a:prstGeom prst="rect">
            <a:avLst/>
          </a:prstGeom>
          <a:solidFill>
            <a:srgbClr val="FFFFFF"/>
          </a:solidFill>
          <a:ln w="19050" cap="flat" cmpd="sng" algn="ctr">
            <a:solidFill>
              <a:srgbClr val="B18FC2"/>
            </a:solidFill>
            <a:prstDash val="soli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0" cap="none" spc="0" normalizeH="0" baseline="0" noProof="0">
                <a:ln>
                  <a:noFill/>
                </a:ln>
                <a:solidFill>
                  <a:srgbClr val="000000"/>
                </a:solidFill>
                <a:effectLst/>
                <a:uLnTx/>
                <a:uFillTx/>
                <a:latin typeface="Century Gothic"/>
                <a:ea typeface="+mn-ea"/>
                <a:cs typeface="Calibri" panose="020F0502020204030204" pitchFamily="34" charset="0"/>
              </a:rPr>
              <a:t>I live out of the area and find it difficult to know what services there are in my mum’s area.  GP surgery try to keep in contact</a:t>
            </a:r>
          </a:p>
        </p:txBody>
      </p:sp>
      <p:sp>
        <p:nvSpPr>
          <p:cNvPr id="40" name="Rectangle 39">
            <a:extLst>
              <a:ext uri="{FF2B5EF4-FFF2-40B4-BE49-F238E27FC236}">
                <a16:creationId xmlns:a16="http://schemas.microsoft.com/office/drawing/2014/main" id="{6758A7B8-B077-4E40-9293-F3D99D600E08}"/>
              </a:ext>
            </a:extLst>
          </p:cNvPr>
          <p:cNvSpPr/>
          <p:nvPr/>
        </p:nvSpPr>
        <p:spPr bwMode="gray">
          <a:xfrm>
            <a:off x="7325468" y="5387340"/>
            <a:ext cx="2088000" cy="1178537"/>
          </a:xfrm>
          <a:prstGeom prst="rect">
            <a:avLst/>
          </a:prstGeom>
          <a:solidFill>
            <a:srgbClr val="FFFFFF"/>
          </a:solidFill>
          <a:ln w="19050" cap="flat" cmpd="sng" algn="ctr">
            <a:solidFill>
              <a:srgbClr val="B18FC2"/>
            </a:solidFill>
            <a:prstDash val="soli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defRPr/>
            </a:pPr>
            <a:r>
              <a:rPr lang="en-GB">
                <a:solidFill>
                  <a:srgbClr val="000000"/>
                </a:solidFill>
                <a:latin typeface="Century Gothic"/>
              </a:rPr>
              <a:t> </a:t>
            </a:r>
            <a:r>
              <a:rPr lang="en-GB" sz="1200">
                <a:solidFill>
                  <a:srgbClr val="000000"/>
                </a:solidFill>
                <a:latin typeface="Century Gothic"/>
              </a:rPr>
              <a:t>Direct payment: Great as you can have the money but no good if you can't get the care in place</a:t>
            </a:r>
            <a:endParaRPr kumimoji="0" lang="en-US" sz="1200" b="0" i="0" u="none" strike="noStrike" kern="1200" cap="none" spc="0" normalizeH="0" baseline="0" noProof="0">
              <a:ln>
                <a:noFill/>
              </a:ln>
              <a:solidFill>
                <a:srgbClr val="000000"/>
              </a:solidFill>
              <a:effectLst/>
              <a:uLnTx/>
              <a:uFillTx/>
              <a:latin typeface="Century Gothic"/>
              <a:ea typeface="+mn-ea"/>
              <a:cs typeface="+mn-cs"/>
            </a:endParaRPr>
          </a:p>
        </p:txBody>
      </p:sp>
      <p:sp>
        <p:nvSpPr>
          <p:cNvPr id="58" name="Rectangle 57">
            <a:extLst>
              <a:ext uri="{FF2B5EF4-FFF2-40B4-BE49-F238E27FC236}">
                <a16:creationId xmlns:a16="http://schemas.microsoft.com/office/drawing/2014/main" id="{ADFA1047-3562-4B74-BBC1-E1299154760B}"/>
              </a:ext>
            </a:extLst>
          </p:cNvPr>
          <p:cNvSpPr/>
          <p:nvPr/>
        </p:nvSpPr>
        <p:spPr bwMode="gray">
          <a:xfrm>
            <a:off x="2868477" y="5378595"/>
            <a:ext cx="2088000" cy="1187281"/>
          </a:xfrm>
          <a:prstGeom prst="rect">
            <a:avLst/>
          </a:prstGeom>
          <a:solidFill>
            <a:srgbClr val="FFFFFF"/>
          </a:solidFill>
          <a:ln w="19050" cap="flat" cmpd="sng" algn="ctr">
            <a:solidFill>
              <a:srgbClr val="9561A9"/>
            </a:solidFill>
            <a:prstDash val="soli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defRPr/>
            </a:pPr>
            <a:endParaRPr kumimoji="0" lang="en-GB" sz="1200" b="0" i="0" u="none" strike="noStrike" kern="0" cap="none" spc="0" normalizeH="0" baseline="0" noProof="0">
              <a:ln>
                <a:noFill/>
              </a:ln>
              <a:solidFill>
                <a:srgbClr val="000000"/>
              </a:solidFill>
              <a:effectLst/>
              <a:uLnTx/>
              <a:uFillTx/>
              <a:latin typeface="Century Gothic"/>
              <a:ea typeface="+mn-ea"/>
              <a:cs typeface="Calibri" panose="020F0502020204030204" pitchFamily="34" charset="0"/>
            </a:endParaRPr>
          </a:p>
        </p:txBody>
      </p:sp>
      <p:sp>
        <p:nvSpPr>
          <p:cNvPr id="4" name="Rectangle 3">
            <a:extLst>
              <a:ext uri="{FF2B5EF4-FFF2-40B4-BE49-F238E27FC236}">
                <a16:creationId xmlns:a16="http://schemas.microsoft.com/office/drawing/2014/main" id="{13DF72D7-9C95-4BBA-BE2A-302BCC92E992}"/>
              </a:ext>
            </a:extLst>
          </p:cNvPr>
          <p:cNvSpPr/>
          <p:nvPr/>
        </p:nvSpPr>
        <p:spPr>
          <a:xfrm>
            <a:off x="7219188" y="1552684"/>
            <a:ext cx="2292992" cy="1200329"/>
          </a:xfrm>
          <a:prstGeom prst="rect">
            <a:avLst/>
          </a:prstGeom>
        </p:spPr>
        <p:txBody>
          <a:bodyPr wrap="square">
            <a:spAutoFit/>
          </a:bodyPr>
          <a:lstStyle/>
          <a:p>
            <a:pPr lvl="0" algn="ctr">
              <a:defRPr/>
            </a:pPr>
            <a:r>
              <a:rPr lang="en-GB" sz="1200" kern="0">
                <a:solidFill>
                  <a:schemeClr val="bg1"/>
                </a:solidFill>
                <a:latin typeface="Century Gothic"/>
                <a:cs typeface="Calibri"/>
              </a:rPr>
              <a:t>Used to do zoom  - music - oblivious to it all.  Didn’t work for my husband and other carers have said that zoom really doesn't work for those with dementia</a:t>
            </a:r>
          </a:p>
        </p:txBody>
      </p:sp>
      <p:sp>
        <p:nvSpPr>
          <p:cNvPr id="42" name="Rectangle 41">
            <a:extLst>
              <a:ext uri="{FF2B5EF4-FFF2-40B4-BE49-F238E27FC236}">
                <a16:creationId xmlns:a16="http://schemas.microsoft.com/office/drawing/2014/main" id="{18E7B13A-DAA4-45C3-8761-8DB1AE0EA1AC}"/>
              </a:ext>
            </a:extLst>
          </p:cNvPr>
          <p:cNvSpPr/>
          <p:nvPr/>
        </p:nvSpPr>
        <p:spPr>
          <a:xfrm>
            <a:off x="7271292" y="4174185"/>
            <a:ext cx="2198520" cy="276999"/>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a:ln>
                <a:noFill/>
              </a:ln>
              <a:solidFill>
                <a:srgbClr val="000000"/>
              </a:solidFill>
              <a:effectLst/>
              <a:uLnTx/>
              <a:uFillTx/>
              <a:latin typeface="Century Gothic"/>
              <a:ea typeface="+mn-ea"/>
              <a:cs typeface="+mn-cs"/>
            </a:endParaRPr>
          </a:p>
        </p:txBody>
      </p:sp>
      <p:sp>
        <p:nvSpPr>
          <p:cNvPr id="43" name="TextBox 42">
            <a:extLst>
              <a:ext uri="{FF2B5EF4-FFF2-40B4-BE49-F238E27FC236}">
                <a16:creationId xmlns:a16="http://schemas.microsoft.com/office/drawing/2014/main" id="{772B24D8-CA3A-4528-890D-B9E316B9948C}"/>
              </a:ext>
            </a:extLst>
          </p:cNvPr>
          <p:cNvSpPr txBox="1"/>
          <p:nvPr/>
        </p:nvSpPr>
        <p:spPr bwMode="gray">
          <a:xfrm>
            <a:off x="350949" y="107077"/>
            <a:ext cx="8726593" cy="830997"/>
          </a:xfrm>
          <a:prstGeom prst="rect">
            <a:avLst/>
          </a:prstGeom>
          <a:solidFill>
            <a:srgbClr val="B2AFCE"/>
          </a:solidFill>
          <a:effectLst>
            <a:outerShdw blurRad="50800" dist="38100" dir="5400000" algn="t" rotWithShape="0">
              <a:prstClr val="black">
                <a:alpha val="40000"/>
              </a:prstClr>
            </a:outerShdw>
          </a:effectLst>
        </p:spPr>
        <p:txBody>
          <a:bodyPr wrap="square" lIns="0" tIns="0" rIns="0" bIns="0" rtlCol="0">
            <a:spAutoFit/>
          </a:bodyPr>
          <a:lstStyle/>
          <a:p>
            <a:pPr lvl="0" algn="ctr">
              <a:spcBef>
                <a:spcPts val="300"/>
              </a:spcBef>
              <a:defRPr/>
            </a:pPr>
            <a:r>
              <a:rPr lang="en-GB" b="1">
                <a:solidFill>
                  <a:srgbClr val="000000"/>
                </a:solidFill>
                <a:latin typeface="Century Gothic"/>
                <a:cs typeface="Arial" pitchFamily="34" charset="0"/>
              </a:rPr>
              <a:t>The themes stemming from the interviews with carers have influenced the development of the service model pathway and the recommendations within this report.</a:t>
            </a:r>
          </a:p>
        </p:txBody>
      </p:sp>
      <p:sp>
        <p:nvSpPr>
          <p:cNvPr id="2" name="Rectangle 1">
            <a:extLst>
              <a:ext uri="{FF2B5EF4-FFF2-40B4-BE49-F238E27FC236}">
                <a16:creationId xmlns:a16="http://schemas.microsoft.com/office/drawing/2014/main" id="{92065431-6FD2-49C1-AF9E-CA221318BA2C}"/>
              </a:ext>
            </a:extLst>
          </p:cNvPr>
          <p:cNvSpPr/>
          <p:nvPr/>
        </p:nvSpPr>
        <p:spPr>
          <a:xfrm>
            <a:off x="9503998" y="4097425"/>
            <a:ext cx="2176906" cy="276999"/>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a:ln>
                <a:noFill/>
              </a:ln>
              <a:solidFill>
                <a:srgbClr val="000000"/>
              </a:solidFill>
              <a:effectLst/>
              <a:uLnTx/>
              <a:uFillTx/>
              <a:latin typeface="Century Gothic"/>
              <a:ea typeface="+mn-ea"/>
              <a:cs typeface="+mn-cs"/>
            </a:endParaRPr>
          </a:p>
        </p:txBody>
      </p:sp>
      <p:sp>
        <p:nvSpPr>
          <p:cNvPr id="10" name="Rectangle 9">
            <a:extLst>
              <a:ext uri="{FF2B5EF4-FFF2-40B4-BE49-F238E27FC236}">
                <a16:creationId xmlns:a16="http://schemas.microsoft.com/office/drawing/2014/main" id="{5C19D6D0-6ECD-4577-B4E1-9FB6792052E7}"/>
              </a:ext>
            </a:extLst>
          </p:cNvPr>
          <p:cNvSpPr/>
          <p:nvPr/>
        </p:nvSpPr>
        <p:spPr>
          <a:xfrm>
            <a:off x="9485322" y="5369364"/>
            <a:ext cx="2088000" cy="276999"/>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a:ln>
                <a:noFill/>
              </a:ln>
              <a:solidFill>
                <a:srgbClr val="000000"/>
              </a:solidFill>
              <a:effectLst/>
              <a:uLnTx/>
              <a:uFillTx/>
              <a:latin typeface="Century Gothic"/>
              <a:ea typeface="+mn-ea"/>
              <a:cs typeface="+mn-cs"/>
            </a:endParaRPr>
          </a:p>
        </p:txBody>
      </p:sp>
      <p:sp>
        <p:nvSpPr>
          <p:cNvPr id="14" name="Rectangle 13">
            <a:extLst>
              <a:ext uri="{FF2B5EF4-FFF2-40B4-BE49-F238E27FC236}">
                <a16:creationId xmlns:a16="http://schemas.microsoft.com/office/drawing/2014/main" id="{764CED1A-05C8-43EA-AA44-0904A4F1B48B}"/>
              </a:ext>
            </a:extLst>
          </p:cNvPr>
          <p:cNvSpPr/>
          <p:nvPr/>
        </p:nvSpPr>
        <p:spPr>
          <a:xfrm>
            <a:off x="576401" y="4088316"/>
            <a:ext cx="2145787" cy="1015663"/>
          </a:xfrm>
          <a:prstGeom prst="rect">
            <a:avLst/>
          </a:prstGeom>
        </p:spPr>
        <p:txBody>
          <a:bodyPr wrap="square">
            <a:spAutoFit/>
          </a:bodyPr>
          <a:lstStyle/>
          <a:p>
            <a:pPr algn="ctr"/>
            <a:r>
              <a:rPr lang="en-GB" sz="1200">
                <a:solidFill>
                  <a:schemeClr val="bg1"/>
                </a:solidFill>
                <a:latin typeface="+mj-lt"/>
              </a:rPr>
              <a:t>I was inundated with leaflets and phone calls but I had no idea as to who they were, it was a step into a very deep pool</a:t>
            </a:r>
          </a:p>
        </p:txBody>
      </p:sp>
      <p:sp>
        <p:nvSpPr>
          <p:cNvPr id="17" name="Rectangle 16">
            <a:extLst>
              <a:ext uri="{FF2B5EF4-FFF2-40B4-BE49-F238E27FC236}">
                <a16:creationId xmlns:a16="http://schemas.microsoft.com/office/drawing/2014/main" id="{1B0DEDC0-7964-45F2-AD41-E414837DD32E}"/>
              </a:ext>
            </a:extLst>
          </p:cNvPr>
          <p:cNvSpPr/>
          <p:nvPr/>
        </p:nvSpPr>
        <p:spPr>
          <a:xfrm>
            <a:off x="2942865" y="1575887"/>
            <a:ext cx="1925217" cy="1200329"/>
          </a:xfrm>
          <a:prstGeom prst="rect">
            <a:avLst/>
          </a:prstGeom>
        </p:spPr>
        <p:txBody>
          <a:bodyPr wrap="square">
            <a:spAutoFit/>
          </a:bodyPr>
          <a:lstStyle/>
          <a:p>
            <a:pPr algn="ctr"/>
            <a:r>
              <a:rPr lang="en-GB" sz="1200">
                <a:solidFill>
                  <a:schemeClr val="bg1"/>
                </a:solidFill>
                <a:latin typeface="+mj-lt"/>
              </a:rPr>
              <a:t>It would be good to have a person help sort out my problems rather than me trying to sort things out and find my way</a:t>
            </a:r>
          </a:p>
        </p:txBody>
      </p:sp>
      <p:sp>
        <p:nvSpPr>
          <p:cNvPr id="19" name="Rectangle 18">
            <a:extLst>
              <a:ext uri="{FF2B5EF4-FFF2-40B4-BE49-F238E27FC236}">
                <a16:creationId xmlns:a16="http://schemas.microsoft.com/office/drawing/2014/main" id="{5BA3CAD9-406F-4D9C-BC9B-16E042E93805}"/>
              </a:ext>
            </a:extLst>
          </p:cNvPr>
          <p:cNvSpPr/>
          <p:nvPr/>
        </p:nvSpPr>
        <p:spPr>
          <a:xfrm>
            <a:off x="576400" y="5373799"/>
            <a:ext cx="2223347" cy="1200329"/>
          </a:xfrm>
          <a:prstGeom prst="rect">
            <a:avLst/>
          </a:prstGeom>
        </p:spPr>
        <p:txBody>
          <a:bodyPr wrap="square">
            <a:spAutoFit/>
          </a:bodyPr>
          <a:lstStyle/>
          <a:p>
            <a:pPr lvl="0" algn="ctr">
              <a:defRPr/>
            </a:pPr>
            <a:r>
              <a:rPr lang="en-GB" sz="1200" kern="0">
                <a:solidFill>
                  <a:srgbClr val="000000"/>
                </a:solidFill>
                <a:latin typeface="Century Gothic"/>
                <a:cs typeface="Calibri" panose="020F0502020204030204" pitchFamily="34" charset="0"/>
              </a:rPr>
              <a:t>2019 GP had tried to do a dementia test but my husband couldn't hear. I asked to be referred to hospital. 1yr later was referred</a:t>
            </a:r>
          </a:p>
        </p:txBody>
      </p:sp>
      <p:sp>
        <p:nvSpPr>
          <p:cNvPr id="6" name="Rectangle 5">
            <a:extLst>
              <a:ext uri="{FF2B5EF4-FFF2-40B4-BE49-F238E27FC236}">
                <a16:creationId xmlns:a16="http://schemas.microsoft.com/office/drawing/2014/main" id="{8B23A751-94D8-4E48-BB02-D8E8D370D9BE}"/>
              </a:ext>
            </a:extLst>
          </p:cNvPr>
          <p:cNvSpPr/>
          <p:nvPr/>
        </p:nvSpPr>
        <p:spPr>
          <a:xfrm>
            <a:off x="2835675" y="5369364"/>
            <a:ext cx="2150527" cy="1200329"/>
          </a:xfrm>
          <a:prstGeom prst="rect">
            <a:avLst/>
          </a:prstGeom>
        </p:spPr>
        <p:txBody>
          <a:bodyPr wrap="square">
            <a:spAutoFit/>
          </a:bodyPr>
          <a:lstStyle/>
          <a:p>
            <a:pPr lvl="0" algn="ctr">
              <a:defRPr/>
            </a:pPr>
            <a:r>
              <a:rPr lang="en-GB" sz="1200" kern="0">
                <a:solidFill>
                  <a:srgbClr val="000000"/>
                </a:solidFill>
                <a:latin typeface="Century Gothic"/>
                <a:cs typeface="Calibri"/>
              </a:rPr>
              <a:t>I feel now that he has his diagnosis, I can call on people but there is nowhere to go. Could be sat in 5 days a week - there is nothing (Carms)</a:t>
            </a:r>
          </a:p>
        </p:txBody>
      </p:sp>
      <p:sp>
        <p:nvSpPr>
          <p:cNvPr id="7" name="Slide Number Placeholder 6">
            <a:extLst>
              <a:ext uri="{FF2B5EF4-FFF2-40B4-BE49-F238E27FC236}">
                <a16:creationId xmlns:a16="http://schemas.microsoft.com/office/drawing/2014/main" id="{E83A1B07-5E54-4441-A88F-6072D488FC8F}"/>
              </a:ext>
            </a:extLst>
          </p:cNvPr>
          <p:cNvSpPr>
            <a:spLocks noGrp="1"/>
          </p:cNvSpPr>
          <p:nvPr>
            <p:ph type="sldNum" sz="quarter" idx="11"/>
          </p:nvPr>
        </p:nvSpPr>
        <p:spPr/>
        <p:txBody>
          <a:bodyPr/>
          <a:lstStyle/>
          <a:p>
            <a:fld id="{EA3DA7B4-1CBC-4A9E-B9AD-6DD77CAE4334}" type="slidenum">
              <a:rPr lang="en-GB" smtClean="0"/>
              <a:t>23</a:t>
            </a:fld>
            <a:endParaRPr lang="en-GB"/>
          </a:p>
        </p:txBody>
      </p:sp>
      <p:pic>
        <p:nvPicPr>
          <p:cNvPr id="52" name="Picture 1" descr="Description: http://www.wwcp.org.uk/wp-content/uploads/2016/11/West-Wales-Care-Partnership-logo-Partneriaeth-Gofal-Gorllewin-Cymru-logo.jpg">
            <a:extLst>
              <a:ext uri="{FF2B5EF4-FFF2-40B4-BE49-F238E27FC236}">
                <a16:creationId xmlns:a16="http://schemas.microsoft.com/office/drawing/2014/main" id="{37339B25-DABE-4D40-A3DF-6DEF3AA610E1}"/>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130709" y="435523"/>
            <a:ext cx="1618557" cy="6597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3" name="TextBox 52">
            <a:extLst>
              <a:ext uri="{FF2B5EF4-FFF2-40B4-BE49-F238E27FC236}">
                <a16:creationId xmlns:a16="http://schemas.microsoft.com/office/drawing/2014/main" id="{2F44B522-8296-4477-BC0A-7A254FE4A9DD}"/>
              </a:ext>
            </a:extLst>
          </p:cNvPr>
          <p:cNvSpPr txBox="1"/>
          <p:nvPr/>
        </p:nvSpPr>
        <p:spPr bwMode="gray">
          <a:xfrm>
            <a:off x="2926062" y="2858241"/>
            <a:ext cx="1942020" cy="1200329"/>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0" cap="none" spc="0" normalizeH="0" baseline="0" noProof="0">
                <a:ln>
                  <a:noFill/>
                </a:ln>
                <a:solidFill>
                  <a:schemeClr val="bg1"/>
                </a:solidFill>
                <a:effectLst/>
                <a:uLnTx/>
                <a:uFillTx/>
                <a:latin typeface="Century Gothic"/>
                <a:ea typeface="+mn-ea"/>
                <a:cs typeface="Calibri"/>
              </a:rPr>
              <a:t>Doesn’t appear to be any activities - quite rural where we live and have to travel half an hour to get anywhere (Ceredigion)</a:t>
            </a:r>
            <a:endParaRPr kumimoji="0" lang="en-GB" sz="1200" b="0" i="0" u="none" strike="noStrike" kern="0" cap="none" spc="0" normalizeH="0" baseline="0" noProof="0">
              <a:ln>
                <a:noFill/>
              </a:ln>
              <a:solidFill>
                <a:schemeClr val="bg1"/>
              </a:solidFill>
              <a:effectLst/>
              <a:uLnTx/>
              <a:uFillTx/>
              <a:latin typeface="Century Gothic"/>
              <a:ea typeface="+mn-ea"/>
              <a:cs typeface="Calibri" panose="020F0502020204030204" pitchFamily="34" charset="0"/>
            </a:endParaRPr>
          </a:p>
        </p:txBody>
      </p:sp>
      <p:sp>
        <p:nvSpPr>
          <p:cNvPr id="15" name="TextBox 14">
            <a:extLst>
              <a:ext uri="{FF2B5EF4-FFF2-40B4-BE49-F238E27FC236}">
                <a16:creationId xmlns:a16="http://schemas.microsoft.com/office/drawing/2014/main" id="{CDEC78D8-816E-4826-8359-67E3283CCCFD}"/>
              </a:ext>
            </a:extLst>
          </p:cNvPr>
          <p:cNvSpPr txBox="1"/>
          <p:nvPr/>
        </p:nvSpPr>
        <p:spPr bwMode="gray">
          <a:xfrm>
            <a:off x="5089938" y="1652634"/>
            <a:ext cx="2109381" cy="1107996"/>
          </a:xfrm>
          <a:prstGeom prst="rect">
            <a:avLst/>
          </a:prstGeom>
          <a:noFill/>
        </p:spPr>
        <p:txBody>
          <a:bodyPr wrap="square" lIns="0" tIns="0" rIns="0" bIns="0" rtlCol="0">
            <a:spAutoFit/>
          </a:bodyPr>
          <a:lstStyle/>
          <a:p>
            <a:pPr algn="ctr">
              <a:spcBef>
                <a:spcPts val="300"/>
              </a:spcBef>
            </a:pPr>
            <a:r>
              <a:rPr lang="en-GB" sz="1200">
                <a:solidFill>
                  <a:schemeClr val="bg1"/>
                </a:solidFill>
                <a:latin typeface="+mj-lt"/>
                <a:cs typeface="Arial" pitchFamily="34" charset="0"/>
              </a:rPr>
              <a:t>COVID - Made things 10 time worse as you can't meet anyone.  Day service in Cardigan has closed and would have been good to take her</a:t>
            </a:r>
          </a:p>
        </p:txBody>
      </p:sp>
      <p:sp>
        <p:nvSpPr>
          <p:cNvPr id="55" name="TextBox 54">
            <a:extLst>
              <a:ext uri="{FF2B5EF4-FFF2-40B4-BE49-F238E27FC236}">
                <a16:creationId xmlns:a16="http://schemas.microsoft.com/office/drawing/2014/main" id="{B063A1AD-3569-4BEF-B2AF-578D8188BD9F}"/>
              </a:ext>
            </a:extLst>
          </p:cNvPr>
          <p:cNvSpPr txBox="1"/>
          <p:nvPr/>
        </p:nvSpPr>
        <p:spPr bwMode="gray">
          <a:xfrm>
            <a:off x="4945529" y="5372538"/>
            <a:ext cx="2333122" cy="1200329"/>
          </a:xfrm>
          <a:prstGeom prst="rect">
            <a:avLst/>
          </a:prstGeom>
          <a:noFill/>
          <a:ln>
            <a:noFill/>
          </a:ln>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200" kern="0">
                <a:solidFill>
                  <a:srgbClr val="000000"/>
                </a:solidFill>
                <a:latin typeface="Century Gothic"/>
                <a:cs typeface="Calibri" panose="020F0502020204030204" pitchFamily="34" charset="0"/>
              </a:rPr>
              <a:t>More than one carer asked for activities targeted at younger people. List of activities sent out to carers each week is phenomenal - lots of things to do (Pembs)</a:t>
            </a:r>
            <a:endParaRPr kumimoji="0" lang="en-GB" sz="1200" b="0" i="0" u="none" strike="noStrike" kern="0" cap="none" spc="0" normalizeH="0" baseline="0" noProof="0">
              <a:ln>
                <a:noFill/>
              </a:ln>
              <a:solidFill>
                <a:srgbClr val="000000"/>
              </a:solidFill>
              <a:effectLst/>
              <a:uLnTx/>
              <a:uFillTx/>
              <a:latin typeface="Century Gothic"/>
              <a:ea typeface="+mn-ea"/>
              <a:cs typeface="Calibri" panose="020F0502020204030204" pitchFamily="34" charset="0"/>
            </a:endParaRPr>
          </a:p>
        </p:txBody>
      </p:sp>
      <p:sp>
        <p:nvSpPr>
          <p:cNvPr id="60" name="TextBox 59">
            <a:extLst>
              <a:ext uri="{FF2B5EF4-FFF2-40B4-BE49-F238E27FC236}">
                <a16:creationId xmlns:a16="http://schemas.microsoft.com/office/drawing/2014/main" id="{C72CBB9C-531F-432D-B764-92A388038D8C}"/>
              </a:ext>
            </a:extLst>
          </p:cNvPr>
          <p:cNvSpPr txBox="1"/>
          <p:nvPr/>
        </p:nvSpPr>
        <p:spPr bwMode="gray">
          <a:xfrm>
            <a:off x="9436341" y="1587910"/>
            <a:ext cx="2292992" cy="1200329"/>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0" cap="none" spc="0" normalizeH="0" baseline="0" noProof="0">
                <a:ln>
                  <a:noFill/>
                </a:ln>
                <a:solidFill>
                  <a:schemeClr val="bg1"/>
                </a:solidFill>
                <a:effectLst/>
                <a:uLnTx/>
                <a:uFillTx/>
                <a:latin typeface="Century Gothic"/>
                <a:ea typeface="+mn-ea"/>
                <a:cs typeface="Calibri"/>
              </a:rPr>
              <a:t>Admiral nurse came out and went with the carers to see mum to help support them with their caring role - if mum refuses will leave it up to the family </a:t>
            </a:r>
            <a:endParaRPr kumimoji="0" lang="en-GB" sz="1200" b="0" i="0" u="none" strike="noStrike" kern="0" cap="none" spc="0" normalizeH="0" baseline="0" noProof="0">
              <a:ln>
                <a:noFill/>
              </a:ln>
              <a:solidFill>
                <a:schemeClr val="bg1"/>
              </a:solidFill>
              <a:effectLst/>
              <a:uLnTx/>
              <a:uFillTx/>
              <a:latin typeface="Century Gothic"/>
              <a:ea typeface="+mn-ea"/>
              <a:cs typeface="Calibri" panose="020F0502020204030204" pitchFamily="34" charset="0"/>
            </a:endParaRPr>
          </a:p>
        </p:txBody>
      </p:sp>
      <p:sp>
        <p:nvSpPr>
          <p:cNvPr id="61" name="TextBox 60">
            <a:extLst>
              <a:ext uri="{FF2B5EF4-FFF2-40B4-BE49-F238E27FC236}">
                <a16:creationId xmlns:a16="http://schemas.microsoft.com/office/drawing/2014/main" id="{012F3689-4C9E-4ADF-94DE-3675A130FE59}"/>
              </a:ext>
            </a:extLst>
          </p:cNvPr>
          <p:cNvSpPr txBox="1"/>
          <p:nvPr/>
        </p:nvSpPr>
        <p:spPr bwMode="gray">
          <a:xfrm>
            <a:off x="9469812" y="2825924"/>
            <a:ext cx="2381507" cy="1200329"/>
          </a:xfrm>
          <a:prstGeom prst="rect">
            <a:avLst/>
          </a:prstGeom>
          <a:noFill/>
          <a:ln>
            <a:noFill/>
          </a:ln>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200" kern="0">
                <a:solidFill>
                  <a:schemeClr val="bg1"/>
                </a:solidFill>
                <a:latin typeface="Century Gothic"/>
                <a:cs typeface="Calibri"/>
              </a:rPr>
              <a:t>Everyone has been wonderful after dad fell - social worker, she acted straight away she liaised with the hospital and got him a place in a nursing home</a:t>
            </a:r>
            <a:endParaRPr kumimoji="0" lang="en-GB" sz="1200" b="0" i="0" u="none" strike="noStrike" kern="0" cap="none" spc="0" normalizeH="0" baseline="0" noProof="0">
              <a:ln>
                <a:noFill/>
              </a:ln>
              <a:solidFill>
                <a:schemeClr val="bg1"/>
              </a:solidFill>
              <a:effectLst/>
              <a:uLnTx/>
              <a:uFillTx/>
              <a:latin typeface="Century Gothic"/>
              <a:ea typeface="+mn-ea"/>
              <a:cs typeface="Calibri" panose="020F0502020204030204" pitchFamily="34" charset="0"/>
            </a:endParaRPr>
          </a:p>
        </p:txBody>
      </p:sp>
      <p:sp>
        <p:nvSpPr>
          <p:cNvPr id="62" name="TextBox 61">
            <a:extLst>
              <a:ext uri="{FF2B5EF4-FFF2-40B4-BE49-F238E27FC236}">
                <a16:creationId xmlns:a16="http://schemas.microsoft.com/office/drawing/2014/main" id="{62AB8D54-568C-4803-A9CD-8163E0922132}"/>
              </a:ext>
            </a:extLst>
          </p:cNvPr>
          <p:cNvSpPr txBox="1"/>
          <p:nvPr/>
        </p:nvSpPr>
        <p:spPr bwMode="gray">
          <a:xfrm>
            <a:off x="9568037" y="4042677"/>
            <a:ext cx="2180523" cy="1200329"/>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200" kern="0">
                <a:solidFill>
                  <a:schemeClr val="bg1"/>
                </a:solidFill>
                <a:latin typeface="Century Gothic"/>
                <a:cs typeface="Calibri"/>
              </a:rPr>
              <a:t>The guilt and stress when he had to go into a home, failure, marriage vows come into question - splitting myself in half - relief and guilt</a:t>
            </a:r>
            <a:endParaRPr kumimoji="0" lang="en-GB" sz="1200" b="0" i="0" u="none" strike="noStrike" kern="0" cap="none" spc="0" normalizeH="0" baseline="0" noProof="0">
              <a:ln>
                <a:noFill/>
              </a:ln>
              <a:solidFill>
                <a:schemeClr val="bg1"/>
              </a:solidFill>
              <a:effectLst/>
              <a:uLnTx/>
              <a:uFillTx/>
              <a:latin typeface="Century Gothic"/>
              <a:ea typeface="+mn-ea"/>
              <a:cs typeface="Calibri" panose="020F0502020204030204" pitchFamily="34" charset="0"/>
            </a:endParaRPr>
          </a:p>
        </p:txBody>
      </p:sp>
      <p:sp>
        <p:nvSpPr>
          <p:cNvPr id="66" name="TextBox 65">
            <a:extLst>
              <a:ext uri="{FF2B5EF4-FFF2-40B4-BE49-F238E27FC236}">
                <a16:creationId xmlns:a16="http://schemas.microsoft.com/office/drawing/2014/main" id="{81B1FEEE-DEC3-46F0-9873-CA08BB227E89}"/>
              </a:ext>
            </a:extLst>
          </p:cNvPr>
          <p:cNvSpPr txBox="1"/>
          <p:nvPr/>
        </p:nvSpPr>
        <p:spPr bwMode="gray">
          <a:xfrm>
            <a:off x="4991002" y="4132479"/>
            <a:ext cx="2286596" cy="1200329"/>
          </a:xfrm>
          <a:prstGeom prst="rect">
            <a:avLst/>
          </a:prstGeom>
          <a:noFill/>
        </p:spPr>
        <p:txBody>
          <a:bodyPr wrap="square">
            <a:spAutoFit/>
          </a:bodyPr>
          <a:lstStyle/>
          <a:p>
            <a:pPr algn="ctr"/>
            <a:r>
              <a:rPr lang="en-GB" sz="1200">
                <a:solidFill>
                  <a:schemeClr val="bg1"/>
                </a:solidFill>
                <a:latin typeface="+mj-lt"/>
                <a:ea typeface="Calibri" panose="020F0502020204030204" pitchFamily="34" charset="0"/>
                <a:cs typeface="Times New Roman" panose="02020603050405020304" pitchFamily="18" charset="0"/>
              </a:rPr>
              <a:t>M</a:t>
            </a:r>
            <a:r>
              <a:rPr lang="en-GB" sz="1200">
                <a:solidFill>
                  <a:schemeClr val="bg1"/>
                </a:solidFill>
                <a:effectLst/>
                <a:latin typeface="+mj-lt"/>
                <a:ea typeface="Calibri" panose="020F0502020204030204" pitchFamily="34" charset="0"/>
                <a:cs typeface="Times New Roman" panose="02020603050405020304" pitchFamily="18" charset="0"/>
              </a:rPr>
              <a:t>ade it through lock down with no respite and reduced respite now. </a:t>
            </a:r>
            <a:r>
              <a:rPr lang="en-GB" sz="1200">
                <a:solidFill>
                  <a:schemeClr val="bg1"/>
                </a:solidFill>
                <a:latin typeface="+mj-lt"/>
                <a:ea typeface="Calibri" panose="020F0502020204030204" pitchFamily="34" charset="0"/>
                <a:cs typeface="Times New Roman" panose="02020603050405020304" pitchFamily="18" charset="0"/>
              </a:rPr>
              <a:t>P</a:t>
            </a:r>
            <a:r>
              <a:rPr lang="en-GB" sz="1200">
                <a:solidFill>
                  <a:schemeClr val="bg1"/>
                </a:solidFill>
                <a:effectLst/>
                <a:latin typeface="+mj-lt"/>
                <a:ea typeface="Calibri" panose="020F0502020204030204" pitchFamily="34" charset="0"/>
                <a:cs typeface="Times New Roman" panose="02020603050405020304" pitchFamily="18" charset="0"/>
              </a:rPr>
              <a:t>lease reinstate all day-care facilities. Carers and those with dementia need it</a:t>
            </a:r>
            <a:endParaRPr lang="en-GB" sz="1200">
              <a:solidFill>
                <a:schemeClr val="bg1"/>
              </a:solidFill>
              <a:latin typeface="+mj-lt"/>
            </a:endParaRPr>
          </a:p>
        </p:txBody>
      </p:sp>
      <p:sp>
        <p:nvSpPr>
          <p:cNvPr id="67" name="TextBox 66">
            <a:extLst>
              <a:ext uri="{FF2B5EF4-FFF2-40B4-BE49-F238E27FC236}">
                <a16:creationId xmlns:a16="http://schemas.microsoft.com/office/drawing/2014/main" id="{CD6B0D5F-83C2-4DCC-8717-18551418DC5A}"/>
              </a:ext>
            </a:extLst>
          </p:cNvPr>
          <p:cNvSpPr txBox="1"/>
          <p:nvPr/>
        </p:nvSpPr>
        <p:spPr bwMode="gray">
          <a:xfrm>
            <a:off x="9580924" y="5342493"/>
            <a:ext cx="2259214" cy="1200329"/>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0" cap="none" spc="0" normalizeH="0" baseline="0" noProof="0">
                <a:ln>
                  <a:noFill/>
                </a:ln>
                <a:solidFill>
                  <a:srgbClr val="000000"/>
                </a:solidFill>
                <a:effectLst/>
                <a:uLnTx/>
                <a:uFillTx/>
                <a:latin typeface="Century Gothic"/>
                <a:ea typeface="+mn-ea"/>
                <a:cs typeface="Calibri" panose="020F0502020204030204" pitchFamily="34" charset="0"/>
              </a:rPr>
              <a:t>Very disappointed in the care - it was a dementia specialist ward no specific treatment didn’t even check if he was eating or drinking</a:t>
            </a:r>
          </a:p>
        </p:txBody>
      </p:sp>
      <p:sp>
        <p:nvSpPr>
          <p:cNvPr id="68" name="TextBox 67">
            <a:extLst>
              <a:ext uri="{FF2B5EF4-FFF2-40B4-BE49-F238E27FC236}">
                <a16:creationId xmlns:a16="http://schemas.microsoft.com/office/drawing/2014/main" id="{EDE0CC12-3F6A-47BF-BDE8-B29E64581E1B}"/>
              </a:ext>
            </a:extLst>
          </p:cNvPr>
          <p:cNvSpPr txBox="1"/>
          <p:nvPr/>
        </p:nvSpPr>
        <p:spPr bwMode="gray">
          <a:xfrm>
            <a:off x="7229501" y="2792372"/>
            <a:ext cx="2292760" cy="1200329"/>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0" cap="none" spc="0" normalizeH="0" baseline="0" noProof="0">
                <a:ln>
                  <a:noFill/>
                </a:ln>
                <a:solidFill>
                  <a:srgbClr val="000000"/>
                </a:solidFill>
                <a:effectLst/>
                <a:uLnTx/>
                <a:uFillTx/>
                <a:latin typeface="Century Gothic"/>
                <a:ea typeface="+mn-ea"/>
                <a:cs typeface="Calibri" panose="020F0502020204030204" pitchFamily="34" charset="0"/>
              </a:rPr>
              <a:t>Consultants in hospitals need to be trained in power of attorney for health.  Hospital staff need training - They lost his glasses, hearing aids and his bottom teeth</a:t>
            </a:r>
          </a:p>
        </p:txBody>
      </p:sp>
    </p:spTree>
    <p:extLst>
      <p:ext uri="{BB962C8B-B14F-4D97-AF65-F5344CB8AC3E}">
        <p14:creationId xmlns:p14="http://schemas.microsoft.com/office/powerpoint/2010/main" val="278484430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C27CDC42-94BD-493C-9463-E123B9E4A0A9}"/>
              </a:ext>
            </a:extLst>
          </p:cNvPr>
          <p:cNvSpPr txBox="1">
            <a:spLocks/>
          </p:cNvSpPr>
          <p:nvPr/>
        </p:nvSpPr>
        <p:spPr>
          <a:xfrm>
            <a:off x="9444950" y="1024126"/>
            <a:ext cx="2006568" cy="523568"/>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5400" kern="1200">
                <a:solidFill>
                  <a:schemeClr val="tx2">
                    <a:lumMod val="75000"/>
                  </a:schemeClr>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a:ln>
                  <a:noFill/>
                </a:ln>
                <a:solidFill>
                  <a:srgbClr val="F48020"/>
                </a:solidFill>
                <a:effectLst/>
                <a:uLnTx/>
                <a:uFillTx/>
                <a:latin typeface="Century Gothic"/>
                <a:ea typeface="+mj-ea"/>
                <a:cs typeface="+mj-cs"/>
              </a:rPr>
              <a:t>Assessment and diagnosis</a:t>
            </a:r>
          </a:p>
        </p:txBody>
      </p:sp>
      <p:sp>
        <p:nvSpPr>
          <p:cNvPr id="27" name="Rectangle 26">
            <a:extLst>
              <a:ext uri="{FF2B5EF4-FFF2-40B4-BE49-F238E27FC236}">
                <a16:creationId xmlns:a16="http://schemas.microsoft.com/office/drawing/2014/main" id="{678173F2-0A69-4C98-8262-339B422E326F}"/>
              </a:ext>
            </a:extLst>
          </p:cNvPr>
          <p:cNvSpPr/>
          <p:nvPr/>
        </p:nvSpPr>
        <p:spPr bwMode="gray">
          <a:xfrm>
            <a:off x="514248" y="2889764"/>
            <a:ext cx="2149210" cy="1178537"/>
          </a:xfrm>
          <a:prstGeom prst="rect">
            <a:avLst/>
          </a:prstGeom>
          <a:solidFill>
            <a:srgbClr val="FFFFFF"/>
          </a:solidFill>
          <a:ln w="19050" cap="flat" cmpd="sng" algn="ctr">
            <a:solidFill>
              <a:srgbClr val="C76706"/>
            </a:solidFill>
            <a:prstDash val="soli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0" cap="none" spc="0" normalizeH="0" baseline="0" noProof="0">
                <a:ln>
                  <a:noFill/>
                </a:ln>
                <a:solidFill>
                  <a:srgbClr val="000000"/>
                </a:solidFill>
                <a:effectLst/>
                <a:uLnTx/>
                <a:uFillTx/>
                <a:latin typeface="Century Gothic"/>
                <a:ea typeface="+mn-ea"/>
                <a:cs typeface="Calibri" panose="020F0502020204030204" pitchFamily="34" charset="0"/>
              </a:rPr>
              <a:t>We need to maximise the use of DEWIS across the region by professionals and the public</a:t>
            </a:r>
          </a:p>
        </p:txBody>
      </p:sp>
      <p:sp>
        <p:nvSpPr>
          <p:cNvPr id="30" name="Rectangle 29">
            <a:extLst>
              <a:ext uri="{FF2B5EF4-FFF2-40B4-BE49-F238E27FC236}">
                <a16:creationId xmlns:a16="http://schemas.microsoft.com/office/drawing/2014/main" id="{E07F3797-6126-448B-82E8-C88A2A0C8E1E}"/>
              </a:ext>
            </a:extLst>
          </p:cNvPr>
          <p:cNvSpPr/>
          <p:nvPr/>
        </p:nvSpPr>
        <p:spPr bwMode="gray">
          <a:xfrm>
            <a:off x="514248" y="5418731"/>
            <a:ext cx="2149210" cy="1178537"/>
          </a:xfrm>
          <a:prstGeom prst="rect">
            <a:avLst/>
          </a:prstGeom>
          <a:solidFill>
            <a:srgbClr val="FFFFFF"/>
          </a:solidFill>
          <a:ln w="19050" cap="flat" cmpd="sng" algn="ctr">
            <a:solidFill>
              <a:srgbClr val="C76706"/>
            </a:solidFill>
            <a:prstDash val="soli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0077B7"/>
              </a:solidFill>
              <a:effectLst/>
              <a:uLnTx/>
              <a:uFillTx/>
              <a:latin typeface="Century Gothic"/>
              <a:ea typeface="+mn-ea"/>
              <a:cs typeface="+mn-cs"/>
            </a:endParaRPr>
          </a:p>
        </p:txBody>
      </p:sp>
      <p:sp>
        <p:nvSpPr>
          <p:cNvPr id="38" name="Rectangle 37">
            <a:extLst>
              <a:ext uri="{FF2B5EF4-FFF2-40B4-BE49-F238E27FC236}">
                <a16:creationId xmlns:a16="http://schemas.microsoft.com/office/drawing/2014/main" id="{94E0DA3D-C542-4F42-B744-4BC0258E8828}"/>
              </a:ext>
            </a:extLst>
          </p:cNvPr>
          <p:cNvSpPr/>
          <p:nvPr/>
        </p:nvSpPr>
        <p:spPr bwMode="gray">
          <a:xfrm>
            <a:off x="514248" y="4152524"/>
            <a:ext cx="2149210" cy="1178537"/>
          </a:xfrm>
          <a:prstGeom prst="rect">
            <a:avLst/>
          </a:prstGeom>
          <a:solidFill>
            <a:srgbClr val="FFFFFF"/>
          </a:solidFill>
          <a:ln w="19050" cap="flat" cmpd="sng" algn="ctr">
            <a:solidFill>
              <a:srgbClr val="C76706"/>
            </a:solidFill>
            <a:prstDash val="soli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200" b="0" i="0" u="none" strike="noStrike" kern="0" cap="none" spc="0" normalizeH="0" baseline="0" noProof="0">
              <a:ln>
                <a:noFill/>
              </a:ln>
              <a:solidFill>
                <a:srgbClr val="000000"/>
              </a:solidFill>
              <a:effectLst/>
              <a:uLnTx/>
              <a:uFillTx/>
              <a:latin typeface="Century Gothic"/>
              <a:ea typeface="+mn-ea"/>
              <a:cs typeface="Calibri"/>
            </a:endParaRPr>
          </a:p>
        </p:txBody>
      </p:sp>
      <p:sp>
        <p:nvSpPr>
          <p:cNvPr id="40" name="Rectangle 39">
            <a:extLst>
              <a:ext uri="{FF2B5EF4-FFF2-40B4-BE49-F238E27FC236}">
                <a16:creationId xmlns:a16="http://schemas.microsoft.com/office/drawing/2014/main" id="{CDAE9C64-DA4A-48A8-BA1B-C30C6AEFB8A4}"/>
              </a:ext>
            </a:extLst>
          </p:cNvPr>
          <p:cNvSpPr/>
          <p:nvPr/>
        </p:nvSpPr>
        <p:spPr bwMode="gray">
          <a:xfrm>
            <a:off x="2795183" y="5418731"/>
            <a:ext cx="2088000" cy="1178537"/>
          </a:xfrm>
          <a:prstGeom prst="rect">
            <a:avLst/>
          </a:prstGeom>
          <a:solidFill>
            <a:srgbClr val="FFFFFF"/>
          </a:solidFill>
          <a:ln w="19050" cap="flat" cmpd="sng" algn="ctr">
            <a:solidFill>
              <a:srgbClr val="C76706"/>
            </a:solidFill>
            <a:prstDash val="soli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0" cap="none" spc="0" normalizeH="0" baseline="0" noProof="0">
                <a:ln>
                  <a:noFill/>
                </a:ln>
                <a:solidFill>
                  <a:srgbClr val="000000"/>
                </a:solidFill>
                <a:effectLst/>
                <a:uLnTx/>
                <a:uFillTx/>
                <a:latin typeface="Century Gothic"/>
                <a:ea typeface="+mn-ea"/>
                <a:cs typeface="Calibri"/>
              </a:rPr>
              <a:t>We need to raise awareness of young onset dementia and clear pathway and service offer is needed</a:t>
            </a:r>
          </a:p>
        </p:txBody>
      </p:sp>
      <p:sp>
        <p:nvSpPr>
          <p:cNvPr id="45" name="Rectangle 44">
            <a:extLst>
              <a:ext uri="{FF2B5EF4-FFF2-40B4-BE49-F238E27FC236}">
                <a16:creationId xmlns:a16="http://schemas.microsoft.com/office/drawing/2014/main" id="{328BEF41-E182-43DB-A9E5-152D2E2CA08F}"/>
              </a:ext>
            </a:extLst>
          </p:cNvPr>
          <p:cNvSpPr/>
          <p:nvPr/>
        </p:nvSpPr>
        <p:spPr bwMode="gray">
          <a:xfrm>
            <a:off x="2795183" y="2889762"/>
            <a:ext cx="2088000" cy="1178537"/>
          </a:xfrm>
          <a:prstGeom prst="rect">
            <a:avLst/>
          </a:prstGeom>
          <a:solidFill>
            <a:srgbClr val="FFFFFF"/>
          </a:solidFill>
          <a:ln w="19050" cap="flat" cmpd="sng" algn="ctr">
            <a:solidFill>
              <a:srgbClr val="C76706"/>
            </a:solidFill>
            <a:prstDash val="soli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0" cap="none" spc="0" normalizeH="0" baseline="0" noProof="0">
                <a:ln>
                  <a:noFill/>
                </a:ln>
                <a:solidFill>
                  <a:srgbClr val="000000"/>
                </a:solidFill>
                <a:effectLst/>
                <a:uLnTx/>
                <a:uFillTx/>
                <a:latin typeface="Century Gothic"/>
                <a:ea typeface="+mn-ea"/>
                <a:cs typeface="Calibri" panose="020F0502020204030204" pitchFamily="34" charset="0"/>
              </a:rPr>
              <a:t>Delaying things results in emergency admissions and those being admitted have more chronic conditions</a:t>
            </a:r>
          </a:p>
        </p:txBody>
      </p:sp>
      <p:sp>
        <p:nvSpPr>
          <p:cNvPr id="47" name="Rectangle 46">
            <a:extLst>
              <a:ext uri="{FF2B5EF4-FFF2-40B4-BE49-F238E27FC236}">
                <a16:creationId xmlns:a16="http://schemas.microsoft.com/office/drawing/2014/main" id="{851AB445-540A-4236-8380-7340F25DE66D}"/>
              </a:ext>
            </a:extLst>
          </p:cNvPr>
          <p:cNvSpPr/>
          <p:nvPr/>
        </p:nvSpPr>
        <p:spPr bwMode="gray">
          <a:xfrm>
            <a:off x="2795183" y="4149435"/>
            <a:ext cx="2088000" cy="1178537"/>
          </a:xfrm>
          <a:prstGeom prst="rect">
            <a:avLst/>
          </a:prstGeom>
          <a:noFill/>
          <a:ln w="19050" cap="flat" cmpd="sng" algn="ctr">
            <a:solidFill>
              <a:srgbClr val="C76706"/>
            </a:solidFill>
            <a:prstDash val="soli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200" b="0" i="0" u="none" strike="noStrike" kern="0" cap="none" spc="0" normalizeH="0" baseline="0" noProof="0">
              <a:ln>
                <a:noFill/>
              </a:ln>
              <a:solidFill>
                <a:srgbClr val="000000"/>
              </a:solidFill>
              <a:effectLst/>
              <a:uLnTx/>
              <a:uFillTx/>
              <a:latin typeface="Century Gothic"/>
              <a:ea typeface="+mn-ea"/>
              <a:cs typeface="Calibri" panose="020F0502020204030204" pitchFamily="34" charset="0"/>
            </a:endParaRPr>
          </a:p>
        </p:txBody>
      </p:sp>
      <p:sp>
        <p:nvSpPr>
          <p:cNvPr id="48" name="Rectangle 47">
            <a:extLst>
              <a:ext uri="{FF2B5EF4-FFF2-40B4-BE49-F238E27FC236}">
                <a16:creationId xmlns:a16="http://schemas.microsoft.com/office/drawing/2014/main" id="{6CAAE211-2ACA-439F-BA12-2F0E46E3EA7A}"/>
              </a:ext>
            </a:extLst>
          </p:cNvPr>
          <p:cNvSpPr/>
          <p:nvPr/>
        </p:nvSpPr>
        <p:spPr bwMode="gray">
          <a:xfrm>
            <a:off x="5027592" y="2889761"/>
            <a:ext cx="2088000" cy="1178537"/>
          </a:xfrm>
          <a:prstGeom prst="rect">
            <a:avLst/>
          </a:prstGeom>
          <a:solidFill>
            <a:srgbClr val="FFFFFF"/>
          </a:solidFill>
          <a:ln w="19050" cap="flat" cmpd="sng" algn="ctr">
            <a:solidFill>
              <a:srgbClr val="F0750F"/>
            </a:solidFill>
            <a:prstDash val="soli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0" cap="none" spc="0" normalizeH="0" baseline="0" noProof="0">
                <a:ln>
                  <a:noFill/>
                </a:ln>
                <a:solidFill>
                  <a:srgbClr val="000000"/>
                </a:solidFill>
                <a:effectLst/>
                <a:uLnTx/>
                <a:uFillTx/>
                <a:latin typeface="Century Gothic"/>
                <a:ea typeface="+mn-ea"/>
                <a:cs typeface="Calibri"/>
              </a:rPr>
              <a:t>Community activities need developing and co-ordinating – Pembrokeshire is more mature</a:t>
            </a:r>
          </a:p>
        </p:txBody>
      </p:sp>
      <p:sp>
        <p:nvSpPr>
          <p:cNvPr id="49" name="Rectangle 48">
            <a:extLst>
              <a:ext uri="{FF2B5EF4-FFF2-40B4-BE49-F238E27FC236}">
                <a16:creationId xmlns:a16="http://schemas.microsoft.com/office/drawing/2014/main" id="{3891D321-8664-450F-9FC5-FBBB9829EF59}"/>
              </a:ext>
            </a:extLst>
          </p:cNvPr>
          <p:cNvSpPr/>
          <p:nvPr/>
        </p:nvSpPr>
        <p:spPr bwMode="gray">
          <a:xfrm>
            <a:off x="5027592" y="4152523"/>
            <a:ext cx="2088000" cy="1178537"/>
          </a:xfrm>
          <a:prstGeom prst="rect">
            <a:avLst/>
          </a:prstGeom>
          <a:solidFill>
            <a:srgbClr val="FFFFFF"/>
          </a:solidFill>
          <a:ln w="19050" cap="flat" cmpd="sng" algn="ctr">
            <a:solidFill>
              <a:srgbClr val="F0750F"/>
            </a:solidFill>
            <a:prstDash val="soli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0" cap="none" spc="0" normalizeH="0" baseline="0" noProof="0">
                <a:ln>
                  <a:noFill/>
                </a:ln>
                <a:solidFill>
                  <a:srgbClr val="000000"/>
                </a:solidFill>
                <a:effectLst/>
                <a:uLnTx/>
                <a:uFillTx/>
                <a:latin typeface="Century Gothic"/>
                <a:ea typeface="+mn-ea"/>
                <a:cs typeface="Calibri" panose="020F0502020204030204" pitchFamily="34" charset="0"/>
              </a:rPr>
              <a:t>MDT based in primary care could be making straight forward diagnosis.  MAS should be focusing on specialist diagnosis</a:t>
            </a:r>
          </a:p>
        </p:txBody>
      </p:sp>
      <p:sp>
        <p:nvSpPr>
          <p:cNvPr id="50" name="Rectangle 49">
            <a:extLst>
              <a:ext uri="{FF2B5EF4-FFF2-40B4-BE49-F238E27FC236}">
                <a16:creationId xmlns:a16="http://schemas.microsoft.com/office/drawing/2014/main" id="{CF685583-B232-4DC3-9DD2-0C56C31DCA7E}"/>
              </a:ext>
            </a:extLst>
          </p:cNvPr>
          <p:cNvSpPr/>
          <p:nvPr/>
        </p:nvSpPr>
        <p:spPr bwMode="gray">
          <a:xfrm>
            <a:off x="5027592" y="5418730"/>
            <a:ext cx="2088000" cy="1178537"/>
          </a:xfrm>
          <a:prstGeom prst="rect">
            <a:avLst/>
          </a:prstGeom>
          <a:solidFill>
            <a:srgbClr val="FFFFFF"/>
          </a:solidFill>
          <a:ln w="19050" cap="flat" cmpd="sng" algn="ctr">
            <a:solidFill>
              <a:srgbClr val="F0750F"/>
            </a:solidFill>
            <a:prstDash val="soli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200" b="0" i="0" u="none" strike="noStrike" kern="0" cap="none" spc="0" normalizeH="0" baseline="0" noProof="0">
              <a:ln>
                <a:noFill/>
              </a:ln>
              <a:solidFill>
                <a:srgbClr val="000000"/>
              </a:solidFill>
              <a:effectLst/>
              <a:uLnTx/>
              <a:uFillTx/>
              <a:latin typeface="Century Gothic"/>
              <a:ea typeface="+mn-ea"/>
              <a:cs typeface="Calibri" panose="020F0502020204030204" pitchFamily="34" charset="0"/>
            </a:endParaRPr>
          </a:p>
        </p:txBody>
      </p:sp>
      <p:sp>
        <p:nvSpPr>
          <p:cNvPr id="51" name="Rectangle 50">
            <a:extLst>
              <a:ext uri="{FF2B5EF4-FFF2-40B4-BE49-F238E27FC236}">
                <a16:creationId xmlns:a16="http://schemas.microsoft.com/office/drawing/2014/main" id="{C8DF6703-9A59-4686-88A3-DAADEF4221D8}"/>
              </a:ext>
            </a:extLst>
          </p:cNvPr>
          <p:cNvSpPr/>
          <p:nvPr/>
        </p:nvSpPr>
        <p:spPr bwMode="gray">
          <a:xfrm>
            <a:off x="7260001" y="2889760"/>
            <a:ext cx="2088000" cy="1178537"/>
          </a:xfrm>
          <a:prstGeom prst="rect">
            <a:avLst/>
          </a:prstGeom>
          <a:solidFill>
            <a:srgbClr val="FFFFFF"/>
          </a:solidFill>
          <a:ln w="19050" cap="flat" cmpd="sng" algn="ctr">
            <a:solidFill>
              <a:srgbClr val="F0750F"/>
            </a:solidFill>
            <a:prstDash val="soli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0" cap="none" spc="0" normalizeH="0" baseline="0" noProof="0">
                <a:ln>
                  <a:noFill/>
                </a:ln>
                <a:solidFill>
                  <a:srgbClr val="000000"/>
                </a:solidFill>
                <a:effectLst/>
                <a:uLnTx/>
                <a:uFillTx/>
                <a:latin typeface="Century Gothic"/>
                <a:ea typeface="+mn-ea"/>
                <a:cs typeface="Calibri" panose="020F0502020204030204" pitchFamily="34" charset="0"/>
              </a:rPr>
              <a:t>There are lots of organisations and communities and it can be a barrier for PLWD/carers to access</a:t>
            </a:r>
          </a:p>
        </p:txBody>
      </p:sp>
      <p:sp>
        <p:nvSpPr>
          <p:cNvPr id="52" name="Rectangle 51">
            <a:extLst>
              <a:ext uri="{FF2B5EF4-FFF2-40B4-BE49-F238E27FC236}">
                <a16:creationId xmlns:a16="http://schemas.microsoft.com/office/drawing/2014/main" id="{E939A452-CE53-4852-BBAE-7B2DFD09F2D9}"/>
              </a:ext>
            </a:extLst>
          </p:cNvPr>
          <p:cNvSpPr/>
          <p:nvPr/>
        </p:nvSpPr>
        <p:spPr bwMode="gray">
          <a:xfrm>
            <a:off x="7260001" y="4158960"/>
            <a:ext cx="2088000" cy="1178537"/>
          </a:xfrm>
          <a:prstGeom prst="rect">
            <a:avLst/>
          </a:prstGeom>
          <a:solidFill>
            <a:srgbClr val="FFFFFF"/>
          </a:solidFill>
          <a:ln w="19050" cap="flat" cmpd="sng" algn="ctr">
            <a:solidFill>
              <a:srgbClr val="F0750F"/>
            </a:solidFill>
            <a:prstDash val="soli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200" b="0" i="0" u="none" strike="noStrike" kern="0" cap="none" spc="0" normalizeH="0" baseline="0" noProof="0">
              <a:ln>
                <a:noFill/>
              </a:ln>
              <a:solidFill>
                <a:srgbClr val="000000"/>
              </a:solidFill>
              <a:effectLst/>
              <a:uLnTx/>
              <a:uFillTx/>
              <a:latin typeface="Century Gothic"/>
              <a:ea typeface="+mn-ea"/>
              <a:cs typeface="Calibri" panose="020F0502020204030204" pitchFamily="34" charset="0"/>
            </a:endParaRPr>
          </a:p>
        </p:txBody>
      </p:sp>
      <p:sp>
        <p:nvSpPr>
          <p:cNvPr id="53" name="Rectangle 52">
            <a:extLst>
              <a:ext uri="{FF2B5EF4-FFF2-40B4-BE49-F238E27FC236}">
                <a16:creationId xmlns:a16="http://schemas.microsoft.com/office/drawing/2014/main" id="{755F93FA-8CEF-46A3-9797-251135509DED}"/>
              </a:ext>
            </a:extLst>
          </p:cNvPr>
          <p:cNvSpPr/>
          <p:nvPr/>
        </p:nvSpPr>
        <p:spPr bwMode="gray">
          <a:xfrm>
            <a:off x="7260001" y="5412484"/>
            <a:ext cx="2088000" cy="1178537"/>
          </a:xfrm>
          <a:prstGeom prst="rect">
            <a:avLst/>
          </a:prstGeom>
          <a:solidFill>
            <a:srgbClr val="FFFFFF"/>
          </a:solidFill>
          <a:ln w="19050" cap="flat" cmpd="sng" algn="ctr">
            <a:solidFill>
              <a:srgbClr val="F0750F"/>
            </a:solidFill>
            <a:prstDash val="soli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0" cap="none" spc="0" normalizeH="0" baseline="0" noProof="0">
                <a:ln>
                  <a:noFill/>
                </a:ln>
                <a:solidFill>
                  <a:srgbClr val="000000"/>
                </a:solidFill>
                <a:effectLst/>
                <a:uLnTx/>
                <a:uFillTx/>
                <a:latin typeface="Century Gothic"/>
                <a:ea typeface="+mn-ea"/>
                <a:cs typeface="Calibri" panose="020F0502020204030204" pitchFamily="34" charset="0"/>
              </a:rPr>
              <a:t>How do people get support without a diagnosis? Dementia is considered separately but shouldn’t be, it’s very much part of frailty</a:t>
            </a:r>
          </a:p>
        </p:txBody>
      </p:sp>
      <p:sp>
        <p:nvSpPr>
          <p:cNvPr id="54" name="Rectangle 53">
            <a:extLst>
              <a:ext uri="{FF2B5EF4-FFF2-40B4-BE49-F238E27FC236}">
                <a16:creationId xmlns:a16="http://schemas.microsoft.com/office/drawing/2014/main" id="{61D2466D-2A02-45B2-85E3-1F83B3DB49D5}"/>
              </a:ext>
            </a:extLst>
          </p:cNvPr>
          <p:cNvSpPr/>
          <p:nvPr/>
        </p:nvSpPr>
        <p:spPr bwMode="gray">
          <a:xfrm>
            <a:off x="9444950" y="2889760"/>
            <a:ext cx="2088000" cy="1178537"/>
          </a:xfrm>
          <a:prstGeom prst="rect">
            <a:avLst/>
          </a:prstGeom>
          <a:solidFill>
            <a:srgbClr val="FFFFFF"/>
          </a:solidFill>
          <a:ln w="19050" cap="flat" cmpd="sng" algn="ctr">
            <a:solidFill>
              <a:srgbClr val="F48020"/>
            </a:solidFill>
            <a:prstDash val="soli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0" cap="none" spc="0" normalizeH="0" baseline="0" noProof="0">
                <a:ln>
                  <a:noFill/>
                </a:ln>
                <a:solidFill>
                  <a:srgbClr val="000000"/>
                </a:solidFill>
                <a:effectLst/>
                <a:uLnTx/>
                <a:uFillTx/>
                <a:latin typeface="Century Gothic"/>
                <a:ea typeface="+mn-ea"/>
                <a:cs typeface="Calibri" panose="020F0502020204030204" pitchFamily="34" charset="0"/>
              </a:rPr>
              <a:t>We need a standardised approach to diagnosis regardless of where it takes place</a:t>
            </a:r>
          </a:p>
        </p:txBody>
      </p:sp>
      <p:sp>
        <p:nvSpPr>
          <p:cNvPr id="56" name="Rectangle 55">
            <a:extLst>
              <a:ext uri="{FF2B5EF4-FFF2-40B4-BE49-F238E27FC236}">
                <a16:creationId xmlns:a16="http://schemas.microsoft.com/office/drawing/2014/main" id="{6B0417BD-F993-4ED8-A366-1C86CC00A2BF}"/>
              </a:ext>
            </a:extLst>
          </p:cNvPr>
          <p:cNvSpPr/>
          <p:nvPr/>
        </p:nvSpPr>
        <p:spPr bwMode="gray">
          <a:xfrm>
            <a:off x="9444950" y="4152522"/>
            <a:ext cx="2088000" cy="1178537"/>
          </a:xfrm>
          <a:prstGeom prst="rect">
            <a:avLst/>
          </a:prstGeom>
          <a:solidFill>
            <a:srgbClr val="FFFFFF"/>
          </a:solidFill>
          <a:ln w="19050" cap="flat" cmpd="sng" algn="ctr">
            <a:solidFill>
              <a:srgbClr val="F48020"/>
            </a:solidFill>
            <a:prstDash val="soli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0" cap="none" spc="0" normalizeH="0" baseline="0" noProof="0">
                <a:ln>
                  <a:noFill/>
                </a:ln>
                <a:solidFill>
                  <a:srgbClr val="000000"/>
                </a:solidFill>
                <a:effectLst/>
                <a:uLnTx/>
                <a:uFillTx/>
                <a:latin typeface="Century Gothic"/>
                <a:ea typeface="+mn-ea"/>
                <a:cs typeface="Calibri" panose="020F0502020204030204" pitchFamily="34" charset="0"/>
              </a:rPr>
              <a:t>We need a clear assessment/diagnosis pathway that sits outside mental health services</a:t>
            </a:r>
          </a:p>
        </p:txBody>
      </p:sp>
      <p:sp>
        <p:nvSpPr>
          <p:cNvPr id="57" name="Rectangle 56">
            <a:extLst>
              <a:ext uri="{FF2B5EF4-FFF2-40B4-BE49-F238E27FC236}">
                <a16:creationId xmlns:a16="http://schemas.microsoft.com/office/drawing/2014/main" id="{59D32DBC-A80B-4EC4-AB71-723FFEC78F8E}"/>
              </a:ext>
            </a:extLst>
          </p:cNvPr>
          <p:cNvSpPr/>
          <p:nvPr/>
        </p:nvSpPr>
        <p:spPr bwMode="gray">
          <a:xfrm>
            <a:off x="9444950" y="5412484"/>
            <a:ext cx="2088000" cy="1178537"/>
          </a:xfrm>
          <a:prstGeom prst="rect">
            <a:avLst/>
          </a:prstGeom>
          <a:solidFill>
            <a:srgbClr val="FFFFFF"/>
          </a:solidFill>
          <a:ln w="19050" cap="flat" cmpd="sng" algn="ctr">
            <a:solidFill>
              <a:srgbClr val="F48020"/>
            </a:solidFill>
            <a:prstDash val="soli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200" b="0" i="0" u="none" strike="noStrike" kern="0" cap="none" spc="0" normalizeH="0" baseline="0" noProof="0">
              <a:ln>
                <a:noFill/>
              </a:ln>
              <a:solidFill>
                <a:srgbClr val="000000"/>
              </a:solidFill>
              <a:effectLst/>
              <a:uLnTx/>
              <a:uFillTx/>
              <a:latin typeface="Century Gothic"/>
              <a:ea typeface="+mn-ea"/>
              <a:cs typeface="Calibri" panose="020F0502020204030204" pitchFamily="34" charset="0"/>
            </a:endParaRPr>
          </a:p>
        </p:txBody>
      </p:sp>
      <p:sp>
        <p:nvSpPr>
          <p:cNvPr id="32" name="Rectangle 31">
            <a:extLst>
              <a:ext uri="{FF2B5EF4-FFF2-40B4-BE49-F238E27FC236}">
                <a16:creationId xmlns:a16="http://schemas.microsoft.com/office/drawing/2014/main" id="{76581CDF-2106-4290-A628-79F9DDDA9D17}"/>
              </a:ext>
            </a:extLst>
          </p:cNvPr>
          <p:cNvSpPr/>
          <p:nvPr/>
        </p:nvSpPr>
        <p:spPr bwMode="gray">
          <a:xfrm>
            <a:off x="514248" y="1622939"/>
            <a:ext cx="2149210" cy="1178537"/>
          </a:xfrm>
          <a:prstGeom prst="rect">
            <a:avLst/>
          </a:prstGeom>
          <a:solidFill>
            <a:srgbClr val="FFFFFF"/>
          </a:solidFill>
          <a:ln w="19050" cap="flat" cmpd="sng" algn="ctr">
            <a:solidFill>
              <a:srgbClr val="C76706"/>
            </a:solidFill>
            <a:prstDash val="soli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200" b="0" i="0" u="none" strike="noStrike" kern="0" cap="none" spc="0" normalizeH="0" baseline="0" noProof="0">
              <a:ln>
                <a:noFill/>
              </a:ln>
              <a:solidFill>
                <a:srgbClr val="000000"/>
              </a:solidFill>
              <a:effectLst/>
              <a:uLnTx/>
              <a:uFillTx/>
              <a:latin typeface="Century Gothic"/>
              <a:ea typeface="+mn-ea"/>
              <a:cs typeface="Calibri"/>
            </a:endParaRPr>
          </a:p>
        </p:txBody>
      </p:sp>
      <p:sp>
        <p:nvSpPr>
          <p:cNvPr id="33" name="Rectangle 32">
            <a:extLst>
              <a:ext uri="{FF2B5EF4-FFF2-40B4-BE49-F238E27FC236}">
                <a16:creationId xmlns:a16="http://schemas.microsoft.com/office/drawing/2014/main" id="{4ECFEF6E-2F7C-41E7-9723-8BFBBDE3D285}"/>
              </a:ext>
            </a:extLst>
          </p:cNvPr>
          <p:cNvSpPr/>
          <p:nvPr/>
        </p:nvSpPr>
        <p:spPr bwMode="gray">
          <a:xfrm>
            <a:off x="2795183" y="1622937"/>
            <a:ext cx="2088000" cy="1178537"/>
          </a:xfrm>
          <a:prstGeom prst="rect">
            <a:avLst/>
          </a:prstGeom>
          <a:solidFill>
            <a:srgbClr val="FFFFFF"/>
          </a:solidFill>
          <a:ln w="19050" cap="flat" cmpd="sng" algn="ctr">
            <a:solidFill>
              <a:srgbClr val="C76706"/>
            </a:solidFill>
            <a:prstDash val="soli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0" cap="none" spc="0" normalizeH="0" baseline="0" noProof="0">
                <a:ln>
                  <a:noFill/>
                </a:ln>
                <a:solidFill>
                  <a:srgbClr val="000000"/>
                </a:solidFill>
                <a:effectLst/>
                <a:uLnTx/>
                <a:uFillTx/>
                <a:latin typeface="Century Gothic"/>
                <a:ea typeface="+mn-ea"/>
                <a:cs typeface="Calibri" panose="020F0502020204030204" pitchFamily="34" charset="0"/>
              </a:rPr>
              <a:t>Signposting by GP receptionists can help people access 3rd sector services</a:t>
            </a:r>
          </a:p>
        </p:txBody>
      </p:sp>
      <p:sp>
        <p:nvSpPr>
          <p:cNvPr id="34" name="Rectangle 33">
            <a:extLst>
              <a:ext uri="{FF2B5EF4-FFF2-40B4-BE49-F238E27FC236}">
                <a16:creationId xmlns:a16="http://schemas.microsoft.com/office/drawing/2014/main" id="{492FA9B9-457D-43E9-8FE4-D1271C65B947}"/>
              </a:ext>
            </a:extLst>
          </p:cNvPr>
          <p:cNvSpPr/>
          <p:nvPr/>
        </p:nvSpPr>
        <p:spPr bwMode="gray">
          <a:xfrm>
            <a:off x="5027592" y="1622936"/>
            <a:ext cx="2088000" cy="1178537"/>
          </a:xfrm>
          <a:prstGeom prst="rect">
            <a:avLst/>
          </a:prstGeom>
          <a:solidFill>
            <a:srgbClr val="FFFFFF"/>
          </a:solidFill>
          <a:ln w="19050" cap="flat" cmpd="sng" algn="ctr">
            <a:solidFill>
              <a:srgbClr val="F0750F"/>
            </a:solidFill>
            <a:prstDash val="soli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0" cap="none" spc="0" normalizeH="0" baseline="0" noProof="0">
                <a:ln>
                  <a:noFill/>
                </a:ln>
                <a:solidFill>
                  <a:srgbClr val="000000"/>
                </a:solidFill>
                <a:effectLst/>
                <a:uLnTx/>
                <a:uFillTx/>
                <a:latin typeface="Century Gothic"/>
                <a:ea typeface="+mn-ea"/>
                <a:cs typeface="Calibri" panose="020F0502020204030204" pitchFamily="34" charset="0"/>
              </a:rPr>
              <a:t>People are hitting crisis but don’t have a diagnosis – difficult to get CHC without a diagnosis</a:t>
            </a:r>
          </a:p>
        </p:txBody>
      </p:sp>
      <p:sp>
        <p:nvSpPr>
          <p:cNvPr id="35" name="Rectangle 34">
            <a:extLst>
              <a:ext uri="{FF2B5EF4-FFF2-40B4-BE49-F238E27FC236}">
                <a16:creationId xmlns:a16="http://schemas.microsoft.com/office/drawing/2014/main" id="{47B8B884-06DF-4A1D-A177-E564CDE0C8E7}"/>
              </a:ext>
            </a:extLst>
          </p:cNvPr>
          <p:cNvSpPr/>
          <p:nvPr/>
        </p:nvSpPr>
        <p:spPr bwMode="gray">
          <a:xfrm>
            <a:off x="7260001" y="1622935"/>
            <a:ext cx="2088000" cy="1178537"/>
          </a:xfrm>
          <a:prstGeom prst="rect">
            <a:avLst/>
          </a:prstGeom>
          <a:solidFill>
            <a:srgbClr val="FFFFFF"/>
          </a:solidFill>
          <a:ln w="19050" cap="flat" cmpd="sng" algn="ctr">
            <a:solidFill>
              <a:srgbClr val="F0750F"/>
            </a:solidFill>
            <a:prstDash val="soli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a:ln>
                  <a:noFill/>
                </a:ln>
                <a:solidFill>
                  <a:srgbClr val="000000"/>
                </a:solidFill>
                <a:effectLst/>
                <a:uLnTx/>
                <a:uFillTx/>
                <a:latin typeface="Century Gothic"/>
                <a:ea typeface="+mn-ea"/>
                <a:cs typeface="+mn-cs"/>
              </a:rPr>
              <a:t>Support should be provided regardless of diagnosis, including CHC, as it is based on need</a:t>
            </a:r>
          </a:p>
        </p:txBody>
      </p:sp>
      <p:sp>
        <p:nvSpPr>
          <p:cNvPr id="36" name="Rectangle 35">
            <a:extLst>
              <a:ext uri="{FF2B5EF4-FFF2-40B4-BE49-F238E27FC236}">
                <a16:creationId xmlns:a16="http://schemas.microsoft.com/office/drawing/2014/main" id="{26B7D7CE-36A1-411B-9797-BFE0AAF0E42C}"/>
              </a:ext>
            </a:extLst>
          </p:cNvPr>
          <p:cNvSpPr/>
          <p:nvPr/>
        </p:nvSpPr>
        <p:spPr bwMode="gray">
          <a:xfrm>
            <a:off x="9444950" y="1622935"/>
            <a:ext cx="2088000" cy="1178537"/>
          </a:xfrm>
          <a:prstGeom prst="rect">
            <a:avLst/>
          </a:prstGeom>
          <a:solidFill>
            <a:srgbClr val="FFFFFF"/>
          </a:solidFill>
          <a:ln w="19050" cap="flat" cmpd="sng" algn="ctr">
            <a:solidFill>
              <a:srgbClr val="F48020"/>
            </a:solidFill>
            <a:prstDash val="soli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200" b="0" i="0" u="none" strike="noStrike" kern="0" cap="none" spc="0" normalizeH="0" baseline="0" noProof="0">
              <a:ln>
                <a:noFill/>
              </a:ln>
              <a:solidFill>
                <a:srgbClr val="000000"/>
              </a:solidFill>
              <a:effectLst/>
              <a:uLnTx/>
              <a:uFillTx/>
              <a:latin typeface="Century Gothic"/>
              <a:ea typeface="+mn-ea"/>
              <a:cs typeface="Calibri"/>
            </a:endParaRPr>
          </a:p>
        </p:txBody>
      </p:sp>
      <p:sp>
        <p:nvSpPr>
          <p:cNvPr id="2" name="Rectangle 1">
            <a:extLst>
              <a:ext uri="{FF2B5EF4-FFF2-40B4-BE49-F238E27FC236}">
                <a16:creationId xmlns:a16="http://schemas.microsoft.com/office/drawing/2014/main" id="{5B6ADC6C-8416-4E64-89F1-3D548F69A444}"/>
              </a:ext>
            </a:extLst>
          </p:cNvPr>
          <p:cNvSpPr/>
          <p:nvPr/>
        </p:nvSpPr>
        <p:spPr>
          <a:xfrm>
            <a:off x="7238796" y="2878863"/>
            <a:ext cx="2217630" cy="276999"/>
          </a:xfrm>
          <a:prstGeom prst="rect">
            <a:avLst/>
          </a:prstGeom>
        </p:spPr>
        <p:txBody>
          <a:bodyPr wrap="square" lIns="91440" tIns="45720" rIns="91440" bIns="4572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200" b="0" i="0" u="none" strike="noStrike" kern="0" cap="none" spc="0" normalizeH="0" baseline="0" noProof="0">
              <a:ln>
                <a:noFill/>
              </a:ln>
              <a:solidFill>
                <a:srgbClr val="000000"/>
              </a:solidFill>
              <a:effectLst/>
              <a:uLnTx/>
              <a:uFillTx/>
              <a:latin typeface="Century Gothic"/>
              <a:ea typeface="+mn-ea"/>
              <a:cs typeface="Calibri"/>
            </a:endParaRPr>
          </a:p>
        </p:txBody>
      </p:sp>
      <p:sp>
        <p:nvSpPr>
          <p:cNvPr id="3" name="Rectangle 2">
            <a:extLst>
              <a:ext uri="{FF2B5EF4-FFF2-40B4-BE49-F238E27FC236}">
                <a16:creationId xmlns:a16="http://schemas.microsoft.com/office/drawing/2014/main" id="{E1553A3C-75F4-485A-85D9-C2BCDC6B2833}"/>
              </a:ext>
            </a:extLst>
          </p:cNvPr>
          <p:cNvSpPr/>
          <p:nvPr/>
        </p:nvSpPr>
        <p:spPr>
          <a:xfrm>
            <a:off x="375855" y="1000173"/>
            <a:ext cx="4667659" cy="584775"/>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a:ln>
                  <a:noFill/>
                </a:ln>
                <a:solidFill>
                  <a:srgbClr val="C76706"/>
                </a:solidFill>
                <a:effectLst/>
                <a:uLnTx/>
                <a:uFillTx/>
                <a:latin typeface="Century Gothic"/>
                <a:ea typeface="+mn-ea"/>
                <a:cs typeface="+mn-cs"/>
              </a:rPr>
              <a:t>Wellbeing, risk reduction and delaying onset, raising awareness and understanding</a:t>
            </a:r>
          </a:p>
        </p:txBody>
      </p:sp>
      <p:sp>
        <p:nvSpPr>
          <p:cNvPr id="11" name="Rectangle 10">
            <a:extLst>
              <a:ext uri="{FF2B5EF4-FFF2-40B4-BE49-F238E27FC236}">
                <a16:creationId xmlns:a16="http://schemas.microsoft.com/office/drawing/2014/main" id="{69909D72-2253-4016-B952-68FA27CC5B6E}"/>
              </a:ext>
            </a:extLst>
          </p:cNvPr>
          <p:cNvSpPr/>
          <p:nvPr/>
        </p:nvSpPr>
        <p:spPr>
          <a:xfrm>
            <a:off x="5589145" y="994016"/>
            <a:ext cx="3299301" cy="584775"/>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a:ln>
                  <a:noFill/>
                </a:ln>
                <a:solidFill>
                  <a:srgbClr val="F0750F"/>
                </a:solidFill>
                <a:effectLst/>
                <a:uLnTx/>
                <a:uFillTx/>
                <a:latin typeface="Century Gothic"/>
                <a:ea typeface="+mn-ea"/>
                <a:cs typeface="+mn-cs"/>
              </a:rPr>
              <a:t>Recognition, identification and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a:ln>
                  <a:noFill/>
                </a:ln>
                <a:solidFill>
                  <a:srgbClr val="F0750F"/>
                </a:solidFill>
                <a:effectLst/>
                <a:uLnTx/>
                <a:uFillTx/>
                <a:latin typeface="Century Gothic"/>
                <a:ea typeface="+mn-ea"/>
                <a:cs typeface="+mn-cs"/>
              </a:rPr>
              <a:t>initial support</a:t>
            </a:r>
          </a:p>
        </p:txBody>
      </p:sp>
      <p:sp>
        <p:nvSpPr>
          <p:cNvPr id="6" name="Rectangle 5">
            <a:extLst>
              <a:ext uri="{FF2B5EF4-FFF2-40B4-BE49-F238E27FC236}">
                <a16:creationId xmlns:a16="http://schemas.microsoft.com/office/drawing/2014/main" id="{889BA618-478D-41D3-BEB7-2F100DE459FF}"/>
              </a:ext>
            </a:extLst>
          </p:cNvPr>
          <p:cNvSpPr/>
          <p:nvPr/>
        </p:nvSpPr>
        <p:spPr>
          <a:xfrm>
            <a:off x="542696" y="1632571"/>
            <a:ext cx="2166988" cy="1200329"/>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0" cap="none" spc="0" normalizeH="0" baseline="0" noProof="0">
                <a:ln>
                  <a:noFill/>
                </a:ln>
                <a:solidFill>
                  <a:srgbClr val="000000"/>
                </a:solidFill>
                <a:effectLst/>
                <a:uLnTx/>
                <a:uFillTx/>
                <a:latin typeface="Century Gothic"/>
                <a:ea typeface="+mn-ea"/>
                <a:cs typeface="Calibri"/>
              </a:rPr>
              <a:t>We need a clear understanding of what happens when people get information e.g. who can they turn to for support?</a:t>
            </a:r>
          </a:p>
        </p:txBody>
      </p:sp>
      <p:sp>
        <p:nvSpPr>
          <p:cNvPr id="37" name="TextBox 36">
            <a:extLst>
              <a:ext uri="{FF2B5EF4-FFF2-40B4-BE49-F238E27FC236}">
                <a16:creationId xmlns:a16="http://schemas.microsoft.com/office/drawing/2014/main" id="{FA04D00C-C117-4C35-932C-6CC735C878CC}"/>
              </a:ext>
            </a:extLst>
          </p:cNvPr>
          <p:cNvSpPr txBox="1"/>
          <p:nvPr/>
        </p:nvSpPr>
        <p:spPr bwMode="gray">
          <a:xfrm>
            <a:off x="344013" y="161217"/>
            <a:ext cx="8736473" cy="830997"/>
          </a:xfrm>
          <a:prstGeom prst="rect">
            <a:avLst/>
          </a:prstGeom>
          <a:solidFill>
            <a:srgbClr val="FACE87"/>
          </a:solidFill>
          <a:effectLst>
            <a:outerShdw blurRad="50800" dist="38100" dir="5400000" algn="t" rotWithShape="0">
              <a:prstClr val="black">
                <a:alpha val="40000"/>
              </a:prstClr>
            </a:outerShdw>
          </a:effectLst>
        </p:spPr>
        <p:txBody>
          <a:bodyPr wrap="square" lIns="0" tIns="0" rIns="0" bIns="0" rtlCol="0">
            <a:spAutoFit/>
          </a:bodyPr>
          <a:lstStyle/>
          <a:p>
            <a:pPr marL="0" marR="0" lvl="0" indent="0" algn="ctr" defTabSz="914400" rtl="0" eaLnBrk="1" fontAlgn="auto" latinLnBrk="0" hangingPunct="1">
              <a:lnSpc>
                <a:spcPct val="100000"/>
              </a:lnSpc>
              <a:spcBef>
                <a:spcPts val="300"/>
              </a:spcBef>
              <a:spcAft>
                <a:spcPts val="0"/>
              </a:spcAft>
              <a:buClrTx/>
              <a:buSzTx/>
              <a:buFontTx/>
              <a:buNone/>
              <a:tabLst/>
              <a:defRPr/>
            </a:pPr>
            <a:r>
              <a:rPr kumimoji="0" lang="en-GB" sz="1800" b="1" i="0" u="none" strike="noStrike" kern="1200" cap="none" spc="0" normalizeH="0" baseline="0" noProof="0">
                <a:ln>
                  <a:noFill/>
                </a:ln>
                <a:solidFill>
                  <a:srgbClr val="000000"/>
                </a:solidFill>
                <a:effectLst/>
                <a:uLnTx/>
                <a:uFillTx/>
                <a:latin typeface="Century Gothic"/>
                <a:ea typeface="+mn-ea"/>
                <a:cs typeface="Arial" pitchFamily="34" charset="0"/>
              </a:rPr>
              <a:t>The themes stemming from the interviews with frontline staff have influenced the development of the service model pathway and the recommendations within this report.</a:t>
            </a:r>
          </a:p>
        </p:txBody>
      </p:sp>
      <p:sp>
        <p:nvSpPr>
          <p:cNvPr id="41" name="Rectangle 40">
            <a:extLst>
              <a:ext uri="{FF2B5EF4-FFF2-40B4-BE49-F238E27FC236}">
                <a16:creationId xmlns:a16="http://schemas.microsoft.com/office/drawing/2014/main" id="{F447B221-7209-4A0C-B18F-7A51A5CC324D}"/>
              </a:ext>
            </a:extLst>
          </p:cNvPr>
          <p:cNvSpPr/>
          <p:nvPr/>
        </p:nvSpPr>
        <p:spPr>
          <a:xfrm>
            <a:off x="458150" y="4155971"/>
            <a:ext cx="2238483" cy="1200329"/>
          </a:xfrm>
          <a:prstGeom prst="rect">
            <a:avLst/>
          </a:prstGeom>
        </p:spPr>
        <p:txBody>
          <a:bodyPr wrap="square" lIns="91440" tIns="45720" rIns="91440" bIns="4572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a:ln>
                  <a:noFill/>
                </a:ln>
                <a:solidFill>
                  <a:srgbClr val="000000"/>
                </a:solidFill>
                <a:effectLst/>
                <a:uLnTx/>
                <a:uFillTx/>
                <a:latin typeface="Century Gothic"/>
                <a:ea typeface="+mn-ea"/>
                <a:cs typeface="+mn-cs"/>
              </a:rPr>
              <a:t>Accessing GP, dentist, hearing clinics has become more difficult since COVID - people jumping through hoops and increases stress for the carer</a:t>
            </a:r>
          </a:p>
        </p:txBody>
      </p:sp>
      <p:sp>
        <p:nvSpPr>
          <p:cNvPr id="15" name="Rectangle 14">
            <a:extLst>
              <a:ext uri="{FF2B5EF4-FFF2-40B4-BE49-F238E27FC236}">
                <a16:creationId xmlns:a16="http://schemas.microsoft.com/office/drawing/2014/main" id="{B80CCCAA-28D4-406E-ACFE-D78ACF936C73}"/>
              </a:ext>
            </a:extLst>
          </p:cNvPr>
          <p:cNvSpPr/>
          <p:nvPr/>
        </p:nvSpPr>
        <p:spPr>
          <a:xfrm>
            <a:off x="7152933" y="4219402"/>
            <a:ext cx="2243884" cy="1015663"/>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0" cap="none" spc="0" normalizeH="0" baseline="0" noProof="0">
                <a:ln>
                  <a:noFill/>
                </a:ln>
                <a:solidFill>
                  <a:srgbClr val="000000"/>
                </a:solidFill>
                <a:effectLst/>
                <a:uLnTx/>
                <a:uFillTx/>
                <a:latin typeface="Century Gothic"/>
                <a:ea typeface="+mn-ea"/>
                <a:cs typeface="Calibri" panose="020F0502020204030204" pitchFamily="34" charset="0"/>
              </a:rPr>
              <a:t>Carers and PLWD need clear and accessible information connecting them to local peer groups for support at the outset</a:t>
            </a:r>
          </a:p>
        </p:txBody>
      </p:sp>
      <p:sp>
        <p:nvSpPr>
          <p:cNvPr id="16" name="Rectangle 15">
            <a:extLst>
              <a:ext uri="{FF2B5EF4-FFF2-40B4-BE49-F238E27FC236}">
                <a16:creationId xmlns:a16="http://schemas.microsoft.com/office/drawing/2014/main" id="{D29423D5-1993-46EE-8890-FFEB41CCABB0}"/>
              </a:ext>
            </a:extLst>
          </p:cNvPr>
          <p:cNvSpPr/>
          <p:nvPr/>
        </p:nvSpPr>
        <p:spPr>
          <a:xfrm>
            <a:off x="4979117" y="5392643"/>
            <a:ext cx="2129713" cy="1200329"/>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0" cap="none" spc="0" normalizeH="0" baseline="0" noProof="0">
                <a:ln>
                  <a:noFill/>
                </a:ln>
                <a:solidFill>
                  <a:srgbClr val="000000"/>
                </a:solidFill>
                <a:effectLst/>
                <a:uLnTx/>
                <a:uFillTx/>
                <a:latin typeface="Century Gothic"/>
                <a:ea typeface="+mn-ea"/>
                <a:cs typeface="Calibri" panose="020F0502020204030204" pitchFamily="34" charset="0"/>
              </a:rPr>
              <a:t>Access to local networks is better in some areas than others.  There is no regional strategic approach to supporting carers</a:t>
            </a:r>
          </a:p>
        </p:txBody>
      </p:sp>
      <p:sp>
        <p:nvSpPr>
          <p:cNvPr id="5" name="Slide Number Placeholder 4">
            <a:extLst>
              <a:ext uri="{FF2B5EF4-FFF2-40B4-BE49-F238E27FC236}">
                <a16:creationId xmlns:a16="http://schemas.microsoft.com/office/drawing/2014/main" id="{F8EE18B0-0ADA-4924-9A71-4B671F460D78}"/>
              </a:ext>
            </a:extLst>
          </p:cNvPr>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A3DA7B4-1CBC-4A9E-B9AD-6DD77CAE4334}" type="slidenum">
              <a:rPr kumimoji="0" lang="en-GB" sz="1200" b="0" i="0" u="none" strike="noStrike" kern="1200" cap="none" spc="0" normalizeH="0" baseline="0" noProof="0" smtClean="0">
                <a:ln>
                  <a:noFill/>
                </a:ln>
                <a:solidFill>
                  <a:srgbClr val="0077B7">
                    <a:tint val="75000"/>
                  </a:srgbClr>
                </a:solidFill>
                <a:effectLst/>
                <a:uLnTx/>
                <a:uFillTx/>
                <a:latin typeface="Book Antiqua"/>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en-GB" sz="1200" b="0" i="0" u="none" strike="noStrike" kern="1200" cap="none" spc="0" normalizeH="0" baseline="0" noProof="0">
              <a:ln>
                <a:noFill/>
              </a:ln>
              <a:solidFill>
                <a:srgbClr val="0077B7">
                  <a:tint val="75000"/>
                </a:srgbClr>
              </a:solidFill>
              <a:effectLst/>
              <a:uLnTx/>
              <a:uFillTx/>
              <a:latin typeface="Book Antiqua"/>
              <a:ea typeface="+mn-ea"/>
              <a:cs typeface="+mn-cs"/>
            </a:endParaRPr>
          </a:p>
        </p:txBody>
      </p:sp>
      <p:pic>
        <p:nvPicPr>
          <p:cNvPr id="42" name="Picture 1" descr="Description: http://www.wwcp.org.uk/wp-content/uploads/2016/11/West-Wales-Care-Partnership-logo-Partneriaeth-Gofal-Gorllewin-Cymru-logo.jpg">
            <a:extLst>
              <a:ext uri="{FF2B5EF4-FFF2-40B4-BE49-F238E27FC236}">
                <a16:creationId xmlns:a16="http://schemas.microsoft.com/office/drawing/2014/main" id="{760C5FCC-A88E-4DCC-BCCC-8ED04CC1EDBC}"/>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9137729" y="452962"/>
            <a:ext cx="1618557" cy="6597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4" name="TextBox 43">
            <a:extLst>
              <a:ext uri="{FF2B5EF4-FFF2-40B4-BE49-F238E27FC236}">
                <a16:creationId xmlns:a16="http://schemas.microsoft.com/office/drawing/2014/main" id="{71642EE1-4BBD-4A22-9F9F-95C9503D6668}"/>
              </a:ext>
            </a:extLst>
          </p:cNvPr>
          <p:cNvSpPr txBox="1"/>
          <p:nvPr/>
        </p:nvSpPr>
        <p:spPr bwMode="gray">
          <a:xfrm>
            <a:off x="9324134" y="1601143"/>
            <a:ext cx="2335752" cy="1200329"/>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i="0" u="none" strike="noStrike" kern="1200" cap="none" spc="0" normalizeH="0" baseline="0" noProof="0">
                <a:ln>
                  <a:noFill/>
                </a:ln>
                <a:solidFill>
                  <a:srgbClr val="000000"/>
                </a:solidFill>
                <a:effectLst/>
                <a:uLnTx/>
                <a:uFillTx/>
                <a:latin typeface="Century Gothic"/>
                <a:ea typeface="+mn-ea"/>
                <a:cs typeface="+mn-cs"/>
              </a:rPr>
              <a:t>Training for all - basic understanding to managing complex behaviours - enabling people to recognise signs, what to expect to support PLWD</a:t>
            </a:r>
            <a:endParaRPr kumimoji="0" lang="en-GB" sz="1200" i="0" u="none" strike="noStrike" kern="1200" cap="none" spc="0" normalizeH="0" baseline="0" noProof="0">
              <a:ln>
                <a:noFill/>
              </a:ln>
              <a:solidFill>
                <a:srgbClr val="000000"/>
              </a:solidFill>
              <a:effectLst/>
              <a:uLnTx/>
              <a:uFillTx/>
              <a:latin typeface="Book Antiqua"/>
              <a:ea typeface="+mn-ea"/>
              <a:cs typeface="+mn-cs"/>
            </a:endParaRPr>
          </a:p>
        </p:txBody>
      </p:sp>
      <p:sp>
        <p:nvSpPr>
          <p:cNvPr id="46" name="Rectangle 45">
            <a:extLst>
              <a:ext uri="{FF2B5EF4-FFF2-40B4-BE49-F238E27FC236}">
                <a16:creationId xmlns:a16="http://schemas.microsoft.com/office/drawing/2014/main" id="{1A14AEDF-456A-4CCC-B3EC-A83465439713}"/>
              </a:ext>
            </a:extLst>
          </p:cNvPr>
          <p:cNvSpPr/>
          <p:nvPr/>
        </p:nvSpPr>
        <p:spPr>
          <a:xfrm>
            <a:off x="9410792" y="5389311"/>
            <a:ext cx="2156315" cy="1200329"/>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a:ln>
                  <a:noFill/>
                </a:ln>
                <a:solidFill>
                  <a:srgbClr val="000000"/>
                </a:solidFill>
                <a:effectLst/>
                <a:uLnTx/>
                <a:uFillTx/>
                <a:latin typeface="Century Gothic"/>
                <a:ea typeface="+mn-ea"/>
                <a:cs typeface="+mn-cs"/>
              </a:rPr>
              <a:t>There needs to be consistency in how people access GP appointments - PLWD many not be able to get past the receptionist or triage </a:t>
            </a:r>
          </a:p>
        </p:txBody>
      </p:sp>
      <p:sp>
        <p:nvSpPr>
          <p:cNvPr id="55" name="Rectangle 54">
            <a:extLst>
              <a:ext uri="{FF2B5EF4-FFF2-40B4-BE49-F238E27FC236}">
                <a16:creationId xmlns:a16="http://schemas.microsoft.com/office/drawing/2014/main" id="{FF52E305-2DEE-4B30-9A60-D91699B4491D}"/>
              </a:ext>
            </a:extLst>
          </p:cNvPr>
          <p:cNvSpPr/>
          <p:nvPr/>
        </p:nvSpPr>
        <p:spPr>
          <a:xfrm>
            <a:off x="11726163" y="1219336"/>
            <a:ext cx="1851134" cy="230832"/>
          </a:xfrm>
          <a:prstGeom prst="rect">
            <a:avLst/>
          </a:prstGeom>
        </p:spPr>
        <p:txBody>
          <a:bodyPr wrap="square">
            <a:spAutoFit/>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GB" sz="900" b="0" i="0" u="none" strike="noStrike" kern="1200" cap="none" spc="0" normalizeH="0" baseline="0" noProof="0">
              <a:ln>
                <a:noFill/>
              </a:ln>
              <a:solidFill>
                <a:srgbClr val="0077B7"/>
              </a:solidFill>
              <a:effectLst/>
              <a:uLnTx/>
              <a:uFillTx/>
              <a:latin typeface="Century Gothic"/>
              <a:ea typeface="+mn-ea"/>
              <a:cs typeface="+mn-cs"/>
            </a:endParaRPr>
          </a:p>
        </p:txBody>
      </p:sp>
      <p:sp>
        <p:nvSpPr>
          <p:cNvPr id="39" name="Rectangle 38">
            <a:extLst>
              <a:ext uri="{FF2B5EF4-FFF2-40B4-BE49-F238E27FC236}">
                <a16:creationId xmlns:a16="http://schemas.microsoft.com/office/drawing/2014/main" id="{42D822CC-65A3-4905-B8A9-5628DBE43A85}"/>
              </a:ext>
            </a:extLst>
          </p:cNvPr>
          <p:cNvSpPr/>
          <p:nvPr/>
        </p:nvSpPr>
        <p:spPr>
          <a:xfrm>
            <a:off x="2733974" y="4148063"/>
            <a:ext cx="2149210" cy="1200329"/>
          </a:xfrm>
          <a:prstGeom prst="rect">
            <a:avLst/>
          </a:prstGeom>
        </p:spPr>
        <p:txBody>
          <a:bodyPr wrap="square" lIns="91440" tIns="45720" rIns="91440" bIns="4572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a:ln>
                  <a:noFill/>
                </a:ln>
                <a:solidFill>
                  <a:srgbClr val="000000"/>
                </a:solidFill>
                <a:effectLst/>
                <a:uLnTx/>
                <a:uFillTx/>
                <a:latin typeface="Century Gothic"/>
                <a:ea typeface="+mn-ea"/>
                <a:cs typeface="+mn-cs"/>
              </a:rPr>
              <a:t>Support care home staff through providing honest information on discharge so they can meet all the person needs.  Support staff through training</a:t>
            </a:r>
          </a:p>
        </p:txBody>
      </p:sp>
      <p:sp>
        <p:nvSpPr>
          <p:cNvPr id="43" name="TextBox 42">
            <a:extLst>
              <a:ext uri="{FF2B5EF4-FFF2-40B4-BE49-F238E27FC236}">
                <a16:creationId xmlns:a16="http://schemas.microsoft.com/office/drawing/2014/main" id="{61EB3295-6830-47B0-BAE2-9CF36E1C6061}"/>
              </a:ext>
            </a:extLst>
          </p:cNvPr>
          <p:cNvSpPr txBox="1"/>
          <p:nvPr/>
        </p:nvSpPr>
        <p:spPr bwMode="gray">
          <a:xfrm>
            <a:off x="408784" y="5380739"/>
            <a:ext cx="2323608" cy="1200329"/>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srgbClr val="000000"/>
                </a:solidFill>
                <a:effectLst/>
                <a:uLnTx/>
                <a:uFillTx/>
                <a:latin typeface="Century Gothic"/>
                <a:ea typeface="+mn-ea"/>
                <a:cs typeface="+mn-cs"/>
              </a:rPr>
              <a:t>All staff </a:t>
            </a:r>
            <a:r>
              <a:rPr kumimoji="0" lang="en-US" sz="1200" b="0" i="0" u="none" strike="noStrike" kern="1200" cap="none" spc="0" normalizeH="0" baseline="0" noProof="0">
                <a:ln>
                  <a:noFill/>
                </a:ln>
                <a:solidFill>
                  <a:srgbClr val="000000"/>
                </a:solidFill>
                <a:effectLst/>
                <a:uLnTx/>
                <a:uFillTx/>
                <a:latin typeface="Century Gothic"/>
                <a:ea typeface="+mn-ea"/>
                <a:cs typeface="+mn-cs"/>
              </a:rPr>
              <a:t>including dom care and care homes need to be trained to recognise the signs of dementia, especially for those who are deaf, blind and Welsh speakers</a:t>
            </a:r>
          </a:p>
        </p:txBody>
      </p:sp>
    </p:spTree>
    <p:extLst>
      <p:ext uri="{BB962C8B-B14F-4D97-AF65-F5344CB8AC3E}">
        <p14:creationId xmlns:p14="http://schemas.microsoft.com/office/powerpoint/2010/main" val="299445524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Rectangle 26">
            <a:extLst>
              <a:ext uri="{FF2B5EF4-FFF2-40B4-BE49-F238E27FC236}">
                <a16:creationId xmlns:a16="http://schemas.microsoft.com/office/drawing/2014/main" id="{678173F2-0A69-4C98-8262-339B422E326F}"/>
              </a:ext>
            </a:extLst>
          </p:cNvPr>
          <p:cNvSpPr/>
          <p:nvPr/>
        </p:nvSpPr>
        <p:spPr bwMode="gray">
          <a:xfrm>
            <a:off x="625120" y="2844487"/>
            <a:ext cx="2088000" cy="1178537"/>
          </a:xfrm>
          <a:prstGeom prst="rect">
            <a:avLst/>
          </a:prstGeom>
          <a:solidFill>
            <a:srgbClr val="FFFFFF"/>
          </a:solidFill>
          <a:ln w="19050" cap="flat" cmpd="sng" algn="ctr">
            <a:solidFill>
              <a:srgbClr val="F48020"/>
            </a:solidFill>
            <a:prstDash val="soli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200" kern="0">
                <a:solidFill>
                  <a:srgbClr val="000000"/>
                </a:solidFill>
                <a:latin typeface="Century Gothic"/>
                <a:cs typeface="Calibri" panose="020F0502020204030204" pitchFamily="34" charset="0"/>
              </a:rPr>
              <a:t>Is it possible to develop: cognitive assessment for Welsh speakers, people who are blind and a fast</a:t>
            </a:r>
            <a:r>
              <a:rPr kumimoji="0" lang="en-GB" sz="1200" b="0" i="0" u="none" strike="noStrike" kern="0" cap="none" spc="0" normalizeH="0" baseline="0" noProof="0">
                <a:ln>
                  <a:noFill/>
                </a:ln>
                <a:solidFill>
                  <a:srgbClr val="000000"/>
                </a:solidFill>
                <a:effectLst/>
                <a:uLnTx/>
                <a:uFillTx/>
                <a:latin typeface="Century Gothic"/>
                <a:ea typeface="+mn-ea"/>
                <a:cs typeface="Calibri" panose="020F0502020204030204" pitchFamily="34" charset="0"/>
              </a:rPr>
              <a:t> track assessment for dementia?</a:t>
            </a:r>
          </a:p>
        </p:txBody>
      </p:sp>
      <p:sp>
        <p:nvSpPr>
          <p:cNvPr id="30" name="Rectangle 29">
            <a:extLst>
              <a:ext uri="{FF2B5EF4-FFF2-40B4-BE49-F238E27FC236}">
                <a16:creationId xmlns:a16="http://schemas.microsoft.com/office/drawing/2014/main" id="{E07F3797-6126-448B-82E8-C88A2A0C8E1E}"/>
              </a:ext>
            </a:extLst>
          </p:cNvPr>
          <p:cNvSpPr/>
          <p:nvPr/>
        </p:nvSpPr>
        <p:spPr bwMode="gray">
          <a:xfrm>
            <a:off x="625120" y="5382881"/>
            <a:ext cx="2088000" cy="1178537"/>
          </a:xfrm>
          <a:prstGeom prst="rect">
            <a:avLst/>
          </a:prstGeom>
          <a:solidFill>
            <a:srgbClr val="FFFFFF"/>
          </a:solidFill>
          <a:ln w="19050" cap="flat" cmpd="sng" algn="ctr">
            <a:solidFill>
              <a:srgbClr val="F48020"/>
            </a:solidFill>
            <a:prstDash val="soli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defRPr/>
            </a:pPr>
            <a:endParaRPr kumimoji="0" lang="en-GB" sz="1200" b="0" i="0" u="none" strike="noStrike" kern="0" cap="none" spc="0" normalizeH="0" baseline="0" noProof="0">
              <a:ln>
                <a:noFill/>
              </a:ln>
              <a:solidFill>
                <a:srgbClr val="000000"/>
              </a:solidFill>
              <a:effectLst/>
              <a:uLnTx/>
              <a:uFillTx/>
              <a:latin typeface="Century Gothic"/>
              <a:ea typeface="+mn-ea"/>
              <a:cs typeface="Calibri" panose="020F0502020204030204" pitchFamily="34" charset="0"/>
            </a:endParaRPr>
          </a:p>
        </p:txBody>
      </p:sp>
      <p:sp>
        <p:nvSpPr>
          <p:cNvPr id="38" name="Rectangle 37">
            <a:extLst>
              <a:ext uri="{FF2B5EF4-FFF2-40B4-BE49-F238E27FC236}">
                <a16:creationId xmlns:a16="http://schemas.microsoft.com/office/drawing/2014/main" id="{94E0DA3D-C542-4F42-B744-4BC0258E8828}"/>
              </a:ext>
            </a:extLst>
          </p:cNvPr>
          <p:cNvSpPr/>
          <p:nvPr/>
        </p:nvSpPr>
        <p:spPr bwMode="gray">
          <a:xfrm>
            <a:off x="617484" y="4092749"/>
            <a:ext cx="2088000" cy="1178537"/>
          </a:xfrm>
          <a:prstGeom prst="rect">
            <a:avLst/>
          </a:prstGeom>
          <a:solidFill>
            <a:srgbClr val="FFFFFF"/>
          </a:solidFill>
          <a:ln w="19050" cap="flat" cmpd="sng" algn="ctr">
            <a:solidFill>
              <a:srgbClr val="F48020"/>
            </a:solidFill>
            <a:prstDash val="soli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200" b="0" i="0" u="none" strike="noStrike" kern="0" cap="none" spc="0" normalizeH="0" baseline="0" noProof="0">
              <a:ln>
                <a:noFill/>
              </a:ln>
              <a:solidFill>
                <a:srgbClr val="000000"/>
              </a:solidFill>
              <a:effectLst/>
              <a:uLnTx/>
              <a:uFillTx/>
              <a:latin typeface="Century Gothic"/>
              <a:ea typeface="+mn-ea"/>
              <a:cs typeface="Calibri" panose="020F0502020204030204" pitchFamily="34" charset="0"/>
            </a:endParaRPr>
          </a:p>
        </p:txBody>
      </p:sp>
      <p:sp>
        <p:nvSpPr>
          <p:cNvPr id="45" name="Rectangle 44">
            <a:extLst>
              <a:ext uri="{FF2B5EF4-FFF2-40B4-BE49-F238E27FC236}">
                <a16:creationId xmlns:a16="http://schemas.microsoft.com/office/drawing/2014/main" id="{328BEF41-E182-43DB-A9E5-152D2E2CA08F}"/>
              </a:ext>
            </a:extLst>
          </p:cNvPr>
          <p:cNvSpPr/>
          <p:nvPr/>
        </p:nvSpPr>
        <p:spPr bwMode="gray">
          <a:xfrm>
            <a:off x="2857529" y="2835741"/>
            <a:ext cx="2088000" cy="1187281"/>
          </a:xfrm>
          <a:prstGeom prst="rect">
            <a:avLst/>
          </a:prstGeom>
          <a:solidFill>
            <a:srgbClr val="FFFFFF"/>
          </a:solidFill>
          <a:ln w="19050" cap="flat" cmpd="sng" algn="ctr">
            <a:solidFill>
              <a:srgbClr val="F09537"/>
            </a:solidFill>
            <a:prstDash val="soli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200" b="0" i="0" u="none" strike="noStrike" kern="0" cap="none" spc="0" normalizeH="0" baseline="0" noProof="0">
              <a:ln>
                <a:noFill/>
              </a:ln>
              <a:solidFill>
                <a:srgbClr val="000000"/>
              </a:solidFill>
              <a:effectLst/>
              <a:uLnTx/>
              <a:uFillTx/>
              <a:latin typeface="Century Gothic"/>
              <a:ea typeface="+mn-ea"/>
              <a:cs typeface="Calibri" panose="020F0502020204030204" pitchFamily="34" charset="0"/>
            </a:endParaRPr>
          </a:p>
        </p:txBody>
      </p:sp>
      <p:sp>
        <p:nvSpPr>
          <p:cNvPr id="47" name="Rectangle 46">
            <a:extLst>
              <a:ext uri="{FF2B5EF4-FFF2-40B4-BE49-F238E27FC236}">
                <a16:creationId xmlns:a16="http://schemas.microsoft.com/office/drawing/2014/main" id="{851AB445-540A-4236-8380-7340F25DE66D}"/>
              </a:ext>
            </a:extLst>
          </p:cNvPr>
          <p:cNvSpPr/>
          <p:nvPr/>
        </p:nvSpPr>
        <p:spPr bwMode="gray">
          <a:xfrm>
            <a:off x="2857529" y="4084005"/>
            <a:ext cx="2088000" cy="1187281"/>
          </a:xfrm>
          <a:prstGeom prst="rect">
            <a:avLst/>
          </a:prstGeom>
          <a:solidFill>
            <a:srgbClr val="FFFFFF"/>
          </a:solidFill>
          <a:ln w="19050" cap="flat" cmpd="sng" algn="ctr">
            <a:solidFill>
              <a:srgbClr val="F09537"/>
            </a:solidFill>
            <a:prstDash val="soli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defRPr/>
            </a:pPr>
            <a:r>
              <a:rPr lang="en-GB" sz="1200" kern="0">
                <a:solidFill>
                  <a:schemeClr val="bg1"/>
                </a:solidFill>
                <a:latin typeface="Century Gothic"/>
                <a:cs typeface="Calibri"/>
              </a:rPr>
              <a:t>Can social care and 3rd sector become part of the regional dementia wellbeing team?</a:t>
            </a:r>
          </a:p>
        </p:txBody>
      </p:sp>
      <p:sp>
        <p:nvSpPr>
          <p:cNvPr id="48" name="Rectangle 47">
            <a:extLst>
              <a:ext uri="{FF2B5EF4-FFF2-40B4-BE49-F238E27FC236}">
                <a16:creationId xmlns:a16="http://schemas.microsoft.com/office/drawing/2014/main" id="{6CAAE211-2ACA-439F-BA12-2F0E46E3EA7A}"/>
              </a:ext>
            </a:extLst>
          </p:cNvPr>
          <p:cNvSpPr/>
          <p:nvPr/>
        </p:nvSpPr>
        <p:spPr bwMode="gray">
          <a:xfrm>
            <a:off x="5114003" y="2844484"/>
            <a:ext cx="2088000" cy="1178537"/>
          </a:xfrm>
          <a:prstGeom prst="rect">
            <a:avLst/>
          </a:prstGeom>
          <a:noFill/>
          <a:ln w="19050" cap="flat" cmpd="sng" algn="ctr">
            <a:solidFill>
              <a:srgbClr val="F09537"/>
            </a:solidFill>
            <a:prstDash val="soli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200" b="0" i="0" u="none" strike="noStrike" kern="0" cap="none" spc="0" normalizeH="0" baseline="0" noProof="0">
              <a:ln>
                <a:noFill/>
              </a:ln>
              <a:solidFill>
                <a:srgbClr val="000000"/>
              </a:solidFill>
              <a:effectLst/>
              <a:uLnTx/>
              <a:uFillTx/>
              <a:latin typeface="Century Gothic"/>
              <a:ea typeface="+mn-ea"/>
              <a:cs typeface="Calibri" panose="020F0502020204030204" pitchFamily="34" charset="0"/>
            </a:endParaRPr>
          </a:p>
        </p:txBody>
      </p:sp>
      <p:sp>
        <p:nvSpPr>
          <p:cNvPr id="49" name="Rectangle 48">
            <a:extLst>
              <a:ext uri="{FF2B5EF4-FFF2-40B4-BE49-F238E27FC236}">
                <a16:creationId xmlns:a16="http://schemas.microsoft.com/office/drawing/2014/main" id="{3891D321-8664-450F-9FC5-FBBB9829EF59}"/>
              </a:ext>
            </a:extLst>
          </p:cNvPr>
          <p:cNvSpPr/>
          <p:nvPr/>
        </p:nvSpPr>
        <p:spPr bwMode="gray">
          <a:xfrm>
            <a:off x="5114003" y="4092749"/>
            <a:ext cx="2088000" cy="1178537"/>
          </a:xfrm>
          <a:prstGeom prst="rect">
            <a:avLst/>
          </a:prstGeom>
          <a:solidFill>
            <a:srgbClr val="FFFFFF"/>
          </a:solidFill>
          <a:ln w="19050" cap="flat" cmpd="sng" algn="ctr">
            <a:solidFill>
              <a:srgbClr val="F09537"/>
            </a:solidFill>
            <a:prstDash val="soli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0" cap="none" spc="0" normalizeH="0" baseline="0" noProof="0">
                <a:ln>
                  <a:noFill/>
                </a:ln>
                <a:solidFill>
                  <a:srgbClr val="000000"/>
                </a:solidFill>
                <a:effectLst/>
                <a:uLnTx/>
                <a:uFillTx/>
                <a:latin typeface="Century Gothic"/>
                <a:ea typeface="+mn-ea"/>
                <a:cs typeface="Calibri" panose="020F0502020204030204" pitchFamily="34" charset="0"/>
              </a:rPr>
              <a:t>There needs to be a consistent approach to medication monitoring, review and prescribing in primary care across the region </a:t>
            </a:r>
          </a:p>
        </p:txBody>
      </p:sp>
      <p:sp>
        <p:nvSpPr>
          <p:cNvPr id="50" name="Rectangle 49">
            <a:extLst>
              <a:ext uri="{FF2B5EF4-FFF2-40B4-BE49-F238E27FC236}">
                <a16:creationId xmlns:a16="http://schemas.microsoft.com/office/drawing/2014/main" id="{CF685583-B232-4DC3-9DD2-0C56C31DCA7E}"/>
              </a:ext>
            </a:extLst>
          </p:cNvPr>
          <p:cNvSpPr/>
          <p:nvPr/>
        </p:nvSpPr>
        <p:spPr bwMode="gray">
          <a:xfrm>
            <a:off x="5111835" y="5394330"/>
            <a:ext cx="2088000" cy="1178537"/>
          </a:xfrm>
          <a:prstGeom prst="rect">
            <a:avLst/>
          </a:prstGeom>
          <a:solidFill>
            <a:srgbClr val="FFFFFF"/>
          </a:solidFill>
          <a:ln w="19050" cap="flat" cmpd="sng" algn="ctr">
            <a:solidFill>
              <a:srgbClr val="F09537"/>
            </a:solidFill>
            <a:prstDash val="soli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200" b="0" i="0" u="none" strike="noStrike" kern="0" cap="none" spc="0" normalizeH="0" baseline="0" noProof="0">
              <a:ln>
                <a:noFill/>
              </a:ln>
              <a:solidFill>
                <a:srgbClr val="000000"/>
              </a:solidFill>
              <a:effectLst/>
              <a:uLnTx/>
              <a:uFillTx/>
              <a:latin typeface="Century Gothic"/>
              <a:ea typeface="+mn-ea"/>
              <a:cs typeface="Calibri" panose="020F0502020204030204" pitchFamily="34" charset="0"/>
            </a:endParaRPr>
          </a:p>
        </p:txBody>
      </p:sp>
      <p:sp>
        <p:nvSpPr>
          <p:cNvPr id="51" name="Rectangle 50">
            <a:extLst>
              <a:ext uri="{FF2B5EF4-FFF2-40B4-BE49-F238E27FC236}">
                <a16:creationId xmlns:a16="http://schemas.microsoft.com/office/drawing/2014/main" id="{C8DF6703-9A59-4686-88A3-DAADEF4221D8}"/>
              </a:ext>
            </a:extLst>
          </p:cNvPr>
          <p:cNvSpPr/>
          <p:nvPr/>
        </p:nvSpPr>
        <p:spPr bwMode="gray">
          <a:xfrm>
            <a:off x="7322347" y="2844483"/>
            <a:ext cx="2088000" cy="1178537"/>
          </a:xfrm>
          <a:prstGeom prst="rect">
            <a:avLst/>
          </a:prstGeom>
          <a:solidFill>
            <a:srgbClr val="FFFFFF"/>
          </a:solidFill>
          <a:ln w="19050" cap="flat" cmpd="sng" algn="ctr">
            <a:solidFill>
              <a:srgbClr val="F0A150"/>
            </a:solidFill>
            <a:prstDash val="soli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defRPr/>
            </a:pPr>
            <a:r>
              <a:rPr kumimoji="0" lang="en-GB" sz="1200" b="0" i="0" u="none" strike="noStrike" kern="0" cap="none" spc="0" normalizeH="0" baseline="0" noProof="0">
                <a:ln>
                  <a:noFill/>
                </a:ln>
                <a:solidFill>
                  <a:srgbClr val="000000"/>
                </a:solidFill>
                <a:effectLst/>
                <a:uLnTx/>
                <a:uFillTx/>
                <a:latin typeface="Century Gothic"/>
                <a:ea typeface="+mn-ea"/>
                <a:cs typeface="Calibri" panose="020F0502020204030204" pitchFamily="34" charset="0"/>
              </a:rPr>
              <a:t>We need to be clear that any new way of working will need to be fully resourced </a:t>
            </a:r>
          </a:p>
        </p:txBody>
      </p:sp>
      <p:sp>
        <p:nvSpPr>
          <p:cNvPr id="54" name="Rectangle 53">
            <a:extLst>
              <a:ext uri="{FF2B5EF4-FFF2-40B4-BE49-F238E27FC236}">
                <a16:creationId xmlns:a16="http://schemas.microsoft.com/office/drawing/2014/main" id="{61D2466D-2A02-45B2-85E3-1F83B3DB49D5}"/>
              </a:ext>
            </a:extLst>
          </p:cNvPr>
          <p:cNvSpPr/>
          <p:nvPr/>
        </p:nvSpPr>
        <p:spPr bwMode="gray">
          <a:xfrm>
            <a:off x="9539100" y="2844483"/>
            <a:ext cx="2190233" cy="1178537"/>
          </a:xfrm>
          <a:prstGeom prst="rect">
            <a:avLst/>
          </a:prstGeom>
          <a:solidFill>
            <a:srgbClr val="FFFFFF"/>
          </a:solidFill>
          <a:ln w="19050" cap="flat" cmpd="sng" algn="ctr">
            <a:solidFill>
              <a:srgbClr val="F0A150"/>
            </a:solidFill>
            <a:prstDash val="solid"/>
          </a:ln>
          <a:effectLst/>
        </p:spPr>
        <p:txBody>
          <a:bodyPr rot="0" spcFirstLastPara="0" vertOverflow="overflow" horzOverflow="overflow" vert="horz" wrap="square" lIns="36000" tIns="45720" rIns="36000" bIns="45720" numCol="1" spcCol="0" rtlCol="0" fromWordArt="0" anchor="ctr" anchorCtr="0" forceAA="0" compatLnSpc="1">
            <a:prstTxWarp prst="textNoShape">
              <a:avLst/>
            </a:prstTxWarp>
            <a:noAutofit/>
          </a:bodyPr>
          <a:lstStyle/>
          <a:p>
            <a:pPr lvl="0" algn="ctr">
              <a:defRPr/>
            </a:pPr>
            <a:endParaRPr kumimoji="0" lang="en-GB" sz="1200" b="0" i="0" u="none" strike="noStrike" kern="0" cap="none" spc="0" normalizeH="0" baseline="0" noProof="0">
              <a:ln>
                <a:noFill/>
              </a:ln>
              <a:solidFill>
                <a:srgbClr val="000000"/>
              </a:solidFill>
              <a:effectLst/>
              <a:uLnTx/>
              <a:uFillTx/>
              <a:latin typeface="Century Gothic"/>
              <a:ea typeface="+mn-ea"/>
              <a:cs typeface="Calibri"/>
            </a:endParaRPr>
          </a:p>
        </p:txBody>
      </p:sp>
      <p:sp>
        <p:nvSpPr>
          <p:cNvPr id="56" name="Rectangle 55">
            <a:extLst>
              <a:ext uri="{FF2B5EF4-FFF2-40B4-BE49-F238E27FC236}">
                <a16:creationId xmlns:a16="http://schemas.microsoft.com/office/drawing/2014/main" id="{6B0417BD-F993-4ED8-A366-1C86CC00A2BF}"/>
              </a:ext>
            </a:extLst>
          </p:cNvPr>
          <p:cNvSpPr/>
          <p:nvPr/>
        </p:nvSpPr>
        <p:spPr bwMode="gray">
          <a:xfrm>
            <a:off x="9539100" y="4092749"/>
            <a:ext cx="2190233" cy="1178537"/>
          </a:xfrm>
          <a:prstGeom prst="rect">
            <a:avLst/>
          </a:prstGeom>
          <a:solidFill>
            <a:srgbClr val="FFFFFF"/>
          </a:solidFill>
          <a:ln w="19050" cap="flat" cmpd="sng" algn="ctr">
            <a:solidFill>
              <a:srgbClr val="F0A150"/>
            </a:solidFill>
            <a:prstDash val="soli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defRPr/>
            </a:pPr>
            <a:endParaRPr kumimoji="0" lang="en-GB" sz="1200" b="0" i="0" u="none" strike="noStrike" kern="0" cap="none" spc="0" normalizeH="0" baseline="0" noProof="0">
              <a:ln>
                <a:noFill/>
              </a:ln>
              <a:solidFill>
                <a:srgbClr val="000000"/>
              </a:solidFill>
              <a:effectLst/>
              <a:uLnTx/>
              <a:uFillTx/>
              <a:latin typeface="Century Gothic"/>
              <a:ea typeface="+mn-ea"/>
              <a:cs typeface="Calibri" panose="020F0502020204030204" pitchFamily="34" charset="0"/>
            </a:endParaRPr>
          </a:p>
        </p:txBody>
      </p:sp>
      <p:sp>
        <p:nvSpPr>
          <p:cNvPr id="57" name="Rectangle 56">
            <a:extLst>
              <a:ext uri="{FF2B5EF4-FFF2-40B4-BE49-F238E27FC236}">
                <a16:creationId xmlns:a16="http://schemas.microsoft.com/office/drawing/2014/main" id="{59D32DBC-A80B-4EC4-AB71-723FFEC78F8E}"/>
              </a:ext>
            </a:extLst>
          </p:cNvPr>
          <p:cNvSpPr/>
          <p:nvPr/>
        </p:nvSpPr>
        <p:spPr bwMode="gray">
          <a:xfrm>
            <a:off x="9539100" y="5376634"/>
            <a:ext cx="2190233" cy="1178537"/>
          </a:xfrm>
          <a:prstGeom prst="rect">
            <a:avLst/>
          </a:prstGeom>
          <a:solidFill>
            <a:srgbClr val="FFFFFF"/>
          </a:solidFill>
          <a:ln w="19050" cap="flat" cmpd="sng" algn="ctr">
            <a:solidFill>
              <a:srgbClr val="F0A150"/>
            </a:solidFill>
            <a:prstDash val="soli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defRPr/>
            </a:pPr>
            <a:r>
              <a:rPr kumimoji="0" lang="en-GB" sz="1200" b="0" i="0" u="none" strike="noStrike" kern="0" cap="none" spc="0" normalizeH="0" baseline="0" noProof="0">
                <a:ln>
                  <a:noFill/>
                </a:ln>
                <a:solidFill>
                  <a:srgbClr val="000000"/>
                </a:solidFill>
                <a:effectLst/>
                <a:uLnTx/>
                <a:uFillTx/>
                <a:latin typeface="Century Gothic"/>
                <a:ea typeface="+mn-ea"/>
                <a:cs typeface="Calibri" panose="020F0502020204030204" pitchFamily="34" charset="0"/>
              </a:rPr>
              <a:t>Lots of organisations are going to people’s homes and are not talking to each other so people have to keep repeating themselves</a:t>
            </a:r>
          </a:p>
        </p:txBody>
      </p:sp>
      <p:sp>
        <p:nvSpPr>
          <p:cNvPr id="32" name="Rectangle 31">
            <a:extLst>
              <a:ext uri="{FF2B5EF4-FFF2-40B4-BE49-F238E27FC236}">
                <a16:creationId xmlns:a16="http://schemas.microsoft.com/office/drawing/2014/main" id="{76581CDF-2106-4290-A628-79F9DDDA9D17}"/>
              </a:ext>
            </a:extLst>
          </p:cNvPr>
          <p:cNvSpPr/>
          <p:nvPr/>
        </p:nvSpPr>
        <p:spPr bwMode="gray">
          <a:xfrm>
            <a:off x="625120" y="1577662"/>
            <a:ext cx="2088000" cy="1178537"/>
          </a:xfrm>
          <a:prstGeom prst="rect">
            <a:avLst/>
          </a:prstGeom>
          <a:solidFill>
            <a:srgbClr val="FFFFFF"/>
          </a:solidFill>
          <a:ln w="19050" cap="flat" cmpd="sng" algn="ctr">
            <a:solidFill>
              <a:srgbClr val="F48020"/>
            </a:solidFill>
            <a:prstDash val="soli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defRPr/>
            </a:pPr>
            <a:r>
              <a:rPr lang="en-GB" sz="1200" kern="0">
                <a:solidFill>
                  <a:srgbClr val="000000"/>
                </a:solidFill>
                <a:latin typeface="Century Gothic"/>
                <a:cs typeface="Calibri"/>
              </a:rPr>
              <a:t> </a:t>
            </a:r>
            <a:endParaRPr kumimoji="0" lang="en-GB" sz="1200" b="0" i="0" u="none" strike="noStrike" kern="0" cap="none" spc="0" normalizeH="0" baseline="0" noProof="0">
              <a:ln>
                <a:noFill/>
              </a:ln>
              <a:solidFill>
                <a:srgbClr val="000000"/>
              </a:solidFill>
              <a:effectLst/>
              <a:uLnTx/>
              <a:uFillTx/>
              <a:latin typeface="Century Gothic"/>
              <a:ea typeface="+mn-ea"/>
              <a:cs typeface="Calibri" panose="020F0502020204030204" pitchFamily="34" charset="0"/>
            </a:endParaRPr>
          </a:p>
        </p:txBody>
      </p:sp>
      <p:sp>
        <p:nvSpPr>
          <p:cNvPr id="33" name="Rectangle 32">
            <a:extLst>
              <a:ext uri="{FF2B5EF4-FFF2-40B4-BE49-F238E27FC236}">
                <a16:creationId xmlns:a16="http://schemas.microsoft.com/office/drawing/2014/main" id="{4ECFEF6E-2F7C-41E7-9723-8BFBBDE3D285}"/>
              </a:ext>
            </a:extLst>
          </p:cNvPr>
          <p:cNvSpPr/>
          <p:nvPr/>
        </p:nvSpPr>
        <p:spPr bwMode="gray">
          <a:xfrm>
            <a:off x="2857529" y="1568916"/>
            <a:ext cx="2088000" cy="1187281"/>
          </a:xfrm>
          <a:prstGeom prst="rect">
            <a:avLst/>
          </a:prstGeom>
          <a:solidFill>
            <a:srgbClr val="FFFFFF"/>
          </a:solidFill>
          <a:ln w="19050" cap="flat" cmpd="sng" algn="ctr">
            <a:solidFill>
              <a:srgbClr val="F09537"/>
            </a:solidFill>
            <a:prstDash val="soli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200" b="0" i="0" u="none" strike="noStrike" kern="0" cap="none" spc="0" normalizeH="0" baseline="0" noProof="0">
              <a:ln>
                <a:noFill/>
              </a:ln>
              <a:solidFill>
                <a:srgbClr val="000000"/>
              </a:solidFill>
              <a:effectLst/>
              <a:uLnTx/>
              <a:uFillTx/>
              <a:latin typeface="Century Gothic"/>
              <a:ea typeface="+mn-ea"/>
              <a:cs typeface="Calibri" panose="020F0502020204030204" pitchFamily="34" charset="0"/>
            </a:endParaRPr>
          </a:p>
        </p:txBody>
      </p:sp>
      <p:sp>
        <p:nvSpPr>
          <p:cNvPr id="34" name="Rectangle 33">
            <a:extLst>
              <a:ext uri="{FF2B5EF4-FFF2-40B4-BE49-F238E27FC236}">
                <a16:creationId xmlns:a16="http://schemas.microsoft.com/office/drawing/2014/main" id="{492FA9B9-457D-43E9-8FE4-D1271C65B947}"/>
              </a:ext>
            </a:extLst>
          </p:cNvPr>
          <p:cNvSpPr/>
          <p:nvPr/>
        </p:nvSpPr>
        <p:spPr bwMode="gray">
          <a:xfrm>
            <a:off x="5114003" y="1577659"/>
            <a:ext cx="2088000" cy="1178537"/>
          </a:xfrm>
          <a:prstGeom prst="rect">
            <a:avLst/>
          </a:prstGeom>
          <a:noFill/>
          <a:ln w="19050" cap="flat" cmpd="sng" algn="ctr">
            <a:solidFill>
              <a:srgbClr val="F09537"/>
            </a:solidFill>
            <a:prstDash val="soli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200" b="0" i="0" u="none" strike="noStrike" kern="0" cap="none" spc="0" normalizeH="0" baseline="0" noProof="0">
              <a:ln>
                <a:noFill/>
              </a:ln>
              <a:solidFill>
                <a:srgbClr val="000000"/>
              </a:solidFill>
              <a:effectLst/>
              <a:uLnTx/>
              <a:uFillTx/>
              <a:latin typeface="Century Gothic"/>
              <a:ea typeface="+mn-ea"/>
              <a:cs typeface="Calibri" panose="020F0502020204030204" pitchFamily="34" charset="0"/>
            </a:endParaRPr>
          </a:p>
        </p:txBody>
      </p:sp>
      <p:sp>
        <p:nvSpPr>
          <p:cNvPr id="35" name="Rectangle 34">
            <a:extLst>
              <a:ext uri="{FF2B5EF4-FFF2-40B4-BE49-F238E27FC236}">
                <a16:creationId xmlns:a16="http://schemas.microsoft.com/office/drawing/2014/main" id="{47B8B884-06DF-4A1D-A177-E564CDE0C8E7}"/>
              </a:ext>
            </a:extLst>
          </p:cNvPr>
          <p:cNvSpPr/>
          <p:nvPr/>
        </p:nvSpPr>
        <p:spPr bwMode="gray">
          <a:xfrm>
            <a:off x="7322347" y="1577658"/>
            <a:ext cx="2088000" cy="1178537"/>
          </a:xfrm>
          <a:prstGeom prst="rect">
            <a:avLst/>
          </a:prstGeom>
          <a:solidFill>
            <a:srgbClr val="FFFFFF"/>
          </a:solidFill>
          <a:ln w="19050" cap="flat" cmpd="sng" algn="ctr">
            <a:solidFill>
              <a:srgbClr val="F0A150"/>
            </a:solidFill>
            <a:prstDash val="soli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200" b="0" i="0" u="none" strike="noStrike" kern="0" cap="none" spc="0" normalizeH="0" baseline="0" noProof="0">
              <a:ln>
                <a:noFill/>
              </a:ln>
              <a:solidFill>
                <a:srgbClr val="000000"/>
              </a:solidFill>
              <a:effectLst/>
              <a:uLnTx/>
              <a:uFillTx/>
              <a:latin typeface="Century Gothic"/>
              <a:ea typeface="+mn-ea"/>
              <a:cs typeface="Calibri" panose="020F0502020204030204" pitchFamily="34" charset="0"/>
            </a:endParaRPr>
          </a:p>
        </p:txBody>
      </p:sp>
      <p:sp>
        <p:nvSpPr>
          <p:cNvPr id="36" name="Rectangle 35">
            <a:extLst>
              <a:ext uri="{FF2B5EF4-FFF2-40B4-BE49-F238E27FC236}">
                <a16:creationId xmlns:a16="http://schemas.microsoft.com/office/drawing/2014/main" id="{26B7D7CE-36A1-411B-9797-BFE0AAF0E42C}"/>
              </a:ext>
            </a:extLst>
          </p:cNvPr>
          <p:cNvSpPr/>
          <p:nvPr/>
        </p:nvSpPr>
        <p:spPr bwMode="gray">
          <a:xfrm>
            <a:off x="9539100" y="1577658"/>
            <a:ext cx="2190233" cy="1178537"/>
          </a:xfrm>
          <a:prstGeom prst="rect">
            <a:avLst/>
          </a:prstGeom>
          <a:solidFill>
            <a:srgbClr val="FFFFFF"/>
          </a:solidFill>
          <a:ln w="19050" cap="flat" cmpd="sng" algn="ctr">
            <a:solidFill>
              <a:srgbClr val="F0A150"/>
            </a:solidFill>
            <a:prstDash val="soli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200" b="0" i="0" u="none" strike="noStrike" kern="0" cap="none" spc="0" normalizeH="0" baseline="0" noProof="0">
              <a:ln>
                <a:noFill/>
              </a:ln>
              <a:solidFill>
                <a:srgbClr val="000000"/>
              </a:solidFill>
              <a:effectLst/>
              <a:uLnTx/>
              <a:uFillTx/>
              <a:latin typeface="Century Gothic"/>
              <a:ea typeface="+mn-ea"/>
              <a:cs typeface="Calibri" panose="020F0502020204030204" pitchFamily="34" charset="0"/>
            </a:endParaRPr>
          </a:p>
        </p:txBody>
      </p:sp>
      <p:sp>
        <p:nvSpPr>
          <p:cNvPr id="3" name="Rectangle 2">
            <a:extLst>
              <a:ext uri="{FF2B5EF4-FFF2-40B4-BE49-F238E27FC236}">
                <a16:creationId xmlns:a16="http://schemas.microsoft.com/office/drawing/2014/main" id="{E1553A3C-75F4-485A-85D9-C2BCDC6B2833}"/>
              </a:ext>
            </a:extLst>
          </p:cNvPr>
          <p:cNvSpPr/>
          <p:nvPr/>
        </p:nvSpPr>
        <p:spPr>
          <a:xfrm>
            <a:off x="547338" y="1061143"/>
            <a:ext cx="2165782" cy="584775"/>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a:ln>
                  <a:noFill/>
                </a:ln>
                <a:solidFill>
                  <a:srgbClr val="F48020"/>
                </a:solidFill>
                <a:effectLst/>
                <a:uLnTx/>
                <a:uFillTx/>
                <a:latin typeface="Century Gothic"/>
                <a:ea typeface="+mn-ea"/>
                <a:cs typeface="+mn-cs"/>
              </a:rPr>
              <a:t>Assessment and diagnosis</a:t>
            </a:r>
            <a:endParaRPr kumimoji="0" lang="en-GB" sz="1600" b="0" i="0" u="none" strike="noStrike" kern="1200" cap="none" spc="0" normalizeH="0" baseline="0" noProof="0">
              <a:ln>
                <a:noFill/>
              </a:ln>
              <a:solidFill>
                <a:srgbClr val="F48020"/>
              </a:solidFill>
              <a:effectLst/>
              <a:uLnTx/>
              <a:uFillTx/>
              <a:latin typeface="Century Gothic"/>
              <a:ea typeface="+mn-ea"/>
              <a:cs typeface="+mn-cs"/>
            </a:endParaRPr>
          </a:p>
        </p:txBody>
      </p:sp>
      <p:sp>
        <p:nvSpPr>
          <p:cNvPr id="11" name="Rectangle 10">
            <a:extLst>
              <a:ext uri="{FF2B5EF4-FFF2-40B4-BE49-F238E27FC236}">
                <a16:creationId xmlns:a16="http://schemas.microsoft.com/office/drawing/2014/main" id="{69909D72-2253-4016-B952-68FA27CC5B6E}"/>
              </a:ext>
            </a:extLst>
          </p:cNvPr>
          <p:cNvSpPr/>
          <p:nvPr/>
        </p:nvSpPr>
        <p:spPr>
          <a:xfrm>
            <a:off x="3897072" y="1117431"/>
            <a:ext cx="2898001" cy="338554"/>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a:ln>
                  <a:noFill/>
                </a:ln>
                <a:solidFill>
                  <a:srgbClr val="F09537"/>
                </a:solidFill>
                <a:effectLst/>
                <a:uLnTx/>
                <a:uFillTx/>
                <a:latin typeface="Century Gothic"/>
                <a:ea typeface="+mn-ea"/>
                <a:cs typeface="+mn-cs"/>
              </a:rPr>
              <a:t>Living well with dementia</a:t>
            </a:r>
            <a:endParaRPr kumimoji="0" lang="en-GB" sz="1600" b="0" i="0" u="none" strike="noStrike" kern="1200" cap="none" spc="0" normalizeH="0" baseline="0" noProof="0">
              <a:ln>
                <a:noFill/>
              </a:ln>
              <a:solidFill>
                <a:srgbClr val="F09537"/>
              </a:solidFill>
              <a:effectLst/>
              <a:uLnTx/>
              <a:uFillTx/>
              <a:latin typeface="Century Gothic"/>
              <a:ea typeface="+mn-ea"/>
              <a:cs typeface="+mn-cs"/>
            </a:endParaRPr>
          </a:p>
        </p:txBody>
      </p:sp>
      <p:sp>
        <p:nvSpPr>
          <p:cNvPr id="12" name="Rectangle 11">
            <a:extLst>
              <a:ext uri="{FF2B5EF4-FFF2-40B4-BE49-F238E27FC236}">
                <a16:creationId xmlns:a16="http://schemas.microsoft.com/office/drawing/2014/main" id="{0EB585B0-40B3-419A-A9A4-533106C1203F}"/>
              </a:ext>
            </a:extLst>
          </p:cNvPr>
          <p:cNvSpPr/>
          <p:nvPr/>
        </p:nvSpPr>
        <p:spPr>
          <a:xfrm>
            <a:off x="7343937" y="1123753"/>
            <a:ext cx="4229385" cy="338554"/>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a:ln>
                  <a:noFill/>
                </a:ln>
                <a:solidFill>
                  <a:srgbClr val="F0A150"/>
                </a:solidFill>
                <a:effectLst/>
                <a:uLnTx/>
                <a:uFillTx/>
                <a:latin typeface="Century Gothic"/>
                <a:ea typeface="+mn-ea"/>
                <a:cs typeface="+mn-cs"/>
              </a:rPr>
              <a:t>The need for increased support</a:t>
            </a:r>
            <a:endParaRPr kumimoji="0" lang="en-GB" sz="1600" b="0" i="0" u="none" strike="noStrike" kern="1200" cap="none" spc="0" normalizeH="0" baseline="0" noProof="0">
              <a:ln>
                <a:noFill/>
              </a:ln>
              <a:solidFill>
                <a:srgbClr val="F0A150"/>
              </a:solidFill>
              <a:effectLst/>
              <a:uLnTx/>
              <a:uFillTx/>
              <a:latin typeface="Century Gothic"/>
              <a:ea typeface="+mn-ea"/>
              <a:cs typeface="+mn-cs"/>
            </a:endParaRPr>
          </a:p>
        </p:txBody>
      </p:sp>
      <p:sp>
        <p:nvSpPr>
          <p:cNvPr id="5" name="Rectangle 4">
            <a:extLst>
              <a:ext uri="{FF2B5EF4-FFF2-40B4-BE49-F238E27FC236}">
                <a16:creationId xmlns:a16="http://schemas.microsoft.com/office/drawing/2014/main" id="{DE481060-B271-4621-9513-0575C44B1C44}"/>
              </a:ext>
            </a:extLst>
          </p:cNvPr>
          <p:cNvSpPr/>
          <p:nvPr/>
        </p:nvSpPr>
        <p:spPr>
          <a:xfrm>
            <a:off x="5081024" y="2856556"/>
            <a:ext cx="2184872" cy="1200329"/>
          </a:xfrm>
          <a:prstGeom prst="rect">
            <a:avLst/>
          </a:prstGeom>
        </p:spPr>
        <p:txBody>
          <a:bodyPr wrap="square" lIns="91440" tIns="45720" rIns="91440" bIns="45720" anchor="t">
            <a:spAutoFit/>
          </a:bodyPr>
          <a:lstStyle/>
          <a:p>
            <a:pPr lvl="0" algn="ctr">
              <a:defRPr/>
            </a:pPr>
            <a:r>
              <a:rPr lang="en-GB" sz="1200" kern="0" dirty="0">
                <a:solidFill>
                  <a:schemeClr val="bg1"/>
                </a:solidFill>
                <a:latin typeface="Century Gothic"/>
                <a:cs typeface="Calibri"/>
              </a:rPr>
              <a:t>Optimise patients wellbeing whilst in hospital through admissions check list - diagnosed, working diagnosis etc. -  better use of the acute based DWT</a:t>
            </a:r>
          </a:p>
        </p:txBody>
      </p:sp>
      <p:sp>
        <p:nvSpPr>
          <p:cNvPr id="8" name="Rectangle 7">
            <a:extLst>
              <a:ext uri="{FF2B5EF4-FFF2-40B4-BE49-F238E27FC236}">
                <a16:creationId xmlns:a16="http://schemas.microsoft.com/office/drawing/2014/main" id="{36068AFA-320A-4094-B114-A74B14995441}"/>
              </a:ext>
            </a:extLst>
          </p:cNvPr>
          <p:cNvSpPr/>
          <p:nvPr/>
        </p:nvSpPr>
        <p:spPr>
          <a:xfrm>
            <a:off x="578627" y="1560301"/>
            <a:ext cx="2195514" cy="1200329"/>
          </a:xfrm>
          <a:prstGeom prst="rect">
            <a:avLst/>
          </a:prstGeom>
        </p:spPr>
        <p:txBody>
          <a:bodyPr wrap="square" lIns="91440" tIns="45720" rIns="91440" bIns="45720" anchor="t">
            <a:spAutoFit/>
          </a:bodyPr>
          <a:lstStyle/>
          <a:p>
            <a:pPr lvl="0" algn="ctr">
              <a:defRPr/>
            </a:pPr>
            <a:r>
              <a:rPr lang="en-GB" sz="1200" kern="0">
                <a:solidFill>
                  <a:schemeClr val="bg1"/>
                </a:solidFill>
                <a:latin typeface="Century Gothic"/>
                <a:cs typeface="Calibri"/>
              </a:rPr>
              <a:t>Need  formal process for secondary care consultant diagnosis and read code included into discharge – how care homes and GPs are made aware</a:t>
            </a:r>
          </a:p>
        </p:txBody>
      </p:sp>
      <p:sp>
        <p:nvSpPr>
          <p:cNvPr id="16" name="Rectangle 15">
            <a:extLst>
              <a:ext uri="{FF2B5EF4-FFF2-40B4-BE49-F238E27FC236}">
                <a16:creationId xmlns:a16="http://schemas.microsoft.com/office/drawing/2014/main" id="{F9F376D6-C231-4B35-BBC5-8F2A28836612}"/>
              </a:ext>
            </a:extLst>
          </p:cNvPr>
          <p:cNvSpPr/>
          <p:nvPr/>
        </p:nvSpPr>
        <p:spPr>
          <a:xfrm>
            <a:off x="7236807" y="2805528"/>
            <a:ext cx="2248515" cy="276999"/>
          </a:xfrm>
          <a:prstGeom prst="rect">
            <a:avLst/>
          </a:prstGeom>
        </p:spPr>
        <p:txBody>
          <a:bodyPr wrap="square" lIns="91440" tIns="45720" rIns="91440" bIns="4572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200" b="0" i="0" u="none" strike="noStrike" kern="0" cap="none" spc="0" normalizeH="0" baseline="0" noProof="0">
              <a:ln>
                <a:noFill/>
              </a:ln>
              <a:solidFill>
                <a:srgbClr val="000000"/>
              </a:solidFill>
              <a:effectLst/>
              <a:uLnTx/>
              <a:uFillTx/>
              <a:latin typeface="Century Gothic"/>
              <a:ea typeface="+mn-ea"/>
              <a:cs typeface="Calibri"/>
            </a:endParaRPr>
          </a:p>
        </p:txBody>
      </p:sp>
      <p:sp>
        <p:nvSpPr>
          <p:cNvPr id="39" name="Rectangle 38">
            <a:extLst>
              <a:ext uri="{FF2B5EF4-FFF2-40B4-BE49-F238E27FC236}">
                <a16:creationId xmlns:a16="http://schemas.microsoft.com/office/drawing/2014/main" id="{A07B7422-438B-4746-B7DD-CFC6A91BA747}"/>
              </a:ext>
            </a:extLst>
          </p:cNvPr>
          <p:cNvSpPr/>
          <p:nvPr/>
        </p:nvSpPr>
        <p:spPr bwMode="gray">
          <a:xfrm>
            <a:off x="7317773" y="4117885"/>
            <a:ext cx="2088000" cy="1178537"/>
          </a:xfrm>
          <a:prstGeom prst="rect">
            <a:avLst/>
          </a:prstGeom>
          <a:solidFill>
            <a:srgbClr val="FFFFFF"/>
          </a:solidFill>
          <a:ln w="19050" cap="flat" cmpd="sng" algn="ctr">
            <a:solidFill>
              <a:srgbClr val="F0A150"/>
            </a:solidFill>
            <a:prstDash val="soli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0" cap="none" spc="0" normalizeH="0" baseline="0" noProof="0">
                <a:ln>
                  <a:noFill/>
                </a:ln>
                <a:solidFill>
                  <a:srgbClr val="000000"/>
                </a:solidFill>
                <a:effectLst/>
                <a:uLnTx/>
                <a:uFillTx/>
                <a:latin typeface="Century Gothic"/>
                <a:ea typeface="+mn-ea"/>
                <a:cs typeface="Calibri" panose="020F0502020204030204" pitchFamily="34" charset="0"/>
              </a:rPr>
              <a:t>Community transport colleagues can help MDTs by providing relevant information in relation to the patient</a:t>
            </a:r>
          </a:p>
        </p:txBody>
      </p:sp>
      <p:sp>
        <p:nvSpPr>
          <p:cNvPr id="40" name="Rectangle 39">
            <a:extLst>
              <a:ext uri="{FF2B5EF4-FFF2-40B4-BE49-F238E27FC236}">
                <a16:creationId xmlns:a16="http://schemas.microsoft.com/office/drawing/2014/main" id="{6758A7B8-B077-4E40-9293-F3D99D600E08}"/>
              </a:ext>
            </a:extLst>
          </p:cNvPr>
          <p:cNvSpPr/>
          <p:nvPr/>
        </p:nvSpPr>
        <p:spPr bwMode="gray">
          <a:xfrm>
            <a:off x="7325468" y="5387340"/>
            <a:ext cx="2088000" cy="1178537"/>
          </a:xfrm>
          <a:prstGeom prst="rect">
            <a:avLst/>
          </a:prstGeom>
          <a:solidFill>
            <a:srgbClr val="FFFFFF"/>
          </a:solidFill>
          <a:ln w="19050" cap="flat" cmpd="sng" algn="ctr">
            <a:solidFill>
              <a:srgbClr val="F0A150"/>
            </a:solidFill>
            <a:prstDash val="soli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defRPr/>
            </a:pPr>
            <a:r>
              <a:rPr lang="en-GB">
                <a:solidFill>
                  <a:srgbClr val="000000"/>
                </a:solidFill>
                <a:latin typeface="Century Gothic"/>
              </a:rPr>
              <a:t> </a:t>
            </a:r>
            <a:r>
              <a:rPr lang="en-GB" sz="1200">
                <a:solidFill>
                  <a:srgbClr val="000000"/>
                </a:solidFill>
                <a:latin typeface="Century Gothic"/>
              </a:rPr>
              <a:t>Need to ensure employers assess for and implement reasonable adjustments to enable the PLWD services to work</a:t>
            </a:r>
            <a:endParaRPr kumimoji="0" lang="en-US" sz="1200" b="0" i="0" u="none" strike="noStrike" kern="1200" cap="none" spc="0" normalizeH="0" baseline="0" noProof="0">
              <a:ln>
                <a:noFill/>
              </a:ln>
              <a:solidFill>
                <a:srgbClr val="000000"/>
              </a:solidFill>
              <a:effectLst/>
              <a:uLnTx/>
              <a:uFillTx/>
              <a:latin typeface="Century Gothic"/>
              <a:ea typeface="+mn-ea"/>
              <a:cs typeface="+mn-cs"/>
            </a:endParaRPr>
          </a:p>
        </p:txBody>
      </p:sp>
      <p:sp>
        <p:nvSpPr>
          <p:cNvPr id="58" name="Rectangle 57">
            <a:extLst>
              <a:ext uri="{FF2B5EF4-FFF2-40B4-BE49-F238E27FC236}">
                <a16:creationId xmlns:a16="http://schemas.microsoft.com/office/drawing/2014/main" id="{ADFA1047-3562-4B74-BBC1-E1299154760B}"/>
              </a:ext>
            </a:extLst>
          </p:cNvPr>
          <p:cNvSpPr/>
          <p:nvPr/>
        </p:nvSpPr>
        <p:spPr bwMode="gray">
          <a:xfrm>
            <a:off x="2868477" y="5378595"/>
            <a:ext cx="2088000" cy="1187281"/>
          </a:xfrm>
          <a:prstGeom prst="rect">
            <a:avLst/>
          </a:prstGeom>
          <a:solidFill>
            <a:srgbClr val="FFFFFF"/>
          </a:solidFill>
          <a:ln w="19050" cap="flat" cmpd="sng" algn="ctr">
            <a:solidFill>
              <a:srgbClr val="F09537"/>
            </a:solidFill>
            <a:prstDash val="soli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defRPr/>
            </a:pPr>
            <a:endParaRPr kumimoji="0" lang="en-GB" sz="1200" b="0" i="0" u="none" strike="noStrike" kern="0" cap="none" spc="0" normalizeH="0" baseline="0" noProof="0">
              <a:ln>
                <a:noFill/>
              </a:ln>
              <a:solidFill>
                <a:srgbClr val="000000"/>
              </a:solidFill>
              <a:effectLst/>
              <a:uLnTx/>
              <a:uFillTx/>
              <a:latin typeface="Century Gothic"/>
              <a:ea typeface="+mn-ea"/>
              <a:cs typeface="Calibri" panose="020F0502020204030204" pitchFamily="34" charset="0"/>
            </a:endParaRPr>
          </a:p>
        </p:txBody>
      </p:sp>
      <p:sp>
        <p:nvSpPr>
          <p:cNvPr id="4" name="Rectangle 3">
            <a:extLst>
              <a:ext uri="{FF2B5EF4-FFF2-40B4-BE49-F238E27FC236}">
                <a16:creationId xmlns:a16="http://schemas.microsoft.com/office/drawing/2014/main" id="{13DF72D7-9C95-4BBA-BE2A-302BCC92E992}"/>
              </a:ext>
            </a:extLst>
          </p:cNvPr>
          <p:cNvSpPr/>
          <p:nvPr/>
        </p:nvSpPr>
        <p:spPr>
          <a:xfrm>
            <a:off x="7248218" y="1571125"/>
            <a:ext cx="2174287" cy="1200329"/>
          </a:xfrm>
          <a:prstGeom prst="rect">
            <a:avLst/>
          </a:prstGeom>
        </p:spPr>
        <p:txBody>
          <a:bodyPr wrap="square">
            <a:spAutoFit/>
          </a:bodyPr>
          <a:lstStyle/>
          <a:p>
            <a:pPr lvl="0" algn="ctr">
              <a:defRPr/>
            </a:pPr>
            <a:r>
              <a:rPr lang="en-GB" sz="1200" kern="0">
                <a:solidFill>
                  <a:schemeClr val="bg1"/>
                </a:solidFill>
                <a:latin typeface="Century Gothic"/>
                <a:cs typeface="Calibri"/>
              </a:rPr>
              <a:t>Education -  Training and advice from the Dementia Wellbeing Team (DWT), consider widening membership to include social care and 3rd sector</a:t>
            </a:r>
          </a:p>
        </p:txBody>
      </p:sp>
      <p:sp>
        <p:nvSpPr>
          <p:cNvPr id="42" name="Rectangle 41">
            <a:extLst>
              <a:ext uri="{FF2B5EF4-FFF2-40B4-BE49-F238E27FC236}">
                <a16:creationId xmlns:a16="http://schemas.microsoft.com/office/drawing/2014/main" id="{18E7B13A-DAA4-45C3-8761-8DB1AE0EA1AC}"/>
              </a:ext>
            </a:extLst>
          </p:cNvPr>
          <p:cNvSpPr/>
          <p:nvPr/>
        </p:nvSpPr>
        <p:spPr>
          <a:xfrm>
            <a:off x="7271292" y="4174185"/>
            <a:ext cx="2198520" cy="276999"/>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a:ln>
                <a:noFill/>
              </a:ln>
              <a:solidFill>
                <a:srgbClr val="000000"/>
              </a:solidFill>
              <a:effectLst/>
              <a:uLnTx/>
              <a:uFillTx/>
              <a:latin typeface="Century Gothic"/>
              <a:ea typeface="+mn-ea"/>
              <a:cs typeface="+mn-cs"/>
            </a:endParaRPr>
          </a:p>
        </p:txBody>
      </p:sp>
      <p:sp>
        <p:nvSpPr>
          <p:cNvPr id="43" name="TextBox 42">
            <a:extLst>
              <a:ext uri="{FF2B5EF4-FFF2-40B4-BE49-F238E27FC236}">
                <a16:creationId xmlns:a16="http://schemas.microsoft.com/office/drawing/2014/main" id="{772B24D8-CA3A-4528-890D-B9E316B9948C}"/>
              </a:ext>
            </a:extLst>
          </p:cNvPr>
          <p:cNvSpPr txBox="1"/>
          <p:nvPr/>
        </p:nvSpPr>
        <p:spPr bwMode="gray">
          <a:xfrm>
            <a:off x="353893" y="107077"/>
            <a:ext cx="8726593" cy="830997"/>
          </a:xfrm>
          <a:prstGeom prst="rect">
            <a:avLst/>
          </a:prstGeom>
          <a:solidFill>
            <a:srgbClr val="FACE87"/>
          </a:solidFill>
          <a:effectLst>
            <a:outerShdw blurRad="50800" dist="38100" dir="5400000" algn="t" rotWithShape="0">
              <a:prstClr val="black">
                <a:alpha val="40000"/>
              </a:prstClr>
            </a:outerShdw>
          </a:effectLst>
        </p:spPr>
        <p:txBody>
          <a:bodyPr wrap="square" lIns="0" tIns="0" rIns="0" bIns="0" rtlCol="0">
            <a:spAutoFit/>
          </a:bodyPr>
          <a:lstStyle/>
          <a:p>
            <a:pPr lvl="0" algn="ctr">
              <a:spcBef>
                <a:spcPts val="300"/>
              </a:spcBef>
              <a:defRPr/>
            </a:pPr>
            <a:r>
              <a:rPr lang="en-GB" b="1">
                <a:solidFill>
                  <a:srgbClr val="000000"/>
                </a:solidFill>
                <a:latin typeface="Century Gothic"/>
                <a:cs typeface="Arial" pitchFamily="34" charset="0"/>
              </a:rPr>
              <a:t>The themes stemming from the interviews with front line staff have influenced the development of the service model pathway and the recommendations within this report.</a:t>
            </a:r>
          </a:p>
        </p:txBody>
      </p:sp>
      <p:sp>
        <p:nvSpPr>
          <p:cNvPr id="2" name="Rectangle 1">
            <a:extLst>
              <a:ext uri="{FF2B5EF4-FFF2-40B4-BE49-F238E27FC236}">
                <a16:creationId xmlns:a16="http://schemas.microsoft.com/office/drawing/2014/main" id="{92065431-6FD2-49C1-AF9E-CA221318BA2C}"/>
              </a:ext>
            </a:extLst>
          </p:cNvPr>
          <p:cNvSpPr/>
          <p:nvPr/>
        </p:nvSpPr>
        <p:spPr>
          <a:xfrm>
            <a:off x="9503998" y="4097425"/>
            <a:ext cx="2176906" cy="276999"/>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a:ln>
                <a:noFill/>
              </a:ln>
              <a:solidFill>
                <a:srgbClr val="000000"/>
              </a:solidFill>
              <a:effectLst/>
              <a:uLnTx/>
              <a:uFillTx/>
              <a:latin typeface="Century Gothic"/>
              <a:ea typeface="+mn-ea"/>
              <a:cs typeface="+mn-cs"/>
            </a:endParaRPr>
          </a:p>
        </p:txBody>
      </p:sp>
      <p:sp>
        <p:nvSpPr>
          <p:cNvPr id="10" name="Rectangle 9">
            <a:extLst>
              <a:ext uri="{FF2B5EF4-FFF2-40B4-BE49-F238E27FC236}">
                <a16:creationId xmlns:a16="http://schemas.microsoft.com/office/drawing/2014/main" id="{5C19D6D0-6ECD-4577-B4E1-9FB6792052E7}"/>
              </a:ext>
            </a:extLst>
          </p:cNvPr>
          <p:cNvSpPr/>
          <p:nvPr/>
        </p:nvSpPr>
        <p:spPr>
          <a:xfrm>
            <a:off x="9485322" y="5369364"/>
            <a:ext cx="2088000" cy="276999"/>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a:ln>
                <a:noFill/>
              </a:ln>
              <a:solidFill>
                <a:srgbClr val="000000"/>
              </a:solidFill>
              <a:effectLst/>
              <a:uLnTx/>
              <a:uFillTx/>
              <a:latin typeface="Century Gothic"/>
              <a:ea typeface="+mn-ea"/>
              <a:cs typeface="+mn-cs"/>
            </a:endParaRPr>
          </a:p>
        </p:txBody>
      </p:sp>
      <p:sp>
        <p:nvSpPr>
          <p:cNvPr id="14" name="Rectangle 13">
            <a:extLst>
              <a:ext uri="{FF2B5EF4-FFF2-40B4-BE49-F238E27FC236}">
                <a16:creationId xmlns:a16="http://schemas.microsoft.com/office/drawing/2014/main" id="{764CED1A-05C8-43EA-AA44-0904A4F1B48B}"/>
              </a:ext>
            </a:extLst>
          </p:cNvPr>
          <p:cNvSpPr/>
          <p:nvPr/>
        </p:nvSpPr>
        <p:spPr>
          <a:xfrm>
            <a:off x="494451" y="4039780"/>
            <a:ext cx="2291776" cy="1200329"/>
          </a:xfrm>
          <a:prstGeom prst="rect">
            <a:avLst/>
          </a:prstGeom>
        </p:spPr>
        <p:txBody>
          <a:bodyPr wrap="square">
            <a:spAutoFit/>
          </a:bodyPr>
          <a:lstStyle/>
          <a:p>
            <a:pPr algn="ctr"/>
            <a:r>
              <a:rPr lang="en-GB" sz="1200">
                <a:solidFill>
                  <a:schemeClr val="bg1"/>
                </a:solidFill>
                <a:latin typeface="+mj-lt"/>
              </a:rPr>
              <a:t>As the condition progresses the cross over to health services is often difficult and needs to be better. People are hitting crisis but not getting diagnosed</a:t>
            </a:r>
          </a:p>
        </p:txBody>
      </p:sp>
      <p:sp>
        <p:nvSpPr>
          <p:cNvPr id="17" name="Rectangle 16">
            <a:extLst>
              <a:ext uri="{FF2B5EF4-FFF2-40B4-BE49-F238E27FC236}">
                <a16:creationId xmlns:a16="http://schemas.microsoft.com/office/drawing/2014/main" id="{1B0DEDC0-7964-45F2-AD41-E414837DD32E}"/>
              </a:ext>
            </a:extLst>
          </p:cNvPr>
          <p:cNvSpPr/>
          <p:nvPr/>
        </p:nvSpPr>
        <p:spPr>
          <a:xfrm>
            <a:off x="2782104" y="1534806"/>
            <a:ext cx="2266113" cy="1200329"/>
          </a:xfrm>
          <a:prstGeom prst="rect">
            <a:avLst/>
          </a:prstGeom>
        </p:spPr>
        <p:txBody>
          <a:bodyPr wrap="square">
            <a:spAutoFit/>
          </a:bodyPr>
          <a:lstStyle/>
          <a:p>
            <a:pPr algn="ctr"/>
            <a:r>
              <a:rPr lang="en-GB" sz="1200">
                <a:solidFill>
                  <a:schemeClr val="bg1"/>
                </a:solidFill>
                <a:latin typeface="+mj-lt"/>
              </a:rPr>
              <a:t>Proactive care planning through HOLISTIC MDT - consistent approach across the region, providing support wellbeing plan around the person</a:t>
            </a:r>
          </a:p>
        </p:txBody>
      </p:sp>
      <p:sp>
        <p:nvSpPr>
          <p:cNvPr id="19" name="Rectangle 18">
            <a:extLst>
              <a:ext uri="{FF2B5EF4-FFF2-40B4-BE49-F238E27FC236}">
                <a16:creationId xmlns:a16="http://schemas.microsoft.com/office/drawing/2014/main" id="{5BA3CAD9-406F-4D9C-BC9B-16E042E93805}"/>
              </a:ext>
            </a:extLst>
          </p:cNvPr>
          <p:cNvSpPr/>
          <p:nvPr/>
        </p:nvSpPr>
        <p:spPr>
          <a:xfrm>
            <a:off x="523135" y="5390328"/>
            <a:ext cx="2291776" cy="1200329"/>
          </a:xfrm>
          <a:prstGeom prst="rect">
            <a:avLst/>
          </a:prstGeom>
        </p:spPr>
        <p:txBody>
          <a:bodyPr wrap="square">
            <a:spAutoFit/>
          </a:bodyPr>
          <a:lstStyle/>
          <a:p>
            <a:pPr lvl="0" algn="ctr">
              <a:defRPr/>
            </a:pPr>
            <a:r>
              <a:rPr lang="en-GB" sz="1200" kern="0">
                <a:solidFill>
                  <a:srgbClr val="000000"/>
                </a:solidFill>
                <a:latin typeface="Century Gothic"/>
                <a:cs typeface="Calibri" panose="020F0502020204030204" pitchFamily="34" charset="0"/>
              </a:rPr>
              <a:t>Belief that it can only take place in MAS setting. There is a need for MDT approach to diagnose and prescribe in the community e.g. GPs /AHPs who are fully trained</a:t>
            </a:r>
          </a:p>
        </p:txBody>
      </p:sp>
      <p:sp>
        <p:nvSpPr>
          <p:cNvPr id="6" name="Rectangle 5">
            <a:extLst>
              <a:ext uri="{FF2B5EF4-FFF2-40B4-BE49-F238E27FC236}">
                <a16:creationId xmlns:a16="http://schemas.microsoft.com/office/drawing/2014/main" id="{8B23A751-94D8-4E48-BB02-D8E8D370D9BE}"/>
              </a:ext>
            </a:extLst>
          </p:cNvPr>
          <p:cNvSpPr/>
          <p:nvPr/>
        </p:nvSpPr>
        <p:spPr>
          <a:xfrm>
            <a:off x="2835675" y="5369364"/>
            <a:ext cx="2150527" cy="1015663"/>
          </a:xfrm>
          <a:prstGeom prst="rect">
            <a:avLst/>
          </a:prstGeom>
        </p:spPr>
        <p:txBody>
          <a:bodyPr wrap="square">
            <a:spAutoFit/>
          </a:bodyPr>
          <a:lstStyle/>
          <a:p>
            <a:pPr lvl="0" algn="ctr">
              <a:defRPr/>
            </a:pPr>
            <a:r>
              <a:rPr lang="en-GB" sz="1200" kern="0">
                <a:solidFill>
                  <a:srgbClr val="000000"/>
                </a:solidFill>
                <a:latin typeface="Century Gothic"/>
                <a:cs typeface="Calibri"/>
              </a:rPr>
              <a:t>The overarching thing not addressed is base line wrap around the person, a co-ordinator throughout their journey</a:t>
            </a:r>
          </a:p>
        </p:txBody>
      </p:sp>
      <p:sp>
        <p:nvSpPr>
          <p:cNvPr id="7" name="Slide Number Placeholder 6">
            <a:extLst>
              <a:ext uri="{FF2B5EF4-FFF2-40B4-BE49-F238E27FC236}">
                <a16:creationId xmlns:a16="http://schemas.microsoft.com/office/drawing/2014/main" id="{E83A1B07-5E54-4441-A88F-6072D488FC8F}"/>
              </a:ext>
            </a:extLst>
          </p:cNvPr>
          <p:cNvSpPr>
            <a:spLocks noGrp="1"/>
          </p:cNvSpPr>
          <p:nvPr>
            <p:ph type="sldNum" sz="quarter" idx="11"/>
          </p:nvPr>
        </p:nvSpPr>
        <p:spPr/>
        <p:txBody>
          <a:bodyPr/>
          <a:lstStyle/>
          <a:p>
            <a:fld id="{EA3DA7B4-1CBC-4A9E-B9AD-6DD77CAE4334}" type="slidenum">
              <a:rPr lang="en-GB" smtClean="0"/>
              <a:t>25</a:t>
            </a:fld>
            <a:endParaRPr lang="en-GB"/>
          </a:p>
        </p:txBody>
      </p:sp>
      <p:pic>
        <p:nvPicPr>
          <p:cNvPr id="52" name="Picture 1" descr="Description: http://www.wwcp.org.uk/wp-content/uploads/2016/11/West-Wales-Care-Partnership-logo-Partneriaeth-Gofal-Gorllewin-Cymru-logo.jpg">
            <a:extLst>
              <a:ext uri="{FF2B5EF4-FFF2-40B4-BE49-F238E27FC236}">
                <a16:creationId xmlns:a16="http://schemas.microsoft.com/office/drawing/2014/main" id="{37339B25-DABE-4D40-A3DF-6DEF3AA610E1}"/>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130709" y="435523"/>
            <a:ext cx="1618557" cy="6597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3" name="TextBox 52">
            <a:extLst>
              <a:ext uri="{FF2B5EF4-FFF2-40B4-BE49-F238E27FC236}">
                <a16:creationId xmlns:a16="http://schemas.microsoft.com/office/drawing/2014/main" id="{2F44B522-8296-4477-BC0A-7A254FE4A9DD}"/>
              </a:ext>
            </a:extLst>
          </p:cNvPr>
          <p:cNvSpPr txBox="1"/>
          <p:nvPr/>
        </p:nvSpPr>
        <p:spPr bwMode="gray">
          <a:xfrm>
            <a:off x="2926062" y="2888058"/>
            <a:ext cx="1942020" cy="1200329"/>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0" cap="none" spc="0" normalizeH="0" baseline="0" noProof="0">
                <a:ln>
                  <a:noFill/>
                </a:ln>
                <a:solidFill>
                  <a:schemeClr val="bg1"/>
                </a:solidFill>
                <a:effectLst/>
                <a:uLnTx/>
                <a:uFillTx/>
                <a:latin typeface="Century Gothic"/>
                <a:ea typeface="+mn-ea"/>
                <a:cs typeface="Calibri"/>
              </a:rPr>
              <a:t>Virtual day services may require a carer present to facilitate.  PLWD benefit from being in groups without the carer </a:t>
            </a:r>
            <a:endParaRPr kumimoji="0" lang="en-GB" sz="1200" b="0" i="0" u="none" strike="noStrike" kern="0" cap="none" spc="0" normalizeH="0" baseline="0" noProof="0">
              <a:ln>
                <a:noFill/>
              </a:ln>
              <a:solidFill>
                <a:schemeClr val="bg1"/>
              </a:solidFill>
              <a:effectLst/>
              <a:uLnTx/>
              <a:uFillTx/>
              <a:latin typeface="Century Gothic"/>
              <a:ea typeface="+mn-ea"/>
              <a:cs typeface="Calibri" panose="020F0502020204030204" pitchFamily="34" charset="0"/>
            </a:endParaRPr>
          </a:p>
        </p:txBody>
      </p:sp>
      <p:sp>
        <p:nvSpPr>
          <p:cNvPr id="15" name="TextBox 14">
            <a:extLst>
              <a:ext uri="{FF2B5EF4-FFF2-40B4-BE49-F238E27FC236}">
                <a16:creationId xmlns:a16="http://schemas.microsoft.com/office/drawing/2014/main" id="{CDEC78D8-816E-4826-8359-67E3283CCCFD}"/>
              </a:ext>
            </a:extLst>
          </p:cNvPr>
          <p:cNvSpPr txBox="1"/>
          <p:nvPr/>
        </p:nvSpPr>
        <p:spPr bwMode="gray">
          <a:xfrm>
            <a:off x="5100585" y="1614220"/>
            <a:ext cx="2109381" cy="1107996"/>
          </a:xfrm>
          <a:prstGeom prst="rect">
            <a:avLst/>
          </a:prstGeom>
          <a:noFill/>
        </p:spPr>
        <p:txBody>
          <a:bodyPr wrap="square" lIns="0" tIns="0" rIns="0" bIns="0" rtlCol="0">
            <a:spAutoFit/>
          </a:bodyPr>
          <a:lstStyle/>
          <a:p>
            <a:pPr algn="ctr">
              <a:spcBef>
                <a:spcPts val="300"/>
              </a:spcBef>
            </a:pPr>
            <a:r>
              <a:rPr lang="en-GB" sz="1200" dirty="0">
                <a:solidFill>
                  <a:schemeClr val="bg1"/>
                </a:solidFill>
                <a:latin typeface="+mj-lt"/>
                <a:cs typeface="Arial" pitchFamily="34" charset="0"/>
              </a:rPr>
              <a:t>Maximise the use of technology, for professionals, PLWD and their carers e.g. connect carers to support via an APP on the hospital bed Ipads</a:t>
            </a:r>
          </a:p>
        </p:txBody>
      </p:sp>
      <p:sp>
        <p:nvSpPr>
          <p:cNvPr id="55" name="TextBox 54">
            <a:extLst>
              <a:ext uri="{FF2B5EF4-FFF2-40B4-BE49-F238E27FC236}">
                <a16:creationId xmlns:a16="http://schemas.microsoft.com/office/drawing/2014/main" id="{B063A1AD-3569-4BEF-B2AF-578D8188BD9F}"/>
              </a:ext>
            </a:extLst>
          </p:cNvPr>
          <p:cNvSpPr txBox="1"/>
          <p:nvPr/>
        </p:nvSpPr>
        <p:spPr bwMode="gray">
          <a:xfrm>
            <a:off x="5007523" y="5375202"/>
            <a:ext cx="2333122" cy="1200329"/>
          </a:xfrm>
          <a:prstGeom prst="rect">
            <a:avLst/>
          </a:prstGeom>
          <a:noFill/>
          <a:ln>
            <a:noFill/>
          </a:ln>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200" kern="0">
                <a:solidFill>
                  <a:srgbClr val="000000"/>
                </a:solidFill>
                <a:latin typeface="Century Gothic"/>
                <a:cs typeface="Calibri" panose="020F0502020204030204" pitchFamily="34" charset="0"/>
              </a:rPr>
              <a:t>M</a:t>
            </a:r>
            <a:r>
              <a:rPr kumimoji="0" lang="en-GB" sz="1200" b="0" i="0" u="none" strike="noStrike" kern="0" cap="none" spc="0" normalizeH="0" baseline="0" noProof="0">
                <a:ln>
                  <a:noFill/>
                </a:ln>
                <a:solidFill>
                  <a:srgbClr val="000000"/>
                </a:solidFill>
                <a:effectLst/>
                <a:uLnTx/>
                <a:uFillTx/>
                <a:latin typeface="Century Gothic"/>
                <a:ea typeface="+mn-ea"/>
                <a:cs typeface="Calibri" panose="020F0502020204030204" pitchFamily="34" charset="0"/>
              </a:rPr>
              <a:t>any things are on offer for carers but the ICF carers funding stream is not joined up with the dementia ICF funding stream so there is duplication of effort</a:t>
            </a:r>
          </a:p>
        </p:txBody>
      </p:sp>
      <p:sp>
        <p:nvSpPr>
          <p:cNvPr id="60" name="TextBox 59">
            <a:extLst>
              <a:ext uri="{FF2B5EF4-FFF2-40B4-BE49-F238E27FC236}">
                <a16:creationId xmlns:a16="http://schemas.microsoft.com/office/drawing/2014/main" id="{C72CBB9C-531F-432D-B764-92A388038D8C}"/>
              </a:ext>
            </a:extLst>
          </p:cNvPr>
          <p:cNvSpPr txBox="1"/>
          <p:nvPr/>
        </p:nvSpPr>
        <p:spPr bwMode="gray">
          <a:xfrm>
            <a:off x="9659760" y="1777963"/>
            <a:ext cx="1942020" cy="646331"/>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0" cap="none" spc="0" normalizeH="0" baseline="0" noProof="0">
                <a:ln>
                  <a:noFill/>
                </a:ln>
                <a:solidFill>
                  <a:schemeClr val="bg1"/>
                </a:solidFill>
                <a:effectLst/>
                <a:uLnTx/>
                <a:uFillTx/>
                <a:latin typeface="Century Gothic"/>
                <a:ea typeface="+mn-ea"/>
                <a:cs typeface="Calibri"/>
              </a:rPr>
              <a:t>Care plan and emergency care plan in place for the carer</a:t>
            </a:r>
            <a:endParaRPr kumimoji="0" lang="en-GB" sz="1200" b="0" i="0" u="none" strike="noStrike" kern="0" cap="none" spc="0" normalizeH="0" baseline="0" noProof="0">
              <a:ln>
                <a:noFill/>
              </a:ln>
              <a:solidFill>
                <a:schemeClr val="bg1"/>
              </a:solidFill>
              <a:effectLst/>
              <a:uLnTx/>
              <a:uFillTx/>
              <a:latin typeface="Century Gothic"/>
              <a:ea typeface="+mn-ea"/>
              <a:cs typeface="Calibri" panose="020F0502020204030204" pitchFamily="34" charset="0"/>
            </a:endParaRPr>
          </a:p>
        </p:txBody>
      </p:sp>
      <p:sp>
        <p:nvSpPr>
          <p:cNvPr id="61" name="TextBox 60">
            <a:extLst>
              <a:ext uri="{FF2B5EF4-FFF2-40B4-BE49-F238E27FC236}">
                <a16:creationId xmlns:a16="http://schemas.microsoft.com/office/drawing/2014/main" id="{012F3689-4C9E-4ADF-94DE-3675A130FE59}"/>
              </a:ext>
            </a:extLst>
          </p:cNvPr>
          <p:cNvSpPr txBox="1"/>
          <p:nvPr/>
        </p:nvSpPr>
        <p:spPr bwMode="gray">
          <a:xfrm>
            <a:off x="9608310" y="2825924"/>
            <a:ext cx="2044921" cy="1200329"/>
          </a:xfrm>
          <a:prstGeom prst="rect">
            <a:avLst/>
          </a:prstGeom>
          <a:noFill/>
          <a:ln>
            <a:noFill/>
          </a:ln>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200" kern="0">
                <a:solidFill>
                  <a:schemeClr val="bg1"/>
                </a:solidFill>
                <a:latin typeface="Century Gothic"/>
                <a:cs typeface="Calibri"/>
              </a:rPr>
              <a:t>Training in behavioural interventions is needed for</a:t>
            </a:r>
            <a:r>
              <a:rPr kumimoji="0" lang="en-GB" sz="1200" b="0" i="0" u="none" strike="noStrike" kern="0" cap="none" spc="0" normalizeH="0" baseline="0" noProof="0">
                <a:ln>
                  <a:noFill/>
                </a:ln>
                <a:solidFill>
                  <a:schemeClr val="bg1"/>
                </a:solidFill>
                <a:effectLst/>
                <a:uLnTx/>
                <a:uFillTx/>
                <a:latin typeface="Century Gothic"/>
                <a:ea typeface="+mn-ea"/>
                <a:cs typeface="Calibri"/>
              </a:rPr>
              <a:t> carers and dom care providers – preventing unnecessary residential placements</a:t>
            </a:r>
            <a:endParaRPr kumimoji="0" lang="en-GB" sz="1200" b="0" i="0" u="none" strike="noStrike" kern="0" cap="none" spc="0" normalizeH="0" baseline="0" noProof="0">
              <a:ln>
                <a:noFill/>
              </a:ln>
              <a:solidFill>
                <a:schemeClr val="bg1"/>
              </a:solidFill>
              <a:effectLst/>
              <a:uLnTx/>
              <a:uFillTx/>
              <a:latin typeface="Century Gothic"/>
              <a:ea typeface="+mn-ea"/>
              <a:cs typeface="Calibri" panose="020F0502020204030204" pitchFamily="34" charset="0"/>
            </a:endParaRPr>
          </a:p>
        </p:txBody>
      </p:sp>
      <p:sp>
        <p:nvSpPr>
          <p:cNvPr id="62" name="TextBox 61">
            <a:extLst>
              <a:ext uri="{FF2B5EF4-FFF2-40B4-BE49-F238E27FC236}">
                <a16:creationId xmlns:a16="http://schemas.microsoft.com/office/drawing/2014/main" id="{62AB8D54-568C-4803-A9CD-8163E0922132}"/>
              </a:ext>
            </a:extLst>
          </p:cNvPr>
          <p:cNvSpPr txBox="1"/>
          <p:nvPr/>
        </p:nvSpPr>
        <p:spPr bwMode="gray">
          <a:xfrm>
            <a:off x="9497719" y="4043343"/>
            <a:ext cx="2312219" cy="1200329"/>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200" kern="0">
                <a:solidFill>
                  <a:schemeClr val="bg1"/>
                </a:solidFill>
                <a:latin typeface="Century Gothic"/>
                <a:cs typeface="Calibri"/>
              </a:rPr>
              <a:t>Dementia recognition tool can help the development of behavioural management plans, key behaviours and what interventions can be used</a:t>
            </a:r>
            <a:endParaRPr kumimoji="0" lang="en-GB" sz="1200" b="0" i="0" u="none" strike="noStrike" kern="0" cap="none" spc="0" normalizeH="0" baseline="0" noProof="0">
              <a:ln>
                <a:noFill/>
              </a:ln>
              <a:solidFill>
                <a:schemeClr val="bg1"/>
              </a:solidFill>
              <a:effectLst/>
              <a:uLnTx/>
              <a:uFillTx/>
              <a:latin typeface="Century Gothic"/>
              <a:ea typeface="+mn-ea"/>
              <a:cs typeface="Calibri" panose="020F0502020204030204" pitchFamily="34" charset="0"/>
            </a:endParaRPr>
          </a:p>
        </p:txBody>
      </p:sp>
      <p:sp>
        <p:nvSpPr>
          <p:cNvPr id="9" name="TextBox 8">
            <a:extLst>
              <a:ext uri="{FF2B5EF4-FFF2-40B4-BE49-F238E27FC236}">
                <a16:creationId xmlns:a16="http://schemas.microsoft.com/office/drawing/2014/main" id="{EAA00439-46AC-406F-A781-F3689D3CF0D3}"/>
              </a:ext>
            </a:extLst>
          </p:cNvPr>
          <p:cNvSpPr txBox="1"/>
          <p:nvPr/>
        </p:nvSpPr>
        <p:spPr bwMode="gray">
          <a:xfrm>
            <a:off x="617484" y="6590657"/>
            <a:ext cx="11111849" cy="215444"/>
          </a:xfrm>
          <a:prstGeom prst="rect">
            <a:avLst/>
          </a:prstGeom>
          <a:solidFill>
            <a:srgbClr val="F7BD0B"/>
          </a:solidFill>
        </p:spPr>
        <p:txBody>
          <a:bodyPr wrap="square" lIns="0" tIns="0" rIns="0" bIns="0" rtlCol="0">
            <a:spAutoFit/>
          </a:bodyPr>
          <a:lstStyle/>
          <a:p>
            <a:pPr algn="l">
              <a:spcBef>
                <a:spcPts val="300"/>
              </a:spcBef>
            </a:pPr>
            <a:r>
              <a:rPr lang="en-GB" sz="1400">
                <a:solidFill>
                  <a:schemeClr val="bg1"/>
                </a:solidFill>
                <a:latin typeface="+mj-lt"/>
                <a:cs typeface="Arial" pitchFamily="34" charset="0"/>
              </a:rPr>
              <a:t>Further themes stemming from initial conversations with stakeholders can be found in appendix 2</a:t>
            </a:r>
          </a:p>
        </p:txBody>
      </p:sp>
    </p:spTree>
    <p:extLst>
      <p:ext uri="{BB962C8B-B14F-4D97-AF65-F5344CB8AC3E}">
        <p14:creationId xmlns:p14="http://schemas.microsoft.com/office/powerpoint/2010/main" val="165527528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632CC4-02CE-445F-80DA-94FDD8BB4201}"/>
              </a:ext>
            </a:extLst>
          </p:cNvPr>
          <p:cNvSpPr>
            <a:spLocks noGrp="1"/>
          </p:cNvSpPr>
          <p:nvPr>
            <p:ph type="ctrTitle"/>
          </p:nvPr>
        </p:nvSpPr>
        <p:spPr/>
        <p:txBody>
          <a:bodyPr/>
          <a:lstStyle/>
          <a:p>
            <a:r>
              <a:rPr lang="en-GB"/>
              <a:t>6. West Wales Dementia Service Vision and Wellbeing Pathway</a:t>
            </a:r>
          </a:p>
        </p:txBody>
      </p:sp>
      <p:sp>
        <p:nvSpPr>
          <p:cNvPr id="3" name="TextBox 2">
            <a:extLst>
              <a:ext uri="{FF2B5EF4-FFF2-40B4-BE49-F238E27FC236}">
                <a16:creationId xmlns:a16="http://schemas.microsoft.com/office/drawing/2014/main" id="{5A4C7D3B-EE71-4B31-9F3B-2203AA34B93F}"/>
              </a:ext>
            </a:extLst>
          </p:cNvPr>
          <p:cNvSpPr txBox="1"/>
          <p:nvPr/>
        </p:nvSpPr>
        <p:spPr bwMode="gray">
          <a:xfrm>
            <a:off x="724019" y="5051153"/>
            <a:ext cx="11008060" cy="1600438"/>
          </a:xfrm>
          <a:prstGeom prst="rect">
            <a:avLst/>
          </a:prstGeom>
          <a:solidFill>
            <a:schemeClr val="bg2"/>
          </a:solidFill>
        </p:spPr>
        <p:txBody>
          <a:bodyPr wrap="square" lIns="0" tIns="0" rIns="0" bIns="0" rtlCol="0" anchor="t">
            <a:spAutoFit/>
          </a:bodyPr>
          <a:lstStyle/>
          <a:p>
            <a:pPr>
              <a:spcBef>
                <a:spcPts val="300"/>
              </a:spcBef>
            </a:pPr>
            <a:r>
              <a:rPr lang="en-GB" sz="1200" b="1">
                <a:solidFill>
                  <a:schemeClr val="bg1"/>
                </a:solidFill>
                <a:latin typeface="+mj-lt"/>
                <a:cs typeface="Arial"/>
              </a:rPr>
              <a:t>The following pages contain the dementia service vision and Wellbeing Pathway which builds on the Attain best practice research report circulated in January 2021.  This service model pathway has endeavoured to incorporate existing services in West Wales. The service vision and Wellbeing Pathway has been co-designed through engagement with staff from across the region, PLWD and their carers.</a:t>
            </a:r>
          </a:p>
          <a:p>
            <a:pPr>
              <a:spcBef>
                <a:spcPts val="300"/>
              </a:spcBef>
            </a:pPr>
            <a:endParaRPr lang="en-GB" sz="1200" b="1">
              <a:solidFill>
                <a:schemeClr val="bg1"/>
              </a:solidFill>
              <a:latin typeface="+mj-lt"/>
              <a:cs typeface="Arial"/>
            </a:endParaRPr>
          </a:p>
          <a:p>
            <a:pPr marL="0" marR="0" lvl="0" indent="0" algn="l" defTabSz="914400" rtl="0" eaLnBrk="1" fontAlgn="auto" latinLnBrk="0" hangingPunct="1">
              <a:lnSpc>
                <a:spcPct val="100000"/>
              </a:lnSpc>
              <a:spcBef>
                <a:spcPts val="300"/>
              </a:spcBef>
              <a:spcAft>
                <a:spcPts val="0"/>
              </a:spcAft>
              <a:buClrTx/>
              <a:buSzTx/>
              <a:buFontTx/>
              <a:buNone/>
              <a:tabLst/>
              <a:defRPr/>
            </a:pPr>
            <a:r>
              <a:rPr kumimoji="0" lang="en-GB" sz="1000" b="0" i="0" u="none" strike="noStrike" kern="1200" cap="none" spc="0" normalizeH="0" baseline="0" noProof="0">
                <a:ln>
                  <a:noFill/>
                </a:ln>
                <a:solidFill>
                  <a:schemeClr val="bg1"/>
                </a:solidFill>
                <a:effectLst/>
                <a:uLnTx/>
                <a:uFillTx/>
                <a:latin typeface="Century Gothic"/>
                <a:ea typeface="+mn-ea"/>
                <a:cs typeface="Arial" pitchFamily="34" charset="0"/>
              </a:rPr>
              <a:t>The All Wales Dementia Action Plan 2018-2022: As a signatory to the Glasgow Declaration (1) the Welsh Government has previously committed to promote the rights, dignity and autonomy of people living with dementia. Through their engagement with stakeholders they heard about the positive work of Dementia Action Alliance in developing a series of statements with people living with dementia and their carers (2).   We have aligned these statements to our Dementia Wellbeing Pathway.</a:t>
            </a:r>
          </a:p>
          <a:p>
            <a:pPr marL="228600" marR="0" lvl="0" indent="-228600" algn="l" defTabSz="914400" rtl="0" eaLnBrk="1" fontAlgn="auto" latinLnBrk="0" hangingPunct="1">
              <a:lnSpc>
                <a:spcPct val="100000"/>
              </a:lnSpc>
              <a:spcBef>
                <a:spcPts val="300"/>
              </a:spcBef>
              <a:spcAft>
                <a:spcPts val="0"/>
              </a:spcAft>
              <a:buClrTx/>
              <a:buSzTx/>
              <a:buFontTx/>
              <a:buAutoNum type="arabicParenR"/>
              <a:tabLst/>
              <a:defRPr/>
            </a:pPr>
            <a:r>
              <a:rPr kumimoji="0" lang="en-GB" sz="800" b="0" i="0" u="none" strike="noStrike" kern="1200" cap="none" spc="0" normalizeH="0" baseline="0" noProof="0">
                <a:ln>
                  <a:noFill/>
                </a:ln>
                <a:solidFill>
                  <a:schemeClr val="bg1"/>
                </a:solidFill>
                <a:effectLst/>
                <a:uLnTx/>
                <a:uFillTx/>
                <a:latin typeface="Century Gothic"/>
                <a:ea typeface="+mn-ea"/>
                <a:cs typeface="Arial" pitchFamily="34" charset="0"/>
                <a:hlinkClick r:id="rId2">
                  <a:extLst>
                    <a:ext uri="{A12FA001-AC4F-418D-AE19-62706E023703}">
                      <ahyp:hlinkClr xmlns:ahyp="http://schemas.microsoft.com/office/drawing/2018/hyperlinkcolor" val="tx"/>
                    </a:ext>
                  </a:extLst>
                </a:hlinkClick>
              </a:rPr>
              <a:t>https://link.edgepilot.com/s/67f68721/ecxOvtDsBECT3n7RjIzvhg?u=https://www.alzheimer-europe.org/Policy/Glasgow-Declaration-2014</a:t>
            </a:r>
            <a:endParaRPr kumimoji="0" lang="en-GB" sz="800" b="0" i="0" u="none" strike="noStrike" kern="1200" cap="none" spc="0" normalizeH="0" baseline="0" noProof="0">
              <a:ln>
                <a:noFill/>
              </a:ln>
              <a:solidFill>
                <a:schemeClr val="bg1"/>
              </a:solidFill>
              <a:effectLst/>
              <a:uLnTx/>
              <a:uFillTx/>
              <a:latin typeface="Century Gothic"/>
              <a:ea typeface="+mn-ea"/>
              <a:cs typeface="Arial" pitchFamily="34" charset="0"/>
            </a:endParaRPr>
          </a:p>
          <a:p>
            <a:pPr marL="228600" marR="0" lvl="0" indent="-228600" algn="l" defTabSz="914400" rtl="0" eaLnBrk="1" fontAlgn="auto" latinLnBrk="0" hangingPunct="1">
              <a:lnSpc>
                <a:spcPct val="100000"/>
              </a:lnSpc>
              <a:spcBef>
                <a:spcPts val="300"/>
              </a:spcBef>
              <a:spcAft>
                <a:spcPts val="0"/>
              </a:spcAft>
              <a:buClrTx/>
              <a:buSzTx/>
              <a:buFontTx/>
              <a:buAutoNum type="arabicParenR" startAt="2"/>
              <a:tabLst/>
              <a:defRPr/>
            </a:pPr>
            <a:r>
              <a:rPr kumimoji="0" lang="en-GB" sz="800" b="0" i="0" u="none" strike="noStrike" kern="1200" cap="none" spc="0" normalizeH="0" baseline="0" noProof="0">
                <a:ln>
                  <a:noFill/>
                </a:ln>
                <a:solidFill>
                  <a:schemeClr val="bg1"/>
                </a:solidFill>
                <a:effectLst/>
                <a:uLnTx/>
                <a:uFillTx/>
                <a:latin typeface="Century Gothic"/>
                <a:ea typeface="+mn-ea"/>
                <a:cs typeface="Arial" pitchFamily="34" charset="0"/>
                <a:hlinkClick r:id="rId3">
                  <a:extLst>
                    <a:ext uri="{A12FA001-AC4F-418D-AE19-62706E023703}">
                      <ahyp:hlinkClr xmlns:ahyp="http://schemas.microsoft.com/office/drawing/2018/hyperlinkcolor" val="tx"/>
                    </a:ext>
                  </a:extLst>
                </a:hlinkClick>
              </a:rPr>
              <a:t>https://link.edgepilot.com/s/8d37d66b/NmKURNiXoUaKCjtzSUiWhQ?u=https://www.dementiaaction.org.uk/nationaldementiadeclaration</a:t>
            </a:r>
            <a:endParaRPr kumimoji="0" lang="en-GB" sz="800" b="0" i="0" u="none" strike="noStrike" kern="1200" cap="none" spc="0" normalizeH="0" baseline="0" noProof="0">
              <a:ln>
                <a:noFill/>
              </a:ln>
              <a:solidFill>
                <a:schemeClr val="bg1"/>
              </a:solidFill>
              <a:effectLst/>
              <a:uLnTx/>
              <a:uFillTx/>
              <a:latin typeface="Century Gothic"/>
              <a:ea typeface="+mn-ea"/>
              <a:cs typeface="Arial" pitchFamily="34" charset="0"/>
            </a:endParaRPr>
          </a:p>
        </p:txBody>
      </p:sp>
      <p:sp>
        <p:nvSpPr>
          <p:cNvPr id="4" name="Slide Number Placeholder 3">
            <a:extLst>
              <a:ext uri="{FF2B5EF4-FFF2-40B4-BE49-F238E27FC236}">
                <a16:creationId xmlns:a16="http://schemas.microsoft.com/office/drawing/2014/main" id="{E8E16357-86C3-462A-B429-FE51FA8EA7B1}"/>
              </a:ext>
            </a:extLst>
          </p:cNvPr>
          <p:cNvSpPr>
            <a:spLocks noGrp="1"/>
          </p:cNvSpPr>
          <p:nvPr>
            <p:ph type="sldNum" sz="quarter" idx="11"/>
          </p:nvPr>
        </p:nvSpPr>
        <p:spPr/>
        <p:txBody>
          <a:bodyPr/>
          <a:lstStyle/>
          <a:p>
            <a:fld id="{EA3DA7B4-1CBC-4A9E-B9AD-6DD77CAE4334}" type="slidenum">
              <a:rPr lang="en-GB" smtClean="0"/>
              <a:t>26</a:t>
            </a:fld>
            <a:endParaRPr lang="en-GB"/>
          </a:p>
        </p:txBody>
      </p:sp>
      <p:pic>
        <p:nvPicPr>
          <p:cNvPr id="5" name="Picture 1" descr="Description: http://www.wwcp.org.uk/wp-content/uploads/2016/11/West-Wales-Care-Partnership-logo-Partneriaeth-Gofal-Gorllewin-Cymru-logo.jpg">
            <a:extLst>
              <a:ext uri="{FF2B5EF4-FFF2-40B4-BE49-F238E27FC236}">
                <a16:creationId xmlns:a16="http://schemas.microsoft.com/office/drawing/2014/main" id="{782D8230-D5BF-48C6-816D-8CBF5F036312}"/>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561314" y="628650"/>
            <a:ext cx="2268485" cy="9247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74538364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 name="Rectangle 67">
            <a:extLst>
              <a:ext uri="{FF2B5EF4-FFF2-40B4-BE49-F238E27FC236}">
                <a16:creationId xmlns:a16="http://schemas.microsoft.com/office/drawing/2014/main" id="{073361A0-CF1C-426C-A0C3-4663DB4F55CE}"/>
              </a:ext>
            </a:extLst>
          </p:cNvPr>
          <p:cNvSpPr/>
          <p:nvPr/>
        </p:nvSpPr>
        <p:spPr bwMode="gray">
          <a:xfrm>
            <a:off x="77532" y="3073232"/>
            <a:ext cx="2508326" cy="1014137"/>
          </a:xfrm>
          <a:prstGeom prst="rect">
            <a:avLst/>
          </a:prstGeom>
          <a:solidFill>
            <a:schemeClr val="bg2"/>
          </a:solidFill>
          <a:ln w="19050">
            <a:solidFill>
              <a:schemeClr val="tx1">
                <a:lumMod val="60000"/>
                <a:lumOff val="40000"/>
              </a:schemeClr>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300"/>
              </a:spcBef>
              <a:spcAft>
                <a:spcPts val="0"/>
              </a:spcAft>
              <a:buClrTx/>
              <a:buSzTx/>
              <a:buFont typeface="Courier New" pitchFamily="49" charset="0"/>
              <a:buNone/>
              <a:tabLst/>
              <a:defRPr/>
            </a:pPr>
            <a:endParaRPr kumimoji="0" lang="en-GB" sz="1400" b="0" i="0" u="none" strike="noStrike" kern="1200" cap="none" spc="0" normalizeH="0" baseline="0" noProof="0">
              <a:ln>
                <a:noFill/>
              </a:ln>
              <a:solidFill>
                <a:srgbClr val="000000"/>
              </a:solidFill>
              <a:effectLst/>
              <a:uLnTx/>
              <a:uFillTx/>
              <a:latin typeface="Book Antiqua"/>
              <a:ea typeface="+mn-ea"/>
              <a:cs typeface="Arial" pitchFamily="34" charset="0"/>
            </a:endParaRPr>
          </a:p>
        </p:txBody>
      </p:sp>
      <p:sp>
        <p:nvSpPr>
          <p:cNvPr id="69" name="Rectangle 68">
            <a:extLst>
              <a:ext uri="{FF2B5EF4-FFF2-40B4-BE49-F238E27FC236}">
                <a16:creationId xmlns:a16="http://schemas.microsoft.com/office/drawing/2014/main" id="{8F895229-0BD8-4535-A805-C420B747C4E9}"/>
              </a:ext>
            </a:extLst>
          </p:cNvPr>
          <p:cNvSpPr/>
          <p:nvPr/>
        </p:nvSpPr>
        <p:spPr bwMode="gray">
          <a:xfrm>
            <a:off x="76348" y="4172348"/>
            <a:ext cx="2508326" cy="1014137"/>
          </a:xfrm>
          <a:prstGeom prst="rect">
            <a:avLst/>
          </a:prstGeom>
          <a:solidFill>
            <a:schemeClr val="bg2"/>
          </a:solidFill>
          <a:ln w="19050">
            <a:solidFill>
              <a:schemeClr val="tx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300"/>
              </a:spcBef>
              <a:spcAft>
                <a:spcPts val="0"/>
              </a:spcAft>
              <a:buClrTx/>
              <a:buSzTx/>
              <a:buFont typeface="Courier New" pitchFamily="49" charset="0"/>
              <a:buNone/>
              <a:tabLst/>
              <a:defRPr/>
            </a:pPr>
            <a:endParaRPr kumimoji="0" lang="en-GB" sz="1400" b="0" i="0" u="none" strike="noStrike" kern="1200" cap="none" spc="0" normalizeH="0" baseline="0" noProof="0">
              <a:ln>
                <a:noFill/>
              </a:ln>
              <a:solidFill>
                <a:srgbClr val="000000"/>
              </a:solidFill>
              <a:effectLst/>
              <a:uLnTx/>
              <a:uFillTx/>
              <a:latin typeface="Book Antiqua"/>
              <a:ea typeface="+mn-ea"/>
              <a:cs typeface="Arial" pitchFamily="34" charset="0"/>
            </a:endParaRPr>
          </a:p>
        </p:txBody>
      </p:sp>
      <p:sp>
        <p:nvSpPr>
          <p:cNvPr id="70" name="Rectangle 69">
            <a:extLst>
              <a:ext uri="{FF2B5EF4-FFF2-40B4-BE49-F238E27FC236}">
                <a16:creationId xmlns:a16="http://schemas.microsoft.com/office/drawing/2014/main" id="{E85FAF32-35C0-41AE-A857-A6B2E4775BE5}"/>
              </a:ext>
            </a:extLst>
          </p:cNvPr>
          <p:cNvSpPr/>
          <p:nvPr/>
        </p:nvSpPr>
        <p:spPr bwMode="gray">
          <a:xfrm>
            <a:off x="89341" y="5263860"/>
            <a:ext cx="2508326" cy="1014137"/>
          </a:xfrm>
          <a:prstGeom prst="rect">
            <a:avLst/>
          </a:prstGeom>
          <a:solidFill>
            <a:schemeClr val="bg2"/>
          </a:solidFill>
          <a:ln w="19050">
            <a:solidFill>
              <a:schemeClr val="tx1">
                <a:lumMod val="75000"/>
              </a:schemeClr>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300"/>
              </a:spcBef>
              <a:spcAft>
                <a:spcPts val="0"/>
              </a:spcAft>
              <a:buClrTx/>
              <a:buSzTx/>
              <a:buFont typeface="Courier New" pitchFamily="49" charset="0"/>
              <a:buNone/>
              <a:tabLst/>
              <a:defRPr/>
            </a:pPr>
            <a:endParaRPr kumimoji="0" lang="en-GB" sz="1400" b="0" i="0" u="none" strike="noStrike" kern="1200" cap="none" spc="0" normalizeH="0" baseline="0" noProof="0">
              <a:ln>
                <a:noFill/>
              </a:ln>
              <a:solidFill>
                <a:srgbClr val="000000"/>
              </a:solidFill>
              <a:effectLst/>
              <a:uLnTx/>
              <a:uFillTx/>
              <a:latin typeface="Book Antiqua"/>
              <a:ea typeface="+mn-ea"/>
              <a:cs typeface="Arial" pitchFamily="34" charset="0"/>
            </a:endParaRPr>
          </a:p>
        </p:txBody>
      </p:sp>
      <p:sp>
        <p:nvSpPr>
          <p:cNvPr id="30" name="Title 1">
            <a:extLst>
              <a:ext uri="{FF2B5EF4-FFF2-40B4-BE49-F238E27FC236}">
                <a16:creationId xmlns:a16="http://schemas.microsoft.com/office/drawing/2014/main" id="{037F792E-9430-42E2-9309-231BE82A66CE}"/>
              </a:ext>
            </a:extLst>
          </p:cNvPr>
          <p:cNvSpPr txBox="1">
            <a:spLocks/>
          </p:cNvSpPr>
          <p:nvPr/>
        </p:nvSpPr>
        <p:spPr>
          <a:xfrm>
            <a:off x="358775" y="358775"/>
            <a:ext cx="10021172" cy="394259"/>
          </a:xfrm>
          <a:prstGeom prst="rect">
            <a:avLst/>
          </a:prstGeom>
        </p:spPr>
        <p:txBody>
          <a:bodyPr vert="horz" lIns="0" tIns="0" rIns="0" bIns="0" rtlCol="0" anchor="b">
            <a:noAutofit/>
          </a:bodyPr>
          <a:lstStyle>
            <a:lvl1pPr algn="l" defTabSz="914400" rtl="0" eaLnBrk="1" latinLnBrk="0" hangingPunct="1">
              <a:lnSpc>
                <a:spcPct val="90000"/>
              </a:lnSpc>
              <a:spcBef>
                <a:spcPct val="0"/>
              </a:spcBef>
              <a:buNone/>
              <a:defRPr sz="3000" kern="1200" cap="none" baseline="0">
                <a:solidFill>
                  <a:srgbClr val="000000"/>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3000" b="0" i="0" u="none" strike="noStrike" kern="1200" cap="none" spc="0" normalizeH="0" baseline="0" noProof="0">
                <a:ln>
                  <a:noFill/>
                </a:ln>
                <a:solidFill>
                  <a:srgbClr val="000000"/>
                </a:solidFill>
                <a:effectLst/>
                <a:uLnTx/>
                <a:uFillTx/>
                <a:latin typeface="Century Gothic"/>
                <a:ea typeface="+mj-ea"/>
                <a:cs typeface="+mj-cs"/>
              </a:rPr>
              <a:t>DRAFT - West Wales vision for dementia services</a:t>
            </a:r>
          </a:p>
        </p:txBody>
      </p:sp>
      <p:sp>
        <p:nvSpPr>
          <p:cNvPr id="31" name="Text Placeholder 2">
            <a:extLst>
              <a:ext uri="{FF2B5EF4-FFF2-40B4-BE49-F238E27FC236}">
                <a16:creationId xmlns:a16="http://schemas.microsoft.com/office/drawing/2014/main" id="{D6AB663F-CA08-4BA7-810D-882045B878D4}"/>
              </a:ext>
            </a:extLst>
          </p:cNvPr>
          <p:cNvSpPr txBox="1">
            <a:spLocks/>
          </p:cNvSpPr>
          <p:nvPr/>
        </p:nvSpPr>
        <p:spPr>
          <a:xfrm>
            <a:off x="-160369" y="906958"/>
            <a:ext cx="10478495" cy="260603"/>
          </a:xfrm>
          <a:prstGeom prst="rect">
            <a:avLst/>
          </a:prstGeom>
        </p:spPr>
        <p:txBody>
          <a:bodyPr vert="horz" lIns="0" tIns="0" rIns="0" bIns="0" rtlCol="0">
            <a:noAutofit/>
          </a:bodyPr>
          <a:lstStyle>
            <a:lvl1pPr marL="0" indent="0" algn="l" defTabSz="914400" rtl="0" eaLnBrk="1" latinLnBrk="0" hangingPunct="1">
              <a:lnSpc>
                <a:spcPct val="110000"/>
              </a:lnSpc>
              <a:spcBef>
                <a:spcPts val="0"/>
              </a:spcBef>
              <a:buFont typeface="Arial" panose="020B0604020202020204" pitchFamily="34" charset="0"/>
              <a:buNone/>
              <a:defRPr sz="1800" b="0" i="0" kern="1200">
                <a:solidFill>
                  <a:srgbClr val="000000"/>
                </a:solidFill>
                <a:latin typeface="+mj-lt"/>
                <a:ea typeface="+mn-ea"/>
                <a:cs typeface="+mn-cs"/>
              </a:defRPr>
            </a:lvl1pPr>
            <a:lvl2pPr marL="685800" indent="-228600" algn="l" defTabSz="914400" rtl="0" eaLnBrk="1" latinLnBrk="0" hangingPunct="1">
              <a:lnSpc>
                <a:spcPct val="110000"/>
              </a:lnSpc>
              <a:spcBef>
                <a:spcPts val="0"/>
              </a:spcBef>
              <a:buFont typeface="Arial" panose="020B0604020202020204" pitchFamily="34" charset="0"/>
              <a:buChar char="•"/>
              <a:defRPr sz="1600" kern="1200">
                <a:solidFill>
                  <a:srgbClr val="000000"/>
                </a:solidFill>
                <a:latin typeface="Book Antiqua" panose="02040602050305030304" pitchFamily="18" charset="0"/>
                <a:ea typeface="+mn-ea"/>
                <a:cs typeface="+mn-cs"/>
              </a:defRPr>
            </a:lvl2pPr>
            <a:lvl3pPr marL="1143000" indent="-228600" algn="l" defTabSz="914400" rtl="0" eaLnBrk="1" latinLnBrk="0" hangingPunct="1">
              <a:lnSpc>
                <a:spcPct val="110000"/>
              </a:lnSpc>
              <a:spcBef>
                <a:spcPts val="0"/>
              </a:spcBef>
              <a:buFont typeface="Arial" panose="020B0604020202020204" pitchFamily="34" charset="0"/>
              <a:buChar char="•"/>
              <a:defRPr sz="1600" kern="1200">
                <a:solidFill>
                  <a:srgbClr val="000000"/>
                </a:solidFill>
                <a:latin typeface="Book Antiqua" panose="02040602050305030304" pitchFamily="18" charset="0"/>
                <a:ea typeface="+mn-ea"/>
                <a:cs typeface="+mn-cs"/>
              </a:defRPr>
            </a:lvl3pPr>
            <a:lvl4pPr marL="1600200" indent="-228600" algn="l" defTabSz="914400" rtl="0" eaLnBrk="1" latinLnBrk="0" hangingPunct="1">
              <a:lnSpc>
                <a:spcPct val="110000"/>
              </a:lnSpc>
              <a:spcBef>
                <a:spcPts val="0"/>
              </a:spcBef>
              <a:buFont typeface="Arial" panose="020B0604020202020204" pitchFamily="34" charset="0"/>
              <a:buChar char="•"/>
              <a:defRPr sz="1600" kern="1200">
                <a:solidFill>
                  <a:srgbClr val="000000"/>
                </a:solidFill>
                <a:latin typeface="Book Antiqua" panose="02040602050305030304" pitchFamily="18" charset="0"/>
                <a:ea typeface="+mn-ea"/>
                <a:cs typeface="+mn-cs"/>
              </a:defRPr>
            </a:lvl4pPr>
            <a:lvl5pPr marL="2057400" indent="-228600" algn="l" defTabSz="914400" rtl="0" eaLnBrk="1" latinLnBrk="0" hangingPunct="1">
              <a:lnSpc>
                <a:spcPct val="110000"/>
              </a:lnSpc>
              <a:spcBef>
                <a:spcPts val="0"/>
              </a:spcBef>
              <a:buFont typeface="Arial" panose="020B0604020202020204" pitchFamily="34" charset="0"/>
              <a:buChar char="•"/>
              <a:defRPr sz="1600" kern="1200">
                <a:solidFill>
                  <a:srgbClr val="000000"/>
                </a:solidFill>
                <a:latin typeface="Book Antiqua" panose="02040602050305030304" pitchFamily="18"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110000"/>
              </a:lnSpc>
              <a:spcBef>
                <a:spcPts val="0"/>
              </a:spcBef>
              <a:spcAft>
                <a:spcPts val="0"/>
              </a:spcAft>
              <a:buClrTx/>
              <a:buSzTx/>
              <a:buFont typeface="Arial" panose="020B0604020202020204" pitchFamily="34" charset="0"/>
              <a:buNone/>
              <a:tabLst/>
              <a:defRPr/>
            </a:pPr>
            <a:r>
              <a:rPr kumimoji="0" lang="en-GB" sz="1400" b="1" i="1" u="none" strike="noStrike" kern="1200" cap="none" spc="0" normalizeH="0" baseline="0" noProof="0">
                <a:ln>
                  <a:noFill/>
                </a:ln>
                <a:solidFill>
                  <a:srgbClr val="0077B7"/>
                </a:solidFill>
                <a:effectLst>
                  <a:outerShdw blurRad="38100" dist="38100" dir="2700000" algn="tl">
                    <a:srgbClr val="000000">
                      <a:alpha val="43137"/>
                    </a:srgbClr>
                  </a:outerShdw>
                </a:effectLst>
                <a:uLnTx/>
                <a:uFillTx/>
                <a:latin typeface="Century Gothic"/>
                <a:ea typeface="+mn-ea"/>
                <a:cs typeface="+mn-cs"/>
              </a:rPr>
              <a:t>‘Support each person to live well and independently with dementia for as long as possible’</a:t>
            </a:r>
          </a:p>
        </p:txBody>
      </p:sp>
      <p:cxnSp>
        <p:nvCxnSpPr>
          <p:cNvPr id="32" name="Straight Connector 31">
            <a:extLst>
              <a:ext uri="{FF2B5EF4-FFF2-40B4-BE49-F238E27FC236}">
                <a16:creationId xmlns:a16="http://schemas.microsoft.com/office/drawing/2014/main" id="{BEA16E20-0699-4126-AE1F-5553231984A6}"/>
              </a:ext>
            </a:extLst>
          </p:cNvPr>
          <p:cNvCxnSpPr>
            <a:cxnSpLocks/>
          </p:cNvCxnSpPr>
          <p:nvPr/>
        </p:nvCxnSpPr>
        <p:spPr>
          <a:xfrm>
            <a:off x="139814" y="5208857"/>
            <a:ext cx="3186092" cy="18106"/>
          </a:xfrm>
          <a:prstGeom prst="line">
            <a:avLst/>
          </a:prstGeom>
          <a:noFill/>
          <a:ln w="9525" cap="flat" cmpd="sng" algn="ctr">
            <a:solidFill>
              <a:srgbClr val="000000"/>
            </a:solidFill>
            <a:prstDash val="dash"/>
            <a:tailEnd type="none"/>
          </a:ln>
          <a:effectLst>
            <a:outerShdw blurRad="50800" dist="50800" dir="5400000" algn="ctr" rotWithShape="0">
              <a:srgbClr val="FFFFFF"/>
            </a:outerShdw>
          </a:effectLst>
        </p:spPr>
      </p:cxnSp>
      <p:cxnSp>
        <p:nvCxnSpPr>
          <p:cNvPr id="33" name="Straight Connector 32">
            <a:extLst>
              <a:ext uri="{FF2B5EF4-FFF2-40B4-BE49-F238E27FC236}">
                <a16:creationId xmlns:a16="http://schemas.microsoft.com/office/drawing/2014/main" id="{C6D0F2D4-A2F0-4391-B793-9F27EEB20841}"/>
              </a:ext>
            </a:extLst>
          </p:cNvPr>
          <p:cNvCxnSpPr>
            <a:cxnSpLocks/>
          </p:cNvCxnSpPr>
          <p:nvPr/>
        </p:nvCxnSpPr>
        <p:spPr>
          <a:xfrm>
            <a:off x="7678882" y="5047675"/>
            <a:ext cx="4291445" cy="0"/>
          </a:xfrm>
          <a:prstGeom prst="line">
            <a:avLst/>
          </a:prstGeom>
          <a:noFill/>
          <a:ln w="9525" cap="flat" cmpd="sng" algn="ctr">
            <a:solidFill>
              <a:srgbClr val="000000"/>
            </a:solidFill>
            <a:prstDash val="dash"/>
            <a:tailEnd type="none"/>
          </a:ln>
          <a:effectLst>
            <a:outerShdw blurRad="50800" dist="50800" dir="5400000" algn="ctr" rotWithShape="0">
              <a:srgbClr val="FFFFFF"/>
            </a:outerShdw>
          </a:effectLst>
        </p:spPr>
      </p:cxnSp>
      <p:cxnSp>
        <p:nvCxnSpPr>
          <p:cNvPr id="34" name="Straight Connector 33">
            <a:extLst>
              <a:ext uri="{FF2B5EF4-FFF2-40B4-BE49-F238E27FC236}">
                <a16:creationId xmlns:a16="http://schemas.microsoft.com/office/drawing/2014/main" id="{0B74D585-8BAB-4DEF-9796-0A3E55E4FC74}"/>
              </a:ext>
            </a:extLst>
          </p:cNvPr>
          <p:cNvCxnSpPr>
            <a:cxnSpLocks/>
          </p:cNvCxnSpPr>
          <p:nvPr/>
        </p:nvCxnSpPr>
        <p:spPr>
          <a:xfrm>
            <a:off x="7678882" y="3093617"/>
            <a:ext cx="4291445" cy="0"/>
          </a:xfrm>
          <a:prstGeom prst="line">
            <a:avLst/>
          </a:prstGeom>
          <a:noFill/>
          <a:ln w="9525" cap="flat" cmpd="sng" algn="ctr">
            <a:solidFill>
              <a:srgbClr val="000000"/>
            </a:solidFill>
            <a:prstDash val="dash"/>
            <a:tailEnd type="none"/>
          </a:ln>
          <a:effectLst>
            <a:outerShdw blurRad="50800" dist="50800" dir="5400000" algn="ctr" rotWithShape="0">
              <a:srgbClr val="FFFFFF"/>
            </a:outerShdw>
          </a:effectLst>
        </p:spPr>
      </p:cxnSp>
      <p:sp>
        <p:nvSpPr>
          <p:cNvPr id="35" name="Rectangle 34">
            <a:extLst>
              <a:ext uri="{FF2B5EF4-FFF2-40B4-BE49-F238E27FC236}">
                <a16:creationId xmlns:a16="http://schemas.microsoft.com/office/drawing/2014/main" id="{E55D5A07-C3C4-4AFA-9DA4-477F78387271}"/>
              </a:ext>
            </a:extLst>
          </p:cNvPr>
          <p:cNvSpPr/>
          <p:nvPr/>
        </p:nvSpPr>
        <p:spPr>
          <a:xfrm>
            <a:off x="7899989" y="1290707"/>
            <a:ext cx="4293083" cy="1862759"/>
          </a:xfrm>
          <a:prstGeom prst="rect">
            <a:avLst/>
          </a:prstGeom>
        </p:spPr>
        <p:txBody>
          <a:bodyPr wrap="square">
            <a:spAutoFit/>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150" b="0" i="0" u="none" strike="noStrike" kern="0" cap="none" spc="0" normalizeH="0" baseline="0" noProof="0">
                <a:ln>
                  <a:noFill/>
                </a:ln>
                <a:solidFill>
                  <a:srgbClr val="000000"/>
                </a:solidFill>
                <a:effectLst/>
                <a:uLnTx/>
                <a:uFillTx/>
                <a:latin typeface="Century Gothic"/>
                <a:ea typeface="+mn-ea"/>
                <a:cs typeface="+mn-cs"/>
              </a:rPr>
              <a:t>Clear </a:t>
            </a:r>
            <a:r>
              <a:rPr kumimoji="0" lang="en-GB" sz="1150" b="1" i="0" u="none" strike="noStrike" kern="0" cap="none" spc="0" normalizeH="0" baseline="0" noProof="0">
                <a:ln>
                  <a:noFill/>
                </a:ln>
                <a:solidFill>
                  <a:srgbClr val="000000"/>
                </a:solidFill>
                <a:effectLst/>
                <a:uLnTx/>
                <a:uFillTx/>
                <a:latin typeface="Century Gothic"/>
                <a:ea typeface="+mn-ea"/>
                <a:cs typeface="+mn-cs"/>
              </a:rPr>
              <a:t>regional dementia vision, strategy </a:t>
            </a:r>
            <a:r>
              <a:rPr kumimoji="0" lang="en-GB" sz="1150" b="0" i="0" u="none" strike="noStrike" kern="0" cap="none" spc="0" normalizeH="0" baseline="0" noProof="0">
                <a:ln>
                  <a:noFill/>
                </a:ln>
                <a:solidFill>
                  <a:srgbClr val="000000"/>
                </a:solidFill>
                <a:effectLst/>
                <a:uLnTx/>
                <a:uFillTx/>
                <a:latin typeface="Century Gothic"/>
                <a:ea typeface="+mn-ea"/>
                <a:cs typeface="+mn-cs"/>
              </a:rPr>
              <a:t>and </a:t>
            </a:r>
            <a:r>
              <a:rPr kumimoji="0" lang="en-GB" sz="1150" b="1" i="0" u="none" strike="noStrike" kern="0" cap="none" spc="0" normalizeH="0" baseline="0" noProof="0">
                <a:ln>
                  <a:noFill/>
                </a:ln>
                <a:solidFill>
                  <a:srgbClr val="000000"/>
                </a:solidFill>
                <a:effectLst/>
                <a:uLnTx/>
                <a:uFillTx/>
                <a:latin typeface="Century Gothic"/>
                <a:ea typeface="+mn-ea"/>
                <a:cs typeface="+mn-cs"/>
              </a:rPr>
              <a:t>service model</a:t>
            </a:r>
            <a:r>
              <a:rPr kumimoji="0" lang="en-GB" sz="1150" b="0" i="0" u="none" strike="noStrike" kern="0" cap="none" spc="0" normalizeH="0" baseline="0" noProof="0">
                <a:ln>
                  <a:noFill/>
                </a:ln>
                <a:solidFill>
                  <a:srgbClr val="000000"/>
                </a:solidFill>
                <a:effectLst/>
                <a:uLnTx/>
                <a:uFillTx/>
                <a:latin typeface="Century Gothic"/>
                <a:ea typeface="+mn-ea"/>
                <a:cs typeface="+mn-cs"/>
              </a:rPr>
              <a:t> in line with best practice</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150" b="0" i="0" u="none" strike="noStrike" kern="0" cap="none" spc="0" normalizeH="0" baseline="0" noProof="0">
                <a:ln>
                  <a:noFill/>
                </a:ln>
                <a:solidFill>
                  <a:srgbClr val="000000"/>
                </a:solidFill>
                <a:effectLst/>
                <a:uLnTx/>
                <a:uFillTx/>
                <a:latin typeface="Century Gothic"/>
                <a:ea typeface="+mn-ea"/>
                <a:cs typeface="+mn-cs"/>
              </a:rPr>
              <a:t>Develop </a:t>
            </a:r>
            <a:r>
              <a:rPr kumimoji="0" lang="en-GB" sz="1150" b="1" i="0" u="none" strike="noStrike" kern="0" cap="none" spc="0" normalizeH="0" baseline="0" noProof="0">
                <a:ln>
                  <a:noFill/>
                </a:ln>
                <a:solidFill>
                  <a:srgbClr val="000000"/>
                </a:solidFill>
                <a:effectLst/>
                <a:uLnTx/>
                <a:uFillTx/>
                <a:latin typeface="Century Gothic"/>
                <a:ea typeface="+mn-ea"/>
                <a:cs typeface="+mn-cs"/>
              </a:rPr>
              <a:t>effective</a:t>
            </a:r>
            <a:r>
              <a:rPr kumimoji="0" lang="en-GB" sz="1150" b="0" i="0" u="none" strike="noStrike" kern="0" cap="none" spc="0" normalizeH="0" baseline="0" noProof="0">
                <a:ln>
                  <a:noFill/>
                </a:ln>
                <a:solidFill>
                  <a:srgbClr val="000000"/>
                </a:solidFill>
                <a:effectLst/>
                <a:uLnTx/>
                <a:uFillTx/>
                <a:latin typeface="Century Gothic"/>
                <a:ea typeface="+mn-ea"/>
                <a:cs typeface="+mn-cs"/>
              </a:rPr>
              <a:t> professional and clinical leadership and </a:t>
            </a:r>
            <a:r>
              <a:rPr kumimoji="0" lang="en-GB" sz="1150" b="1" i="0" u="none" strike="noStrike" kern="0" cap="none" spc="0" normalizeH="0" baseline="0" noProof="0">
                <a:ln>
                  <a:noFill/>
                </a:ln>
                <a:solidFill>
                  <a:srgbClr val="000000"/>
                </a:solidFill>
                <a:effectLst/>
                <a:uLnTx/>
                <a:uFillTx/>
                <a:latin typeface="Century Gothic"/>
                <a:ea typeface="+mn-ea"/>
                <a:cs typeface="+mn-cs"/>
              </a:rPr>
              <a:t>governance</a:t>
            </a:r>
            <a:r>
              <a:rPr kumimoji="0" lang="en-GB" sz="1150" b="0" i="0" u="none" strike="noStrike" kern="0" cap="none" spc="0" normalizeH="0" baseline="0" noProof="0">
                <a:ln>
                  <a:noFill/>
                </a:ln>
                <a:solidFill>
                  <a:srgbClr val="000000"/>
                </a:solidFill>
                <a:effectLst/>
                <a:uLnTx/>
                <a:uFillTx/>
                <a:latin typeface="Century Gothic"/>
                <a:ea typeface="+mn-ea"/>
                <a:cs typeface="+mn-cs"/>
              </a:rPr>
              <a:t> to ensure the service model and </a:t>
            </a:r>
            <a:r>
              <a:rPr kumimoji="0" lang="en-GB" sz="1150" b="1" i="0" u="none" strike="noStrike" kern="0" cap="none" spc="0" normalizeH="0" baseline="0" noProof="0">
                <a:ln>
                  <a:noFill/>
                </a:ln>
                <a:solidFill>
                  <a:srgbClr val="000000"/>
                </a:solidFill>
                <a:effectLst/>
                <a:uLnTx/>
                <a:uFillTx/>
                <a:latin typeface="Century Gothic"/>
                <a:ea typeface="+mn-ea"/>
                <a:cs typeface="+mn-cs"/>
              </a:rPr>
              <a:t>new roles</a:t>
            </a:r>
            <a:r>
              <a:rPr kumimoji="0" lang="en-GB" sz="1150" b="0" i="0" u="none" strike="noStrike" kern="0" cap="none" spc="0" normalizeH="0" baseline="0" noProof="0">
                <a:ln>
                  <a:noFill/>
                </a:ln>
                <a:solidFill>
                  <a:srgbClr val="000000"/>
                </a:solidFill>
                <a:effectLst/>
                <a:uLnTx/>
                <a:uFillTx/>
                <a:latin typeface="Century Gothic"/>
                <a:ea typeface="+mn-ea"/>
                <a:cs typeface="+mn-cs"/>
              </a:rPr>
              <a:t> are designed in line with best practice and </a:t>
            </a:r>
            <a:r>
              <a:rPr kumimoji="0" lang="en-GB" sz="1150" b="1" i="0" u="none" strike="noStrike" kern="0" cap="none" spc="0" normalizeH="0" baseline="0" noProof="0">
                <a:ln>
                  <a:noFill/>
                </a:ln>
                <a:solidFill>
                  <a:srgbClr val="000000"/>
                </a:solidFill>
                <a:effectLst/>
                <a:uLnTx/>
                <a:uFillTx/>
                <a:latin typeface="Century Gothic"/>
                <a:ea typeface="+mn-ea"/>
                <a:cs typeface="+mn-cs"/>
              </a:rPr>
              <a:t>are part of the whole health and social care system</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150" b="0" i="0" u="none" strike="noStrike" kern="0" cap="none" spc="0" normalizeH="0" baseline="0" noProof="0">
                <a:ln>
                  <a:noFill/>
                </a:ln>
                <a:solidFill>
                  <a:srgbClr val="000000"/>
                </a:solidFill>
                <a:effectLst/>
                <a:uLnTx/>
                <a:uFillTx/>
                <a:latin typeface="Century Gothic"/>
                <a:ea typeface="+mn-ea"/>
                <a:cs typeface="+mn-cs"/>
              </a:rPr>
              <a:t>Strategic and collaborative </a:t>
            </a:r>
            <a:r>
              <a:rPr kumimoji="0" lang="en-GB" sz="1150" b="1" i="0" u="none" strike="noStrike" kern="0" cap="none" spc="0" normalizeH="0" baseline="0" noProof="0">
                <a:ln>
                  <a:noFill/>
                </a:ln>
                <a:solidFill>
                  <a:srgbClr val="000000"/>
                </a:solidFill>
                <a:effectLst/>
                <a:uLnTx/>
                <a:uFillTx/>
                <a:latin typeface="Century Gothic"/>
                <a:ea typeface="+mn-ea"/>
                <a:cs typeface="+mn-cs"/>
              </a:rPr>
              <a:t>PLWD/carer centred commissioning arrangements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150" b="0" i="0" u="none" strike="noStrike" kern="0" cap="none" spc="0" normalizeH="0" baseline="0" noProof="0">
                <a:ln>
                  <a:noFill/>
                </a:ln>
                <a:solidFill>
                  <a:srgbClr val="000000"/>
                </a:solidFill>
                <a:effectLst/>
                <a:uLnTx/>
                <a:uFillTx/>
                <a:latin typeface="Century Gothic"/>
                <a:ea typeface="+mn-ea"/>
                <a:cs typeface="+mn-cs"/>
              </a:rPr>
              <a:t>Cross-organisational working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150" b="1" i="0" u="none" strike="noStrike" kern="0" cap="none" spc="0" normalizeH="0" baseline="0" noProof="0">
                <a:ln>
                  <a:noFill/>
                </a:ln>
                <a:solidFill>
                  <a:srgbClr val="000000"/>
                </a:solidFill>
                <a:effectLst/>
                <a:uLnTx/>
                <a:uFillTx/>
                <a:latin typeface="Century Gothic"/>
                <a:ea typeface="+mn-ea"/>
                <a:cs typeface="+mn-cs"/>
              </a:rPr>
              <a:t>Collective</a:t>
            </a:r>
            <a:r>
              <a:rPr kumimoji="0" lang="en-GB" sz="1150" b="0" i="0" u="none" strike="noStrike" kern="0" cap="none" spc="0" normalizeH="0" baseline="0" noProof="0">
                <a:ln>
                  <a:noFill/>
                </a:ln>
                <a:solidFill>
                  <a:srgbClr val="000000"/>
                </a:solidFill>
                <a:effectLst/>
                <a:uLnTx/>
                <a:uFillTx/>
                <a:latin typeface="Century Gothic"/>
                <a:ea typeface="+mn-ea"/>
                <a:cs typeface="+mn-cs"/>
              </a:rPr>
              <a:t> </a:t>
            </a:r>
            <a:r>
              <a:rPr kumimoji="0" lang="en-GB" sz="1150" b="1" i="0" u="none" strike="noStrike" kern="0" cap="none" spc="0" normalizeH="0" baseline="0" noProof="0">
                <a:ln>
                  <a:noFill/>
                </a:ln>
                <a:solidFill>
                  <a:srgbClr val="000000"/>
                </a:solidFill>
                <a:effectLst/>
                <a:uLnTx/>
                <a:uFillTx/>
                <a:latin typeface="Century Gothic"/>
                <a:ea typeface="+mn-ea"/>
                <a:cs typeface="+mn-cs"/>
              </a:rPr>
              <a:t>financial</a:t>
            </a:r>
            <a:r>
              <a:rPr kumimoji="0" lang="en-GB" sz="1150" b="0" i="0" u="none" strike="noStrike" kern="0" cap="none" spc="0" normalizeH="0" baseline="0" noProof="0">
                <a:ln>
                  <a:noFill/>
                </a:ln>
                <a:solidFill>
                  <a:srgbClr val="000000"/>
                </a:solidFill>
                <a:effectLst/>
                <a:uLnTx/>
                <a:uFillTx/>
                <a:latin typeface="Century Gothic"/>
                <a:ea typeface="+mn-ea"/>
                <a:cs typeface="+mn-cs"/>
              </a:rPr>
              <a:t> and </a:t>
            </a:r>
            <a:r>
              <a:rPr kumimoji="0" lang="en-GB" sz="1150" b="1" i="0" u="none" strike="noStrike" kern="0" cap="none" spc="0" normalizeH="0" baseline="0" noProof="0">
                <a:ln>
                  <a:noFill/>
                </a:ln>
                <a:solidFill>
                  <a:srgbClr val="000000"/>
                </a:solidFill>
                <a:effectLst/>
                <a:uLnTx/>
                <a:uFillTx/>
                <a:latin typeface="Century Gothic"/>
                <a:ea typeface="+mn-ea"/>
                <a:cs typeface="+mn-cs"/>
              </a:rPr>
              <a:t>performance management</a:t>
            </a:r>
          </a:p>
        </p:txBody>
      </p:sp>
      <p:sp>
        <p:nvSpPr>
          <p:cNvPr id="36" name="Rectangle 35">
            <a:extLst>
              <a:ext uri="{FF2B5EF4-FFF2-40B4-BE49-F238E27FC236}">
                <a16:creationId xmlns:a16="http://schemas.microsoft.com/office/drawing/2014/main" id="{718D2D5E-C918-40B9-85B0-66EC368B38BD}"/>
              </a:ext>
            </a:extLst>
          </p:cNvPr>
          <p:cNvSpPr/>
          <p:nvPr/>
        </p:nvSpPr>
        <p:spPr>
          <a:xfrm>
            <a:off x="7907164" y="3078975"/>
            <a:ext cx="4366458" cy="2039020"/>
          </a:xfrm>
          <a:prstGeom prst="rect">
            <a:avLst/>
          </a:prstGeom>
        </p:spPr>
        <p:txBody>
          <a:bodyPr wrap="square">
            <a:spAutoFit/>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150" b="1" i="0" u="none" strike="noStrike" kern="0" cap="none" spc="0" normalizeH="0" baseline="0" noProof="0">
                <a:ln>
                  <a:noFill/>
                </a:ln>
                <a:solidFill>
                  <a:srgbClr val="000000"/>
                </a:solidFill>
                <a:effectLst/>
                <a:uLnTx/>
                <a:uFillTx/>
                <a:latin typeface="Century Gothic"/>
                <a:ea typeface="+mn-ea"/>
                <a:cs typeface="+mn-cs"/>
              </a:rPr>
              <a:t>Joint commissioning </a:t>
            </a:r>
            <a:r>
              <a:rPr kumimoji="0" lang="en-GB" sz="1150" b="0" i="0" u="none" strike="noStrike" kern="0" cap="none" spc="0" normalizeH="0" baseline="0" noProof="0">
                <a:ln>
                  <a:noFill/>
                </a:ln>
                <a:solidFill>
                  <a:srgbClr val="000000"/>
                </a:solidFill>
                <a:effectLst/>
                <a:uLnTx/>
                <a:uFillTx/>
                <a:latin typeface="Century Gothic"/>
                <a:ea typeface="+mn-ea"/>
                <a:cs typeface="+mn-cs"/>
              </a:rPr>
              <a:t>for </a:t>
            </a:r>
            <a:r>
              <a:rPr kumimoji="0" lang="en-GB" sz="1150" b="1" i="0" u="none" strike="noStrike" kern="0" cap="none" spc="0" normalizeH="0" baseline="0" noProof="0">
                <a:ln>
                  <a:noFill/>
                </a:ln>
                <a:solidFill>
                  <a:srgbClr val="000000"/>
                </a:solidFill>
                <a:effectLst/>
                <a:uLnTx/>
                <a:uFillTx/>
                <a:latin typeface="Century Gothic"/>
                <a:ea typeface="+mn-ea"/>
                <a:cs typeface="+mn-cs"/>
              </a:rPr>
              <a:t>integrated care, </a:t>
            </a:r>
            <a:r>
              <a:rPr kumimoji="0" lang="en-GB" sz="1150" b="0" i="0" u="none" strike="noStrike" kern="0" cap="none" spc="0" normalizeH="0" baseline="0" noProof="0">
                <a:ln>
                  <a:noFill/>
                </a:ln>
                <a:solidFill>
                  <a:srgbClr val="000000"/>
                </a:solidFill>
                <a:effectLst/>
                <a:uLnTx/>
                <a:uFillTx/>
                <a:latin typeface="Century Gothic"/>
                <a:ea typeface="+mn-ea"/>
                <a:cs typeface="+mn-cs"/>
              </a:rPr>
              <a:t>ensuring</a:t>
            </a:r>
            <a:r>
              <a:rPr kumimoji="0" lang="en-GB" sz="1150" b="1" i="0" u="none" strike="noStrike" kern="0" cap="none" spc="0" normalizeH="0" baseline="0" noProof="0">
                <a:ln>
                  <a:noFill/>
                </a:ln>
                <a:solidFill>
                  <a:srgbClr val="000000"/>
                </a:solidFill>
                <a:effectLst/>
                <a:uLnTx/>
                <a:uFillTx/>
                <a:latin typeface="Century Gothic"/>
                <a:ea typeface="+mn-ea"/>
                <a:cs typeface="+mn-cs"/>
              </a:rPr>
              <a:t> equity </a:t>
            </a:r>
            <a:r>
              <a:rPr kumimoji="0" lang="en-GB" sz="1150" b="0" i="0" u="none" strike="noStrike" kern="0" cap="none" spc="0" normalizeH="0" baseline="0" noProof="0">
                <a:ln>
                  <a:noFill/>
                </a:ln>
                <a:solidFill>
                  <a:srgbClr val="000000"/>
                </a:solidFill>
                <a:effectLst/>
                <a:uLnTx/>
                <a:uFillTx/>
                <a:latin typeface="Century Gothic"/>
                <a:ea typeface="+mn-ea"/>
                <a:cs typeface="+mn-cs"/>
              </a:rPr>
              <a:t>of</a:t>
            </a:r>
            <a:r>
              <a:rPr kumimoji="0" lang="en-GB" sz="1150" b="1" i="0" u="none" strike="noStrike" kern="0" cap="none" spc="0" normalizeH="0" baseline="0" noProof="0">
                <a:ln>
                  <a:noFill/>
                </a:ln>
                <a:solidFill>
                  <a:srgbClr val="000000"/>
                </a:solidFill>
                <a:effectLst/>
                <a:uLnTx/>
                <a:uFillTx/>
                <a:latin typeface="Century Gothic"/>
                <a:ea typeface="+mn-ea"/>
                <a:cs typeface="+mn-cs"/>
              </a:rPr>
              <a:t> access </a:t>
            </a:r>
            <a:r>
              <a:rPr kumimoji="0" lang="en-GB" sz="1150" b="0" i="0" u="none" strike="noStrike" kern="0" cap="none" spc="0" normalizeH="0" baseline="0" noProof="0">
                <a:ln>
                  <a:noFill/>
                </a:ln>
                <a:solidFill>
                  <a:srgbClr val="000000"/>
                </a:solidFill>
                <a:effectLst/>
                <a:uLnTx/>
                <a:uFillTx/>
                <a:latin typeface="Century Gothic"/>
                <a:ea typeface="+mn-ea"/>
                <a:cs typeface="+mn-cs"/>
              </a:rPr>
              <a:t>and</a:t>
            </a:r>
            <a:r>
              <a:rPr kumimoji="0" lang="en-GB" sz="1150" b="1" i="0" u="none" strike="noStrike" kern="0" cap="none" spc="0" normalizeH="0" baseline="0" noProof="0">
                <a:ln>
                  <a:noFill/>
                </a:ln>
                <a:solidFill>
                  <a:srgbClr val="000000"/>
                </a:solidFill>
                <a:effectLst/>
                <a:uLnTx/>
                <a:uFillTx/>
                <a:latin typeface="Century Gothic"/>
                <a:ea typeface="+mn-ea"/>
                <a:cs typeface="+mn-cs"/>
              </a:rPr>
              <a:t> provision across West Wales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150" b="1" i="0" u="none" strike="noStrike" kern="0" cap="none" spc="0" normalizeH="0" baseline="0" noProof="0">
                <a:ln>
                  <a:noFill/>
                </a:ln>
                <a:solidFill>
                  <a:srgbClr val="000000"/>
                </a:solidFill>
                <a:effectLst/>
                <a:uLnTx/>
                <a:uFillTx/>
                <a:latin typeface="Century Gothic"/>
                <a:ea typeface="+mn-ea"/>
                <a:cs typeface="+mn-cs"/>
              </a:rPr>
              <a:t>Optimise the use of estate </a:t>
            </a:r>
            <a:r>
              <a:rPr kumimoji="0" lang="en-GB" sz="1150" b="0" i="0" u="none" strike="noStrike" kern="0" cap="none" spc="0" normalizeH="0" baseline="0" noProof="0">
                <a:ln>
                  <a:noFill/>
                </a:ln>
                <a:solidFill>
                  <a:srgbClr val="000000"/>
                </a:solidFill>
                <a:effectLst/>
                <a:uLnTx/>
                <a:uFillTx/>
                <a:latin typeface="Century Gothic"/>
                <a:ea typeface="+mn-ea"/>
                <a:cs typeface="+mn-cs"/>
              </a:rPr>
              <a:t>- build on localities and </a:t>
            </a:r>
            <a:r>
              <a:rPr kumimoji="0" lang="en-GB" sz="1150" b="1" i="0" u="none" strike="noStrike" kern="0" cap="none" spc="0" normalizeH="0" baseline="0" noProof="0">
                <a:ln>
                  <a:noFill/>
                </a:ln>
                <a:solidFill>
                  <a:srgbClr val="000000"/>
                </a:solidFill>
                <a:effectLst/>
                <a:uLnTx/>
                <a:uFillTx/>
                <a:latin typeface="Century Gothic"/>
                <a:ea typeface="+mn-ea"/>
                <a:cs typeface="+mn-cs"/>
              </a:rPr>
              <a:t>provide support closer to home </a:t>
            </a:r>
            <a:r>
              <a:rPr kumimoji="0" lang="en-GB" sz="1150" b="0" i="0" u="none" strike="noStrike" kern="0" cap="none" spc="0" normalizeH="0" baseline="0" noProof="0">
                <a:ln>
                  <a:noFill/>
                </a:ln>
                <a:solidFill>
                  <a:srgbClr val="000000"/>
                </a:solidFill>
                <a:effectLst/>
                <a:uLnTx/>
                <a:uFillTx/>
                <a:latin typeface="Century Gothic"/>
                <a:ea typeface="+mn-ea"/>
                <a:cs typeface="+mn-cs"/>
              </a:rPr>
              <a:t>e.g. local meeting places/hubs where people can connect</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150" b="1" i="0" u="none" strike="noStrike" kern="0" cap="none" spc="0" normalizeH="0" baseline="0" noProof="0">
                <a:ln>
                  <a:noFill/>
                </a:ln>
                <a:solidFill>
                  <a:srgbClr val="000000"/>
                </a:solidFill>
                <a:effectLst/>
                <a:uLnTx/>
                <a:uFillTx/>
                <a:latin typeface="Century Gothic"/>
                <a:ea typeface="+mn-ea"/>
                <a:cs typeface="+mn-cs"/>
              </a:rPr>
              <a:t>Adapting IT </a:t>
            </a:r>
            <a:r>
              <a:rPr kumimoji="0" lang="en-GB" sz="1150" b="0" i="0" u="none" strike="noStrike" kern="0" cap="none" spc="0" normalizeH="0" baseline="0" noProof="0">
                <a:ln>
                  <a:noFill/>
                </a:ln>
                <a:solidFill>
                  <a:srgbClr val="000000"/>
                </a:solidFill>
                <a:effectLst/>
                <a:uLnTx/>
                <a:uFillTx/>
                <a:latin typeface="Century Gothic"/>
                <a:ea typeface="+mn-ea"/>
                <a:cs typeface="+mn-cs"/>
              </a:rPr>
              <a:t>so that it reflects activity and </a:t>
            </a:r>
            <a:r>
              <a:rPr kumimoji="0" lang="en-GB" sz="1150" b="1" i="0" u="none" strike="noStrike" kern="0" cap="none" spc="0" normalizeH="0" baseline="0" noProof="0">
                <a:ln>
                  <a:noFill/>
                </a:ln>
                <a:solidFill>
                  <a:srgbClr val="000000"/>
                </a:solidFill>
                <a:effectLst/>
                <a:uLnTx/>
                <a:uFillTx/>
                <a:latin typeface="Century Gothic"/>
                <a:ea typeface="+mn-ea"/>
                <a:cs typeface="+mn-cs"/>
              </a:rPr>
              <a:t>captures person centred outcomes.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150" b="1" i="0" u="none" strike="noStrike" kern="0" cap="none" spc="0" normalizeH="0" baseline="0" noProof="0">
                <a:ln>
                  <a:noFill/>
                </a:ln>
                <a:solidFill>
                  <a:srgbClr val="000000"/>
                </a:solidFill>
                <a:effectLst/>
                <a:uLnTx/>
                <a:uFillTx/>
                <a:latin typeface="Century Gothic"/>
                <a:ea typeface="+mn-ea"/>
                <a:cs typeface="+mn-cs"/>
              </a:rPr>
              <a:t>Shared system transformation </a:t>
            </a:r>
            <a:r>
              <a:rPr kumimoji="0" lang="en-GB" sz="1150" b="0" i="0" u="none" strike="noStrike" kern="0" cap="none" spc="0" normalizeH="0" baseline="0" noProof="0">
                <a:ln>
                  <a:noFill/>
                </a:ln>
                <a:solidFill>
                  <a:srgbClr val="000000"/>
                </a:solidFill>
                <a:effectLst/>
                <a:uLnTx/>
                <a:uFillTx/>
                <a:latin typeface="Century Gothic"/>
                <a:ea typeface="+mn-ea"/>
                <a:cs typeface="+mn-cs"/>
              </a:rPr>
              <a:t>programmes and plans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150" b="1" i="0" u="none" strike="noStrike" kern="0" cap="none" spc="0" normalizeH="0" baseline="0" noProof="0">
                <a:ln>
                  <a:noFill/>
                </a:ln>
                <a:solidFill>
                  <a:srgbClr val="000000"/>
                </a:solidFill>
                <a:effectLst/>
                <a:uLnTx/>
                <a:uFillTx/>
                <a:latin typeface="Century Gothic"/>
                <a:ea typeface="+mn-ea"/>
                <a:cs typeface="+mn-cs"/>
              </a:rPr>
              <a:t>Systematic involvement </a:t>
            </a:r>
            <a:r>
              <a:rPr kumimoji="0" lang="en-GB" sz="1150" b="0" i="0" u="none" strike="noStrike" kern="0" cap="none" spc="0" normalizeH="0" baseline="0" noProof="0">
                <a:ln>
                  <a:noFill/>
                </a:ln>
                <a:solidFill>
                  <a:srgbClr val="000000"/>
                </a:solidFill>
                <a:effectLst/>
                <a:uLnTx/>
                <a:uFillTx/>
                <a:latin typeface="Century Gothic"/>
                <a:ea typeface="+mn-ea"/>
                <a:cs typeface="+mn-cs"/>
              </a:rPr>
              <a:t>of </a:t>
            </a:r>
            <a:r>
              <a:rPr kumimoji="0" lang="en-GB" sz="1150" b="1" i="0" u="none" strike="noStrike" kern="0" cap="none" spc="0" normalizeH="0" baseline="0" noProof="0">
                <a:ln>
                  <a:noFill/>
                </a:ln>
                <a:solidFill>
                  <a:srgbClr val="000000"/>
                </a:solidFill>
                <a:effectLst/>
                <a:uLnTx/>
                <a:uFillTx/>
                <a:latin typeface="Century Gothic"/>
                <a:ea typeface="+mn-ea"/>
                <a:cs typeface="+mn-cs"/>
              </a:rPr>
              <a:t>PLWD</a:t>
            </a:r>
            <a:r>
              <a:rPr kumimoji="0" lang="en-GB" sz="1150" b="0" i="0" u="none" strike="noStrike" kern="0" cap="none" spc="0" normalizeH="0" baseline="0" noProof="0">
                <a:ln>
                  <a:noFill/>
                </a:ln>
                <a:solidFill>
                  <a:srgbClr val="000000"/>
                </a:solidFill>
                <a:effectLst/>
                <a:uLnTx/>
                <a:uFillTx/>
                <a:latin typeface="Century Gothic"/>
                <a:ea typeface="+mn-ea"/>
                <a:cs typeface="+mn-cs"/>
              </a:rPr>
              <a:t> and </a:t>
            </a:r>
            <a:r>
              <a:rPr kumimoji="0" lang="en-GB" sz="1150" b="1" i="0" u="none" strike="noStrike" kern="0" cap="none" spc="0" normalizeH="0" baseline="0" noProof="0">
                <a:ln>
                  <a:noFill/>
                </a:ln>
                <a:solidFill>
                  <a:srgbClr val="000000"/>
                </a:solidFill>
                <a:effectLst/>
                <a:uLnTx/>
                <a:uFillTx/>
                <a:latin typeface="Century Gothic"/>
                <a:ea typeface="+mn-ea"/>
                <a:cs typeface="+mn-cs"/>
              </a:rPr>
              <a:t>their carers </a:t>
            </a:r>
            <a:r>
              <a:rPr kumimoji="0" lang="en-GB" sz="1150" b="0" i="0" u="none" strike="noStrike" kern="0" cap="none" spc="0" normalizeH="0" baseline="0" noProof="0">
                <a:ln>
                  <a:noFill/>
                </a:ln>
                <a:solidFill>
                  <a:srgbClr val="000000"/>
                </a:solidFill>
                <a:effectLst/>
                <a:uLnTx/>
                <a:uFillTx/>
                <a:latin typeface="Century Gothic"/>
                <a:ea typeface="+mn-ea"/>
                <a:cs typeface="+mn-cs"/>
              </a:rPr>
              <a:t>and community in the </a:t>
            </a:r>
            <a:r>
              <a:rPr kumimoji="0" lang="en-GB" sz="1150" b="1" i="0" u="none" strike="noStrike" kern="0" cap="none" spc="0" normalizeH="0" baseline="0" noProof="0">
                <a:ln>
                  <a:noFill/>
                </a:ln>
                <a:solidFill>
                  <a:srgbClr val="000000"/>
                </a:solidFill>
                <a:effectLst/>
                <a:uLnTx/>
                <a:uFillTx/>
                <a:latin typeface="Century Gothic"/>
                <a:ea typeface="+mn-ea"/>
                <a:cs typeface="+mn-cs"/>
              </a:rPr>
              <a:t>design </a:t>
            </a:r>
            <a:r>
              <a:rPr kumimoji="0" lang="en-GB" sz="1150" b="0" i="0" u="none" strike="noStrike" kern="0" cap="none" spc="0" normalizeH="0" baseline="0" noProof="0">
                <a:ln>
                  <a:noFill/>
                </a:ln>
                <a:solidFill>
                  <a:srgbClr val="000000"/>
                </a:solidFill>
                <a:effectLst/>
                <a:uLnTx/>
                <a:uFillTx/>
                <a:latin typeface="Century Gothic"/>
                <a:ea typeface="+mn-ea"/>
                <a:cs typeface="+mn-cs"/>
              </a:rPr>
              <a:t>and</a:t>
            </a:r>
            <a:r>
              <a:rPr kumimoji="0" lang="en-GB" sz="1150" b="1" i="0" u="none" strike="noStrike" kern="0" cap="none" spc="0" normalizeH="0" baseline="0" noProof="0">
                <a:ln>
                  <a:noFill/>
                </a:ln>
                <a:solidFill>
                  <a:srgbClr val="000000"/>
                </a:solidFill>
                <a:effectLst/>
                <a:uLnTx/>
                <a:uFillTx/>
                <a:latin typeface="Century Gothic"/>
                <a:ea typeface="+mn-ea"/>
                <a:cs typeface="+mn-cs"/>
              </a:rPr>
              <a:t> development of the new service model</a:t>
            </a:r>
          </a:p>
        </p:txBody>
      </p:sp>
      <p:sp>
        <p:nvSpPr>
          <p:cNvPr id="37" name="Rectangle 36">
            <a:extLst>
              <a:ext uri="{FF2B5EF4-FFF2-40B4-BE49-F238E27FC236}">
                <a16:creationId xmlns:a16="http://schemas.microsoft.com/office/drawing/2014/main" id="{9F183DC3-2749-4A71-9344-5831013C61F4}"/>
              </a:ext>
            </a:extLst>
          </p:cNvPr>
          <p:cNvSpPr/>
          <p:nvPr/>
        </p:nvSpPr>
        <p:spPr>
          <a:xfrm>
            <a:off x="7929410" y="5019885"/>
            <a:ext cx="4269199" cy="1862048"/>
          </a:xfrm>
          <a:prstGeom prst="rect">
            <a:avLst/>
          </a:prstGeom>
        </p:spPr>
        <p:txBody>
          <a:bodyPr wrap="square">
            <a:spAutoFit/>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150" b="0" i="0" u="none" strike="noStrike" kern="0" cap="none" spc="0" normalizeH="0" baseline="0" noProof="0">
                <a:ln>
                  <a:noFill/>
                </a:ln>
                <a:solidFill>
                  <a:srgbClr val="000000"/>
                </a:solidFill>
                <a:effectLst/>
                <a:uLnTx/>
                <a:uFillTx/>
                <a:latin typeface="Century Gothic"/>
                <a:ea typeface="+mn-ea"/>
                <a:cs typeface="+mn-cs"/>
              </a:rPr>
              <a:t>New ways of working expanding the capacity of the Good Work training framework and </a:t>
            </a:r>
            <a:r>
              <a:rPr kumimoji="0" lang="en-GB" sz="1150" b="1" i="0" u="none" strike="noStrike" kern="0" cap="none" spc="0" normalizeH="0" baseline="0" noProof="0">
                <a:ln>
                  <a:noFill/>
                </a:ln>
                <a:solidFill>
                  <a:srgbClr val="000000"/>
                </a:solidFill>
                <a:effectLst/>
                <a:uLnTx/>
                <a:uFillTx/>
                <a:latin typeface="Century Gothic"/>
                <a:ea typeface="+mn-ea"/>
                <a:cs typeface="+mn-cs"/>
              </a:rPr>
              <a:t>new workforce roles </a:t>
            </a:r>
            <a:r>
              <a:rPr kumimoji="0" lang="en-GB" sz="1150" b="0" i="0" u="none" strike="noStrike" kern="0" cap="none" spc="0" normalizeH="0" baseline="0" noProof="0">
                <a:ln>
                  <a:noFill/>
                </a:ln>
                <a:solidFill>
                  <a:srgbClr val="000000"/>
                </a:solidFill>
                <a:effectLst/>
                <a:uLnTx/>
                <a:uFillTx/>
                <a:latin typeface="Century Gothic"/>
                <a:ea typeface="+mn-ea"/>
                <a:cs typeface="+mn-cs"/>
              </a:rPr>
              <a:t>e.g. </a:t>
            </a:r>
            <a:r>
              <a:rPr kumimoji="0" lang="en-GB" sz="1150" b="1" i="0" u="none" strike="noStrike" kern="0" cap="none" spc="0" normalizeH="0" baseline="0" noProof="0">
                <a:ln>
                  <a:noFill/>
                </a:ln>
                <a:solidFill>
                  <a:srgbClr val="000000"/>
                </a:solidFill>
                <a:effectLst/>
                <a:uLnTx/>
                <a:uFillTx/>
                <a:latin typeface="Century Gothic"/>
                <a:ea typeface="+mn-ea"/>
                <a:cs typeface="+mn-cs"/>
              </a:rPr>
              <a:t>Dementia </a:t>
            </a:r>
            <a:r>
              <a:rPr lang="en-GB" sz="1150" b="1" kern="0">
                <a:solidFill>
                  <a:srgbClr val="000000"/>
                </a:solidFill>
                <a:latin typeface="Century Gothic"/>
              </a:rPr>
              <a:t>wellbeing connector role</a:t>
            </a:r>
            <a:endParaRPr kumimoji="0" lang="en-GB" sz="1150" b="1" i="0" u="none" strike="noStrike" kern="0" cap="none" spc="0" normalizeH="0" baseline="0" noProof="0">
              <a:ln>
                <a:noFill/>
              </a:ln>
              <a:solidFill>
                <a:srgbClr val="000000"/>
              </a:solidFill>
              <a:effectLst/>
              <a:uLnTx/>
              <a:uFillTx/>
              <a:latin typeface="Century Gothic"/>
              <a:ea typeface="+mn-ea"/>
              <a:cs typeface="+mn-cs"/>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150" b="1" i="0" u="none" strike="noStrike" kern="0" cap="none" spc="0" normalizeH="0" baseline="0" noProof="0">
                <a:ln>
                  <a:noFill/>
                </a:ln>
                <a:solidFill>
                  <a:srgbClr val="000000"/>
                </a:solidFill>
                <a:effectLst/>
                <a:uLnTx/>
                <a:uFillTx/>
                <a:latin typeface="Century Gothic"/>
                <a:ea typeface="+mn-ea"/>
                <a:cs typeface="+mn-cs"/>
              </a:rPr>
              <a:t>Using technology </a:t>
            </a:r>
            <a:r>
              <a:rPr kumimoji="0" lang="en-GB" sz="1150" b="0" i="0" u="none" strike="noStrike" kern="0" cap="none" spc="0" normalizeH="0" baseline="0" noProof="0">
                <a:ln>
                  <a:noFill/>
                </a:ln>
                <a:solidFill>
                  <a:srgbClr val="000000"/>
                </a:solidFill>
                <a:effectLst/>
                <a:uLnTx/>
                <a:uFillTx/>
                <a:latin typeface="Century Gothic"/>
                <a:ea typeface="+mn-ea"/>
                <a:cs typeface="+mn-cs"/>
              </a:rPr>
              <a:t>to  </a:t>
            </a:r>
            <a:r>
              <a:rPr kumimoji="0" lang="en-GB" sz="1150" b="1" i="0" u="none" strike="noStrike" kern="0" cap="none" spc="0" normalizeH="0" baseline="0" noProof="0">
                <a:ln>
                  <a:noFill/>
                </a:ln>
                <a:solidFill>
                  <a:srgbClr val="000000"/>
                </a:solidFill>
                <a:effectLst/>
                <a:uLnTx/>
                <a:uFillTx/>
                <a:latin typeface="Century Gothic"/>
                <a:ea typeface="+mn-ea"/>
                <a:cs typeface="+mn-cs"/>
              </a:rPr>
              <a:t>empower PLWD </a:t>
            </a:r>
            <a:r>
              <a:rPr kumimoji="0" lang="en-GB" sz="1150" b="0" i="0" u="none" strike="noStrike" kern="0" cap="none" spc="0" normalizeH="0" baseline="0" noProof="0">
                <a:ln>
                  <a:noFill/>
                </a:ln>
                <a:solidFill>
                  <a:srgbClr val="000000"/>
                </a:solidFill>
                <a:effectLst/>
                <a:uLnTx/>
                <a:uFillTx/>
                <a:latin typeface="Century Gothic"/>
                <a:ea typeface="+mn-ea"/>
                <a:cs typeface="+mn-cs"/>
              </a:rPr>
              <a:t>and their </a:t>
            </a:r>
            <a:r>
              <a:rPr kumimoji="0" lang="en-GB" sz="1150" b="1" i="0" u="none" strike="noStrike" kern="0" cap="none" spc="0" normalizeH="0" baseline="0" noProof="0">
                <a:ln>
                  <a:noFill/>
                </a:ln>
                <a:solidFill>
                  <a:srgbClr val="000000"/>
                </a:solidFill>
                <a:effectLst/>
                <a:uLnTx/>
                <a:uFillTx/>
                <a:latin typeface="Century Gothic"/>
                <a:ea typeface="+mn-ea"/>
                <a:cs typeface="+mn-cs"/>
              </a:rPr>
              <a:t>carers</a:t>
            </a:r>
            <a:r>
              <a:rPr kumimoji="0" lang="en-GB" sz="1150" b="0" i="0" u="none" strike="noStrike" kern="0" cap="none" spc="0" normalizeH="0" baseline="0" noProof="0">
                <a:ln>
                  <a:noFill/>
                </a:ln>
                <a:solidFill>
                  <a:srgbClr val="000000"/>
                </a:solidFill>
                <a:effectLst/>
                <a:uLnTx/>
                <a:uFillTx/>
                <a:latin typeface="Century Gothic"/>
                <a:ea typeface="+mn-ea"/>
                <a:cs typeface="+mn-cs"/>
              </a:rPr>
              <a:t> and our </a:t>
            </a:r>
            <a:r>
              <a:rPr kumimoji="0" lang="en-GB" sz="1150" b="1" i="0" u="none" strike="noStrike" kern="0" cap="none" spc="0" normalizeH="0" baseline="0" noProof="0">
                <a:ln>
                  <a:noFill/>
                </a:ln>
                <a:solidFill>
                  <a:srgbClr val="000000"/>
                </a:solidFill>
                <a:effectLst/>
                <a:uLnTx/>
                <a:uFillTx/>
                <a:latin typeface="Century Gothic"/>
                <a:ea typeface="+mn-ea"/>
                <a:cs typeface="+mn-cs"/>
              </a:rPr>
              <a:t>staff</a:t>
            </a:r>
            <a:r>
              <a:rPr kumimoji="0" lang="en-GB" sz="1150" b="0" i="0" u="none" strike="noStrike" kern="0" cap="none" spc="0" normalizeH="0" baseline="0" noProof="0">
                <a:ln>
                  <a:noFill/>
                </a:ln>
                <a:solidFill>
                  <a:srgbClr val="000000"/>
                </a:solidFill>
                <a:effectLst/>
                <a:uLnTx/>
                <a:uFillTx/>
                <a:latin typeface="Century Gothic"/>
                <a:ea typeface="+mn-ea"/>
                <a:cs typeface="+mn-cs"/>
              </a:rPr>
              <a:t>.​</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150" b="1" i="0" u="none" strike="noStrike" kern="0" cap="none" spc="0" normalizeH="0" baseline="0" noProof="0">
                <a:ln>
                  <a:noFill/>
                </a:ln>
                <a:solidFill>
                  <a:srgbClr val="000000"/>
                </a:solidFill>
                <a:effectLst/>
                <a:uLnTx/>
                <a:uFillTx/>
                <a:latin typeface="Century Gothic"/>
                <a:ea typeface="+mn-ea"/>
                <a:cs typeface="+mn-cs"/>
              </a:rPr>
              <a:t>Commissioning </a:t>
            </a:r>
            <a:r>
              <a:rPr kumimoji="0" lang="en-GB" sz="1150" b="0" i="0" u="none" strike="noStrike" kern="0" cap="none" spc="0" normalizeH="0" baseline="0" noProof="0">
                <a:ln>
                  <a:noFill/>
                </a:ln>
                <a:solidFill>
                  <a:srgbClr val="000000"/>
                </a:solidFill>
                <a:effectLst/>
                <a:uLnTx/>
                <a:uFillTx/>
                <a:latin typeface="Century Gothic"/>
                <a:ea typeface="+mn-ea"/>
                <a:cs typeface="+mn-cs"/>
              </a:rPr>
              <a:t>and provision of </a:t>
            </a:r>
            <a:r>
              <a:rPr kumimoji="0" lang="en-GB" sz="1150" b="1" i="0" u="none" strike="noStrike" kern="0" cap="none" spc="0" normalizeH="0" baseline="0" noProof="0">
                <a:ln>
                  <a:noFill/>
                </a:ln>
                <a:solidFill>
                  <a:srgbClr val="000000"/>
                </a:solidFill>
                <a:effectLst/>
                <a:uLnTx/>
                <a:uFillTx/>
                <a:latin typeface="Century Gothic"/>
                <a:ea typeface="+mn-ea"/>
                <a:cs typeface="+mn-cs"/>
              </a:rPr>
              <a:t>primary care services at scale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150" b="1" i="0" u="none" strike="noStrike" kern="0" cap="none" spc="0" normalizeH="0" baseline="0" noProof="0">
                <a:ln>
                  <a:noFill/>
                </a:ln>
                <a:solidFill>
                  <a:srgbClr val="000000"/>
                </a:solidFill>
                <a:effectLst/>
                <a:uLnTx/>
                <a:uFillTx/>
                <a:latin typeface="Century Gothic"/>
                <a:ea typeface="+mn-ea"/>
                <a:cs typeface="+mn-cs"/>
              </a:rPr>
              <a:t>Interpret</a:t>
            </a:r>
            <a:r>
              <a:rPr kumimoji="0" lang="en-GB" sz="1150" b="0" i="0" u="none" strike="noStrike" kern="0" cap="none" spc="0" normalizeH="0" baseline="0" noProof="0">
                <a:ln>
                  <a:noFill/>
                </a:ln>
                <a:solidFill>
                  <a:srgbClr val="000000"/>
                </a:solidFill>
                <a:effectLst/>
                <a:uLnTx/>
                <a:uFillTx/>
                <a:latin typeface="Century Gothic"/>
                <a:ea typeface="+mn-ea"/>
                <a:cs typeface="+mn-cs"/>
              </a:rPr>
              <a:t> </a:t>
            </a:r>
            <a:r>
              <a:rPr kumimoji="0" lang="en-GB" sz="1150" b="1" i="0" u="none" strike="noStrike" kern="0" cap="none" spc="0" normalizeH="0" baseline="0" noProof="0">
                <a:ln>
                  <a:noFill/>
                </a:ln>
                <a:solidFill>
                  <a:srgbClr val="000000"/>
                </a:solidFill>
                <a:effectLst/>
                <a:uLnTx/>
                <a:uFillTx/>
                <a:latin typeface="Century Gothic"/>
                <a:ea typeface="+mn-ea"/>
                <a:cs typeface="+mn-cs"/>
              </a:rPr>
              <a:t>population</a:t>
            </a:r>
            <a:r>
              <a:rPr kumimoji="0" lang="en-GB" sz="1150" b="0" i="0" u="none" strike="noStrike" kern="0" cap="none" spc="0" normalizeH="0" baseline="0" noProof="0">
                <a:ln>
                  <a:noFill/>
                </a:ln>
                <a:solidFill>
                  <a:srgbClr val="000000"/>
                </a:solidFill>
                <a:effectLst/>
                <a:uLnTx/>
                <a:uFillTx/>
                <a:latin typeface="Century Gothic"/>
                <a:ea typeface="+mn-ea"/>
                <a:cs typeface="+mn-cs"/>
              </a:rPr>
              <a:t> </a:t>
            </a:r>
            <a:r>
              <a:rPr kumimoji="0" lang="en-GB" sz="1150" b="1" i="0" u="none" strike="noStrike" kern="0" cap="none" spc="0" normalizeH="0" baseline="0" noProof="0">
                <a:ln>
                  <a:noFill/>
                </a:ln>
                <a:solidFill>
                  <a:srgbClr val="000000"/>
                </a:solidFill>
                <a:effectLst/>
                <a:uLnTx/>
                <a:uFillTx/>
                <a:latin typeface="Century Gothic"/>
                <a:ea typeface="+mn-ea"/>
                <a:cs typeface="+mn-cs"/>
              </a:rPr>
              <a:t>health/social care data</a:t>
            </a:r>
            <a:r>
              <a:rPr kumimoji="0" lang="en-GB" sz="1150" b="0" i="0" u="none" strike="noStrike" kern="0" cap="none" spc="0" normalizeH="0" baseline="0" noProof="0">
                <a:ln>
                  <a:noFill/>
                </a:ln>
                <a:solidFill>
                  <a:srgbClr val="000000"/>
                </a:solidFill>
                <a:effectLst/>
                <a:uLnTx/>
                <a:uFillTx/>
                <a:latin typeface="Century Gothic"/>
                <a:ea typeface="+mn-ea"/>
                <a:cs typeface="+mn-cs"/>
              </a:rPr>
              <a:t>, </a:t>
            </a:r>
            <a:r>
              <a:rPr kumimoji="0" lang="en-GB" sz="1150" b="1" i="0" u="none" strike="noStrike" kern="0" cap="none" spc="0" normalizeH="0" baseline="0" noProof="0">
                <a:ln>
                  <a:noFill/>
                </a:ln>
                <a:solidFill>
                  <a:srgbClr val="000000"/>
                </a:solidFill>
                <a:effectLst/>
                <a:uLnTx/>
                <a:uFillTx/>
                <a:latin typeface="Century Gothic"/>
                <a:ea typeface="+mn-ea"/>
                <a:cs typeface="+mn-cs"/>
              </a:rPr>
              <a:t>PLWD/family feedback</a:t>
            </a:r>
            <a:r>
              <a:rPr kumimoji="0" lang="en-GB" sz="1150" b="0" i="0" u="none" strike="noStrike" kern="0" cap="none" spc="0" normalizeH="0" baseline="0" noProof="0">
                <a:ln>
                  <a:noFill/>
                </a:ln>
                <a:solidFill>
                  <a:srgbClr val="000000"/>
                </a:solidFill>
                <a:effectLst/>
                <a:uLnTx/>
                <a:uFillTx/>
                <a:latin typeface="Century Gothic"/>
                <a:ea typeface="+mn-ea"/>
                <a:cs typeface="+mn-cs"/>
              </a:rPr>
              <a:t>, design services for networks and </a:t>
            </a:r>
            <a:r>
              <a:rPr kumimoji="0" lang="en-GB" sz="1150" b="1" i="0" u="none" strike="noStrike" kern="0" cap="none" spc="0" normalizeH="0" baseline="0" noProof="0">
                <a:ln>
                  <a:noFill/>
                </a:ln>
                <a:solidFill>
                  <a:srgbClr val="000000"/>
                </a:solidFill>
                <a:effectLst/>
                <a:uLnTx/>
                <a:uFillTx/>
                <a:latin typeface="Century Gothic"/>
                <a:ea typeface="+mn-ea"/>
                <a:cs typeface="+mn-cs"/>
              </a:rPr>
              <a:t>draw in support from wider services </a:t>
            </a:r>
          </a:p>
        </p:txBody>
      </p:sp>
      <p:cxnSp>
        <p:nvCxnSpPr>
          <p:cNvPr id="38" name="Straight Connector 37">
            <a:extLst>
              <a:ext uri="{FF2B5EF4-FFF2-40B4-BE49-F238E27FC236}">
                <a16:creationId xmlns:a16="http://schemas.microsoft.com/office/drawing/2014/main" id="{212320BB-0DD8-4D37-BC7E-531BBFC00CB0}"/>
              </a:ext>
            </a:extLst>
          </p:cNvPr>
          <p:cNvCxnSpPr>
            <a:cxnSpLocks/>
          </p:cNvCxnSpPr>
          <p:nvPr/>
        </p:nvCxnSpPr>
        <p:spPr>
          <a:xfrm>
            <a:off x="139814" y="4125767"/>
            <a:ext cx="3186092" cy="0"/>
          </a:xfrm>
          <a:prstGeom prst="line">
            <a:avLst/>
          </a:prstGeom>
          <a:noFill/>
          <a:ln w="9525" cap="flat" cmpd="sng" algn="ctr">
            <a:solidFill>
              <a:srgbClr val="000000"/>
            </a:solidFill>
            <a:prstDash val="dash"/>
            <a:tailEnd type="none"/>
          </a:ln>
          <a:effectLst>
            <a:outerShdw blurRad="50800" dist="50800" dir="5400000" algn="ctr" rotWithShape="0">
              <a:srgbClr val="FFFFFF"/>
            </a:outerShdw>
          </a:effectLst>
        </p:spPr>
      </p:cxnSp>
      <p:pic>
        <p:nvPicPr>
          <p:cNvPr id="51" name="Picture 50">
            <a:extLst>
              <a:ext uri="{FF2B5EF4-FFF2-40B4-BE49-F238E27FC236}">
                <a16:creationId xmlns:a16="http://schemas.microsoft.com/office/drawing/2014/main" id="{7B4AE6B4-66B0-4151-A918-E95113A9C46E}"/>
              </a:ext>
            </a:extLst>
          </p:cNvPr>
          <p:cNvPicPr>
            <a:picLocks noChangeAspect="1"/>
          </p:cNvPicPr>
          <p:nvPr/>
        </p:nvPicPr>
        <p:blipFill>
          <a:blip r:embed="rId2"/>
          <a:stretch>
            <a:fillRect/>
          </a:stretch>
        </p:blipFill>
        <p:spPr>
          <a:xfrm>
            <a:off x="2677314" y="4248126"/>
            <a:ext cx="726509" cy="726509"/>
          </a:xfrm>
          <a:prstGeom prst="rect">
            <a:avLst/>
          </a:prstGeom>
        </p:spPr>
      </p:pic>
      <p:pic>
        <p:nvPicPr>
          <p:cNvPr id="52" name="Picture 51">
            <a:extLst>
              <a:ext uri="{FF2B5EF4-FFF2-40B4-BE49-F238E27FC236}">
                <a16:creationId xmlns:a16="http://schemas.microsoft.com/office/drawing/2014/main" id="{70CE9FA0-E146-45A3-BA3A-CD62C50937A3}"/>
              </a:ext>
            </a:extLst>
          </p:cNvPr>
          <p:cNvPicPr>
            <a:picLocks noChangeAspect="1"/>
          </p:cNvPicPr>
          <p:nvPr/>
        </p:nvPicPr>
        <p:blipFill>
          <a:blip r:embed="rId3"/>
          <a:stretch>
            <a:fillRect/>
          </a:stretch>
        </p:blipFill>
        <p:spPr>
          <a:xfrm>
            <a:off x="2710322" y="2052062"/>
            <a:ext cx="507137" cy="507137"/>
          </a:xfrm>
          <a:prstGeom prst="rect">
            <a:avLst/>
          </a:prstGeom>
        </p:spPr>
      </p:pic>
      <p:grpSp>
        <p:nvGrpSpPr>
          <p:cNvPr id="53" name="Group 52">
            <a:extLst>
              <a:ext uri="{FF2B5EF4-FFF2-40B4-BE49-F238E27FC236}">
                <a16:creationId xmlns:a16="http://schemas.microsoft.com/office/drawing/2014/main" id="{F772C641-9174-4769-89F2-4C29E77B4274}"/>
              </a:ext>
            </a:extLst>
          </p:cNvPr>
          <p:cNvGrpSpPr/>
          <p:nvPr/>
        </p:nvGrpSpPr>
        <p:grpSpPr>
          <a:xfrm>
            <a:off x="2432606" y="5236173"/>
            <a:ext cx="1074798" cy="938257"/>
            <a:chOff x="2142104" y="4766984"/>
            <a:chExt cx="1234777" cy="1077912"/>
          </a:xfrm>
        </p:grpSpPr>
        <p:pic>
          <p:nvPicPr>
            <p:cNvPr id="54" name="Picture 53">
              <a:extLst>
                <a:ext uri="{FF2B5EF4-FFF2-40B4-BE49-F238E27FC236}">
                  <a16:creationId xmlns:a16="http://schemas.microsoft.com/office/drawing/2014/main" id="{0BF7ADB2-C999-41A4-B489-03760C15557C}"/>
                </a:ext>
              </a:extLst>
            </p:cNvPr>
            <p:cNvPicPr>
              <a:picLocks noChangeAspect="1"/>
            </p:cNvPicPr>
            <p:nvPr/>
          </p:nvPicPr>
          <p:blipFill>
            <a:blip r:embed="rId4"/>
            <a:stretch>
              <a:fillRect/>
            </a:stretch>
          </p:blipFill>
          <p:spPr>
            <a:xfrm>
              <a:off x="2298969" y="4766984"/>
              <a:ext cx="1077912" cy="1077912"/>
            </a:xfrm>
            <a:prstGeom prst="rect">
              <a:avLst/>
            </a:prstGeom>
          </p:spPr>
        </p:pic>
        <p:pic>
          <p:nvPicPr>
            <p:cNvPr id="55" name="Picture 54">
              <a:extLst>
                <a:ext uri="{FF2B5EF4-FFF2-40B4-BE49-F238E27FC236}">
                  <a16:creationId xmlns:a16="http://schemas.microsoft.com/office/drawing/2014/main" id="{B17329C4-F6A9-4CA8-95B6-C3B0447F8637}"/>
                </a:ext>
              </a:extLst>
            </p:cNvPr>
            <p:cNvPicPr>
              <a:picLocks noChangeAspect="1"/>
            </p:cNvPicPr>
            <p:nvPr/>
          </p:nvPicPr>
          <p:blipFill>
            <a:blip r:embed="rId5"/>
            <a:stretch>
              <a:fillRect/>
            </a:stretch>
          </p:blipFill>
          <p:spPr>
            <a:xfrm>
              <a:off x="2142104" y="4926429"/>
              <a:ext cx="795677" cy="795677"/>
            </a:xfrm>
            <a:prstGeom prst="rect">
              <a:avLst/>
            </a:prstGeom>
          </p:spPr>
        </p:pic>
      </p:grpSp>
      <p:sp>
        <p:nvSpPr>
          <p:cNvPr id="5" name="Rectangle 4">
            <a:extLst>
              <a:ext uri="{FF2B5EF4-FFF2-40B4-BE49-F238E27FC236}">
                <a16:creationId xmlns:a16="http://schemas.microsoft.com/office/drawing/2014/main" id="{13B69D45-CFB3-4682-B216-25BC3302EB03}"/>
              </a:ext>
            </a:extLst>
          </p:cNvPr>
          <p:cNvSpPr/>
          <p:nvPr/>
        </p:nvSpPr>
        <p:spPr bwMode="gray">
          <a:xfrm>
            <a:off x="1026311" y="6485807"/>
            <a:ext cx="2377512" cy="165985"/>
          </a:xfrm>
          <a:prstGeom prst="rect">
            <a:avLst/>
          </a:prstGeom>
          <a:solidFill>
            <a:schemeClr val="bg2"/>
          </a:solidFill>
          <a:ln w="1905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300"/>
              </a:spcBef>
              <a:spcAft>
                <a:spcPts val="0"/>
              </a:spcAft>
              <a:buClrTx/>
              <a:buSzTx/>
              <a:buFont typeface="Courier New" pitchFamily="49" charset="0"/>
              <a:buNone/>
              <a:tabLst/>
              <a:defRPr/>
            </a:pPr>
            <a:endParaRPr kumimoji="0" lang="en-GB" sz="1400" b="0" i="0" u="none" strike="noStrike" kern="1200" cap="none" spc="0" normalizeH="0" baseline="0" noProof="0">
              <a:ln>
                <a:noFill/>
              </a:ln>
              <a:solidFill>
                <a:srgbClr val="000000"/>
              </a:solidFill>
              <a:effectLst/>
              <a:uLnTx/>
              <a:uFillTx/>
              <a:latin typeface="Book Antiqua"/>
              <a:ea typeface="+mn-ea"/>
              <a:cs typeface="Arial" pitchFamily="34" charset="0"/>
            </a:endParaRPr>
          </a:p>
        </p:txBody>
      </p:sp>
      <p:graphicFrame>
        <p:nvGraphicFramePr>
          <p:cNvPr id="3" name="Diagram 2">
            <a:extLst>
              <a:ext uri="{FF2B5EF4-FFF2-40B4-BE49-F238E27FC236}">
                <a16:creationId xmlns:a16="http://schemas.microsoft.com/office/drawing/2014/main" id="{8198CDC7-B878-4FF8-A206-E1928C5AE920}"/>
              </a:ext>
            </a:extLst>
          </p:cNvPr>
          <p:cNvGraphicFramePr/>
          <p:nvPr/>
        </p:nvGraphicFramePr>
        <p:xfrm>
          <a:off x="3176879" y="2140762"/>
          <a:ext cx="4680605" cy="4214482"/>
        </p:xfrm>
        <a:graphic>
          <a:graphicData uri="http://schemas.openxmlformats.org/drawingml/2006/diagram">
            <dgm:relIds xmlns:dgm="http://schemas.openxmlformats.org/drawingml/2006/diagram" xmlns:r="http://schemas.openxmlformats.org/officeDocument/2006/relationships" r:dm="rId6" r:lo="rId7" r:qs="rId8" r:cs="rId9"/>
          </a:graphicData>
        </a:graphic>
      </p:graphicFrame>
      <p:cxnSp>
        <p:nvCxnSpPr>
          <p:cNvPr id="62" name="Straight Connector 61">
            <a:extLst>
              <a:ext uri="{FF2B5EF4-FFF2-40B4-BE49-F238E27FC236}">
                <a16:creationId xmlns:a16="http://schemas.microsoft.com/office/drawing/2014/main" id="{3A7E268D-A401-41D0-A44F-E15435B2E6B7}"/>
              </a:ext>
            </a:extLst>
          </p:cNvPr>
          <p:cNvCxnSpPr>
            <a:cxnSpLocks/>
          </p:cNvCxnSpPr>
          <p:nvPr/>
        </p:nvCxnSpPr>
        <p:spPr>
          <a:xfrm>
            <a:off x="97458" y="3027279"/>
            <a:ext cx="3186092" cy="0"/>
          </a:xfrm>
          <a:prstGeom prst="line">
            <a:avLst/>
          </a:prstGeom>
          <a:noFill/>
          <a:ln w="9525" cap="flat" cmpd="sng" algn="ctr">
            <a:solidFill>
              <a:srgbClr val="000000"/>
            </a:solidFill>
            <a:prstDash val="dash"/>
            <a:tailEnd type="none"/>
          </a:ln>
          <a:effectLst>
            <a:outerShdw blurRad="50800" dist="50800" dir="5400000" algn="ctr" rotWithShape="0">
              <a:srgbClr val="FFFFFF"/>
            </a:outerShdw>
          </a:effectLst>
        </p:spPr>
      </p:cxnSp>
      <p:sp>
        <p:nvSpPr>
          <p:cNvPr id="63" name="Rectangle 62">
            <a:extLst>
              <a:ext uri="{FF2B5EF4-FFF2-40B4-BE49-F238E27FC236}">
                <a16:creationId xmlns:a16="http://schemas.microsoft.com/office/drawing/2014/main" id="{CCDA8F5B-61D7-431B-9565-EDD05BE55444}"/>
              </a:ext>
            </a:extLst>
          </p:cNvPr>
          <p:cNvSpPr/>
          <p:nvPr/>
        </p:nvSpPr>
        <p:spPr>
          <a:xfrm>
            <a:off x="3271644" y="5554922"/>
            <a:ext cx="4539439" cy="347470"/>
          </a:xfrm>
          <a:prstGeom prst="rect">
            <a:avLst/>
          </a:prstGeom>
          <a:solidFill>
            <a:srgbClr val="D9EBF4"/>
          </a:solidFill>
          <a:ln w="9525" cap="flat" cmpd="sng" algn="ctr">
            <a:noFill/>
            <a:prstDash val="solid"/>
          </a:ln>
          <a:effectLst>
            <a:outerShdw blurRad="50800" dist="38100" dir="5400000" algn="t" rotWithShape="0">
              <a:prstClr val="black">
                <a:alpha val="40000"/>
              </a:prstClr>
            </a:outerShdw>
          </a:effectLst>
        </p:spPr>
        <p:txBody>
          <a:bodyPr anchor="ctr"/>
          <a:lstStyle/>
          <a:p>
            <a:pPr marL="0" marR="0" lvl="0" indent="0" algn="ctr" defTabSz="995690" rtl="0" eaLnBrk="1" fontAlgn="auto" latinLnBrk="0" hangingPunct="1">
              <a:lnSpc>
                <a:spcPct val="100000"/>
              </a:lnSpc>
              <a:spcBef>
                <a:spcPts val="0"/>
              </a:spcBef>
              <a:spcAft>
                <a:spcPts val="0"/>
              </a:spcAft>
              <a:buClrTx/>
              <a:buSzTx/>
              <a:buFontTx/>
              <a:buNone/>
              <a:tabLst/>
              <a:defRPr/>
            </a:pPr>
            <a:endParaRPr kumimoji="0" lang="en-GB" sz="1000" b="1" i="0" u="none" strike="noStrike" kern="0" cap="none" spc="0" normalizeH="0" baseline="0" noProof="0">
              <a:ln>
                <a:noFill/>
              </a:ln>
              <a:solidFill>
                <a:srgbClr val="003B5B"/>
              </a:solidFill>
              <a:effectLst/>
              <a:uLnTx/>
              <a:uFillTx/>
              <a:latin typeface="Century Gothic"/>
              <a:ea typeface="+mn-ea"/>
              <a:cs typeface="Arial" panose="020B0604020202020204" pitchFamily="34" charset="0"/>
            </a:endParaRPr>
          </a:p>
        </p:txBody>
      </p:sp>
      <p:sp>
        <p:nvSpPr>
          <p:cNvPr id="64" name="Rectangle 63">
            <a:extLst>
              <a:ext uri="{FF2B5EF4-FFF2-40B4-BE49-F238E27FC236}">
                <a16:creationId xmlns:a16="http://schemas.microsoft.com/office/drawing/2014/main" id="{2574D465-57F3-4CCB-B6F2-BA285086BDA3}"/>
              </a:ext>
            </a:extLst>
          </p:cNvPr>
          <p:cNvSpPr/>
          <p:nvPr/>
        </p:nvSpPr>
        <p:spPr>
          <a:xfrm>
            <a:off x="3825831" y="4455087"/>
            <a:ext cx="3425076" cy="310002"/>
          </a:xfrm>
          <a:prstGeom prst="rect">
            <a:avLst/>
          </a:prstGeom>
          <a:solidFill>
            <a:srgbClr val="D9EBF4"/>
          </a:solidFill>
          <a:ln w="9525" cap="flat" cmpd="sng" algn="ctr">
            <a:noFill/>
            <a:prstDash val="solid"/>
          </a:ln>
          <a:effectLst>
            <a:outerShdw blurRad="50800" dist="38100" dir="5400000" algn="t" rotWithShape="0">
              <a:prstClr val="black">
                <a:alpha val="40000"/>
              </a:prstClr>
            </a:outerShdw>
          </a:effectLst>
        </p:spPr>
        <p:txBody>
          <a:bodyPr anchor="ctr"/>
          <a:lstStyle/>
          <a:p>
            <a:pPr marL="0" marR="0" lvl="0" indent="0" algn="ctr" defTabSz="995690" rtl="0" eaLnBrk="1" fontAlgn="auto" latinLnBrk="0" hangingPunct="1">
              <a:lnSpc>
                <a:spcPct val="100000"/>
              </a:lnSpc>
              <a:spcBef>
                <a:spcPts val="0"/>
              </a:spcBef>
              <a:spcAft>
                <a:spcPts val="0"/>
              </a:spcAft>
              <a:buClrTx/>
              <a:buSzTx/>
              <a:buFontTx/>
              <a:buNone/>
              <a:tabLst/>
              <a:defRPr/>
            </a:pPr>
            <a:endParaRPr kumimoji="0" lang="en-GB" sz="1000" b="1" i="0" u="none" strike="noStrike" kern="0" cap="none" spc="0" normalizeH="0" baseline="0" noProof="0">
              <a:ln>
                <a:noFill/>
              </a:ln>
              <a:solidFill>
                <a:srgbClr val="003B5B"/>
              </a:solidFill>
              <a:effectLst/>
              <a:uLnTx/>
              <a:uFillTx/>
              <a:latin typeface="Century Gothic"/>
              <a:ea typeface="+mn-ea"/>
              <a:cs typeface="Arial" panose="020B0604020202020204" pitchFamily="34" charset="0"/>
            </a:endParaRPr>
          </a:p>
        </p:txBody>
      </p:sp>
      <p:sp>
        <p:nvSpPr>
          <p:cNvPr id="4" name="Rectangle 3">
            <a:extLst>
              <a:ext uri="{FF2B5EF4-FFF2-40B4-BE49-F238E27FC236}">
                <a16:creationId xmlns:a16="http://schemas.microsoft.com/office/drawing/2014/main" id="{6A73A486-BCF4-49A8-8BBD-A97E085C96E4}"/>
              </a:ext>
            </a:extLst>
          </p:cNvPr>
          <p:cNvSpPr/>
          <p:nvPr/>
        </p:nvSpPr>
        <p:spPr bwMode="gray">
          <a:xfrm>
            <a:off x="58711" y="1930416"/>
            <a:ext cx="2508326" cy="1014137"/>
          </a:xfrm>
          <a:prstGeom prst="rect">
            <a:avLst/>
          </a:prstGeom>
          <a:solidFill>
            <a:schemeClr val="bg2"/>
          </a:solidFill>
          <a:ln w="19050">
            <a:solidFill>
              <a:schemeClr val="tx1">
                <a:lumMod val="40000"/>
                <a:lumOff val="60000"/>
              </a:schemeClr>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300"/>
              </a:spcBef>
              <a:spcAft>
                <a:spcPts val="0"/>
              </a:spcAft>
              <a:buClrTx/>
              <a:buSzTx/>
              <a:buFont typeface="Courier New" pitchFamily="49" charset="0"/>
              <a:buNone/>
              <a:tabLst/>
              <a:defRPr/>
            </a:pPr>
            <a:endParaRPr kumimoji="0" lang="en-GB" sz="1400" b="0" i="0" u="none" strike="noStrike" kern="1200" cap="none" spc="0" normalizeH="0" baseline="0" noProof="0">
              <a:ln>
                <a:noFill/>
              </a:ln>
              <a:solidFill>
                <a:srgbClr val="000000"/>
              </a:solidFill>
              <a:effectLst/>
              <a:uLnTx/>
              <a:uFillTx/>
              <a:latin typeface="Book Antiqua"/>
              <a:ea typeface="+mn-ea"/>
              <a:cs typeface="Arial" pitchFamily="34" charset="0"/>
            </a:endParaRPr>
          </a:p>
        </p:txBody>
      </p:sp>
      <p:sp>
        <p:nvSpPr>
          <p:cNvPr id="7" name="TextBox 6">
            <a:extLst>
              <a:ext uri="{FF2B5EF4-FFF2-40B4-BE49-F238E27FC236}">
                <a16:creationId xmlns:a16="http://schemas.microsoft.com/office/drawing/2014/main" id="{07C33A40-D983-45B0-8BC8-64E7D9DE0ECB}"/>
              </a:ext>
            </a:extLst>
          </p:cNvPr>
          <p:cNvSpPr txBox="1"/>
          <p:nvPr/>
        </p:nvSpPr>
        <p:spPr bwMode="gray">
          <a:xfrm>
            <a:off x="125219" y="5290027"/>
            <a:ext cx="2472448" cy="961802"/>
          </a:xfrm>
          <a:prstGeom prst="rect">
            <a:avLst/>
          </a:prstGeom>
          <a:noFill/>
          <a:ln w="19050">
            <a:noFill/>
          </a:ln>
        </p:spPr>
        <p:txBody>
          <a:bodyPr wrap="square" lIns="0" tIns="0" rIns="0" bIns="0" rtlCol="0">
            <a:spAutoFit/>
          </a:bodyPr>
          <a:lstStyle/>
          <a:p>
            <a:pPr marL="0" marR="0" lvl="0" indent="0" algn="ctr" defTabSz="914400" rtl="0" eaLnBrk="1" fontAlgn="auto" latinLnBrk="0" hangingPunct="1">
              <a:lnSpc>
                <a:spcPct val="100000"/>
              </a:lnSpc>
              <a:spcBef>
                <a:spcPts val="300"/>
              </a:spcBef>
              <a:spcAft>
                <a:spcPts val="0"/>
              </a:spcAft>
              <a:buClrTx/>
              <a:buSzTx/>
              <a:buFontTx/>
              <a:buNone/>
              <a:tabLst/>
              <a:defRPr/>
            </a:pPr>
            <a:r>
              <a:rPr kumimoji="0" lang="en-GB" sz="1200" b="0" i="0" u="none" strike="noStrike" kern="1200" cap="none" spc="0" normalizeH="0" baseline="0" noProof="0">
                <a:ln>
                  <a:noFill/>
                </a:ln>
                <a:solidFill>
                  <a:srgbClr val="000000"/>
                </a:solidFill>
                <a:effectLst/>
                <a:uLnTx/>
                <a:uFillTx/>
                <a:latin typeface="Century Gothic"/>
                <a:ea typeface="+mn-ea"/>
                <a:cs typeface="Arial" pitchFamily="34" charset="0"/>
              </a:rPr>
              <a:t>Prevention, Planning and Education within our communities</a:t>
            </a:r>
          </a:p>
          <a:p>
            <a:pPr marL="0" marR="0" lvl="0" indent="0" algn="ctr" defTabSz="914400" rtl="0" eaLnBrk="1" fontAlgn="auto" latinLnBrk="0" hangingPunct="1">
              <a:lnSpc>
                <a:spcPct val="100000"/>
              </a:lnSpc>
              <a:spcBef>
                <a:spcPts val="300"/>
              </a:spcBef>
              <a:spcAft>
                <a:spcPts val="0"/>
              </a:spcAft>
              <a:buClrTx/>
              <a:buSzTx/>
              <a:buFontTx/>
              <a:buNone/>
              <a:tabLst/>
              <a:defRPr/>
            </a:pPr>
            <a:r>
              <a:rPr kumimoji="0" lang="en-GB" sz="1200" b="0" i="0" u="none" strike="noStrike" kern="1200" cap="none" spc="0" normalizeH="0" baseline="0" noProof="0">
                <a:ln>
                  <a:noFill/>
                </a:ln>
                <a:solidFill>
                  <a:srgbClr val="000000"/>
                </a:solidFill>
                <a:effectLst/>
                <a:uLnTx/>
                <a:uFillTx/>
                <a:latin typeface="Century Gothic"/>
                <a:ea typeface="+mn-ea"/>
                <a:cs typeface="Arial" pitchFamily="34" charset="0"/>
              </a:rPr>
              <a:t>Communities prepared to support and help</a:t>
            </a:r>
          </a:p>
        </p:txBody>
      </p:sp>
      <p:sp>
        <p:nvSpPr>
          <p:cNvPr id="65" name="TextBox 64">
            <a:extLst>
              <a:ext uri="{FF2B5EF4-FFF2-40B4-BE49-F238E27FC236}">
                <a16:creationId xmlns:a16="http://schemas.microsoft.com/office/drawing/2014/main" id="{F3CBA743-510E-4C9C-B501-2CDDE7B2F418}"/>
              </a:ext>
            </a:extLst>
          </p:cNvPr>
          <p:cNvSpPr txBox="1"/>
          <p:nvPr/>
        </p:nvSpPr>
        <p:spPr bwMode="gray">
          <a:xfrm>
            <a:off x="81224" y="4220531"/>
            <a:ext cx="2516443" cy="923330"/>
          </a:xfrm>
          <a:prstGeom prst="rect">
            <a:avLst/>
          </a:prstGeom>
          <a:noFill/>
          <a:ln w="19050">
            <a:noFill/>
          </a:ln>
        </p:spPr>
        <p:txBody>
          <a:bodyPr wrap="square" lIns="0" tIns="0" rIns="0" bIns="0" rtlCol="0">
            <a:spAutoFit/>
          </a:bodyPr>
          <a:lstStyle/>
          <a:p>
            <a:pPr marL="0" marR="0" lvl="0" indent="0" algn="ctr" defTabSz="914400" rtl="0" eaLnBrk="1" fontAlgn="auto" latinLnBrk="0" hangingPunct="1">
              <a:lnSpc>
                <a:spcPct val="100000"/>
              </a:lnSpc>
              <a:spcBef>
                <a:spcPts val="300"/>
              </a:spcBef>
              <a:spcAft>
                <a:spcPts val="0"/>
              </a:spcAft>
              <a:buClrTx/>
              <a:buSzTx/>
              <a:buFontTx/>
              <a:buNone/>
              <a:tabLst/>
              <a:defRPr/>
            </a:pPr>
            <a:r>
              <a:rPr kumimoji="0" lang="en-GB" sz="1200" b="0" i="0" u="none" strike="noStrike" kern="1200" cap="none" spc="0" normalizeH="0" baseline="0" noProof="0">
                <a:ln>
                  <a:noFill/>
                </a:ln>
                <a:solidFill>
                  <a:srgbClr val="000000"/>
                </a:solidFill>
                <a:effectLst/>
                <a:uLnTx/>
                <a:uFillTx/>
                <a:latin typeface="Century Gothic"/>
                <a:ea typeface="+mn-ea"/>
                <a:cs typeface="Arial" pitchFamily="34" charset="0"/>
              </a:rPr>
              <a:t>Proactive Care and Care Planning as a multi-disciplinary team.  Care is co-ordinated ensuring the right help, at the right time</a:t>
            </a:r>
          </a:p>
        </p:txBody>
      </p:sp>
      <p:sp>
        <p:nvSpPr>
          <p:cNvPr id="66" name="TextBox 65">
            <a:extLst>
              <a:ext uri="{FF2B5EF4-FFF2-40B4-BE49-F238E27FC236}">
                <a16:creationId xmlns:a16="http://schemas.microsoft.com/office/drawing/2014/main" id="{9C627A08-D5F0-4B8B-B6FB-E9139EA35E93}"/>
              </a:ext>
            </a:extLst>
          </p:cNvPr>
          <p:cNvSpPr txBox="1"/>
          <p:nvPr/>
        </p:nvSpPr>
        <p:spPr bwMode="gray">
          <a:xfrm>
            <a:off x="89341" y="3121578"/>
            <a:ext cx="2508326" cy="923330"/>
          </a:xfrm>
          <a:prstGeom prst="rect">
            <a:avLst/>
          </a:prstGeom>
          <a:noFill/>
          <a:ln w="19050">
            <a:noFill/>
          </a:ln>
        </p:spPr>
        <p:txBody>
          <a:bodyPr wrap="square" lIns="0" tIns="0" rIns="0" bIns="0" rtlCol="0">
            <a:spAutoFit/>
          </a:bodyPr>
          <a:lstStyle/>
          <a:p>
            <a:pPr marL="0" marR="0" lvl="0" indent="0" algn="ctr" defTabSz="914400" rtl="0" eaLnBrk="1" fontAlgn="auto" latinLnBrk="0" hangingPunct="1">
              <a:lnSpc>
                <a:spcPct val="100000"/>
              </a:lnSpc>
              <a:spcBef>
                <a:spcPts val="300"/>
              </a:spcBef>
              <a:spcAft>
                <a:spcPts val="0"/>
              </a:spcAft>
              <a:buClrTx/>
              <a:buSzTx/>
              <a:buFontTx/>
              <a:buNone/>
              <a:tabLst/>
              <a:defRPr/>
            </a:pPr>
            <a:r>
              <a:rPr kumimoji="0" lang="en-GB" sz="1200" b="0" i="0" u="none" strike="noStrike" kern="1200" cap="none" spc="0" normalizeH="0" baseline="0" noProof="0">
                <a:ln>
                  <a:noFill/>
                </a:ln>
                <a:solidFill>
                  <a:srgbClr val="000000"/>
                </a:solidFill>
                <a:effectLst/>
                <a:uLnTx/>
                <a:uFillTx/>
                <a:latin typeface="Century Gothic"/>
                <a:ea typeface="+mn-ea"/>
                <a:cs typeface="Arial" pitchFamily="34" charset="0"/>
              </a:rPr>
              <a:t>Intermediate care to support people at the time of increasing need.  We maximise comfort and wellbeing – supporting people in their home if possible</a:t>
            </a:r>
          </a:p>
        </p:txBody>
      </p:sp>
      <p:sp>
        <p:nvSpPr>
          <p:cNvPr id="67" name="TextBox 66">
            <a:extLst>
              <a:ext uri="{FF2B5EF4-FFF2-40B4-BE49-F238E27FC236}">
                <a16:creationId xmlns:a16="http://schemas.microsoft.com/office/drawing/2014/main" id="{698DC401-4693-481A-84DB-ABD0158BD790}"/>
              </a:ext>
            </a:extLst>
          </p:cNvPr>
          <p:cNvSpPr txBox="1"/>
          <p:nvPr/>
        </p:nvSpPr>
        <p:spPr bwMode="gray">
          <a:xfrm>
            <a:off x="117286" y="2140762"/>
            <a:ext cx="2465970" cy="553998"/>
          </a:xfrm>
          <a:prstGeom prst="rect">
            <a:avLst/>
          </a:prstGeom>
          <a:noFill/>
          <a:ln w="19050">
            <a:noFill/>
          </a:ln>
        </p:spPr>
        <p:txBody>
          <a:bodyPr wrap="square" lIns="0" tIns="0" rIns="0" bIns="0" rtlCol="0">
            <a:spAutoFit/>
          </a:bodyPr>
          <a:lstStyle/>
          <a:p>
            <a:pPr marL="0" marR="0" lvl="0" indent="0" algn="l" defTabSz="914400" rtl="0" eaLnBrk="1" fontAlgn="auto" latinLnBrk="0" hangingPunct="1">
              <a:lnSpc>
                <a:spcPct val="100000"/>
              </a:lnSpc>
              <a:spcBef>
                <a:spcPts val="300"/>
              </a:spcBef>
              <a:spcAft>
                <a:spcPts val="0"/>
              </a:spcAft>
              <a:buClrTx/>
              <a:buSzTx/>
              <a:buFontTx/>
              <a:buNone/>
              <a:tabLst/>
              <a:defRPr/>
            </a:pPr>
            <a:r>
              <a:rPr kumimoji="0" lang="en-GB" sz="1200" b="0" i="0" u="none" strike="noStrike" kern="1200" cap="none" spc="0" normalizeH="0" baseline="0" noProof="0">
                <a:ln>
                  <a:noFill/>
                </a:ln>
                <a:solidFill>
                  <a:srgbClr val="000000"/>
                </a:solidFill>
                <a:effectLst/>
                <a:uLnTx/>
                <a:uFillTx/>
                <a:latin typeface="Century Gothic"/>
                <a:ea typeface="+mn-ea"/>
                <a:cs typeface="Arial" pitchFamily="34" charset="0"/>
              </a:rPr>
              <a:t>Specialist dementia care support – in the community and in hospital</a:t>
            </a:r>
          </a:p>
        </p:txBody>
      </p:sp>
      <p:sp>
        <p:nvSpPr>
          <p:cNvPr id="8" name="Rectangle 7">
            <a:extLst>
              <a:ext uri="{FF2B5EF4-FFF2-40B4-BE49-F238E27FC236}">
                <a16:creationId xmlns:a16="http://schemas.microsoft.com/office/drawing/2014/main" id="{6CF49CA3-F904-4E3F-938E-712B85F3D2B8}"/>
              </a:ext>
            </a:extLst>
          </p:cNvPr>
          <p:cNvSpPr/>
          <p:nvPr/>
        </p:nvSpPr>
        <p:spPr bwMode="gray">
          <a:xfrm>
            <a:off x="5319451" y="2652221"/>
            <a:ext cx="335314" cy="135094"/>
          </a:xfrm>
          <a:prstGeom prst="rect">
            <a:avLst/>
          </a:prstGeom>
          <a:solidFill>
            <a:schemeClr val="tx1">
              <a:lumMod val="40000"/>
              <a:lumOff val="60000"/>
            </a:schemeClr>
          </a:solidFill>
          <a:ln w="1905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300"/>
              </a:spcBef>
              <a:spcAft>
                <a:spcPts val="0"/>
              </a:spcAft>
              <a:buClrTx/>
              <a:buSzTx/>
              <a:buFont typeface="Courier New" pitchFamily="49" charset="0"/>
              <a:buNone/>
              <a:tabLst/>
              <a:defRPr/>
            </a:pPr>
            <a:endParaRPr kumimoji="0" lang="en-GB" sz="1400" b="0" i="0" u="none" strike="noStrike" kern="1200" cap="none" spc="0" normalizeH="0" baseline="0" noProof="0">
              <a:ln>
                <a:noFill/>
              </a:ln>
              <a:solidFill>
                <a:srgbClr val="000000"/>
              </a:solidFill>
              <a:effectLst/>
              <a:uLnTx/>
              <a:uFillTx/>
              <a:latin typeface="Book Antiqua"/>
              <a:ea typeface="+mn-ea"/>
              <a:cs typeface="Arial" pitchFamily="34" charset="0"/>
            </a:endParaRPr>
          </a:p>
        </p:txBody>
      </p:sp>
      <p:pic>
        <p:nvPicPr>
          <p:cNvPr id="71" name="Picture 70">
            <a:extLst>
              <a:ext uri="{FF2B5EF4-FFF2-40B4-BE49-F238E27FC236}">
                <a16:creationId xmlns:a16="http://schemas.microsoft.com/office/drawing/2014/main" id="{DE82D8EA-9C3F-4BDF-A4F8-9F1EFDF87CA1}"/>
              </a:ext>
            </a:extLst>
          </p:cNvPr>
          <p:cNvPicPr>
            <a:picLocks noChangeAspect="1"/>
          </p:cNvPicPr>
          <p:nvPr/>
        </p:nvPicPr>
        <p:blipFill>
          <a:blip r:embed="rId4"/>
          <a:stretch>
            <a:fillRect/>
          </a:stretch>
        </p:blipFill>
        <p:spPr>
          <a:xfrm>
            <a:off x="3070174" y="2202032"/>
            <a:ext cx="625050" cy="625050"/>
          </a:xfrm>
          <a:prstGeom prst="rect">
            <a:avLst/>
          </a:prstGeom>
        </p:spPr>
      </p:pic>
      <p:pic>
        <p:nvPicPr>
          <p:cNvPr id="72" name="Picture 71">
            <a:extLst>
              <a:ext uri="{FF2B5EF4-FFF2-40B4-BE49-F238E27FC236}">
                <a16:creationId xmlns:a16="http://schemas.microsoft.com/office/drawing/2014/main" id="{BE5D3DAE-4685-42A7-9E06-D50A8AA83754}"/>
              </a:ext>
            </a:extLst>
          </p:cNvPr>
          <p:cNvPicPr>
            <a:picLocks noChangeAspect="1"/>
          </p:cNvPicPr>
          <p:nvPr/>
        </p:nvPicPr>
        <p:blipFill>
          <a:blip r:embed="rId4"/>
          <a:stretch>
            <a:fillRect/>
          </a:stretch>
        </p:blipFill>
        <p:spPr>
          <a:xfrm>
            <a:off x="2964455" y="2285118"/>
            <a:ext cx="625050" cy="625050"/>
          </a:xfrm>
          <a:prstGeom prst="rect">
            <a:avLst/>
          </a:prstGeom>
        </p:spPr>
      </p:pic>
      <p:pic>
        <p:nvPicPr>
          <p:cNvPr id="73" name="Picture 72">
            <a:extLst>
              <a:ext uri="{FF2B5EF4-FFF2-40B4-BE49-F238E27FC236}">
                <a16:creationId xmlns:a16="http://schemas.microsoft.com/office/drawing/2014/main" id="{DA2E4B2C-6D6C-44B2-9DD1-ABA5326FCC4E}"/>
              </a:ext>
            </a:extLst>
          </p:cNvPr>
          <p:cNvPicPr>
            <a:picLocks noChangeAspect="1"/>
          </p:cNvPicPr>
          <p:nvPr/>
        </p:nvPicPr>
        <p:blipFill>
          <a:blip r:embed="rId4"/>
          <a:stretch>
            <a:fillRect/>
          </a:stretch>
        </p:blipFill>
        <p:spPr>
          <a:xfrm>
            <a:off x="2858736" y="2383030"/>
            <a:ext cx="625050" cy="625050"/>
          </a:xfrm>
          <a:prstGeom prst="rect">
            <a:avLst/>
          </a:prstGeom>
        </p:spPr>
      </p:pic>
      <p:pic>
        <p:nvPicPr>
          <p:cNvPr id="77" name="Picture 76">
            <a:extLst>
              <a:ext uri="{FF2B5EF4-FFF2-40B4-BE49-F238E27FC236}">
                <a16:creationId xmlns:a16="http://schemas.microsoft.com/office/drawing/2014/main" id="{1CE9520B-EDBE-437F-AB03-D93C8F498EA7}"/>
              </a:ext>
            </a:extLst>
          </p:cNvPr>
          <p:cNvPicPr>
            <a:picLocks noChangeAspect="1"/>
          </p:cNvPicPr>
          <p:nvPr/>
        </p:nvPicPr>
        <p:blipFill>
          <a:blip r:embed="rId11"/>
          <a:stretch>
            <a:fillRect/>
          </a:stretch>
        </p:blipFill>
        <p:spPr>
          <a:xfrm>
            <a:off x="2688076" y="3154971"/>
            <a:ext cx="880853" cy="878651"/>
          </a:xfrm>
          <a:prstGeom prst="rect">
            <a:avLst/>
          </a:prstGeom>
        </p:spPr>
      </p:pic>
      <p:pic>
        <p:nvPicPr>
          <p:cNvPr id="78" name="Picture 77">
            <a:extLst>
              <a:ext uri="{FF2B5EF4-FFF2-40B4-BE49-F238E27FC236}">
                <a16:creationId xmlns:a16="http://schemas.microsoft.com/office/drawing/2014/main" id="{F2E9B633-DC16-467E-915D-0A29D374275F}"/>
              </a:ext>
            </a:extLst>
          </p:cNvPr>
          <p:cNvPicPr>
            <a:picLocks noChangeAspect="1"/>
          </p:cNvPicPr>
          <p:nvPr/>
        </p:nvPicPr>
        <p:blipFill>
          <a:blip r:embed="rId4"/>
          <a:stretch>
            <a:fillRect/>
          </a:stretch>
        </p:blipFill>
        <p:spPr>
          <a:xfrm>
            <a:off x="2983340" y="3080940"/>
            <a:ext cx="625050" cy="625050"/>
          </a:xfrm>
          <a:prstGeom prst="rect">
            <a:avLst/>
          </a:prstGeom>
        </p:spPr>
      </p:pic>
      <p:pic>
        <p:nvPicPr>
          <p:cNvPr id="79" name="Picture 78">
            <a:extLst>
              <a:ext uri="{FF2B5EF4-FFF2-40B4-BE49-F238E27FC236}">
                <a16:creationId xmlns:a16="http://schemas.microsoft.com/office/drawing/2014/main" id="{605A72C0-6C99-4036-96AB-1DDC430C27F3}"/>
              </a:ext>
            </a:extLst>
          </p:cNvPr>
          <p:cNvPicPr>
            <a:picLocks noChangeAspect="1"/>
          </p:cNvPicPr>
          <p:nvPr/>
        </p:nvPicPr>
        <p:blipFill>
          <a:blip r:embed="rId4"/>
          <a:stretch>
            <a:fillRect/>
          </a:stretch>
        </p:blipFill>
        <p:spPr>
          <a:xfrm>
            <a:off x="2485158" y="3567855"/>
            <a:ext cx="625050" cy="625050"/>
          </a:xfrm>
          <a:prstGeom prst="rect">
            <a:avLst/>
          </a:prstGeom>
        </p:spPr>
      </p:pic>
      <p:sp>
        <p:nvSpPr>
          <p:cNvPr id="80" name="Rectangle 79">
            <a:extLst>
              <a:ext uri="{FF2B5EF4-FFF2-40B4-BE49-F238E27FC236}">
                <a16:creationId xmlns:a16="http://schemas.microsoft.com/office/drawing/2014/main" id="{C4B9F482-578A-4420-89DB-C0AB9F30CA23}"/>
              </a:ext>
            </a:extLst>
          </p:cNvPr>
          <p:cNvSpPr/>
          <p:nvPr/>
        </p:nvSpPr>
        <p:spPr>
          <a:xfrm>
            <a:off x="7091067" y="1187070"/>
            <a:ext cx="1961300" cy="158873"/>
          </a:xfrm>
          <a:prstGeom prst="rect">
            <a:avLst/>
          </a:prstGeom>
          <a:solidFill>
            <a:srgbClr val="D9EBF4"/>
          </a:solidFill>
          <a:ln w="9525" cap="flat" cmpd="sng" algn="ctr">
            <a:noFill/>
            <a:prstDash val="solid"/>
          </a:ln>
          <a:effectLst>
            <a:outerShdw blurRad="50800" dist="38100" dir="5400000" algn="t" rotWithShape="0">
              <a:prstClr val="black">
                <a:alpha val="40000"/>
              </a:prstClr>
            </a:outerShdw>
          </a:effectLst>
        </p:spPr>
        <p:txBody>
          <a:bodyPr anchor="ctr"/>
          <a:lstStyle/>
          <a:p>
            <a:pPr marL="0" marR="0" lvl="0" indent="0" algn="ctr" defTabSz="995690" rtl="0" eaLnBrk="1" fontAlgn="auto" latinLnBrk="0" hangingPunct="1">
              <a:lnSpc>
                <a:spcPct val="100000"/>
              </a:lnSpc>
              <a:spcBef>
                <a:spcPts val="0"/>
              </a:spcBef>
              <a:spcAft>
                <a:spcPts val="0"/>
              </a:spcAft>
              <a:buClrTx/>
              <a:buSzTx/>
              <a:buFontTx/>
              <a:buNone/>
              <a:tabLst/>
              <a:defRPr/>
            </a:pPr>
            <a:r>
              <a:rPr kumimoji="0" lang="en-GB" sz="1000" b="1" i="0" u="none" strike="noStrike" kern="0" cap="none" spc="0" normalizeH="0" baseline="0" noProof="0">
                <a:ln>
                  <a:noFill/>
                </a:ln>
                <a:solidFill>
                  <a:srgbClr val="003B5B"/>
                </a:solidFill>
                <a:effectLst/>
                <a:uLnTx/>
                <a:uFillTx/>
                <a:latin typeface="Century Gothic"/>
                <a:ea typeface="+mn-ea"/>
                <a:cs typeface="Arial" panose="020B0604020202020204" pitchFamily="34" charset="0"/>
              </a:rPr>
              <a:t>Key enablers to delivery:</a:t>
            </a:r>
          </a:p>
        </p:txBody>
      </p:sp>
      <p:sp>
        <p:nvSpPr>
          <p:cNvPr id="60" name="Rectangle 59">
            <a:extLst>
              <a:ext uri="{FF2B5EF4-FFF2-40B4-BE49-F238E27FC236}">
                <a16:creationId xmlns:a16="http://schemas.microsoft.com/office/drawing/2014/main" id="{768378F4-B9C6-496A-A99C-92D668B1C797}"/>
              </a:ext>
            </a:extLst>
          </p:cNvPr>
          <p:cNvSpPr/>
          <p:nvPr/>
        </p:nvSpPr>
        <p:spPr>
          <a:xfrm>
            <a:off x="4931358" y="2547017"/>
            <a:ext cx="1392875" cy="333432"/>
          </a:xfrm>
          <a:prstGeom prst="rect">
            <a:avLst/>
          </a:prstGeom>
          <a:solidFill>
            <a:srgbClr val="D9EBF4"/>
          </a:solidFill>
          <a:ln w="9525" cap="flat" cmpd="sng" algn="ctr">
            <a:noFill/>
            <a:prstDash val="solid"/>
          </a:ln>
          <a:effectLst>
            <a:outerShdw blurRad="50800" dist="38100" dir="5400000" algn="t" rotWithShape="0">
              <a:prstClr val="black">
                <a:alpha val="40000"/>
              </a:prstClr>
            </a:outerShdw>
          </a:effectLst>
        </p:spPr>
        <p:txBody>
          <a:bodyPr anchor="ctr"/>
          <a:lstStyle/>
          <a:p>
            <a:pPr marL="0" marR="0" lvl="0" indent="0" algn="ctr" defTabSz="995690" rtl="0" eaLnBrk="1" fontAlgn="auto" latinLnBrk="0" hangingPunct="1">
              <a:lnSpc>
                <a:spcPct val="100000"/>
              </a:lnSpc>
              <a:spcBef>
                <a:spcPts val="0"/>
              </a:spcBef>
              <a:spcAft>
                <a:spcPts val="0"/>
              </a:spcAft>
              <a:buClrTx/>
              <a:buSzTx/>
              <a:buFontTx/>
              <a:buNone/>
              <a:tabLst/>
              <a:defRPr/>
            </a:pPr>
            <a:endParaRPr kumimoji="0" lang="en-GB" sz="1000" b="1" i="0" u="none" strike="noStrike" kern="0" cap="none" spc="0" normalizeH="0" baseline="0" noProof="0">
              <a:ln>
                <a:noFill/>
              </a:ln>
              <a:solidFill>
                <a:srgbClr val="003B5B"/>
              </a:solidFill>
              <a:effectLst/>
              <a:uLnTx/>
              <a:uFillTx/>
              <a:latin typeface="Century Gothic"/>
              <a:ea typeface="+mn-ea"/>
              <a:cs typeface="Arial" panose="020B0604020202020204" pitchFamily="34" charset="0"/>
            </a:endParaRPr>
          </a:p>
        </p:txBody>
      </p:sp>
      <p:sp>
        <p:nvSpPr>
          <p:cNvPr id="9" name="Rectangle 8">
            <a:extLst>
              <a:ext uri="{FF2B5EF4-FFF2-40B4-BE49-F238E27FC236}">
                <a16:creationId xmlns:a16="http://schemas.microsoft.com/office/drawing/2014/main" id="{394ED140-97CC-4714-8203-E68AEAA8FE31}"/>
              </a:ext>
            </a:extLst>
          </p:cNvPr>
          <p:cNvSpPr/>
          <p:nvPr/>
        </p:nvSpPr>
        <p:spPr bwMode="gray">
          <a:xfrm>
            <a:off x="5341325" y="3698670"/>
            <a:ext cx="329400" cy="158812"/>
          </a:xfrm>
          <a:prstGeom prst="rect">
            <a:avLst/>
          </a:prstGeom>
          <a:solidFill>
            <a:srgbClr val="3BBAFF"/>
          </a:solidFill>
          <a:ln w="1905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300"/>
              </a:spcBef>
              <a:spcAft>
                <a:spcPts val="0"/>
              </a:spcAft>
              <a:buClrTx/>
              <a:buSzTx/>
              <a:buFont typeface="Courier New" pitchFamily="49" charset="0"/>
              <a:buNone/>
              <a:tabLst/>
              <a:defRPr/>
            </a:pPr>
            <a:endParaRPr kumimoji="0" lang="en-GB" sz="1400" b="0" i="0" u="none" strike="noStrike" kern="1200" cap="none" spc="0" normalizeH="0" baseline="0" noProof="0">
              <a:ln>
                <a:noFill/>
              </a:ln>
              <a:solidFill>
                <a:srgbClr val="000000"/>
              </a:solidFill>
              <a:effectLst/>
              <a:uLnTx/>
              <a:uFillTx/>
              <a:latin typeface="Book Antiqua"/>
              <a:ea typeface="+mn-ea"/>
              <a:cs typeface="Arial" pitchFamily="34" charset="0"/>
            </a:endParaRPr>
          </a:p>
        </p:txBody>
      </p:sp>
      <p:sp>
        <p:nvSpPr>
          <p:cNvPr id="61" name="Rectangle 60">
            <a:extLst>
              <a:ext uri="{FF2B5EF4-FFF2-40B4-BE49-F238E27FC236}">
                <a16:creationId xmlns:a16="http://schemas.microsoft.com/office/drawing/2014/main" id="{B8C0528F-C07E-4B0E-8828-ACA980516FC1}"/>
              </a:ext>
            </a:extLst>
          </p:cNvPr>
          <p:cNvSpPr/>
          <p:nvPr/>
        </p:nvSpPr>
        <p:spPr>
          <a:xfrm>
            <a:off x="4443361" y="3350675"/>
            <a:ext cx="2241948" cy="310002"/>
          </a:xfrm>
          <a:prstGeom prst="rect">
            <a:avLst/>
          </a:prstGeom>
          <a:solidFill>
            <a:srgbClr val="D9EBF4"/>
          </a:solidFill>
          <a:ln w="9525" cap="flat" cmpd="sng" algn="ctr">
            <a:noFill/>
            <a:prstDash val="solid"/>
          </a:ln>
          <a:effectLst>
            <a:outerShdw blurRad="50800" dist="38100" dir="5400000" algn="t" rotWithShape="0">
              <a:prstClr val="black">
                <a:alpha val="40000"/>
              </a:prstClr>
            </a:outerShdw>
          </a:effectLst>
        </p:spPr>
        <p:txBody>
          <a:bodyPr anchor="ctr"/>
          <a:lstStyle/>
          <a:p>
            <a:pPr marL="0" marR="0" lvl="0" indent="0" algn="ctr" defTabSz="995690" rtl="0" eaLnBrk="1" fontAlgn="auto" latinLnBrk="0" hangingPunct="1">
              <a:lnSpc>
                <a:spcPct val="100000"/>
              </a:lnSpc>
              <a:spcBef>
                <a:spcPts val="0"/>
              </a:spcBef>
              <a:spcAft>
                <a:spcPts val="0"/>
              </a:spcAft>
              <a:buClrTx/>
              <a:buSzTx/>
              <a:buFontTx/>
              <a:buNone/>
              <a:tabLst/>
              <a:defRPr/>
            </a:pPr>
            <a:endParaRPr kumimoji="0" lang="en-GB" sz="1000" b="1" i="0" u="none" strike="noStrike" kern="0" cap="none" spc="0" normalizeH="0" baseline="0" noProof="0">
              <a:ln>
                <a:noFill/>
              </a:ln>
              <a:solidFill>
                <a:srgbClr val="003B5B"/>
              </a:solidFill>
              <a:effectLst/>
              <a:uLnTx/>
              <a:uFillTx/>
              <a:latin typeface="Century Gothic"/>
              <a:ea typeface="+mn-ea"/>
              <a:cs typeface="Arial" panose="020B0604020202020204" pitchFamily="34" charset="0"/>
            </a:endParaRPr>
          </a:p>
        </p:txBody>
      </p:sp>
      <p:sp>
        <p:nvSpPr>
          <p:cNvPr id="10" name="Isosceles Triangle 9">
            <a:extLst>
              <a:ext uri="{FF2B5EF4-FFF2-40B4-BE49-F238E27FC236}">
                <a16:creationId xmlns:a16="http://schemas.microsoft.com/office/drawing/2014/main" id="{C18B71F6-A5F9-41DD-BDD1-F4B1D2A86E50}"/>
              </a:ext>
            </a:extLst>
          </p:cNvPr>
          <p:cNvSpPr/>
          <p:nvPr/>
        </p:nvSpPr>
        <p:spPr bwMode="gray">
          <a:xfrm rot="18071506">
            <a:off x="4896652" y="2846666"/>
            <a:ext cx="194030" cy="154897"/>
          </a:xfrm>
          <a:prstGeom prst="triangle">
            <a:avLst/>
          </a:prstGeom>
          <a:solidFill>
            <a:srgbClr val="B2D6E9"/>
          </a:solidFill>
          <a:ln w="19050">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300"/>
              </a:spcBef>
              <a:spcAft>
                <a:spcPts val="0"/>
              </a:spcAft>
              <a:buClrTx/>
              <a:buSzTx/>
              <a:buFont typeface="Courier New" pitchFamily="49" charset="0"/>
              <a:buNone/>
              <a:tabLst/>
              <a:defRPr/>
            </a:pPr>
            <a:endParaRPr kumimoji="0" lang="en-GB" sz="1400" b="0" i="0" u="none" strike="noStrike" kern="1200" cap="none" spc="0" normalizeH="0" baseline="0" noProof="0">
              <a:ln>
                <a:noFill/>
              </a:ln>
              <a:solidFill>
                <a:srgbClr val="000000"/>
              </a:solidFill>
              <a:effectLst/>
              <a:uLnTx/>
              <a:uFillTx/>
              <a:latin typeface="Book Antiqua"/>
              <a:ea typeface="+mn-ea"/>
              <a:cs typeface="Arial" pitchFamily="34" charset="0"/>
            </a:endParaRPr>
          </a:p>
        </p:txBody>
      </p:sp>
      <p:sp>
        <p:nvSpPr>
          <p:cNvPr id="46" name="Isosceles Triangle 45">
            <a:extLst>
              <a:ext uri="{FF2B5EF4-FFF2-40B4-BE49-F238E27FC236}">
                <a16:creationId xmlns:a16="http://schemas.microsoft.com/office/drawing/2014/main" id="{14E245A9-DB74-4A91-98DD-F231D0995AE7}"/>
              </a:ext>
            </a:extLst>
          </p:cNvPr>
          <p:cNvSpPr/>
          <p:nvPr/>
        </p:nvSpPr>
        <p:spPr bwMode="gray">
          <a:xfrm rot="17978077">
            <a:off x="4392709" y="3619152"/>
            <a:ext cx="262215" cy="205240"/>
          </a:xfrm>
          <a:prstGeom prst="triangle">
            <a:avLst>
              <a:gd name="adj" fmla="val 54006"/>
            </a:avLst>
          </a:prstGeom>
          <a:solidFill>
            <a:srgbClr val="B2D6E9"/>
          </a:solidFill>
          <a:ln w="19050">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300"/>
              </a:spcBef>
              <a:spcAft>
                <a:spcPts val="0"/>
              </a:spcAft>
              <a:buClrTx/>
              <a:buSzTx/>
              <a:buFont typeface="Courier New" pitchFamily="49" charset="0"/>
              <a:buNone/>
              <a:tabLst/>
              <a:defRPr/>
            </a:pPr>
            <a:endParaRPr kumimoji="0" lang="en-GB" sz="1400" b="0" i="0" u="none" strike="noStrike" kern="1200" cap="none" spc="0" normalizeH="0" baseline="0" noProof="0">
              <a:ln>
                <a:noFill/>
              </a:ln>
              <a:solidFill>
                <a:srgbClr val="000000"/>
              </a:solidFill>
              <a:effectLst/>
              <a:uLnTx/>
              <a:uFillTx/>
              <a:latin typeface="Book Antiqua"/>
              <a:ea typeface="+mn-ea"/>
              <a:cs typeface="Arial" pitchFamily="34" charset="0"/>
            </a:endParaRPr>
          </a:p>
        </p:txBody>
      </p:sp>
      <p:sp>
        <p:nvSpPr>
          <p:cNvPr id="2" name="Rectangle 1">
            <a:extLst>
              <a:ext uri="{FF2B5EF4-FFF2-40B4-BE49-F238E27FC236}">
                <a16:creationId xmlns:a16="http://schemas.microsoft.com/office/drawing/2014/main" id="{BF3727D5-2E34-49F7-96B7-3D58D1D91369}"/>
              </a:ext>
            </a:extLst>
          </p:cNvPr>
          <p:cNvSpPr/>
          <p:nvPr/>
        </p:nvSpPr>
        <p:spPr>
          <a:xfrm>
            <a:off x="4702532" y="3365881"/>
            <a:ext cx="1717137" cy="246221"/>
          </a:xfrm>
          <a:prstGeom prst="rect">
            <a:avLst/>
          </a:prstGeom>
        </p:spPr>
        <p:txBody>
          <a:bodyPr wrap="none">
            <a:spAutoFit/>
          </a:bodyPr>
          <a:lstStyle/>
          <a:p>
            <a:pPr marL="0" marR="0" lvl="0" indent="0" algn="ctr" defTabSz="995690" rtl="0" eaLnBrk="1" fontAlgn="auto" latinLnBrk="0" hangingPunct="1">
              <a:lnSpc>
                <a:spcPct val="100000"/>
              </a:lnSpc>
              <a:spcBef>
                <a:spcPts val="0"/>
              </a:spcBef>
              <a:spcAft>
                <a:spcPts val="0"/>
              </a:spcAft>
              <a:buClrTx/>
              <a:buSzTx/>
              <a:buFontTx/>
              <a:buNone/>
              <a:tabLst/>
              <a:defRPr/>
            </a:pPr>
            <a:r>
              <a:rPr kumimoji="0" lang="en-GB" sz="1000" b="1" i="0" u="none" strike="noStrike" kern="0" cap="none" spc="0" normalizeH="0" baseline="0" noProof="0">
                <a:ln>
                  <a:noFill/>
                </a:ln>
                <a:solidFill>
                  <a:srgbClr val="003B5B"/>
                </a:solidFill>
                <a:effectLst/>
                <a:uLnTx/>
                <a:uFillTx/>
                <a:latin typeface="Century Gothic"/>
                <a:ea typeface="+mn-ea"/>
                <a:cs typeface="Arial" panose="020B0604020202020204" pitchFamily="34" charset="0"/>
              </a:rPr>
              <a:t>3. Help when you need it</a:t>
            </a:r>
          </a:p>
        </p:txBody>
      </p:sp>
      <p:sp>
        <p:nvSpPr>
          <p:cNvPr id="6" name="Rectangle 5">
            <a:extLst>
              <a:ext uri="{FF2B5EF4-FFF2-40B4-BE49-F238E27FC236}">
                <a16:creationId xmlns:a16="http://schemas.microsoft.com/office/drawing/2014/main" id="{6099A160-56AF-49D1-9153-77479F106484}"/>
              </a:ext>
            </a:extLst>
          </p:cNvPr>
          <p:cNvSpPr/>
          <p:nvPr/>
        </p:nvSpPr>
        <p:spPr>
          <a:xfrm>
            <a:off x="4191115" y="4469339"/>
            <a:ext cx="1588897" cy="246221"/>
          </a:xfrm>
          <a:prstGeom prst="rect">
            <a:avLst/>
          </a:prstGeom>
        </p:spPr>
        <p:txBody>
          <a:bodyPr wrap="none">
            <a:spAutoFit/>
          </a:bodyPr>
          <a:lstStyle/>
          <a:p>
            <a:pPr marL="0" marR="0" lvl="0" indent="0" algn="ctr" defTabSz="995690" rtl="0" eaLnBrk="1" fontAlgn="auto" latinLnBrk="0" hangingPunct="1">
              <a:lnSpc>
                <a:spcPct val="100000"/>
              </a:lnSpc>
              <a:spcBef>
                <a:spcPts val="0"/>
              </a:spcBef>
              <a:spcAft>
                <a:spcPts val="0"/>
              </a:spcAft>
              <a:buClrTx/>
              <a:buSzTx/>
              <a:buFontTx/>
              <a:buNone/>
              <a:tabLst/>
              <a:defRPr/>
            </a:pPr>
            <a:r>
              <a:rPr kumimoji="0" lang="en-GB" sz="1000" b="1" i="0" u="none" strike="noStrike" kern="0" cap="none" spc="0" normalizeH="0" baseline="0" noProof="0">
                <a:ln>
                  <a:noFill/>
                </a:ln>
                <a:solidFill>
                  <a:srgbClr val="003B5B"/>
                </a:solidFill>
                <a:effectLst/>
                <a:uLnTx/>
                <a:uFillTx/>
                <a:latin typeface="Century Gothic"/>
                <a:ea typeface="+mn-ea"/>
                <a:cs typeface="Arial" panose="020B0604020202020204" pitchFamily="34" charset="0"/>
              </a:rPr>
              <a:t>2. Help to help yourself</a:t>
            </a:r>
          </a:p>
        </p:txBody>
      </p:sp>
      <p:sp>
        <p:nvSpPr>
          <p:cNvPr id="11" name="Rectangle 10">
            <a:extLst>
              <a:ext uri="{FF2B5EF4-FFF2-40B4-BE49-F238E27FC236}">
                <a16:creationId xmlns:a16="http://schemas.microsoft.com/office/drawing/2014/main" id="{A914AC59-DDA0-480B-BB1D-797B9909585E}"/>
              </a:ext>
            </a:extLst>
          </p:cNvPr>
          <p:cNvSpPr/>
          <p:nvPr/>
        </p:nvSpPr>
        <p:spPr>
          <a:xfrm>
            <a:off x="3685692" y="5598143"/>
            <a:ext cx="2050561" cy="246221"/>
          </a:xfrm>
          <a:prstGeom prst="rect">
            <a:avLst/>
          </a:prstGeom>
        </p:spPr>
        <p:txBody>
          <a:bodyPr wrap="none">
            <a:spAutoFit/>
          </a:bodyPr>
          <a:lstStyle/>
          <a:p>
            <a:pPr marL="0" marR="0" lvl="0" indent="0" algn="ctr" defTabSz="995690" rtl="0" eaLnBrk="1" fontAlgn="auto" latinLnBrk="0" hangingPunct="1">
              <a:lnSpc>
                <a:spcPct val="100000"/>
              </a:lnSpc>
              <a:spcBef>
                <a:spcPts val="0"/>
              </a:spcBef>
              <a:spcAft>
                <a:spcPts val="0"/>
              </a:spcAft>
              <a:buClrTx/>
              <a:buSzTx/>
              <a:buFontTx/>
              <a:buNone/>
              <a:tabLst/>
              <a:defRPr/>
            </a:pPr>
            <a:r>
              <a:rPr kumimoji="0" lang="en-GB" sz="1000" b="1" i="0" u="none" strike="noStrike" kern="0" cap="none" spc="0" normalizeH="0" baseline="0" noProof="0">
                <a:ln>
                  <a:noFill/>
                </a:ln>
                <a:solidFill>
                  <a:srgbClr val="003B5B"/>
                </a:solidFill>
                <a:effectLst/>
                <a:uLnTx/>
                <a:uFillTx/>
                <a:latin typeface="Century Gothic"/>
                <a:ea typeface="+mn-ea"/>
                <a:cs typeface="Arial" panose="020B0604020202020204" pitchFamily="34" charset="0"/>
              </a:rPr>
              <a:t>1. Help for strong communities</a:t>
            </a:r>
          </a:p>
        </p:txBody>
      </p:sp>
      <p:pic>
        <p:nvPicPr>
          <p:cNvPr id="14" name="Graphic 13" descr="Stopwatch">
            <a:extLst>
              <a:ext uri="{FF2B5EF4-FFF2-40B4-BE49-F238E27FC236}">
                <a16:creationId xmlns:a16="http://schemas.microsoft.com/office/drawing/2014/main" id="{2950BDB3-6A09-4F1E-8E86-D747EBBD1E48}"/>
              </a:ext>
            </a:extLst>
          </p:cNvPr>
          <p:cNvPicPr>
            <a:picLocks noChangeAspect="1"/>
          </p:cNvPicPr>
          <p:nvPr/>
        </p:nvPicPr>
        <p:blipFill>
          <a:blip r:embed="rId12" cstate="hqprint">
            <a:extLst>
              <a:ext uri="{28A0092B-C50C-407E-A947-70E740481C1C}">
                <a14:useLocalDpi xmlns:a14="http://schemas.microsoft.com/office/drawing/2010/main" val="0"/>
              </a:ext>
              <a:ext uri="{96DAC541-7B7A-43D3-8B79-37D633B846F1}">
                <asvg:svgBlip xmlns:asvg="http://schemas.microsoft.com/office/drawing/2016/SVG/main" r:embed="rId13"/>
              </a:ext>
            </a:extLst>
          </a:blip>
          <a:stretch>
            <a:fillRect/>
          </a:stretch>
        </p:blipFill>
        <p:spPr>
          <a:xfrm>
            <a:off x="4441496" y="3345528"/>
            <a:ext cx="329401" cy="329401"/>
          </a:xfrm>
          <a:prstGeom prst="rect">
            <a:avLst/>
          </a:prstGeom>
        </p:spPr>
      </p:pic>
      <p:pic>
        <p:nvPicPr>
          <p:cNvPr id="18" name="Graphic 17" descr="Repeat">
            <a:extLst>
              <a:ext uri="{FF2B5EF4-FFF2-40B4-BE49-F238E27FC236}">
                <a16:creationId xmlns:a16="http://schemas.microsoft.com/office/drawing/2014/main" id="{AECFA8F5-E164-450E-9F2E-9530A9F1C70C}"/>
              </a:ext>
            </a:extLst>
          </p:cNvPr>
          <p:cNvPicPr>
            <a:picLocks noChangeAspect="1"/>
          </p:cNvPicPr>
          <p:nvPr/>
        </p:nvPicPr>
        <p:blipFill>
          <a:blip r:embed="rId14" cstate="hqprint">
            <a:extLst>
              <a:ext uri="{28A0092B-C50C-407E-A947-70E740481C1C}">
                <a14:useLocalDpi xmlns:a14="http://schemas.microsoft.com/office/drawing/2010/main" val="0"/>
              </a:ext>
              <a:ext uri="{96DAC541-7B7A-43D3-8B79-37D633B846F1}">
                <asvg:svgBlip xmlns:asvg="http://schemas.microsoft.com/office/drawing/2016/SVG/main" r:embed="rId15"/>
              </a:ext>
            </a:extLst>
          </a:blip>
          <a:stretch>
            <a:fillRect/>
          </a:stretch>
        </p:blipFill>
        <p:spPr>
          <a:xfrm rot="16868292">
            <a:off x="3862223" y="4420057"/>
            <a:ext cx="360755" cy="360755"/>
          </a:xfrm>
          <a:prstGeom prst="rect">
            <a:avLst/>
          </a:prstGeom>
        </p:spPr>
      </p:pic>
      <p:pic>
        <p:nvPicPr>
          <p:cNvPr id="22" name="Picture 21">
            <a:extLst>
              <a:ext uri="{FF2B5EF4-FFF2-40B4-BE49-F238E27FC236}">
                <a16:creationId xmlns:a16="http://schemas.microsoft.com/office/drawing/2014/main" id="{96422516-6B41-4F5A-A165-22517B27CBD9}"/>
              </a:ext>
            </a:extLst>
          </p:cNvPr>
          <p:cNvPicPr>
            <a:picLocks noChangeAspect="1"/>
          </p:cNvPicPr>
          <p:nvPr/>
        </p:nvPicPr>
        <p:blipFill>
          <a:blip r:embed="rId16"/>
          <a:stretch>
            <a:fillRect/>
          </a:stretch>
        </p:blipFill>
        <p:spPr>
          <a:xfrm>
            <a:off x="6680127" y="2292335"/>
            <a:ext cx="920341" cy="775024"/>
          </a:xfrm>
          <a:prstGeom prst="rect">
            <a:avLst/>
          </a:prstGeom>
        </p:spPr>
      </p:pic>
      <p:sp>
        <p:nvSpPr>
          <p:cNvPr id="23" name="Oval 22">
            <a:extLst>
              <a:ext uri="{FF2B5EF4-FFF2-40B4-BE49-F238E27FC236}">
                <a16:creationId xmlns:a16="http://schemas.microsoft.com/office/drawing/2014/main" id="{579910CE-1EC1-4A09-8847-ADFC44D6382C}"/>
              </a:ext>
            </a:extLst>
          </p:cNvPr>
          <p:cNvSpPr/>
          <p:nvPr/>
        </p:nvSpPr>
        <p:spPr bwMode="gray">
          <a:xfrm>
            <a:off x="4967408" y="2582918"/>
            <a:ext cx="245267" cy="269191"/>
          </a:xfrm>
          <a:prstGeom prst="ellipse">
            <a:avLst/>
          </a:prstGeom>
          <a:solidFill>
            <a:srgbClr val="F8C470"/>
          </a:solidFill>
          <a:ln w="19050">
            <a:solidFill>
              <a:srgbClr val="F8C47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300"/>
              </a:spcBef>
              <a:spcAft>
                <a:spcPts val="0"/>
              </a:spcAft>
              <a:buClrTx/>
              <a:buSzTx/>
              <a:buFont typeface="Courier New" pitchFamily="49" charset="0"/>
              <a:buNone/>
              <a:tabLst/>
              <a:defRPr/>
            </a:pPr>
            <a:endParaRPr kumimoji="0" lang="en-GB" sz="1400" b="0" i="0" u="none" strike="noStrike" kern="1200" cap="none" spc="0" normalizeH="0" baseline="0" noProof="0">
              <a:ln>
                <a:noFill/>
              </a:ln>
              <a:solidFill>
                <a:srgbClr val="000000"/>
              </a:solidFill>
              <a:effectLst/>
              <a:uLnTx/>
              <a:uFillTx/>
              <a:latin typeface="Book Antiqua"/>
              <a:ea typeface="+mn-ea"/>
              <a:cs typeface="Arial" pitchFamily="34" charset="0"/>
            </a:endParaRPr>
          </a:p>
        </p:txBody>
      </p:sp>
      <p:sp>
        <p:nvSpPr>
          <p:cNvPr id="24" name="Rectangle 23">
            <a:extLst>
              <a:ext uri="{FF2B5EF4-FFF2-40B4-BE49-F238E27FC236}">
                <a16:creationId xmlns:a16="http://schemas.microsoft.com/office/drawing/2014/main" id="{C8A808D1-84D2-46C7-9B2C-E08CE00932DE}"/>
              </a:ext>
            </a:extLst>
          </p:cNvPr>
          <p:cNvSpPr/>
          <p:nvPr/>
        </p:nvSpPr>
        <p:spPr>
          <a:xfrm>
            <a:off x="5143160" y="2571649"/>
            <a:ext cx="1237838" cy="246221"/>
          </a:xfrm>
          <a:prstGeom prst="rect">
            <a:avLst/>
          </a:prstGeom>
        </p:spPr>
        <p:txBody>
          <a:bodyPr wrap="none">
            <a:spAutoFit/>
          </a:bodyPr>
          <a:lstStyle/>
          <a:p>
            <a:pPr marL="0" marR="0" lvl="0" indent="0" algn="ctr" defTabSz="995690" rtl="0" eaLnBrk="1" fontAlgn="auto" latinLnBrk="0" hangingPunct="1">
              <a:lnSpc>
                <a:spcPct val="100000"/>
              </a:lnSpc>
              <a:spcBef>
                <a:spcPts val="0"/>
              </a:spcBef>
              <a:spcAft>
                <a:spcPts val="0"/>
              </a:spcAft>
              <a:buClrTx/>
              <a:buSzTx/>
              <a:buFontTx/>
              <a:buNone/>
              <a:tabLst/>
              <a:defRPr/>
            </a:pPr>
            <a:r>
              <a:rPr kumimoji="0" lang="en-GB" sz="1000" b="1" i="0" u="none" strike="noStrike" kern="0" cap="none" spc="0" normalizeH="0" baseline="0" noProof="0">
                <a:ln>
                  <a:noFill/>
                </a:ln>
                <a:solidFill>
                  <a:srgbClr val="003B5B"/>
                </a:solidFill>
                <a:effectLst/>
                <a:uLnTx/>
                <a:uFillTx/>
                <a:latin typeface="Century Gothic"/>
                <a:ea typeface="+mn-ea"/>
                <a:cs typeface="Arial" panose="020B0604020202020204" pitchFamily="34" charset="0"/>
              </a:rPr>
              <a:t>4. Help long term</a:t>
            </a:r>
          </a:p>
        </p:txBody>
      </p:sp>
      <p:pic>
        <p:nvPicPr>
          <p:cNvPr id="26" name="Graphic 25" descr="Receiver">
            <a:extLst>
              <a:ext uri="{FF2B5EF4-FFF2-40B4-BE49-F238E27FC236}">
                <a16:creationId xmlns:a16="http://schemas.microsoft.com/office/drawing/2014/main" id="{0035D70E-BA8D-4CEC-AA93-ACEE29A01E91}"/>
              </a:ext>
            </a:extLst>
          </p:cNvPr>
          <p:cNvPicPr>
            <a:picLocks noChangeAspect="1"/>
          </p:cNvPicPr>
          <p:nvPr/>
        </p:nvPicPr>
        <p:blipFill>
          <a:blip r:embed="rId17" cstate="hqprint">
            <a:extLst>
              <a:ext uri="{28A0092B-C50C-407E-A947-70E740481C1C}">
                <a14:useLocalDpi xmlns:a14="http://schemas.microsoft.com/office/drawing/2010/main" val="0"/>
              </a:ext>
              <a:ext uri="{96DAC541-7B7A-43D3-8B79-37D633B846F1}">
                <asvg:svgBlip xmlns:asvg="http://schemas.microsoft.com/office/drawing/2016/SVG/main" r:embed="rId18"/>
              </a:ext>
            </a:extLst>
          </a:blip>
          <a:stretch>
            <a:fillRect/>
          </a:stretch>
        </p:blipFill>
        <p:spPr>
          <a:xfrm rot="2593102">
            <a:off x="4972576" y="2606036"/>
            <a:ext cx="212607" cy="212607"/>
          </a:xfrm>
          <a:prstGeom prst="rect">
            <a:avLst/>
          </a:prstGeom>
        </p:spPr>
      </p:pic>
      <p:sp>
        <p:nvSpPr>
          <p:cNvPr id="85" name="Isosceles Triangle 84">
            <a:extLst>
              <a:ext uri="{FF2B5EF4-FFF2-40B4-BE49-F238E27FC236}">
                <a16:creationId xmlns:a16="http://schemas.microsoft.com/office/drawing/2014/main" id="{62E0B76A-A851-490A-A0D8-2BE39EF4D77F}"/>
              </a:ext>
            </a:extLst>
          </p:cNvPr>
          <p:cNvSpPr/>
          <p:nvPr/>
        </p:nvSpPr>
        <p:spPr bwMode="gray">
          <a:xfrm rot="17978077">
            <a:off x="3773429" y="4724196"/>
            <a:ext cx="262215" cy="205240"/>
          </a:xfrm>
          <a:prstGeom prst="triangle">
            <a:avLst>
              <a:gd name="adj" fmla="val 54006"/>
            </a:avLst>
          </a:prstGeom>
          <a:solidFill>
            <a:srgbClr val="B2D6E9"/>
          </a:solidFill>
          <a:ln w="19050">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300"/>
              </a:spcBef>
              <a:spcAft>
                <a:spcPts val="0"/>
              </a:spcAft>
              <a:buClrTx/>
              <a:buSzTx/>
              <a:buFont typeface="Courier New" pitchFamily="49" charset="0"/>
              <a:buNone/>
              <a:tabLst/>
              <a:defRPr/>
            </a:pPr>
            <a:endParaRPr kumimoji="0" lang="en-GB" sz="1400" b="0" i="0" u="none" strike="noStrike" kern="1200" cap="none" spc="0" normalizeH="0" baseline="0" noProof="0">
              <a:ln>
                <a:noFill/>
              </a:ln>
              <a:solidFill>
                <a:srgbClr val="000000"/>
              </a:solidFill>
              <a:effectLst/>
              <a:uLnTx/>
              <a:uFillTx/>
              <a:latin typeface="Book Antiqua"/>
              <a:ea typeface="+mn-ea"/>
              <a:cs typeface="Arial" pitchFamily="34" charset="0"/>
            </a:endParaRPr>
          </a:p>
        </p:txBody>
      </p:sp>
      <p:sp>
        <p:nvSpPr>
          <p:cNvPr id="86" name="Isosceles Triangle 85">
            <a:extLst>
              <a:ext uri="{FF2B5EF4-FFF2-40B4-BE49-F238E27FC236}">
                <a16:creationId xmlns:a16="http://schemas.microsoft.com/office/drawing/2014/main" id="{CFFE60D5-574D-4D9C-9522-015C1BA82059}"/>
              </a:ext>
            </a:extLst>
          </p:cNvPr>
          <p:cNvSpPr/>
          <p:nvPr/>
        </p:nvSpPr>
        <p:spPr bwMode="gray">
          <a:xfrm rot="18071506">
            <a:off x="3239159" y="5872390"/>
            <a:ext cx="173493" cy="137403"/>
          </a:xfrm>
          <a:prstGeom prst="triangle">
            <a:avLst/>
          </a:prstGeom>
          <a:solidFill>
            <a:srgbClr val="B2D6E9"/>
          </a:solidFill>
          <a:ln w="19050">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300"/>
              </a:spcBef>
              <a:spcAft>
                <a:spcPts val="0"/>
              </a:spcAft>
              <a:buClrTx/>
              <a:buSzTx/>
              <a:buFont typeface="Courier New" pitchFamily="49" charset="0"/>
              <a:buNone/>
              <a:tabLst/>
              <a:defRPr/>
            </a:pPr>
            <a:endParaRPr kumimoji="0" lang="en-GB" sz="1400" b="0" i="0" u="none" strike="noStrike" kern="1200" cap="none" spc="0" normalizeH="0" baseline="0" noProof="0">
              <a:ln>
                <a:noFill/>
              </a:ln>
              <a:solidFill>
                <a:srgbClr val="000000"/>
              </a:solidFill>
              <a:effectLst/>
              <a:uLnTx/>
              <a:uFillTx/>
              <a:latin typeface="Book Antiqua"/>
              <a:ea typeface="+mn-ea"/>
              <a:cs typeface="Arial" pitchFamily="34" charset="0"/>
            </a:endParaRPr>
          </a:p>
        </p:txBody>
      </p:sp>
      <p:pic>
        <p:nvPicPr>
          <p:cNvPr id="58" name="Picture 57">
            <a:extLst>
              <a:ext uri="{FF2B5EF4-FFF2-40B4-BE49-F238E27FC236}">
                <a16:creationId xmlns:a16="http://schemas.microsoft.com/office/drawing/2014/main" id="{96AA96EF-5F4F-42DD-9F0A-53B993FBFC78}"/>
              </a:ext>
            </a:extLst>
          </p:cNvPr>
          <p:cNvPicPr>
            <a:picLocks noChangeAspect="1"/>
          </p:cNvPicPr>
          <p:nvPr/>
        </p:nvPicPr>
        <p:blipFill>
          <a:blip r:embed="rId19"/>
          <a:stretch>
            <a:fillRect/>
          </a:stretch>
        </p:blipFill>
        <p:spPr>
          <a:xfrm>
            <a:off x="3337618" y="5598143"/>
            <a:ext cx="277251" cy="277251"/>
          </a:xfrm>
          <a:prstGeom prst="rect">
            <a:avLst/>
          </a:prstGeom>
          <a:solidFill>
            <a:srgbClr val="F7BD0B"/>
          </a:solidFill>
        </p:spPr>
      </p:pic>
      <p:sp>
        <p:nvSpPr>
          <p:cNvPr id="12" name="Slide Number Placeholder 11">
            <a:extLst>
              <a:ext uri="{FF2B5EF4-FFF2-40B4-BE49-F238E27FC236}">
                <a16:creationId xmlns:a16="http://schemas.microsoft.com/office/drawing/2014/main" id="{3FEE69A5-C4EB-46C7-887C-6FEF47CF6E01}"/>
              </a:ext>
            </a:extLst>
          </p:cNvPr>
          <p:cNvSpPr>
            <a:spLocks noGrp="1"/>
          </p:cNvSpPr>
          <p:nvPr>
            <p:ph type="sldNum" sz="quarter" idx="12"/>
          </p:nvPr>
        </p:nvSpPr>
        <p:spPr/>
        <p:txBody>
          <a:bodyPr/>
          <a:lstStyle/>
          <a:p>
            <a:fld id="{EA3DA7B4-1CBC-4A9E-B9AD-6DD77CAE4334}" type="slidenum">
              <a:rPr lang="en-GB" smtClean="0"/>
              <a:t>27</a:t>
            </a:fld>
            <a:endParaRPr lang="en-GB"/>
          </a:p>
        </p:txBody>
      </p:sp>
      <p:pic>
        <p:nvPicPr>
          <p:cNvPr id="57" name="Picture 1" descr="Description: http://www.wwcp.org.uk/wp-content/uploads/2016/11/West-Wales-Care-Partnership-logo-Partneriaeth-Gofal-Gorllewin-Cymru-logo.jpg">
            <a:extLst>
              <a:ext uri="{FF2B5EF4-FFF2-40B4-BE49-F238E27FC236}">
                <a16:creationId xmlns:a16="http://schemas.microsoft.com/office/drawing/2014/main" id="{8E757C9D-7E66-4552-8BA0-94FD40BEA8CE}"/>
              </a:ext>
            </a:extLst>
          </p:cNvPr>
          <p:cNvPicPr>
            <a:picLocks noChangeAspect="1" noChangeArrowheads="1"/>
          </p:cNvPicPr>
          <p:nvPr/>
        </p:nvPicPr>
        <p:blipFill>
          <a:blip r:embed="rId20" cstate="print">
            <a:extLst>
              <a:ext uri="{28A0092B-C50C-407E-A947-70E740481C1C}">
                <a14:useLocalDpi xmlns:a14="http://schemas.microsoft.com/office/drawing/2010/main" val="0"/>
              </a:ext>
            </a:extLst>
          </a:blip>
          <a:srcRect/>
          <a:stretch>
            <a:fillRect/>
          </a:stretch>
        </p:blipFill>
        <p:spPr bwMode="auto">
          <a:xfrm>
            <a:off x="9137729" y="452962"/>
            <a:ext cx="1618557" cy="6597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61159363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4">
            <a:extLst>
              <a:ext uri="{FF2B5EF4-FFF2-40B4-BE49-F238E27FC236}">
                <a16:creationId xmlns:a16="http://schemas.microsoft.com/office/drawing/2014/main" id="{192E9E98-B915-4E51-B1DB-D06BC5CF2610}"/>
              </a:ext>
            </a:extLst>
          </p:cNvPr>
          <p:cNvSpPr txBox="1">
            <a:spLocks/>
          </p:cNvSpPr>
          <p:nvPr/>
        </p:nvSpPr>
        <p:spPr>
          <a:xfrm>
            <a:off x="358775" y="434515"/>
            <a:ext cx="10021172" cy="403229"/>
          </a:xfrm>
          <a:prstGeom prst="rect">
            <a:avLst/>
          </a:prstGeom>
        </p:spPr>
        <p:txBody>
          <a:bodyPr vert="horz" lIns="0" tIns="0" rIns="0" bIns="0" rtlCol="0" anchor="b">
            <a:noAutofit/>
          </a:bodyPr>
          <a:lstStyle>
            <a:lvl1pPr algn="l" defTabSz="914400" rtl="0" eaLnBrk="1" latinLnBrk="0" hangingPunct="1">
              <a:lnSpc>
                <a:spcPct val="90000"/>
              </a:lnSpc>
              <a:spcBef>
                <a:spcPct val="0"/>
              </a:spcBef>
              <a:buNone/>
              <a:defRPr sz="3000" kern="1200" cap="none" baseline="0">
                <a:solidFill>
                  <a:srgbClr val="000000"/>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3000" b="0" i="0" u="none" strike="noStrike" kern="1200" cap="none" spc="0" normalizeH="0" baseline="0" noProof="0">
                <a:ln>
                  <a:noFill/>
                </a:ln>
                <a:solidFill>
                  <a:srgbClr val="000000"/>
                </a:solidFill>
                <a:effectLst/>
                <a:uLnTx/>
                <a:uFillTx/>
                <a:latin typeface="Century Gothic"/>
                <a:ea typeface="+mj-ea"/>
                <a:cs typeface="+mj-cs"/>
              </a:rPr>
              <a:t>What good looks like for West Wales – </a:t>
            </a:r>
          </a:p>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3000" b="0" i="0" u="none" strike="noStrike" kern="1200" cap="none" spc="0" normalizeH="0" baseline="0" noProof="0">
                <a:ln>
                  <a:noFill/>
                </a:ln>
                <a:solidFill>
                  <a:srgbClr val="000000"/>
                </a:solidFill>
                <a:effectLst/>
                <a:uLnTx/>
                <a:uFillTx/>
                <a:latin typeface="Century Gothic"/>
                <a:ea typeface="+mj-ea"/>
                <a:cs typeface="+mj-cs"/>
              </a:rPr>
              <a:t>The Dementia Wellbeing </a:t>
            </a:r>
            <a:r>
              <a:rPr lang="en-GB">
                <a:latin typeface="Century Gothic"/>
              </a:rPr>
              <a:t>Pathway</a:t>
            </a:r>
            <a:endParaRPr kumimoji="0" lang="en-GB" sz="3000" b="0" i="0" u="none" strike="noStrike" kern="1200" cap="none" spc="0" normalizeH="0" baseline="0" noProof="0">
              <a:ln>
                <a:noFill/>
              </a:ln>
              <a:solidFill>
                <a:srgbClr val="000000"/>
              </a:solidFill>
              <a:effectLst/>
              <a:uLnTx/>
              <a:uFillTx/>
              <a:latin typeface="Century Gothic"/>
              <a:ea typeface="+mj-ea"/>
              <a:cs typeface="+mj-cs"/>
            </a:endParaRPr>
          </a:p>
        </p:txBody>
      </p:sp>
      <p:sp>
        <p:nvSpPr>
          <p:cNvPr id="6" name="Slide Number Placeholder 5">
            <a:extLst>
              <a:ext uri="{FF2B5EF4-FFF2-40B4-BE49-F238E27FC236}">
                <a16:creationId xmlns:a16="http://schemas.microsoft.com/office/drawing/2014/main" id="{63F24C76-7FFE-41DF-A3B4-D7EE71409E4E}"/>
              </a:ext>
            </a:extLst>
          </p:cNvPr>
          <p:cNvSpPr>
            <a:spLocks noGrp="1"/>
          </p:cNvSpPr>
          <p:nvPr>
            <p:ph type="sldNum" sz="quarter" idx="11"/>
          </p:nvPr>
        </p:nvSpPr>
        <p:spPr/>
        <p:txBody>
          <a:bodyPr/>
          <a:lstStyle/>
          <a:p>
            <a:fld id="{EA3DA7B4-1CBC-4A9E-B9AD-6DD77CAE4334}" type="slidenum">
              <a:rPr lang="en-GB" smtClean="0"/>
              <a:t>28</a:t>
            </a:fld>
            <a:endParaRPr lang="en-GB"/>
          </a:p>
        </p:txBody>
      </p:sp>
      <p:pic>
        <p:nvPicPr>
          <p:cNvPr id="64" name="Picture 1" descr="Description: http://www.wwcp.org.uk/wp-content/uploads/2016/11/West-Wales-Care-Partnership-logo-Partneriaeth-Gofal-Gorllewin-Cymru-logo.jpg">
            <a:extLst>
              <a:ext uri="{FF2B5EF4-FFF2-40B4-BE49-F238E27FC236}">
                <a16:creationId xmlns:a16="http://schemas.microsoft.com/office/drawing/2014/main" id="{480D5822-CA07-4EC2-AEDF-6864270BCB78}"/>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9137729" y="452962"/>
            <a:ext cx="1618557" cy="6597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5" name="TextBox 64">
            <a:extLst>
              <a:ext uri="{FF2B5EF4-FFF2-40B4-BE49-F238E27FC236}">
                <a16:creationId xmlns:a16="http://schemas.microsoft.com/office/drawing/2014/main" id="{E9DF7C68-AE91-4EE2-84A0-AFFA53BD7D92}"/>
              </a:ext>
            </a:extLst>
          </p:cNvPr>
          <p:cNvSpPr txBox="1"/>
          <p:nvPr/>
        </p:nvSpPr>
        <p:spPr bwMode="gray">
          <a:xfrm>
            <a:off x="358775" y="1874728"/>
            <a:ext cx="11481845" cy="2677656"/>
          </a:xfrm>
          <a:prstGeom prst="rect">
            <a:avLst/>
          </a:prstGeom>
          <a:solidFill>
            <a:schemeClr val="bg2"/>
          </a:solidFill>
          <a:ln>
            <a:solidFill>
              <a:srgbClr val="6574F0"/>
            </a:solidFill>
          </a:ln>
          <a:effectLst>
            <a:outerShdw blurRad="50800" dist="38100" dir="5400000" algn="t" rotWithShape="0">
              <a:prstClr val="black">
                <a:alpha val="40000"/>
              </a:prstClr>
            </a:outerShdw>
          </a:effectLst>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400" kern="0">
                <a:solidFill>
                  <a:schemeClr val="bg1"/>
                </a:solidFill>
                <a:latin typeface="Century Gothic"/>
                <a:cs typeface="Arial"/>
              </a:rPr>
              <a:t>Working with </a:t>
            </a:r>
            <a:r>
              <a:rPr lang="en-GB" sz="1400" b="1" kern="0">
                <a:solidFill>
                  <a:schemeClr val="bg1"/>
                </a:solidFill>
                <a:latin typeface="Century Gothic"/>
                <a:cs typeface="Arial"/>
              </a:rPr>
              <a:t>partners across West Wales </a:t>
            </a:r>
            <a:r>
              <a:rPr lang="en-GB" sz="1400" kern="0">
                <a:solidFill>
                  <a:schemeClr val="bg1"/>
                </a:solidFill>
                <a:latin typeface="Century Gothic"/>
                <a:cs typeface="Arial"/>
              </a:rPr>
              <a:t>we have developed</a:t>
            </a:r>
            <a:r>
              <a:rPr lang="en-GB" sz="1400" b="1" kern="0">
                <a:solidFill>
                  <a:schemeClr val="bg1"/>
                </a:solidFill>
                <a:latin typeface="Century Gothic"/>
                <a:cs typeface="Arial"/>
              </a:rPr>
              <a:t> our Dementia Wellbeing Pathway together </a:t>
            </a:r>
            <a:r>
              <a:rPr lang="en-GB" sz="1400" kern="0">
                <a:solidFill>
                  <a:schemeClr val="bg1"/>
                </a:solidFill>
                <a:latin typeface="Century Gothic"/>
                <a:cs typeface="Arial"/>
              </a:rPr>
              <a:t>focusing on </a:t>
            </a:r>
            <a:r>
              <a:rPr lang="en-GB" sz="1400" b="1" kern="0">
                <a:solidFill>
                  <a:schemeClr val="bg1"/>
                </a:solidFill>
                <a:latin typeface="Century Gothic"/>
                <a:cs typeface="Arial"/>
              </a:rPr>
              <a:t>streamlining pathways </a:t>
            </a:r>
            <a:r>
              <a:rPr lang="en-GB" sz="1400" kern="0">
                <a:solidFill>
                  <a:schemeClr val="bg1"/>
                </a:solidFill>
                <a:latin typeface="Century Gothic"/>
                <a:cs typeface="Arial"/>
              </a:rPr>
              <a:t>and</a:t>
            </a:r>
            <a:r>
              <a:rPr lang="en-GB" sz="1400" b="1" kern="0">
                <a:solidFill>
                  <a:schemeClr val="bg1"/>
                </a:solidFill>
                <a:latin typeface="Century Gothic"/>
                <a:cs typeface="Arial"/>
              </a:rPr>
              <a:t> placing the PLWD </a:t>
            </a:r>
            <a:r>
              <a:rPr lang="en-GB" sz="1400" kern="0">
                <a:solidFill>
                  <a:schemeClr val="bg1"/>
                </a:solidFill>
                <a:latin typeface="Century Gothic"/>
                <a:cs typeface="Arial"/>
              </a:rPr>
              <a:t>and</a:t>
            </a:r>
            <a:r>
              <a:rPr lang="en-GB" sz="1400" b="1" kern="0">
                <a:solidFill>
                  <a:schemeClr val="bg1"/>
                </a:solidFill>
                <a:latin typeface="Century Gothic"/>
                <a:cs typeface="Arial"/>
              </a:rPr>
              <a:t> their carers at the centre </a:t>
            </a:r>
            <a:r>
              <a:rPr lang="en-GB" sz="1400" kern="0">
                <a:solidFill>
                  <a:schemeClr val="bg1"/>
                </a:solidFill>
                <a:latin typeface="Century Gothic"/>
                <a:cs typeface="Arial"/>
              </a:rPr>
              <a:t>of our </a:t>
            </a:r>
            <a:r>
              <a:rPr lang="en-GB" sz="1400" b="1" kern="0">
                <a:solidFill>
                  <a:schemeClr val="bg1"/>
                </a:solidFill>
                <a:latin typeface="Century Gothic"/>
                <a:cs typeface="Arial"/>
              </a:rPr>
              <a:t>service provision.  </a:t>
            </a:r>
            <a:r>
              <a:rPr lang="en-GB" sz="1400" kern="0">
                <a:solidFill>
                  <a:schemeClr val="bg1"/>
                </a:solidFill>
                <a:latin typeface="Century Gothic"/>
                <a:cs typeface="Arial"/>
              </a:rPr>
              <a:t>We will </a:t>
            </a:r>
            <a:r>
              <a:rPr lang="en-GB" sz="1400" b="1" kern="0">
                <a:solidFill>
                  <a:schemeClr val="bg1"/>
                </a:solidFill>
                <a:latin typeface="Century Gothic"/>
                <a:cs typeface="Arial"/>
              </a:rPr>
              <a:t>implement strategies </a:t>
            </a:r>
            <a:r>
              <a:rPr lang="en-GB" sz="1400" kern="0">
                <a:solidFill>
                  <a:schemeClr val="bg1"/>
                </a:solidFill>
                <a:latin typeface="Century Gothic"/>
                <a:cs typeface="Arial"/>
              </a:rPr>
              <a:t>to </a:t>
            </a:r>
            <a:r>
              <a:rPr lang="en-GB" sz="1400" b="1" kern="0">
                <a:solidFill>
                  <a:schemeClr val="bg1"/>
                </a:solidFill>
                <a:latin typeface="Century Gothic"/>
                <a:cs typeface="Arial"/>
              </a:rPr>
              <a:t>increase </a:t>
            </a:r>
            <a:r>
              <a:rPr kumimoji="0" lang="en-GB" sz="1400" b="1" i="0" u="none" strike="noStrike" kern="0" cap="none" spc="0" normalizeH="0" baseline="0" noProof="0">
                <a:ln>
                  <a:noFill/>
                </a:ln>
                <a:solidFill>
                  <a:srgbClr val="000000"/>
                </a:solidFill>
                <a:effectLst/>
                <a:uLnTx/>
                <a:uFillTx/>
                <a:latin typeface="Century Gothic"/>
                <a:ea typeface="+mn-ea"/>
                <a:cs typeface="Arial"/>
              </a:rPr>
              <a:t>early diagnosis, supporting GPs </a:t>
            </a:r>
            <a:r>
              <a:rPr kumimoji="0" lang="en-GB" sz="1400" b="0" i="0" u="none" strike="noStrike" kern="0" cap="none" spc="0" normalizeH="0" baseline="0" noProof="0">
                <a:ln>
                  <a:noFill/>
                </a:ln>
                <a:solidFill>
                  <a:srgbClr val="000000"/>
                </a:solidFill>
                <a:effectLst/>
                <a:uLnTx/>
                <a:uFillTx/>
                <a:latin typeface="Century Gothic"/>
                <a:ea typeface="+mn-ea"/>
                <a:cs typeface="Arial"/>
              </a:rPr>
              <a:t>and</a:t>
            </a:r>
            <a:r>
              <a:rPr kumimoji="0" lang="en-GB" sz="1400" b="1" i="0" u="none" strike="noStrike" kern="0" cap="none" spc="0" normalizeH="0" baseline="0" noProof="0">
                <a:ln>
                  <a:noFill/>
                </a:ln>
                <a:solidFill>
                  <a:srgbClr val="000000"/>
                </a:solidFill>
                <a:effectLst/>
                <a:uLnTx/>
                <a:uFillTx/>
                <a:latin typeface="Century Gothic"/>
                <a:ea typeface="+mn-ea"/>
                <a:cs typeface="Arial"/>
              </a:rPr>
              <a:t> allied health professionals </a:t>
            </a:r>
            <a:r>
              <a:rPr kumimoji="0" lang="en-GB" sz="1400" b="0" i="0" u="none" strike="noStrike" kern="0" cap="none" spc="0" normalizeH="0" baseline="0" noProof="0">
                <a:ln>
                  <a:noFill/>
                </a:ln>
                <a:solidFill>
                  <a:srgbClr val="000000"/>
                </a:solidFill>
                <a:effectLst/>
                <a:uLnTx/>
                <a:uFillTx/>
                <a:latin typeface="Century Gothic"/>
                <a:ea typeface="+mn-ea"/>
                <a:cs typeface="Arial"/>
              </a:rPr>
              <a:t>in</a:t>
            </a:r>
            <a:r>
              <a:rPr kumimoji="0" lang="en-GB" sz="1400" b="1" i="0" u="none" strike="noStrike" kern="0" cap="none" spc="0" normalizeH="0" baseline="0" noProof="0">
                <a:ln>
                  <a:noFill/>
                </a:ln>
                <a:solidFill>
                  <a:srgbClr val="000000"/>
                </a:solidFill>
                <a:effectLst/>
                <a:uLnTx/>
                <a:uFillTx/>
                <a:latin typeface="Century Gothic"/>
                <a:ea typeface="+mn-ea"/>
                <a:cs typeface="Arial"/>
              </a:rPr>
              <a:t> primary care </a:t>
            </a:r>
            <a:r>
              <a:rPr kumimoji="0" lang="en-GB" sz="1400" b="0" i="0" u="none" strike="noStrike" kern="0" cap="none" spc="0" normalizeH="0" baseline="0" noProof="0">
                <a:ln>
                  <a:noFill/>
                </a:ln>
                <a:solidFill>
                  <a:srgbClr val="000000"/>
                </a:solidFill>
                <a:effectLst/>
                <a:uLnTx/>
                <a:uFillTx/>
                <a:latin typeface="Century Gothic"/>
                <a:ea typeface="+mn-ea"/>
                <a:cs typeface="Arial"/>
              </a:rPr>
              <a:t>with</a:t>
            </a:r>
            <a:r>
              <a:rPr kumimoji="0" lang="en-GB" sz="1400" b="1" i="0" u="none" strike="noStrike" kern="0" cap="none" spc="0" normalizeH="0" baseline="0" noProof="0">
                <a:ln>
                  <a:noFill/>
                </a:ln>
                <a:solidFill>
                  <a:srgbClr val="000000"/>
                </a:solidFill>
                <a:effectLst/>
                <a:uLnTx/>
                <a:uFillTx/>
                <a:latin typeface="Century Gothic"/>
                <a:ea typeface="+mn-ea"/>
                <a:cs typeface="Arial"/>
              </a:rPr>
              <a:t> specialist input where needed </a:t>
            </a:r>
            <a:r>
              <a:rPr kumimoji="0" lang="en-GB" sz="1400" b="0" i="0" u="none" strike="noStrike" kern="0" cap="none" spc="0" normalizeH="0" baseline="0" noProof="0">
                <a:ln>
                  <a:noFill/>
                </a:ln>
                <a:solidFill>
                  <a:srgbClr val="000000"/>
                </a:solidFill>
                <a:effectLst/>
                <a:uLnTx/>
                <a:uFillTx/>
                <a:latin typeface="Century Gothic"/>
                <a:ea typeface="+mn-ea"/>
                <a:cs typeface="Arial"/>
              </a:rPr>
              <a:t>as part of an </a:t>
            </a:r>
            <a:r>
              <a:rPr kumimoji="0" lang="en-GB" sz="1400" b="1" i="0" u="none" strike="noStrike" kern="0" cap="none" spc="0" normalizeH="0" baseline="0" noProof="0">
                <a:ln>
                  <a:noFill/>
                </a:ln>
                <a:solidFill>
                  <a:srgbClr val="000000"/>
                </a:solidFill>
                <a:effectLst/>
                <a:uLnTx/>
                <a:uFillTx/>
                <a:latin typeface="Century Gothic"/>
                <a:ea typeface="+mn-ea"/>
                <a:cs typeface="Arial"/>
              </a:rPr>
              <a:t>MDT approach </a:t>
            </a:r>
            <a:r>
              <a:rPr kumimoji="0" lang="en-GB" sz="1400" b="0" i="0" u="none" strike="noStrike" kern="0" cap="none" spc="0" normalizeH="0" baseline="0" noProof="0">
                <a:ln>
                  <a:noFill/>
                </a:ln>
                <a:solidFill>
                  <a:srgbClr val="000000"/>
                </a:solidFill>
                <a:effectLst/>
                <a:uLnTx/>
                <a:uFillTx/>
                <a:latin typeface="Century Gothic"/>
                <a:ea typeface="+mn-ea"/>
                <a:cs typeface="Arial"/>
              </a:rPr>
              <a:t>to </a:t>
            </a:r>
            <a:r>
              <a:rPr kumimoji="0" lang="en-GB" sz="1400" b="1" i="0" u="none" strike="noStrike" kern="0" cap="none" spc="0" normalizeH="0" baseline="0" noProof="0">
                <a:ln>
                  <a:noFill/>
                </a:ln>
                <a:solidFill>
                  <a:srgbClr val="000000"/>
                </a:solidFill>
                <a:effectLst/>
                <a:uLnTx/>
                <a:uFillTx/>
                <a:latin typeface="Century Gothic"/>
                <a:ea typeface="+mn-ea"/>
                <a:cs typeface="Arial"/>
              </a:rPr>
              <a:t>community assessment and diagnosis </a:t>
            </a:r>
            <a:r>
              <a:rPr kumimoji="0" lang="en-GB" sz="1400" i="0" u="none" strike="noStrike" kern="0" cap="none" spc="0" normalizeH="0" baseline="0" noProof="0">
                <a:ln>
                  <a:noFill/>
                </a:ln>
                <a:solidFill>
                  <a:srgbClr val="000000"/>
                </a:solidFill>
                <a:effectLst/>
                <a:uLnTx/>
                <a:uFillTx/>
                <a:latin typeface="Century Gothic"/>
                <a:ea typeface="+mn-ea"/>
                <a:cs typeface="Arial"/>
              </a:rPr>
              <a:t>and to </a:t>
            </a:r>
            <a:r>
              <a:rPr lang="en-GB" sz="1400" b="1" kern="0">
                <a:solidFill>
                  <a:schemeClr val="bg1"/>
                </a:solidFill>
                <a:latin typeface="Century Gothic"/>
                <a:cs typeface="Arial"/>
              </a:rPr>
              <a:t>improve</a:t>
            </a:r>
            <a:r>
              <a:rPr lang="en-GB" sz="1400" kern="0">
                <a:solidFill>
                  <a:schemeClr val="bg1"/>
                </a:solidFill>
                <a:latin typeface="Century Gothic"/>
                <a:cs typeface="Arial"/>
              </a:rPr>
              <a:t> the </a:t>
            </a:r>
            <a:r>
              <a:rPr lang="en-GB" sz="1400" b="1" kern="0">
                <a:solidFill>
                  <a:schemeClr val="bg1"/>
                </a:solidFill>
                <a:latin typeface="Century Gothic"/>
                <a:cs typeface="Arial"/>
              </a:rPr>
              <a:t>quality</a:t>
            </a:r>
            <a:r>
              <a:rPr lang="en-GB" sz="1400" kern="0">
                <a:solidFill>
                  <a:schemeClr val="bg1"/>
                </a:solidFill>
                <a:latin typeface="Century Gothic"/>
                <a:cs typeface="Arial"/>
              </a:rPr>
              <a:t> of </a:t>
            </a:r>
            <a:r>
              <a:rPr lang="en-GB" sz="1400" b="1" kern="0">
                <a:solidFill>
                  <a:schemeClr val="bg1"/>
                </a:solidFill>
                <a:latin typeface="Century Gothic"/>
                <a:cs typeface="Arial"/>
              </a:rPr>
              <a:t>referrals </a:t>
            </a:r>
            <a:r>
              <a:rPr lang="en-GB" sz="1400" kern="0">
                <a:solidFill>
                  <a:schemeClr val="bg1"/>
                </a:solidFill>
                <a:latin typeface="Century Gothic"/>
                <a:cs typeface="Arial"/>
              </a:rPr>
              <a:t>to </a:t>
            </a:r>
            <a:r>
              <a:rPr lang="en-GB" sz="1400" b="1" kern="0">
                <a:solidFill>
                  <a:schemeClr val="bg1"/>
                </a:solidFill>
                <a:latin typeface="Century Gothic"/>
                <a:cs typeface="Arial"/>
              </a:rPr>
              <a:t>specialist services.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400" b="1" kern="0">
              <a:solidFill>
                <a:schemeClr val="bg1"/>
              </a:solidFill>
              <a:latin typeface="Century Gothic"/>
              <a:cs typeface="Arial"/>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400" b="1" kern="0">
                <a:solidFill>
                  <a:schemeClr val="bg1"/>
                </a:solidFill>
                <a:latin typeface="Century Gothic"/>
                <a:cs typeface="Arial"/>
              </a:rPr>
              <a:t>We will focus on implementing best practice within primary care, social </a:t>
            </a:r>
            <a:r>
              <a:rPr kumimoji="0" lang="en-GB" sz="1400" b="1" i="0" u="none" strike="noStrike" kern="0" cap="none" spc="0" normalizeH="0" baseline="0" noProof="0">
                <a:ln>
                  <a:noFill/>
                </a:ln>
                <a:solidFill>
                  <a:schemeClr val="bg1"/>
                </a:solidFill>
                <a:effectLst/>
                <a:uLnTx/>
                <a:uFillTx/>
                <a:latin typeface="Century Gothic"/>
                <a:ea typeface="+mn-ea"/>
                <a:cs typeface="Arial"/>
              </a:rPr>
              <a:t>care, care homes, domiciliary care and specialist services​. </a:t>
            </a:r>
            <a:r>
              <a:rPr kumimoji="0" lang="en-GB" sz="1400" b="0" i="0" u="none" strike="noStrike" kern="0" cap="none" spc="0" normalizeH="0" baseline="0" noProof="0">
                <a:ln>
                  <a:noFill/>
                </a:ln>
                <a:solidFill>
                  <a:schemeClr val="bg1"/>
                </a:solidFill>
                <a:effectLst/>
                <a:uLnTx/>
                <a:uFillTx/>
                <a:latin typeface="Century Gothic"/>
                <a:ea typeface="+mn-ea"/>
                <a:cs typeface="Arial"/>
              </a:rPr>
              <a:t>Implementation of </a:t>
            </a:r>
            <a:r>
              <a:rPr lang="en-GB" sz="1400" b="1" kern="0">
                <a:solidFill>
                  <a:schemeClr val="bg1"/>
                </a:solidFill>
                <a:latin typeface="Century Gothic"/>
                <a:cs typeface="Arial"/>
              </a:rPr>
              <a:t>the Dementia Wellbeing Pathway</a:t>
            </a:r>
            <a:r>
              <a:rPr kumimoji="0" lang="en-GB" sz="1400" b="0" i="0" u="none" strike="noStrike" kern="0" cap="none" spc="0" normalizeH="0" baseline="0" noProof="0">
                <a:ln>
                  <a:noFill/>
                </a:ln>
                <a:solidFill>
                  <a:schemeClr val="bg1"/>
                </a:solidFill>
                <a:effectLst/>
                <a:uLnTx/>
                <a:uFillTx/>
                <a:latin typeface="Century Gothic"/>
                <a:ea typeface="+mn-ea"/>
                <a:cs typeface="Arial"/>
              </a:rPr>
              <a:t> will include the development of the diagnostic pathway and post diagnostic support,​</a:t>
            </a:r>
            <a:r>
              <a:rPr kumimoji="0" lang="en-GB" sz="1400" b="1" i="0" u="none" strike="noStrike" kern="0" cap="none" spc="0" normalizeH="0" baseline="0" noProof="0">
                <a:ln>
                  <a:noFill/>
                </a:ln>
                <a:solidFill>
                  <a:schemeClr val="bg1"/>
                </a:solidFill>
                <a:effectLst/>
                <a:uLnTx/>
                <a:uFillTx/>
                <a:latin typeface="Century Gothic"/>
                <a:ea typeface="+mn-ea"/>
                <a:cs typeface="Arial"/>
              </a:rPr>
              <a:t> support and co-ordination for PLWD and their carers</a:t>
            </a:r>
            <a:r>
              <a:rPr kumimoji="0" lang="en-GB" sz="1400" b="0" i="0" u="none" strike="noStrike" kern="0" cap="none" spc="0" normalizeH="0" baseline="0" noProof="0">
                <a:ln>
                  <a:noFill/>
                </a:ln>
                <a:solidFill>
                  <a:schemeClr val="bg1"/>
                </a:solidFill>
                <a:effectLst/>
                <a:uLnTx/>
                <a:uFillTx/>
                <a:latin typeface="Century Gothic"/>
                <a:ea typeface="+mn-ea"/>
                <a:cs typeface="Arial"/>
              </a:rPr>
              <a:t>​ and supporting carers to care for family members living with dementia​.  We will provide </a:t>
            </a:r>
            <a:r>
              <a:rPr kumimoji="0" lang="en-GB" sz="1400" b="1" i="0" u="none" strike="noStrike" kern="0" cap="none" spc="0" normalizeH="0" baseline="0" noProof="0">
                <a:ln>
                  <a:noFill/>
                </a:ln>
                <a:solidFill>
                  <a:schemeClr val="bg1"/>
                </a:solidFill>
                <a:effectLst/>
                <a:uLnTx/>
                <a:uFillTx/>
                <a:latin typeface="Century Gothic"/>
                <a:ea typeface="+mn-ea"/>
                <a:cs typeface="Arial"/>
              </a:rPr>
              <a:t>support, training and help to navigate/co-ordinate services to families</a:t>
            </a:r>
            <a:r>
              <a:rPr kumimoji="0" lang="en-GB" sz="1400" b="0" i="0" u="none" strike="noStrike" kern="0" cap="none" spc="0" normalizeH="0" baseline="0" noProof="0">
                <a:ln>
                  <a:noFill/>
                </a:ln>
                <a:solidFill>
                  <a:schemeClr val="bg1"/>
                </a:solidFill>
                <a:effectLst/>
                <a:uLnTx/>
                <a:uFillTx/>
                <a:latin typeface="Century Gothic"/>
                <a:ea typeface="+mn-ea"/>
                <a:cs typeface="Arial"/>
              </a:rPr>
              <a:t>, </a:t>
            </a:r>
            <a:r>
              <a:rPr kumimoji="0" lang="en-GB" sz="1400" b="1" i="0" u="none" strike="noStrike" kern="0" cap="none" spc="0" normalizeH="0" baseline="0" noProof="0">
                <a:ln>
                  <a:noFill/>
                </a:ln>
                <a:solidFill>
                  <a:schemeClr val="bg1"/>
                </a:solidFill>
                <a:effectLst/>
                <a:uLnTx/>
                <a:uFillTx/>
                <a:latin typeface="Century Gothic"/>
                <a:ea typeface="+mn-ea"/>
                <a:cs typeface="Arial"/>
              </a:rPr>
              <a:t>build resilience </a:t>
            </a:r>
            <a:r>
              <a:rPr kumimoji="0" lang="en-GB" sz="1400" b="0" i="0" u="none" strike="noStrike" kern="0" cap="none" spc="0" normalizeH="0" baseline="0" noProof="0">
                <a:ln>
                  <a:noFill/>
                </a:ln>
                <a:solidFill>
                  <a:schemeClr val="bg1"/>
                </a:solidFill>
                <a:effectLst/>
                <a:uLnTx/>
                <a:uFillTx/>
                <a:latin typeface="Century Gothic"/>
                <a:ea typeface="+mn-ea"/>
                <a:cs typeface="Arial"/>
              </a:rPr>
              <a:t>and </a:t>
            </a:r>
            <a:r>
              <a:rPr kumimoji="0" lang="en-GB" sz="1400" b="1" i="0" u="none" strike="noStrike" kern="0" cap="none" spc="0" normalizeH="0" baseline="0" noProof="0">
                <a:ln>
                  <a:noFill/>
                </a:ln>
                <a:solidFill>
                  <a:schemeClr val="bg1"/>
                </a:solidFill>
                <a:effectLst/>
                <a:uLnTx/>
                <a:uFillTx/>
                <a:latin typeface="Century Gothic"/>
                <a:ea typeface="+mn-ea"/>
                <a:cs typeface="Arial"/>
              </a:rPr>
              <a:t>maintain balance across all aspects of their life</a:t>
            </a:r>
            <a:r>
              <a:rPr kumimoji="0" lang="en-GB" sz="1400" b="0" i="0" u="none" strike="noStrike" kern="0" cap="none" spc="0" normalizeH="0" baseline="0" noProof="0">
                <a:ln>
                  <a:noFill/>
                </a:ln>
                <a:solidFill>
                  <a:schemeClr val="bg1"/>
                </a:solidFill>
                <a:effectLst/>
                <a:uLnTx/>
                <a:uFillTx/>
                <a:latin typeface="Century Gothic"/>
                <a:ea typeface="+mn-ea"/>
                <a:cs typeface="Arial"/>
              </a:rPr>
              <a:t>​.  We will </a:t>
            </a:r>
            <a:r>
              <a:rPr kumimoji="0" lang="en-GB" sz="1400" b="1" i="0" u="none" strike="noStrike" kern="0" cap="none" spc="0" normalizeH="0" baseline="0" noProof="0">
                <a:ln>
                  <a:noFill/>
                </a:ln>
                <a:solidFill>
                  <a:schemeClr val="bg1"/>
                </a:solidFill>
                <a:effectLst/>
                <a:uLnTx/>
                <a:uFillTx/>
                <a:latin typeface="Century Gothic"/>
                <a:ea typeface="+mn-ea"/>
                <a:cs typeface="Arial"/>
              </a:rPr>
              <a:t>improve end of life care </a:t>
            </a:r>
            <a:r>
              <a:rPr kumimoji="0" lang="en-GB" sz="1400" b="0" i="0" u="none" strike="noStrike" kern="0" cap="none" spc="0" normalizeH="0" baseline="0" noProof="0">
                <a:ln>
                  <a:noFill/>
                </a:ln>
                <a:solidFill>
                  <a:schemeClr val="bg1"/>
                </a:solidFill>
                <a:effectLst/>
                <a:uLnTx/>
                <a:uFillTx/>
                <a:latin typeface="Century Gothic"/>
                <a:ea typeface="+mn-ea"/>
                <a:cs typeface="Arial"/>
              </a:rPr>
              <a:t>so that </a:t>
            </a:r>
            <a:r>
              <a:rPr kumimoji="0" lang="en-GB" sz="1400" b="1" i="0" u="none" strike="noStrike" kern="0" cap="none" spc="0" normalizeH="0" baseline="0" noProof="0">
                <a:ln>
                  <a:noFill/>
                </a:ln>
                <a:solidFill>
                  <a:schemeClr val="bg1"/>
                </a:solidFill>
                <a:effectLst/>
                <a:uLnTx/>
                <a:uFillTx/>
                <a:latin typeface="Century Gothic"/>
                <a:ea typeface="+mn-ea"/>
                <a:cs typeface="Arial"/>
              </a:rPr>
              <a:t>PLWD die in a place of their choosing </a:t>
            </a:r>
            <a:r>
              <a:rPr kumimoji="0" lang="en-GB" sz="1400" b="0" i="0" u="none" strike="noStrike" kern="0" cap="none" spc="0" normalizeH="0" baseline="0" noProof="0">
                <a:ln>
                  <a:noFill/>
                </a:ln>
                <a:solidFill>
                  <a:schemeClr val="bg1"/>
                </a:solidFill>
                <a:effectLst/>
                <a:uLnTx/>
                <a:uFillTx/>
                <a:latin typeface="Century Gothic"/>
                <a:ea typeface="+mn-ea"/>
                <a:cs typeface="Arial"/>
              </a:rPr>
              <a:t>with </a:t>
            </a:r>
            <a:r>
              <a:rPr kumimoji="0" lang="en-GB" sz="1400" b="1" i="0" u="none" strike="noStrike" kern="0" cap="none" spc="0" normalizeH="0" baseline="0" noProof="0">
                <a:ln>
                  <a:noFill/>
                </a:ln>
                <a:solidFill>
                  <a:schemeClr val="bg1"/>
                </a:solidFill>
                <a:effectLst/>
                <a:uLnTx/>
                <a:uFillTx/>
                <a:latin typeface="Century Gothic"/>
                <a:ea typeface="+mn-ea"/>
                <a:cs typeface="Arial"/>
              </a:rPr>
              <a:t>dignity</a:t>
            </a:r>
            <a:r>
              <a:rPr kumimoji="0" lang="en-GB" sz="1400" b="0" i="0" u="none" strike="noStrike" kern="0" cap="none" spc="0" normalizeH="0" baseline="0" noProof="0">
                <a:ln>
                  <a:noFill/>
                </a:ln>
                <a:solidFill>
                  <a:schemeClr val="bg1"/>
                </a:solidFill>
                <a:effectLst/>
                <a:uLnTx/>
                <a:uFillTx/>
                <a:latin typeface="Century Gothic"/>
                <a:ea typeface="+mn-ea"/>
                <a:cs typeface="Arial"/>
              </a:rPr>
              <a:t>​ and </a:t>
            </a:r>
            <a:r>
              <a:rPr kumimoji="0" lang="en-GB" sz="1400" b="1" i="0" u="none" strike="noStrike" kern="0" cap="none" spc="0" normalizeH="0" baseline="0" noProof="0">
                <a:ln>
                  <a:noFill/>
                </a:ln>
                <a:solidFill>
                  <a:schemeClr val="bg1"/>
                </a:solidFill>
                <a:effectLst/>
                <a:uLnTx/>
                <a:uFillTx/>
                <a:latin typeface="Century Gothic"/>
                <a:ea typeface="+mn-ea"/>
                <a:cs typeface="Arial"/>
              </a:rPr>
              <a:t>improve co-ordination across different care providers to ensure they understand the end-of-life care plan.</a:t>
            </a:r>
            <a:endParaRPr kumimoji="0" lang="en-GB" sz="1400" b="1" i="0" u="none" strike="noStrike" kern="0" cap="none" spc="0" normalizeH="0" baseline="0" noProof="0">
              <a:ln>
                <a:noFill/>
              </a:ln>
              <a:solidFill>
                <a:schemeClr val="bg1"/>
              </a:solidFill>
              <a:effectLst/>
              <a:uLnTx/>
              <a:uFillTx/>
              <a:latin typeface="Book Antiqua"/>
              <a:ea typeface="+mn-ea"/>
              <a:cs typeface="+mn-cs"/>
            </a:endParaRPr>
          </a:p>
          <a:p>
            <a:r>
              <a:rPr kumimoji="0" lang="en-GB" sz="1400" b="1" i="0" u="none" strike="noStrike" kern="0" cap="none" spc="0" normalizeH="0" baseline="0" noProof="0">
                <a:ln>
                  <a:noFill/>
                </a:ln>
                <a:solidFill>
                  <a:srgbClr val="0077B7"/>
                </a:solidFill>
                <a:effectLst/>
                <a:uLnTx/>
                <a:uFillTx/>
                <a:latin typeface="Century Gothic"/>
                <a:ea typeface="+mn-ea"/>
                <a:cs typeface="Arial"/>
              </a:rPr>
              <a:t> </a:t>
            </a:r>
            <a:endParaRPr lang="en-GB" sz="1400"/>
          </a:p>
        </p:txBody>
      </p:sp>
    </p:spTree>
    <p:extLst>
      <p:ext uri="{BB962C8B-B14F-4D97-AF65-F5344CB8AC3E}">
        <p14:creationId xmlns:p14="http://schemas.microsoft.com/office/powerpoint/2010/main" val="302162520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54BC13-3D94-4322-A0B8-71B8A6DC92C4}"/>
              </a:ext>
            </a:extLst>
          </p:cNvPr>
          <p:cNvSpPr>
            <a:spLocks noGrp="1"/>
          </p:cNvSpPr>
          <p:nvPr>
            <p:ph type="title"/>
          </p:nvPr>
        </p:nvSpPr>
        <p:spPr/>
        <p:txBody>
          <a:bodyPr/>
          <a:lstStyle/>
          <a:p>
            <a:r>
              <a:rPr lang="en-GB">
                <a:solidFill>
                  <a:schemeClr val="bg1"/>
                </a:solidFill>
              </a:rPr>
              <a:t>Dementia action plan Wales 2018-22</a:t>
            </a:r>
          </a:p>
        </p:txBody>
      </p:sp>
      <p:sp>
        <p:nvSpPr>
          <p:cNvPr id="13" name="TextBox 12">
            <a:extLst>
              <a:ext uri="{FF2B5EF4-FFF2-40B4-BE49-F238E27FC236}">
                <a16:creationId xmlns:a16="http://schemas.microsoft.com/office/drawing/2014/main" id="{4FD04FDF-2FAB-4F7F-B602-19FBEB84EA2C}"/>
              </a:ext>
            </a:extLst>
          </p:cNvPr>
          <p:cNvSpPr txBox="1"/>
          <p:nvPr/>
        </p:nvSpPr>
        <p:spPr bwMode="gray">
          <a:xfrm>
            <a:off x="358775" y="1221876"/>
            <a:ext cx="11461749" cy="4185761"/>
          </a:xfrm>
          <a:prstGeom prst="rect">
            <a:avLst/>
          </a:prstGeom>
          <a:solidFill>
            <a:schemeClr val="bg2"/>
          </a:solidFill>
          <a:ln>
            <a:solidFill>
              <a:srgbClr val="6574F0"/>
            </a:solidFill>
          </a:ln>
          <a:effectLst>
            <a:outerShdw blurRad="50800" dist="38100" dir="5400000" algn="t" rotWithShape="0">
              <a:prstClr val="black">
                <a:alpha val="40000"/>
              </a:prstClr>
            </a:outerShdw>
          </a:effectLst>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a:ln>
                  <a:noFill/>
                </a:ln>
                <a:solidFill>
                  <a:srgbClr val="000000"/>
                </a:solidFill>
                <a:effectLst/>
                <a:uLnTx/>
                <a:uFillTx/>
                <a:latin typeface="Open Sans" panose="020B0606030504020204" pitchFamily="34" charset="0"/>
                <a:ea typeface="+mn-ea"/>
                <a:cs typeface="+mn-cs"/>
              </a:rPr>
              <a:t>As a signatory to the Glasgow Declaration (1) the Welsh Government has previously committed to promote the rights, dignity and autonomy of people living with dementia. Through the Government’s engagement with stakeholders they heard about the positive work of Dementia Action Alliance  in developing a series of statements with people living with dementia and their carers (2)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a:ln>
                <a:noFill/>
              </a:ln>
              <a:solidFill>
                <a:srgbClr val="000000"/>
              </a:solidFill>
              <a:effectLst/>
              <a:uLnTx/>
              <a:uFillTx/>
              <a:latin typeface="Open Sans" panose="020B0606030504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a:ln>
                  <a:noFill/>
                </a:ln>
                <a:solidFill>
                  <a:srgbClr val="000000"/>
                </a:solidFill>
                <a:effectLst/>
                <a:uLnTx/>
                <a:uFillTx/>
                <a:latin typeface="Open Sans" panose="020B0606030504020204" pitchFamily="34" charset="0"/>
                <a:ea typeface="+mn-ea"/>
                <a:cs typeface="+mn-cs"/>
              </a:rPr>
              <a:t>Dementia Statements reflect the things that people with dementia and carers say are essential to their quality of life. These statements were developed by people with dementia and their carers, and the person with dementia is at the centre of these statements. The “we” used in these statements encompasses people with any type of dementia regardless of age, stage or severity; their carers; families; and everyone else affected by dementia.</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a:ln>
                <a:noFill/>
              </a:ln>
              <a:solidFill>
                <a:srgbClr val="000000"/>
              </a:solidFill>
              <a:effectLst/>
              <a:uLnTx/>
              <a:uFillTx/>
              <a:latin typeface="Open Sans" panose="020B0606030504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a:ln>
                  <a:noFill/>
                </a:ln>
                <a:solidFill>
                  <a:srgbClr val="000000"/>
                </a:solidFill>
                <a:effectLst/>
                <a:uLnTx/>
                <a:uFillTx/>
                <a:latin typeface="Open Sans" panose="020B0606030504020204" pitchFamily="34" charset="0"/>
                <a:ea typeface="+mn-ea"/>
                <a:cs typeface="+mn-cs"/>
              </a:rPr>
              <a:t>These rights are enshrined in the Equality Act, Mental Capacity legislation, Health and care legislation and International Human Rights law and are a rallying call to improve the lives of people with dementia. These Statements recognise that people with dementia shouldn’t be treated differently because of their diagnosis.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a:ln>
                <a:noFill/>
              </a:ln>
              <a:solidFill>
                <a:srgbClr val="000000"/>
              </a:solidFill>
              <a:effectLst/>
              <a:uLnTx/>
              <a:uFillTx/>
              <a:latin typeface="Open Sans" panose="020B0606030504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a:ln>
                  <a:noFill/>
                </a:ln>
                <a:solidFill>
                  <a:srgbClr val="000000"/>
                </a:solidFill>
                <a:effectLst/>
                <a:uLnTx/>
                <a:uFillTx/>
                <a:latin typeface="Open Sans" panose="020B0606030504020204" pitchFamily="34" charset="0"/>
                <a:ea typeface="+mn-ea"/>
                <a:cs typeface="+mn-cs"/>
              </a:rPr>
              <a:t>We have aligned the dementia statements to the new West Wales Dementia </a:t>
            </a:r>
            <a:r>
              <a:rPr lang="en-GB" sz="1400">
                <a:solidFill>
                  <a:srgbClr val="000000"/>
                </a:solidFill>
                <a:latin typeface="Open Sans" panose="020B0606030504020204" pitchFamily="34" charset="0"/>
              </a:rPr>
              <a:t>Wellbeing</a:t>
            </a:r>
            <a:r>
              <a:rPr kumimoji="0" lang="en-GB" sz="1400" b="0" i="0" u="none" strike="noStrike" kern="1200" cap="none" spc="0" normalizeH="0" baseline="0" noProof="0">
                <a:ln>
                  <a:noFill/>
                </a:ln>
                <a:solidFill>
                  <a:srgbClr val="000000"/>
                </a:solidFill>
                <a:effectLst/>
                <a:uLnTx/>
                <a:uFillTx/>
                <a:latin typeface="Open Sans" panose="020B0606030504020204" pitchFamily="34" charset="0"/>
                <a:ea typeface="+mn-ea"/>
                <a:cs typeface="+mn-cs"/>
              </a:rPr>
              <a:t> </a:t>
            </a:r>
            <a:r>
              <a:rPr lang="en-GB" sz="1400">
                <a:solidFill>
                  <a:srgbClr val="000000"/>
                </a:solidFill>
                <a:latin typeface="Open Sans" panose="020B0606030504020204" pitchFamily="34" charset="0"/>
              </a:rPr>
              <a:t>Pathway</a:t>
            </a:r>
            <a:r>
              <a:rPr kumimoji="0" lang="en-GB" sz="1400" b="0" i="0" u="none" strike="noStrike" kern="1200" cap="none" spc="0" normalizeH="0" baseline="0" noProof="0">
                <a:ln>
                  <a:noFill/>
                </a:ln>
                <a:solidFill>
                  <a:srgbClr val="000000"/>
                </a:solidFill>
                <a:effectLst/>
                <a:uLnTx/>
                <a:uFillTx/>
                <a:latin typeface="Open Sans" panose="020B0606030504020204" pitchFamily="34" charset="0"/>
                <a:ea typeface="+mn-ea"/>
                <a:cs typeface="+mn-cs"/>
              </a:rPr>
              <a:t> and the recommendations within this strategy have also been aligned.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a:ln>
                <a:noFill/>
              </a:ln>
              <a:solidFill>
                <a:srgbClr val="000000"/>
              </a:solidFill>
              <a:effectLst/>
              <a:uLnTx/>
              <a:uFillTx/>
              <a:latin typeface="Open Sans" panose="020B0606030504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a:ln>
                  <a:noFill/>
                </a:ln>
                <a:solidFill>
                  <a:srgbClr val="000000"/>
                </a:solidFill>
                <a:effectLst/>
                <a:uLnTx/>
                <a:uFillTx/>
                <a:latin typeface="Open Sans" panose="020B0606030504020204" pitchFamily="34" charset="0"/>
                <a:ea typeface="+mn-ea"/>
                <a:cs typeface="+mn-cs"/>
              </a:rPr>
              <a:t>For more information see:</a:t>
            </a:r>
          </a:p>
          <a:p>
            <a:pPr marL="342900" marR="0" lvl="0" indent="-342900" algn="l" defTabSz="914400" rtl="0" eaLnBrk="1" fontAlgn="auto" latinLnBrk="0" hangingPunct="1">
              <a:lnSpc>
                <a:spcPct val="100000"/>
              </a:lnSpc>
              <a:spcBef>
                <a:spcPts val="0"/>
              </a:spcBef>
              <a:spcAft>
                <a:spcPts val="0"/>
              </a:spcAft>
              <a:buClrTx/>
              <a:buSzTx/>
              <a:buFont typeface="+mj-lt"/>
              <a:buAutoNum type="arabicPeriod"/>
              <a:tabLst/>
              <a:defRPr/>
            </a:pPr>
            <a:r>
              <a:rPr kumimoji="0" lang="en-GB" sz="1400" b="0" i="0" u="sng" strike="noStrike" kern="1200" cap="none" spc="0" normalizeH="0" baseline="0" noProof="0">
                <a:ln>
                  <a:noFill/>
                </a:ln>
                <a:solidFill>
                  <a:srgbClr val="0563C1"/>
                </a:solidFill>
                <a:effectLst/>
                <a:uLnTx/>
                <a:uFillTx/>
                <a:latin typeface="Calibri" panose="020F0502020204030204" pitchFamily="34" charset="0"/>
                <a:ea typeface="Calibri" panose="020F0502020204030204" pitchFamily="34" charset="0"/>
                <a:cs typeface="+mn-cs"/>
                <a:hlinkClick r:id="rId3"/>
              </a:rPr>
              <a:t>https://link.edgepilot.com/s/67f68721/ecxOvtDsBECT3n7RjIzvhg?u=https://www.alzheimer-europe.org/Policy/Glasgow-Declaration-2014</a:t>
            </a:r>
            <a:endParaRPr kumimoji="0" lang="en-GB" sz="1400" b="0" i="0" u="none" strike="noStrike" kern="1200" cap="none" spc="0" normalizeH="0" baseline="0" noProof="0">
              <a:ln>
                <a:noFill/>
              </a:ln>
              <a:solidFill>
                <a:srgbClr val="0077B7"/>
              </a:solidFill>
              <a:effectLst/>
              <a:uLnTx/>
              <a:uFillTx/>
              <a:latin typeface="Calibri" panose="020F0502020204030204" pitchFamily="34" charset="0"/>
              <a:ea typeface="Calibri" panose="020F0502020204030204" pitchFamily="34" charset="0"/>
              <a:cs typeface="+mn-cs"/>
            </a:endParaRPr>
          </a:p>
          <a:p>
            <a:pPr marL="342900" marR="0" lvl="0" indent="-342900" algn="l" defTabSz="914400" rtl="0" eaLnBrk="1" fontAlgn="auto" latinLnBrk="0" hangingPunct="1">
              <a:lnSpc>
                <a:spcPct val="100000"/>
              </a:lnSpc>
              <a:spcBef>
                <a:spcPts val="0"/>
              </a:spcBef>
              <a:spcAft>
                <a:spcPts val="0"/>
              </a:spcAft>
              <a:buClrTx/>
              <a:buSzTx/>
              <a:buFont typeface="+mj-lt"/>
              <a:buAutoNum type="arabicPeriod"/>
              <a:tabLst/>
              <a:defRPr/>
            </a:pPr>
            <a:r>
              <a:rPr kumimoji="0" lang="en-GB" sz="1400" b="0" i="0" u="sng" strike="noStrike" kern="1200" cap="none" spc="0" normalizeH="0" baseline="0" noProof="0">
                <a:ln>
                  <a:noFill/>
                </a:ln>
                <a:solidFill>
                  <a:srgbClr val="0563C1"/>
                </a:solidFill>
                <a:effectLst/>
                <a:uLnTx/>
                <a:uFillTx/>
                <a:latin typeface="Calibri" panose="020F0502020204030204" pitchFamily="34" charset="0"/>
                <a:ea typeface="Calibri" panose="020F0502020204030204" pitchFamily="34" charset="0"/>
                <a:cs typeface="+mn-cs"/>
                <a:hlinkClick r:id="rId4"/>
              </a:rPr>
              <a:t>https://link.edgepilot.com/s/8d37d66b/NmKURNiXoUaKCjtzSUiWhQ?u=https://www.dementiaaction.org.uk/nationaldementiadeclaration</a:t>
            </a:r>
            <a:endParaRPr kumimoji="0" lang="en-GB" sz="1400" b="0" i="0" u="none" strike="noStrike" kern="1200" cap="none" spc="0" normalizeH="0" baseline="0" noProof="0">
              <a:ln>
                <a:noFill/>
              </a:ln>
              <a:solidFill>
                <a:srgbClr val="000000"/>
              </a:solidFill>
              <a:effectLst/>
              <a:uLnTx/>
              <a:uFillTx/>
              <a:latin typeface="Open Sans" panose="020B0606030504020204" pitchFamily="34" charset="0"/>
              <a:ea typeface="+mn-ea"/>
              <a:cs typeface="+mn-cs"/>
            </a:endParaRPr>
          </a:p>
        </p:txBody>
      </p:sp>
    </p:spTree>
    <p:extLst>
      <p:ext uri="{BB962C8B-B14F-4D97-AF65-F5344CB8AC3E}">
        <p14:creationId xmlns:p14="http://schemas.microsoft.com/office/powerpoint/2010/main" val="101600591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632CC4-02CE-445F-80DA-94FDD8BB4201}"/>
              </a:ext>
            </a:extLst>
          </p:cNvPr>
          <p:cNvSpPr>
            <a:spLocks noGrp="1"/>
          </p:cNvSpPr>
          <p:nvPr>
            <p:ph type="ctrTitle"/>
          </p:nvPr>
        </p:nvSpPr>
        <p:spPr>
          <a:xfrm>
            <a:off x="732182" y="2923972"/>
            <a:ext cx="7429382" cy="1990255"/>
          </a:xfrm>
        </p:spPr>
        <p:txBody>
          <a:bodyPr/>
          <a:lstStyle/>
          <a:p>
            <a:r>
              <a:rPr lang="en-GB"/>
              <a:t>1. Background</a:t>
            </a:r>
          </a:p>
        </p:txBody>
      </p:sp>
      <p:sp>
        <p:nvSpPr>
          <p:cNvPr id="3" name="Slide Number Placeholder 2">
            <a:extLst>
              <a:ext uri="{FF2B5EF4-FFF2-40B4-BE49-F238E27FC236}">
                <a16:creationId xmlns:a16="http://schemas.microsoft.com/office/drawing/2014/main" id="{73B2CDA2-18C2-40B6-9566-43723AC1F0AA}"/>
              </a:ext>
            </a:extLst>
          </p:cNvPr>
          <p:cNvSpPr>
            <a:spLocks noGrp="1"/>
          </p:cNvSpPr>
          <p:nvPr>
            <p:ph type="sldNum" sz="quarter" idx="11"/>
          </p:nvPr>
        </p:nvSpPr>
        <p:spPr/>
        <p:txBody>
          <a:bodyPr/>
          <a:lstStyle/>
          <a:p>
            <a:fld id="{EA3DA7B4-1CBC-4A9E-B9AD-6DD77CAE4334}" type="slidenum">
              <a:rPr lang="en-GB" smtClean="0"/>
              <a:t>3</a:t>
            </a:fld>
            <a:endParaRPr lang="en-GB"/>
          </a:p>
        </p:txBody>
      </p:sp>
      <p:pic>
        <p:nvPicPr>
          <p:cNvPr id="4" name="Picture 1" descr="Description: http://www.wwcp.org.uk/wp-content/uploads/2016/11/West-Wales-Care-Partnership-logo-Partneriaeth-Gofal-Gorllewin-Cymru-logo.jpg">
            <a:extLst>
              <a:ext uri="{FF2B5EF4-FFF2-40B4-BE49-F238E27FC236}">
                <a16:creationId xmlns:a16="http://schemas.microsoft.com/office/drawing/2014/main" id="{86105D77-5A46-4026-83A1-C67E3E5E9C52}"/>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338500" y="762417"/>
            <a:ext cx="2268485" cy="9247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96716686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4">
            <a:extLst>
              <a:ext uri="{FF2B5EF4-FFF2-40B4-BE49-F238E27FC236}">
                <a16:creationId xmlns:a16="http://schemas.microsoft.com/office/drawing/2014/main" id="{192E9E98-B915-4E51-B1DB-D06BC5CF2610}"/>
              </a:ext>
            </a:extLst>
          </p:cNvPr>
          <p:cNvSpPr txBox="1">
            <a:spLocks/>
          </p:cNvSpPr>
          <p:nvPr/>
        </p:nvSpPr>
        <p:spPr>
          <a:xfrm>
            <a:off x="358775" y="434515"/>
            <a:ext cx="10021172" cy="403229"/>
          </a:xfrm>
          <a:prstGeom prst="rect">
            <a:avLst/>
          </a:prstGeom>
        </p:spPr>
        <p:txBody>
          <a:bodyPr vert="horz" lIns="0" tIns="0" rIns="0" bIns="0" rtlCol="0" anchor="b">
            <a:noAutofit/>
          </a:bodyPr>
          <a:lstStyle>
            <a:lvl1pPr algn="l" defTabSz="914400" rtl="0" eaLnBrk="1" latinLnBrk="0" hangingPunct="1">
              <a:lnSpc>
                <a:spcPct val="90000"/>
              </a:lnSpc>
              <a:spcBef>
                <a:spcPct val="0"/>
              </a:spcBef>
              <a:buNone/>
              <a:defRPr sz="3000" kern="1200" cap="none" baseline="0">
                <a:solidFill>
                  <a:srgbClr val="000000"/>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3000" b="0" i="0" u="none" strike="noStrike" kern="1200" cap="none" spc="0" normalizeH="0" baseline="0" noProof="0">
                <a:ln>
                  <a:noFill/>
                </a:ln>
                <a:solidFill>
                  <a:srgbClr val="000000"/>
                </a:solidFill>
                <a:effectLst/>
                <a:uLnTx/>
                <a:uFillTx/>
                <a:latin typeface="Century Gothic"/>
                <a:ea typeface="+mj-ea"/>
                <a:cs typeface="+mj-cs"/>
              </a:rPr>
              <a:t>What good looks like for West Wales – </a:t>
            </a:r>
          </a:p>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3000" b="0" i="0" u="none" strike="noStrike" kern="1200" cap="none" spc="0" normalizeH="0" baseline="0" noProof="0">
                <a:ln>
                  <a:noFill/>
                </a:ln>
                <a:solidFill>
                  <a:srgbClr val="000000"/>
                </a:solidFill>
                <a:effectLst/>
                <a:uLnTx/>
                <a:uFillTx/>
                <a:latin typeface="Century Gothic"/>
                <a:ea typeface="+mj-ea"/>
                <a:cs typeface="+mj-cs"/>
              </a:rPr>
              <a:t>The draft dementia wellbeing pathway</a:t>
            </a:r>
          </a:p>
        </p:txBody>
      </p:sp>
      <p:sp>
        <p:nvSpPr>
          <p:cNvPr id="35" name="Rectangle 34">
            <a:extLst>
              <a:ext uri="{FF2B5EF4-FFF2-40B4-BE49-F238E27FC236}">
                <a16:creationId xmlns:a16="http://schemas.microsoft.com/office/drawing/2014/main" id="{BE768B81-EA03-4D7E-A268-B919A63E6189}"/>
              </a:ext>
            </a:extLst>
          </p:cNvPr>
          <p:cNvSpPr/>
          <p:nvPr/>
        </p:nvSpPr>
        <p:spPr>
          <a:xfrm>
            <a:off x="275724" y="922753"/>
            <a:ext cx="3321964" cy="738664"/>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400" b="1" i="0" u="sng" strike="noStrike" kern="0" cap="none" spc="0" normalizeH="0" baseline="0" noProof="0">
                <a:ln>
                  <a:noFill/>
                </a:ln>
                <a:solidFill>
                  <a:schemeClr val="bg1"/>
                </a:solidFill>
                <a:effectLst/>
                <a:uLnTx/>
                <a:uFillTx/>
                <a:latin typeface="Century Gothic"/>
                <a:ea typeface="+mn-ea"/>
                <a:cs typeface="+mn-cs"/>
              </a:rPr>
              <a:t>Wellbeing, risk reduction, delaying onset, raising awareness and understanding</a:t>
            </a:r>
            <a:endParaRPr kumimoji="0" lang="en-GB" sz="1400" b="1" i="0" u="none" strike="noStrike" kern="1200" cap="none" spc="0" normalizeH="0" baseline="0" noProof="0">
              <a:ln>
                <a:noFill/>
              </a:ln>
              <a:solidFill>
                <a:schemeClr val="bg1"/>
              </a:solidFill>
              <a:effectLst/>
              <a:uLnTx/>
              <a:uFillTx/>
              <a:latin typeface="Century Gothic"/>
              <a:ea typeface="+mn-ea"/>
              <a:cs typeface="+mn-cs"/>
            </a:endParaRPr>
          </a:p>
        </p:txBody>
      </p:sp>
      <p:grpSp>
        <p:nvGrpSpPr>
          <p:cNvPr id="4" name="Group 3">
            <a:extLst>
              <a:ext uri="{FF2B5EF4-FFF2-40B4-BE49-F238E27FC236}">
                <a16:creationId xmlns:a16="http://schemas.microsoft.com/office/drawing/2014/main" id="{69D504C7-9D88-4346-A800-2CDC6C572EE8}"/>
              </a:ext>
            </a:extLst>
          </p:cNvPr>
          <p:cNvGrpSpPr/>
          <p:nvPr/>
        </p:nvGrpSpPr>
        <p:grpSpPr>
          <a:xfrm>
            <a:off x="4147434" y="1846180"/>
            <a:ext cx="3850642" cy="5011820"/>
            <a:chOff x="1425385" y="2057825"/>
            <a:chExt cx="3850642" cy="5011820"/>
          </a:xfrm>
          <a:solidFill>
            <a:srgbClr val="B6C7F3"/>
          </a:solidFill>
        </p:grpSpPr>
        <p:pic>
          <p:nvPicPr>
            <p:cNvPr id="33" name="Picture 32">
              <a:extLst>
                <a:ext uri="{FF2B5EF4-FFF2-40B4-BE49-F238E27FC236}">
                  <a16:creationId xmlns:a16="http://schemas.microsoft.com/office/drawing/2014/main" id="{6409D2EC-C460-4FF6-9C10-9AC12DF05A15}"/>
                </a:ext>
              </a:extLst>
            </p:cNvPr>
            <p:cNvPicPr>
              <a:picLocks noChangeAspect="1"/>
            </p:cNvPicPr>
            <p:nvPr/>
          </p:nvPicPr>
          <p:blipFill>
            <a:blip r:embed="rId2"/>
            <a:stretch>
              <a:fillRect/>
            </a:stretch>
          </p:blipFill>
          <p:spPr>
            <a:xfrm>
              <a:off x="3163839" y="3676485"/>
              <a:ext cx="393326" cy="452325"/>
            </a:xfrm>
            <a:prstGeom prst="rect">
              <a:avLst/>
            </a:prstGeom>
            <a:grpFill/>
          </p:spPr>
        </p:pic>
        <p:grpSp>
          <p:nvGrpSpPr>
            <p:cNvPr id="49" name="Group 48">
              <a:extLst>
                <a:ext uri="{FF2B5EF4-FFF2-40B4-BE49-F238E27FC236}">
                  <a16:creationId xmlns:a16="http://schemas.microsoft.com/office/drawing/2014/main" id="{3F835980-1C0F-4A36-B907-F2869EC81EE5}"/>
                </a:ext>
              </a:extLst>
            </p:cNvPr>
            <p:cNvGrpSpPr/>
            <p:nvPr/>
          </p:nvGrpSpPr>
          <p:grpSpPr>
            <a:xfrm>
              <a:off x="1425385" y="2057825"/>
              <a:ext cx="3850642" cy="3708085"/>
              <a:chOff x="1996535" y="855662"/>
              <a:chExt cx="5150693" cy="5145088"/>
            </a:xfrm>
            <a:grpFill/>
            <a:effectLst>
              <a:outerShdw blurRad="50800" dist="38100" dir="5400000" algn="t" rotWithShape="0">
                <a:prstClr val="black">
                  <a:alpha val="40000"/>
                </a:prstClr>
              </a:outerShdw>
            </a:effectLst>
          </p:grpSpPr>
          <p:sp>
            <p:nvSpPr>
              <p:cNvPr id="50" name="Freeform 42">
                <a:extLst>
                  <a:ext uri="{FF2B5EF4-FFF2-40B4-BE49-F238E27FC236}">
                    <a16:creationId xmlns:a16="http://schemas.microsoft.com/office/drawing/2014/main" id="{1237739D-26A0-4CFF-967D-16EFC6F6B810}"/>
                  </a:ext>
                </a:extLst>
              </p:cNvPr>
              <p:cNvSpPr>
                <a:spLocks/>
              </p:cNvSpPr>
              <p:nvPr/>
            </p:nvSpPr>
            <p:spPr bwMode="auto">
              <a:xfrm>
                <a:off x="4588691" y="855662"/>
                <a:ext cx="2208213" cy="2081557"/>
              </a:xfrm>
              <a:custGeom>
                <a:avLst/>
                <a:gdLst>
                  <a:gd name="connsiteX0" fmla="*/ 0 w 2208213"/>
                  <a:gd name="connsiteY0" fmla="*/ 0 h 2081557"/>
                  <a:gd name="connsiteX1" fmla="*/ 2208213 w 2208213"/>
                  <a:gd name="connsiteY1" fmla="*/ 1275938 h 2081557"/>
                  <a:gd name="connsiteX2" fmla="*/ 813127 w 2208213"/>
                  <a:gd name="connsiteY2" fmla="*/ 2081557 h 2081557"/>
                  <a:gd name="connsiteX3" fmla="*/ 774911 w 2208213"/>
                  <a:gd name="connsiteY3" fmla="*/ 2018652 h 2081557"/>
                  <a:gd name="connsiteX4" fmla="*/ 91934 w 2208213"/>
                  <a:gd name="connsiteY4" fmla="*/ 1609294 h 2081557"/>
                  <a:gd name="connsiteX5" fmla="*/ 0 w 2208213"/>
                  <a:gd name="connsiteY5" fmla="*/ 1604651 h 20815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208213" h="2081557">
                    <a:moveTo>
                      <a:pt x="0" y="0"/>
                    </a:moveTo>
                    <a:cubicBezTo>
                      <a:pt x="911102" y="0"/>
                      <a:pt x="1752853" y="486435"/>
                      <a:pt x="2208213" y="1275938"/>
                    </a:cubicBezTo>
                    <a:lnTo>
                      <a:pt x="813127" y="2081557"/>
                    </a:lnTo>
                    <a:lnTo>
                      <a:pt x="774911" y="2018652"/>
                    </a:lnTo>
                    <a:cubicBezTo>
                      <a:pt x="622963" y="1793739"/>
                      <a:pt x="376178" y="1638160"/>
                      <a:pt x="91934" y="1609294"/>
                    </a:cubicBezTo>
                    <a:lnTo>
                      <a:pt x="0" y="1604651"/>
                    </a:lnTo>
                    <a:close/>
                  </a:path>
                </a:pathLst>
              </a:custGeom>
              <a:grpFill/>
              <a:ln w="0">
                <a:noFill/>
                <a:prstDash val="solid"/>
                <a:round/>
                <a:headEnd/>
                <a:tailEnd/>
              </a:ln>
            </p:spPr>
            <p:txBody>
              <a:bodyPr vert="horz" wrap="square" lIns="82953" tIns="41476" rIns="82953" bIns="41476" numCol="1" anchor="t" anchorCtr="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ZA" sz="1633" b="0" i="0" u="none" strike="noStrike" kern="1200" cap="none" spc="0" normalizeH="0" baseline="0" noProof="0">
                  <a:ln>
                    <a:noFill/>
                  </a:ln>
                  <a:solidFill>
                    <a:srgbClr val="FFFFFF"/>
                  </a:solidFill>
                  <a:effectLst/>
                  <a:uLnTx/>
                  <a:uFillTx/>
                  <a:latin typeface="Book Antiqua"/>
                  <a:ea typeface="+mn-ea"/>
                  <a:cs typeface="+mn-cs"/>
                </a:endParaRPr>
              </a:p>
            </p:txBody>
          </p:sp>
          <p:sp>
            <p:nvSpPr>
              <p:cNvPr id="51" name="Freeform 43">
                <a:extLst>
                  <a:ext uri="{FF2B5EF4-FFF2-40B4-BE49-F238E27FC236}">
                    <a16:creationId xmlns:a16="http://schemas.microsoft.com/office/drawing/2014/main" id="{C7FD56DC-FCF9-4DFC-9395-82BD5601C8F7}"/>
                  </a:ext>
                </a:extLst>
              </p:cNvPr>
              <p:cNvSpPr>
                <a:spLocks/>
              </p:cNvSpPr>
              <p:nvPr/>
            </p:nvSpPr>
            <p:spPr bwMode="auto">
              <a:xfrm>
                <a:off x="5383750" y="2157412"/>
                <a:ext cx="1763478" cy="2551113"/>
              </a:xfrm>
              <a:custGeom>
                <a:avLst/>
                <a:gdLst>
                  <a:gd name="connsiteX0" fmla="*/ 1421485 w 1763478"/>
                  <a:gd name="connsiteY0" fmla="*/ 0 h 2551113"/>
                  <a:gd name="connsiteX1" fmla="*/ 1421485 w 1763478"/>
                  <a:gd name="connsiteY1" fmla="*/ 2551113 h 2551113"/>
                  <a:gd name="connsiteX2" fmla="*/ 0 w 1763478"/>
                  <a:gd name="connsiteY2" fmla="*/ 1730330 h 2551113"/>
                  <a:gd name="connsiteX3" fmla="*/ 66472 w 1763478"/>
                  <a:gd name="connsiteY3" fmla="*/ 1607865 h 2551113"/>
                  <a:gd name="connsiteX4" fmla="*/ 140301 w 1763478"/>
                  <a:gd name="connsiteY4" fmla="*/ 1242176 h 2551113"/>
                  <a:gd name="connsiteX5" fmla="*/ 66472 w 1763478"/>
                  <a:gd name="connsiteY5" fmla="*/ 876487 h 2551113"/>
                  <a:gd name="connsiteX6" fmla="*/ 27491 w 1763478"/>
                  <a:gd name="connsiteY6" fmla="*/ 804669 h 25511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763478" h="2551113">
                    <a:moveTo>
                      <a:pt x="1421485" y="0"/>
                    </a:moveTo>
                    <a:cubicBezTo>
                      <a:pt x="1877476" y="789240"/>
                      <a:pt x="1877476" y="1761873"/>
                      <a:pt x="1421485" y="2551113"/>
                    </a:cubicBezTo>
                    <a:lnTo>
                      <a:pt x="0" y="1730330"/>
                    </a:lnTo>
                    <a:lnTo>
                      <a:pt x="66472" y="1607865"/>
                    </a:lnTo>
                    <a:cubicBezTo>
                      <a:pt x="114012" y="1495467"/>
                      <a:pt x="140301" y="1371892"/>
                      <a:pt x="140301" y="1242176"/>
                    </a:cubicBezTo>
                    <a:cubicBezTo>
                      <a:pt x="140301" y="1112461"/>
                      <a:pt x="114012" y="988885"/>
                      <a:pt x="66472" y="876487"/>
                    </a:cubicBezTo>
                    <a:lnTo>
                      <a:pt x="27491" y="804669"/>
                    </a:lnTo>
                    <a:close/>
                  </a:path>
                </a:pathLst>
              </a:custGeom>
              <a:grpFill/>
              <a:ln w="0">
                <a:noFill/>
                <a:prstDash val="solid"/>
                <a:round/>
                <a:headEnd/>
                <a:tailEnd/>
              </a:ln>
            </p:spPr>
            <p:txBody>
              <a:bodyPr vert="horz" wrap="square" lIns="82953" tIns="41476" rIns="82953" bIns="41476" numCol="1" anchor="t" anchorCtr="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ZA" sz="1633" b="0" i="0" u="none" strike="noStrike" kern="1200" cap="none" spc="0" normalizeH="0" baseline="0" noProof="0">
                  <a:ln>
                    <a:noFill/>
                  </a:ln>
                  <a:solidFill>
                    <a:srgbClr val="FFFFFF"/>
                  </a:solidFill>
                  <a:effectLst/>
                  <a:uLnTx/>
                  <a:uFillTx/>
                  <a:latin typeface="Book Antiqua"/>
                  <a:ea typeface="+mn-ea"/>
                  <a:cs typeface="+mn-cs"/>
                </a:endParaRPr>
              </a:p>
            </p:txBody>
          </p:sp>
          <p:sp>
            <p:nvSpPr>
              <p:cNvPr id="52" name="Freeform 44">
                <a:extLst>
                  <a:ext uri="{FF2B5EF4-FFF2-40B4-BE49-F238E27FC236}">
                    <a16:creationId xmlns:a16="http://schemas.microsoft.com/office/drawing/2014/main" id="{6368D7EB-A02E-4F6A-AB3D-6D8FBC57034D}"/>
                  </a:ext>
                </a:extLst>
              </p:cNvPr>
              <p:cNvSpPr>
                <a:spLocks/>
              </p:cNvSpPr>
              <p:nvPr/>
            </p:nvSpPr>
            <p:spPr bwMode="auto">
              <a:xfrm>
                <a:off x="4579938" y="3909136"/>
                <a:ext cx="2208213" cy="2091614"/>
              </a:xfrm>
              <a:custGeom>
                <a:avLst/>
                <a:gdLst>
                  <a:gd name="connsiteX0" fmla="*/ 793218 w 2208213"/>
                  <a:gd name="connsiteY0" fmla="*/ 0 h 2091614"/>
                  <a:gd name="connsiteX1" fmla="*/ 2208213 w 2208213"/>
                  <a:gd name="connsiteY1" fmla="*/ 816852 h 2091614"/>
                  <a:gd name="connsiteX2" fmla="*/ 0 w 2208213"/>
                  <a:gd name="connsiteY2" fmla="*/ 2091614 h 2091614"/>
                  <a:gd name="connsiteX3" fmla="*/ 0 w 2208213"/>
                  <a:gd name="connsiteY3" fmla="*/ 429701 h 2091614"/>
                  <a:gd name="connsiteX4" fmla="*/ 4630 w 2208213"/>
                  <a:gd name="connsiteY4" fmla="*/ 429935 h 2091614"/>
                  <a:gd name="connsiteX5" fmla="*/ 783664 w 2208213"/>
                  <a:gd name="connsiteY5" fmla="*/ 15726 h 20916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208213" h="2091614">
                    <a:moveTo>
                      <a:pt x="793218" y="0"/>
                    </a:moveTo>
                    <a:lnTo>
                      <a:pt x="2208213" y="816852"/>
                    </a:lnTo>
                    <a:cubicBezTo>
                      <a:pt x="1752931" y="1605863"/>
                      <a:pt x="910945" y="2091614"/>
                      <a:pt x="0" y="2091614"/>
                    </a:cubicBezTo>
                    <a:lnTo>
                      <a:pt x="0" y="429701"/>
                    </a:lnTo>
                    <a:lnTo>
                      <a:pt x="4630" y="429935"/>
                    </a:lnTo>
                    <a:cubicBezTo>
                      <a:pt x="328919" y="429935"/>
                      <a:pt x="614832" y="265630"/>
                      <a:pt x="783664" y="15726"/>
                    </a:cubicBezTo>
                    <a:close/>
                  </a:path>
                </a:pathLst>
              </a:custGeom>
              <a:grpFill/>
              <a:ln w="0">
                <a:noFill/>
                <a:prstDash val="solid"/>
                <a:round/>
                <a:headEnd/>
                <a:tailEnd/>
              </a:ln>
            </p:spPr>
            <p:txBody>
              <a:bodyPr vert="horz" wrap="square" lIns="82953" tIns="41476" rIns="82953" bIns="41476" numCol="1" anchor="t" anchorCtr="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ZA" sz="1633" b="0" i="0" u="none" strike="noStrike" kern="1200" cap="none" spc="0" normalizeH="0" baseline="0" noProof="0">
                  <a:ln>
                    <a:noFill/>
                  </a:ln>
                  <a:solidFill>
                    <a:srgbClr val="FFFFFF"/>
                  </a:solidFill>
                  <a:effectLst/>
                  <a:uLnTx/>
                  <a:uFillTx/>
                  <a:latin typeface="Book Antiqua"/>
                  <a:ea typeface="+mn-ea"/>
                  <a:cs typeface="+mn-cs"/>
                </a:endParaRPr>
              </a:p>
            </p:txBody>
          </p:sp>
          <p:sp>
            <p:nvSpPr>
              <p:cNvPr id="53" name="Freeform 45">
                <a:extLst>
                  <a:ext uri="{FF2B5EF4-FFF2-40B4-BE49-F238E27FC236}">
                    <a16:creationId xmlns:a16="http://schemas.microsoft.com/office/drawing/2014/main" id="{8C9D05FB-DC23-477A-AECF-3AE8FB210324}"/>
                  </a:ext>
                </a:extLst>
              </p:cNvPr>
              <p:cNvSpPr>
                <a:spLocks/>
              </p:cNvSpPr>
              <p:nvPr/>
            </p:nvSpPr>
            <p:spPr bwMode="auto">
              <a:xfrm>
                <a:off x="2354263" y="3890763"/>
                <a:ext cx="2208213" cy="2100462"/>
              </a:xfrm>
              <a:custGeom>
                <a:avLst/>
                <a:gdLst>
                  <a:gd name="connsiteX0" fmla="*/ 1430555 w 2208213"/>
                  <a:gd name="connsiteY0" fmla="*/ 0 h 2100462"/>
                  <a:gd name="connsiteX1" fmla="*/ 1451271 w 2208213"/>
                  <a:gd name="connsiteY1" fmla="*/ 34099 h 2100462"/>
                  <a:gd name="connsiteX2" fmla="*/ 2134249 w 2208213"/>
                  <a:gd name="connsiteY2" fmla="*/ 443458 h 2100462"/>
                  <a:gd name="connsiteX3" fmla="*/ 2208213 w 2208213"/>
                  <a:gd name="connsiteY3" fmla="*/ 447193 h 2100462"/>
                  <a:gd name="connsiteX4" fmla="*/ 2208213 w 2208213"/>
                  <a:gd name="connsiteY4" fmla="*/ 2100462 h 2100462"/>
                  <a:gd name="connsiteX5" fmla="*/ 0 w 2208213"/>
                  <a:gd name="connsiteY5" fmla="*/ 826081 h 21004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208213" h="2100462">
                    <a:moveTo>
                      <a:pt x="1430555" y="0"/>
                    </a:moveTo>
                    <a:lnTo>
                      <a:pt x="1451271" y="34099"/>
                    </a:lnTo>
                    <a:cubicBezTo>
                      <a:pt x="1603220" y="259013"/>
                      <a:pt x="1850005" y="414591"/>
                      <a:pt x="2134249" y="443458"/>
                    </a:cubicBezTo>
                    <a:lnTo>
                      <a:pt x="2208213" y="447193"/>
                    </a:lnTo>
                    <a:lnTo>
                      <a:pt x="2208213" y="2100462"/>
                    </a:lnTo>
                    <a:cubicBezTo>
                      <a:pt x="1297302" y="2100462"/>
                      <a:pt x="455742" y="1614757"/>
                      <a:pt x="0" y="826081"/>
                    </a:cubicBezTo>
                    <a:close/>
                  </a:path>
                </a:pathLst>
              </a:custGeom>
              <a:grpFill/>
              <a:ln w="0">
                <a:noFill/>
                <a:prstDash val="solid"/>
                <a:round/>
                <a:headEnd/>
                <a:tailEnd/>
              </a:ln>
            </p:spPr>
            <p:txBody>
              <a:bodyPr vert="horz" wrap="square" lIns="82953" tIns="41476" rIns="82953" bIns="41476" numCol="1" anchor="t" anchorCtr="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ZA" sz="1633" b="0" i="0" u="none" strike="noStrike" kern="1200" cap="none" spc="0" normalizeH="0" baseline="0" noProof="0">
                  <a:ln>
                    <a:noFill/>
                  </a:ln>
                  <a:solidFill>
                    <a:srgbClr val="FFFFFF"/>
                  </a:solidFill>
                  <a:effectLst/>
                  <a:uLnTx/>
                  <a:uFillTx/>
                  <a:latin typeface="Book Antiqua"/>
                  <a:ea typeface="+mn-ea"/>
                  <a:cs typeface="+mn-cs"/>
                </a:endParaRPr>
              </a:p>
            </p:txBody>
          </p:sp>
          <p:sp>
            <p:nvSpPr>
              <p:cNvPr id="54" name="Freeform 46">
                <a:extLst>
                  <a:ext uri="{FF2B5EF4-FFF2-40B4-BE49-F238E27FC236}">
                    <a16:creationId xmlns:a16="http://schemas.microsoft.com/office/drawing/2014/main" id="{326C6A03-2064-4930-B134-E1B8CDD33E02}"/>
                  </a:ext>
                </a:extLst>
              </p:cNvPr>
              <p:cNvSpPr>
                <a:spLocks/>
              </p:cNvSpPr>
              <p:nvPr/>
            </p:nvSpPr>
            <p:spPr bwMode="auto">
              <a:xfrm>
                <a:off x="1996535" y="2149474"/>
                <a:ext cx="1778583" cy="2549526"/>
              </a:xfrm>
              <a:custGeom>
                <a:avLst/>
                <a:gdLst>
                  <a:gd name="connsiteX0" fmla="*/ 341280 w 1778584"/>
                  <a:gd name="connsiteY0" fmla="*/ 0 h 2549525"/>
                  <a:gd name="connsiteX1" fmla="*/ 1758263 w 1778584"/>
                  <a:gd name="connsiteY1" fmla="*/ 818314 h 2549525"/>
                  <a:gd name="connsiteX2" fmla="*/ 1722379 w 1778584"/>
                  <a:gd name="connsiteY2" fmla="*/ 884424 h 2549525"/>
                  <a:gd name="connsiteX3" fmla="*/ 1648550 w 1778584"/>
                  <a:gd name="connsiteY3" fmla="*/ 1250113 h 2549525"/>
                  <a:gd name="connsiteX4" fmla="*/ 1722379 w 1778584"/>
                  <a:gd name="connsiteY4" fmla="*/ 1615802 h 2549525"/>
                  <a:gd name="connsiteX5" fmla="*/ 1778584 w 1778584"/>
                  <a:gd name="connsiteY5" fmla="*/ 1719351 h 2549525"/>
                  <a:gd name="connsiteX6" fmla="*/ 341280 w 1778584"/>
                  <a:gd name="connsiteY6" fmla="*/ 2549525 h 2549525"/>
                  <a:gd name="connsiteX7" fmla="*/ 341280 w 1778584"/>
                  <a:gd name="connsiteY7" fmla="*/ 0 h 2549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778584" h="2549525">
                    <a:moveTo>
                      <a:pt x="341280" y="0"/>
                    </a:moveTo>
                    <a:lnTo>
                      <a:pt x="1758263" y="818314"/>
                    </a:lnTo>
                    <a:lnTo>
                      <a:pt x="1722379" y="884424"/>
                    </a:lnTo>
                    <a:cubicBezTo>
                      <a:pt x="1674839" y="996822"/>
                      <a:pt x="1648550" y="1120398"/>
                      <a:pt x="1648550" y="1250113"/>
                    </a:cubicBezTo>
                    <a:cubicBezTo>
                      <a:pt x="1648550" y="1379829"/>
                      <a:pt x="1674839" y="1503404"/>
                      <a:pt x="1722379" y="1615802"/>
                    </a:cubicBezTo>
                    <a:lnTo>
                      <a:pt x="1778584" y="1719351"/>
                    </a:lnTo>
                    <a:lnTo>
                      <a:pt x="341280" y="2549525"/>
                    </a:lnTo>
                    <a:cubicBezTo>
                      <a:pt x="-113760" y="1760718"/>
                      <a:pt x="-113760" y="788808"/>
                      <a:pt x="341280" y="0"/>
                    </a:cubicBezTo>
                    <a:close/>
                  </a:path>
                </a:pathLst>
              </a:custGeom>
              <a:grpFill/>
              <a:ln w="0">
                <a:noFill/>
                <a:prstDash val="solid"/>
                <a:round/>
                <a:headEnd/>
                <a:tailEnd/>
              </a:ln>
            </p:spPr>
            <p:txBody>
              <a:bodyPr vert="horz" wrap="square" lIns="82953" tIns="41476" rIns="82953" bIns="41476" numCol="1" anchor="t" anchorCtr="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ZA" sz="1633" b="0" i="0" u="none" strike="noStrike" kern="1200" cap="none" spc="0" normalizeH="0" baseline="0" noProof="0">
                  <a:ln>
                    <a:noFill/>
                  </a:ln>
                  <a:solidFill>
                    <a:srgbClr val="FFFFFF"/>
                  </a:solidFill>
                  <a:effectLst/>
                  <a:uLnTx/>
                  <a:uFillTx/>
                  <a:latin typeface="Book Antiqua"/>
                  <a:ea typeface="+mn-ea"/>
                  <a:cs typeface="+mn-cs"/>
                </a:endParaRPr>
              </a:p>
            </p:txBody>
          </p:sp>
          <p:sp>
            <p:nvSpPr>
              <p:cNvPr id="55" name="Freeform 47">
                <a:extLst>
                  <a:ext uri="{FF2B5EF4-FFF2-40B4-BE49-F238E27FC236}">
                    <a16:creationId xmlns:a16="http://schemas.microsoft.com/office/drawing/2014/main" id="{FE4F537F-B051-4FBB-BDD8-6F6A2D25E5A2}"/>
                  </a:ext>
                </a:extLst>
              </p:cNvPr>
              <p:cNvSpPr>
                <a:spLocks/>
              </p:cNvSpPr>
              <p:nvPr/>
            </p:nvSpPr>
            <p:spPr bwMode="auto">
              <a:xfrm>
                <a:off x="2354263" y="855662"/>
                <a:ext cx="2208213" cy="2089137"/>
              </a:xfrm>
              <a:custGeom>
                <a:avLst/>
                <a:gdLst>
                  <a:gd name="connsiteX0" fmla="*/ 2208213 w 2208213"/>
                  <a:gd name="connsiteY0" fmla="*/ 0 h 2089137"/>
                  <a:gd name="connsiteX1" fmla="*/ 2208213 w 2208213"/>
                  <a:gd name="connsiteY1" fmla="*/ 1605559 h 2089137"/>
                  <a:gd name="connsiteX2" fmla="*/ 2134249 w 2208213"/>
                  <a:gd name="connsiteY2" fmla="*/ 1609294 h 2089137"/>
                  <a:gd name="connsiteX3" fmla="*/ 1451271 w 2208213"/>
                  <a:gd name="connsiteY3" fmla="*/ 2018652 h 2089137"/>
                  <a:gd name="connsiteX4" fmla="*/ 1408451 w 2208213"/>
                  <a:gd name="connsiteY4" fmla="*/ 2089137 h 2089137"/>
                  <a:gd name="connsiteX5" fmla="*/ 0 w 2208213"/>
                  <a:gd name="connsiteY5" fmla="*/ 1275557 h 2089137"/>
                  <a:gd name="connsiteX6" fmla="*/ 2208213 w 2208213"/>
                  <a:gd name="connsiteY6" fmla="*/ 0 h 20891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208213" h="2089137">
                    <a:moveTo>
                      <a:pt x="2208213" y="0"/>
                    </a:moveTo>
                    <a:lnTo>
                      <a:pt x="2208213" y="1605559"/>
                    </a:lnTo>
                    <a:lnTo>
                      <a:pt x="2134249" y="1609294"/>
                    </a:lnTo>
                    <a:cubicBezTo>
                      <a:pt x="1850005" y="1638160"/>
                      <a:pt x="1603220" y="1793739"/>
                      <a:pt x="1451271" y="2018652"/>
                    </a:cubicBezTo>
                    <a:lnTo>
                      <a:pt x="1408451" y="2089137"/>
                    </a:lnTo>
                    <a:lnTo>
                      <a:pt x="0" y="1275557"/>
                    </a:lnTo>
                    <a:cubicBezTo>
                      <a:pt x="455361" y="486244"/>
                      <a:pt x="1297302" y="0"/>
                      <a:pt x="2208213" y="0"/>
                    </a:cubicBezTo>
                    <a:close/>
                  </a:path>
                </a:pathLst>
              </a:custGeom>
              <a:grpFill/>
              <a:ln w="0">
                <a:noFill/>
                <a:prstDash val="solid"/>
                <a:round/>
                <a:headEnd/>
                <a:tailEnd/>
              </a:ln>
            </p:spPr>
            <p:txBody>
              <a:bodyPr vert="horz" wrap="square" lIns="82953" tIns="41476" rIns="82953" bIns="41476" numCol="1" anchor="t" anchorCtr="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ZA" sz="1633" b="0" i="0" u="none" strike="noStrike" kern="1200" cap="none" spc="0" normalizeH="0" baseline="0" noProof="0">
                  <a:ln>
                    <a:noFill/>
                  </a:ln>
                  <a:solidFill>
                    <a:srgbClr val="FFFFFF"/>
                  </a:solidFill>
                  <a:effectLst/>
                  <a:uLnTx/>
                  <a:uFillTx/>
                  <a:latin typeface="Book Antiqua"/>
                  <a:ea typeface="+mn-ea"/>
                  <a:cs typeface="+mn-cs"/>
                </a:endParaRPr>
              </a:p>
            </p:txBody>
          </p:sp>
        </p:grpSp>
        <p:sp>
          <p:nvSpPr>
            <p:cNvPr id="28" name="TextBox 27">
              <a:extLst>
                <a:ext uri="{FF2B5EF4-FFF2-40B4-BE49-F238E27FC236}">
                  <a16:creationId xmlns:a16="http://schemas.microsoft.com/office/drawing/2014/main" id="{23BC90F7-6D8B-41CF-BAFF-EA8DBD9C0EB7}"/>
                </a:ext>
              </a:extLst>
            </p:cNvPr>
            <p:cNvSpPr txBox="1"/>
            <p:nvPr/>
          </p:nvSpPr>
          <p:spPr>
            <a:xfrm rot="19970931">
              <a:off x="1945586" y="2743808"/>
              <a:ext cx="2585282" cy="2238608"/>
            </a:xfrm>
            <a:prstGeom prst="rect">
              <a:avLst/>
            </a:prstGeom>
            <a:noFill/>
          </p:spPr>
          <p:txBody>
            <a:bodyPr wrap="square" rtlCol="0">
              <a:prstTxWarp prst="textArchUp">
                <a:avLst>
                  <a:gd name="adj" fmla="val 10805536"/>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1" i="0" u="none" strike="noStrike" kern="0" cap="none" spc="0" normalizeH="0" baseline="0" noProof="0" dirty="0">
                  <a:ln>
                    <a:noFill/>
                  </a:ln>
                  <a:solidFill>
                    <a:srgbClr val="000000"/>
                  </a:solidFill>
                  <a:effectLst/>
                  <a:uLnTx/>
                  <a:uFillTx/>
                  <a:latin typeface="Century Gothic"/>
                  <a:ea typeface="+mn-ea"/>
                  <a:cs typeface="Arial" panose="020B0604020202020204" pitchFamily="34" charset="0"/>
                </a:rPr>
                <a:t>Access to community </a:t>
              </a:r>
            </a:p>
            <a:p>
              <a:pPr marL="0" marR="0" lvl="0" indent="0" algn="ctr" defTabSz="914400" rtl="0" eaLnBrk="1" fontAlgn="auto" latinLnBrk="0" hangingPunct="1">
                <a:lnSpc>
                  <a:spcPct val="100000"/>
                </a:lnSpc>
                <a:spcBef>
                  <a:spcPts val="0"/>
                </a:spcBef>
                <a:spcAft>
                  <a:spcPts val="0"/>
                </a:spcAft>
                <a:buClrTx/>
                <a:buSzTx/>
                <a:buFontTx/>
                <a:buNone/>
                <a:tabLst/>
                <a:defRPr/>
              </a:pPr>
              <a:r>
                <a:rPr lang="en-GB" sz="1200" b="1" kern="0" dirty="0">
                  <a:solidFill>
                    <a:srgbClr val="000000"/>
                  </a:solidFill>
                  <a:latin typeface="Century Gothic"/>
                  <a:cs typeface="Arial" panose="020B0604020202020204" pitchFamily="34" charset="0"/>
                </a:rPr>
                <a:t>transport, </a:t>
              </a:r>
              <a:r>
                <a:rPr kumimoji="0" lang="en-GB" sz="1200" b="1" i="0" u="none" strike="noStrike" kern="0" cap="none" spc="0" normalizeH="0" baseline="0" noProof="0" dirty="0">
                  <a:ln>
                    <a:noFill/>
                  </a:ln>
                  <a:solidFill>
                    <a:srgbClr val="000000"/>
                  </a:solidFill>
                  <a:effectLst/>
                  <a:uLnTx/>
                  <a:uFillTx/>
                  <a:latin typeface="Century Gothic"/>
                  <a:ea typeface="+mn-ea"/>
                  <a:cs typeface="Arial" panose="020B0604020202020204" pitchFamily="34" charset="0"/>
                </a:rPr>
                <a:t>sport, </a:t>
              </a:r>
              <a:endParaRPr lang="en-GB" sz="1200" b="1" kern="0" dirty="0">
                <a:solidFill>
                  <a:srgbClr val="000000"/>
                </a:solidFill>
                <a:latin typeface="Century Gothic"/>
                <a:cs typeface="Arial" panose="020B060402020202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1" i="0" u="none" strike="noStrike" kern="0" cap="none" spc="0" normalizeH="0" baseline="0" noProof="0" dirty="0">
                  <a:ln>
                    <a:noFill/>
                  </a:ln>
                  <a:solidFill>
                    <a:srgbClr val="000000"/>
                  </a:solidFill>
                  <a:effectLst/>
                  <a:uLnTx/>
                  <a:uFillTx/>
                  <a:latin typeface="Century Gothic"/>
                  <a:ea typeface="+mn-ea"/>
                  <a:cs typeface="Arial" panose="020B0604020202020204" pitchFamily="34" charset="0"/>
                </a:rPr>
                <a:t>leisure, art</a:t>
              </a:r>
              <a:r>
                <a:rPr lang="en-GB" sz="1200" b="1" kern="0" noProof="0" dirty="0">
                  <a:solidFill>
                    <a:srgbClr val="000000"/>
                  </a:solidFill>
                  <a:latin typeface="Century Gothic"/>
                  <a:cs typeface="Arial" panose="020B0604020202020204" pitchFamily="34" charset="0"/>
                </a:rPr>
                <a:t> </a:t>
              </a:r>
              <a:r>
                <a:rPr kumimoji="0" lang="en-GB" sz="1200" b="1" i="0" u="none" strike="noStrike" kern="0" cap="none" spc="0" normalizeH="0" baseline="0" noProof="0" dirty="0">
                  <a:ln>
                    <a:noFill/>
                  </a:ln>
                  <a:solidFill>
                    <a:srgbClr val="000000"/>
                  </a:solidFill>
                  <a:effectLst/>
                  <a:uLnTx/>
                  <a:uFillTx/>
                  <a:latin typeface="Century Gothic"/>
                  <a:ea typeface="+mn-ea"/>
                  <a:cs typeface="Arial" panose="020B0604020202020204" pitchFamily="34" charset="0"/>
                </a:rPr>
                <a:t>and</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1" i="0" u="none" strike="noStrike" kern="0" cap="none" spc="0" normalizeH="0" baseline="0" noProof="0" dirty="0">
                  <a:ln>
                    <a:noFill/>
                  </a:ln>
                  <a:solidFill>
                    <a:srgbClr val="000000"/>
                  </a:solidFill>
                  <a:effectLst/>
                  <a:uLnTx/>
                  <a:uFillTx/>
                  <a:latin typeface="Century Gothic"/>
                  <a:ea typeface="+mn-ea"/>
                  <a:cs typeface="Arial" panose="020B0604020202020204" pitchFamily="34" charset="0"/>
                </a:rPr>
                <a:t>social activities</a:t>
              </a:r>
            </a:p>
          </p:txBody>
        </p:sp>
        <p:sp>
          <p:nvSpPr>
            <p:cNvPr id="31" name="TextBox 30">
              <a:extLst>
                <a:ext uri="{FF2B5EF4-FFF2-40B4-BE49-F238E27FC236}">
                  <a16:creationId xmlns:a16="http://schemas.microsoft.com/office/drawing/2014/main" id="{EF345821-0704-463A-8040-0756DA1E84BE}"/>
                </a:ext>
              </a:extLst>
            </p:cNvPr>
            <p:cNvSpPr txBox="1"/>
            <p:nvPr/>
          </p:nvSpPr>
          <p:spPr>
            <a:xfrm rot="19748775">
              <a:off x="2004589" y="2558853"/>
              <a:ext cx="2357811" cy="2134420"/>
            </a:xfrm>
            <a:prstGeom prst="rect">
              <a:avLst/>
            </a:prstGeom>
            <a:noFill/>
          </p:spPr>
          <p:txBody>
            <a:bodyPr wrap="square" rtlCol="0">
              <a:prstTxWarp prst="textArchDown">
                <a:avLst>
                  <a:gd name="adj" fmla="val 17947"/>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1" i="0" u="none" strike="noStrike" kern="0" cap="none" spc="0" normalizeH="0" baseline="0" noProof="0">
                  <a:ln>
                    <a:noFill/>
                  </a:ln>
                  <a:solidFill>
                    <a:prstClr val="black"/>
                  </a:solidFill>
                  <a:effectLst/>
                  <a:uLnTx/>
                  <a:uFillTx/>
                  <a:latin typeface="Century Gothic"/>
                  <a:ea typeface="+mn-ea"/>
                  <a:cs typeface="Arial" panose="020B0604020202020204" pitchFamily="34" charset="0"/>
                </a:rPr>
                <a:t>Resilient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1" i="0" u="none" strike="noStrike" kern="0" cap="none" spc="0" normalizeH="0" baseline="0" noProof="0">
                  <a:ln>
                    <a:noFill/>
                  </a:ln>
                  <a:solidFill>
                    <a:prstClr val="black"/>
                  </a:solidFill>
                  <a:effectLst/>
                  <a:uLnTx/>
                  <a:uFillTx/>
                  <a:latin typeface="Century Gothic"/>
                  <a:ea typeface="+mn-ea"/>
                  <a:cs typeface="Arial" panose="020B0604020202020204" pitchFamily="34" charset="0"/>
                </a:rPr>
                <a:t>communities</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1" i="0" u="none" strike="noStrike" kern="0" cap="none" spc="0" normalizeH="0" baseline="0" noProof="0">
                  <a:ln>
                    <a:noFill/>
                  </a:ln>
                  <a:solidFill>
                    <a:prstClr val="black"/>
                  </a:solidFill>
                  <a:effectLst/>
                  <a:uLnTx/>
                  <a:uFillTx/>
                  <a:latin typeface="Century Gothic"/>
                  <a:ea typeface="+mn-ea"/>
                  <a:cs typeface="Arial" panose="020B0604020202020204" pitchFamily="34" charset="0"/>
                </a:rPr>
                <a:t>education</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1" i="0" u="none" strike="noStrike" kern="0" cap="none" spc="0" normalizeH="0" baseline="0" noProof="0">
                  <a:ln>
                    <a:noFill/>
                  </a:ln>
                  <a:solidFill>
                    <a:prstClr val="black"/>
                  </a:solidFill>
                  <a:effectLst/>
                  <a:uLnTx/>
                  <a:uFillTx/>
                  <a:latin typeface="Century Gothic"/>
                  <a:ea typeface="+mn-ea"/>
                  <a:cs typeface="Arial" panose="020B0604020202020204" pitchFamily="34" charset="0"/>
                </a:rPr>
                <a:t> transport, housing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1" i="0" u="none" strike="noStrike" kern="0" cap="none" spc="0" normalizeH="0" baseline="0" noProof="0">
                  <a:ln>
                    <a:noFill/>
                  </a:ln>
                  <a:solidFill>
                    <a:prstClr val="black"/>
                  </a:solidFill>
                  <a:effectLst/>
                  <a:uLnTx/>
                  <a:uFillTx/>
                  <a:latin typeface="Century Gothic"/>
                  <a:ea typeface="+mn-ea"/>
                  <a:cs typeface="Arial" panose="020B0604020202020204" pitchFamily="34" charset="0"/>
                </a:rPr>
                <a:t>and enabling tec,</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1" i="0" u="none" strike="noStrike" kern="0" cap="none" spc="0" normalizeH="0" baseline="0" noProof="0">
                  <a:ln>
                    <a:noFill/>
                  </a:ln>
                  <a:solidFill>
                    <a:prstClr val="black"/>
                  </a:solidFill>
                  <a:effectLst/>
                  <a:uLnTx/>
                  <a:uFillTx/>
                  <a:latin typeface="Century Gothic"/>
                  <a:ea typeface="+mn-ea"/>
                  <a:cs typeface="Arial" panose="020B0604020202020204" pitchFamily="34" charset="0"/>
                </a:rPr>
                <a:t>dementia friendly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1" i="0" u="none" strike="noStrike" kern="0" cap="none" spc="0" normalizeH="0" baseline="0" noProof="0">
                  <a:ln>
                    <a:noFill/>
                  </a:ln>
                  <a:solidFill>
                    <a:prstClr val="black"/>
                  </a:solidFill>
                  <a:effectLst/>
                  <a:uLnTx/>
                  <a:uFillTx/>
                  <a:latin typeface="Century Gothic"/>
                  <a:ea typeface="+mn-ea"/>
                  <a:cs typeface="Arial" panose="020B0604020202020204" pitchFamily="34" charset="0"/>
                </a:rPr>
                <a:t>communities</a:t>
              </a:r>
            </a:p>
          </p:txBody>
        </p:sp>
        <p:sp>
          <p:nvSpPr>
            <p:cNvPr id="30" name="TextBox 29">
              <a:extLst>
                <a:ext uri="{FF2B5EF4-FFF2-40B4-BE49-F238E27FC236}">
                  <a16:creationId xmlns:a16="http://schemas.microsoft.com/office/drawing/2014/main" id="{298DD637-5381-470C-ACCB-3F638B3E6962}"/>
                </a:ext>
              </a:extLst>
            </p:cNvPr>
            <p:cNvSpPr txBox="1"/>
            <p:nvPr/>
          </p:nvSpPr>
          <p:spPr>
            <a:xfrm rot="1487668">
              <a:off x="2417699" y="2777377"/>
              <a:ext cx="2298417" cy="1978729"/>
            </a:xfrm>
            <a:prstGeom prst="rect">
              <a:avLst/>
            </a:prstGeom>
            <a:noFill/>
          </p:spPr>
          <p:txBody>
            <a:bodyPr wrap="square" rtlCol="0">
              <a:prstTxWarp prst="textArchUp">
                <a:avLst>
                  <a:gd name="adj" fmla="val 10833181"/>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1" i="0" u="none" strike="noStrike" kern="0" cap="none" spc="0" normalizeH="0" baseline="0" noProof="0">
                  <a:ln>
                    <a:noFill/>
                  </a:ln>
                  <a:solidFill>
                    <a:prstClr val="black"/>
                  </a:solidFill>
                  <a:effectLst/>
                  <a:uLnTx/>
                  <a:uFillTx/>
                  <a:latin typeface="Century Gothic"/>
                  <a:ea typeface="+mn-ea"/>
                  <a:cs typeface="Arial" panose="020B0604020202020204" pitchFamily="34" charset="0"/>
                </a:rPr>
                <a:t>Public awareness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1" i="0" u="none" strike="noStrike" kern="0" cap="none" spc="0" normalizeH="0" baseline="0" noProof="0">
                  <a:ln>
                    <a:noFill/>
                  </a:ln>
                  <a:solidFill>
                    <a:prstClr val="black"/>
                  </a:solidFill>
                  <a:effectLst/>
                  <a:uLnTx/>
                  <a:uFillTx/>
                  <a:latin typeface="Century Gothic"/>
                  <a:ea typeface="+mn-ea"/>
                  <a:cs typeface="Arial" panose="020B0604020202020204" pitchFamily="34" charset="0"/>
                </a:rPr>
                <a:t>of the 6 steps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1" i="0" u="none" strike="noStrike" kern="0" cap="none" spc="0" normalizeH="0" baseline="0" noProof="0">
                  <a:ln>
                    <a:noFill/>
                  </a:ln>
                  <a:solidFill>
                    <a:prstClr val="black"/>
                  </a:solidFill>
                  <a:effectLst/>
                  <a:uLnTx/>
                  <a:uFillTx/>
                  <a:latin typeface="Century Gothic"/>
                  <a:ea typeface="+mn-ea"/>
                  <a:cs typeface="Arial" panose="020B0604020202020204" pitchFamily="34" charset="0"/>
                </a:rPr>
                <a:t>to reduce the</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1" i="0" u="none" strike="noStrike" kern="0" cap="none" spc="0" normalizeH="0" baseline="0" noProof="0">
                  <a:ln>
                    <a:noFill/>
                  </a:ln>
                  <a:solidFill>
                    <a:prstClr val="black"/>
                  </a:solidFill>
                  <a:effectLst/>
                  <a:uLnTx/>
                  <a:uFillTx/>
                  <a:latin typeface="Century Gothic"/>
                  <a:ea typeface="+mn-ea"/>
                  <a:cs typeface="Arial" panose="020B0604020202020204" pitchFamily="34" charset="0"/>
                </a:rPr>
                <a:t> risk of dementia</a:t>
              </a:r>
            </a:p>
          </p:txBody>
        </p:sp>
        <p:sp>
          <p:nvSpPr>
            <p:cNvPr id="57" name="TextBox 56">
              <a:extLst>
                <a:ext uri="{FF2B5EF4-FFF2-40B4-BE49-F238E27FC236}">
                  <a16:creationId xmlns:a16="http://schemas.microsoft.com/office/drawing/2014/main" id="{CFBCB322-96B6-49B1-8DB7-70A80E0EB103}"/>
                </a:ext>
              </a:extLst>
            </p:cNvPr>
            <p:cNvSpPr txBox="1"/>
            <p:nvPr/>
          </p:nvSpPr>
          <p:spPr>
            <a:xfrm rot="5400000">
              <a:off x="2414113" y="2965906"/>
              <a:ext cx="2298417" cy="1978729"/>
            </a:xfrm>
            <a:prstGeom prst="rect">
              <a:avLst/>
            </a:prstGeom>
            <a:noFill/>
          </p:spPr>
          <p:txBody>
            <a:bodyPr wrap="square" rtlCol="0">
              <a:prstTxWarp prst="textArchUp">
                <a:avLst>
                  <a:gd name="adj" fmla="val 10833181"/>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1" i="0" u="none" strike="noStrike" kern="0" cap="none" spc="0" normalizeH="0" baseline="0" noProof="0">
                  <a:ln>
                    <a:noFill/>
                  </a:ln>
                  <a:solidFill>
                    <a:prstClr val="black"/>
                  </a:solidFill>
                  <a:effectLst/>
                  <a:uLnTx/>
                  <a:uFillTx/>
                  <a:latin typeface="Century Gothic"/>
                  <a:ea typeface="+mn-ea"/>
                  <a:cs typeface="Arial" panose="020B0604020202020204" pitchFamily="34" charset="0"/>
                </a:rPr>
                <a:t>Adapted wellbeing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1" i="0" u="none" strike="noStrike" kern="0" cap="none" spc="0" normalizeH="0" baseline="0" noProof="0">
                  <a:ln>
                    <a:noFill/>
                  </a:ln>
                  <a:solidFill>
                    <a:prstClr val="black"/>
                  </a:solidFill>
                  <a:effectLst/>
                  <a:uLnTx/>
                  <a:uFillTx/>
                  <a:latin typeface="Century Gothic"/>
                  <a:ea typeface="+mn-ea"/>
                  <a:cs typeface="Arial" panose="020B0604020202020204" pitchFamily="34" charset="0"/>
                </a:rPr>
                <a:t>information</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1" i="0" u="none" strike="noStrike" kern="0" cap="none" spc="0" normalizeH="0" baseline="0" noProof="0">
                  <a:ln>
                    <a:noFill/>
                  </a:ln>
                  <a:solidFill>
                    <a:prstClr val="black"/>
                  </a:solidFill>
                  <a:effectLst/>
                  <a:uLnTx/>
                  <a:uFillTx/>
                  <a:latin typeface="Century Gothic"/>
                  <a:ea typeface="+mn-ea"/>
                  <a:cs typeface="Arial" panose="020B0604020202020204" pitchFamily="34" charset="0"/>
                </a:rPr>
                <a:t>available through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1" i="0" u="none" strike="noStrike" kern="0" cap="none" spc="0" normalizeH="0" baseline="0" noProof="0">
                  <a:ln>
                    <a:noFill/>
                  </a:ln>
                  <a:solidFill>
                    <a:prstClr val="black"/>
                  </a:solidFill>
                  <a:effectLst/>
                  <a:uLnTx/>
                  <a:uFillTx/>
                  <a:latin typeface="Century Gothic"/>
                  <a:ea typeface="+mn-ea"/>
                  <a:cs typeface="Arial" panose="020B0604020202020204" pitchFamily="34" charset="0"/>
                </a:rPr>
                <a:t>condition</a:t>
              </a:r>
            </a:p>
          </p:txBody>
        </p:sp>
        <p:sp>
          <p:nvSpPr>
            <p:cNvPr id="58" name="TextBox 57">
              <a:extLst>
                <a:ext uri="{FF2B5EF4-FFF2-40B4-BE49-F238E27FC236}">
                  <a16:creationId xmlns:a16="http://schemas.microsoft.com/office/drawing/2014/main" id="{019CDAF5-7D10-4C19-8E77-39141B47A13B}"/>
                </a:ext>
              </a:extLst>
            </p:cNvPr>
            <p:cNvSpPr txBox="1"/>
            <p:nvPr/>
          </p:nvSpPr>
          <p:spPr>
            <a:xfrm rot="1696524">
              <a:off x="2309258" y="2891136"/>
              <a:ext cx="2090385" cy="1903771"/>
            </a:xfrm>
            <a:prstGeom prst="rect">
              <a:avLst/>
            </a:prstGeom>
            <a:noFill/>
          </p:spPr>
          <p:txBody>
            <a:bodyPr wrap="square" rtlCol="0">
              <a:prstTxWarp prst="textArchDown">
                <a:avLst>
                  <a:gd name="adj" fmla="val 21228869"/>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1" i="0" u="none" strike="noStrike" kern="0" cap="none" spc="0" normalizeH="0" baseline="0" noProof="0" dirty="0">
                  <a:ln>
                    <a:noFill/>
                  </a:ln>
                  <a:solidFill>
                    <a:prstClr val="black"/>
                  </a:solidFill>
                  <a:effectLst/>
                  <a:uLnTx/>
                  <a:uFillTx/>
                  <a:latin typeface="Century Gothic"/>
                  <a:ea typeface="+mn-ea"/>
                  <a:cs typeface="Arial" panose="020B0604020202020204" pitchFamily="34" charset="0"/>
                </a:rPr>
                <a:t>Pharmacy,</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1" i="0" u="none" strike="noStrike" kern="0" cap="none" spc="0" normalizeH="0" baseline="0" noProof="0" dirty="0">
                  <a:ln>
                    <a:noFill/>
                  </a:ln>
                  <a:solidFill>
                    <a:prstClr val="black"/>
                  </a:solidFill>
                  <a:effectLst/>
                  <a:uLnTx/>
                  <a:uFillTx/>
                  <a:latin typeface="Century Gothic"/>
                  <a:ea typeface="+mn-ea"/>
                  <a:cs typeface="Arial" panose="020B0604020202020204" pitchFamily="34" charset="0"/>
                </a:rPr>
                <a:t>audiology,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1" i="0" u="none" strike="noStrike" kern="0" cap="none" spc="0" normalizeH="0" baseline="0" noProof="0" dirty="0">
                  <a:ln>
                    <a:noFill/>
                  </a:ln>
                  <a:solidFill>
                    <a:prstClr val="black"/>
                  </a:solidFill>
                  <a:effectLst/>
                  <a:uLnTx/>
                  <a:uFillTx/>
                  <a:latin typeface="Century Gothic"/>
                  <a:ea typeface="+mn-ea"/>
                  <a:cs typeface="Arial" panose="020B0604020202020204" pitchFamily="34" charset="0"/>
                </a:rPr>
                <a:t>ophthalmology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1" i="0" u="none" strike="noStrike" kern="0" cap="none" spc="0" normalizeH="0" baseline="0" noProof="0" dirty="0">
                  <a:ln>
                    <a:noFill/>
                  </a:ln>
                  <a:solidFill>
                    <a:prstClr val="black"/>
                  </a:solidFill>
                  <a:effectLst/>
                  <a:uLnTx/>
                  <a:uFillTx/>
                  <a:latin typeface="Century Gothic"/>
                  <a:ea typeface="+mn-ea"/>
                  <a:cs typeface="Arial" panose="020B0604020202020204" pitchFamily="34" charset="0"/>
                </a:rPr>
                <a:t>and dental services</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1" i="0" u="none" strike="noStrike" kern="0" cap="none" spc="0" normalizeH="0" baseline="0" noProof="0" dirty="0">
                  <a:ln>
                    <a:noFill/>
                  </a:ln>
                  <a:solidFill>
                    <a:prstClr val="black"/>
                  </a:solidFill>
                  <a:effectLst/>
                  <a:uLnTx/>
                  <a:uFillTx/>
                  <a:latin typeface="Century Gothic"/>
                  <a:ea typeface="+mn-ea"/>
                  <a:cs typeface="Arial" panose="020B0604020202020204" pitchFamily="34" charset="0"/>
                </a:rPr>
                <a:t> provide support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1" i="0" u="none" strike="noStrike" kern="0" cap="none" spc="0" normalizeH="0" baseline="0" noProof="0" dirty="0">
                  <a:ln>
                    <a:noFill/>
                  </a:ln>
                  <a:solidFill>
                    <a:prstClr val="black"/>
                  </a:solidFill>
                  <a:effectLst/>
                  <a:uLnTx/>
                  <a:uFillTx/>
                  <a:latin typeface="Century Gothic"/>
                  <a:ea typeface="+mn-ea"/>
                  <a:cs typeface="Arial" panose="020B0604020202020204" pitchFamily="34" charset="0"/>
                </a:rPr>
                <a:t>and are accessible</a:t>
              </a:r>
            </a:p>
          </p:txBody>
        </p:sp>
        <p:sp>
          <p:nvSpPr>
            <p:cNvPr id="59" name="TextBox 58">
              <a:extLst>
                <a:ext uri="{FF2B5EF4-FFF2-40B4-BE49-F238E27FC236}">
                  <a16:creationId xmlns:a16="http://schemas.microsoft.com/office/drawing/2014/main" id="{CB47B618-08E9-4370-A808-B743AEA424AA}"/>
                </a:ext>
              </a:extLst>
            </p:cNvPr>
            <p:cNvSpPr txBox="1"/>
            <p:nvPr/>
          </p:nvSpPr>
          <p:spPr>
            <a:xfrm rot="16417123">
              <a:off x="2698261" y="2871080"/>
              <a:ext cx="2133511" cy="2238608"/>
            </a:xfrm>
            <a:prstGeom prst="rect">
              <a:avLst/>
            </a:prstGeom>
            <a:noFill/>
          </p:spPr>
          <p:txBody>
            <a:bodyPr wrap="square" rtlCol="0">
              <a:prstTxWarp prst="textArchUp">
                <a:avLst>
                  <a:gd name="adj" fmla="val 10805536"/>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1" i="0" u="none" strike="noStrike" kern="0" cap="none" spc="0" normalizeH="0" baseline="0" noProof="0">
                  <a:ln>
                    <a:noFill/>
                  </a:ln>
                  <a:solidFill>
                    <a:srgbClr val="000000"/>
                  </a:solidFill>
                  <a:effectLst/>
                  <a:uLnTx/>
                  <a:uFillTx/>
                  <a:latin typeface="Century Gothic"/>
                  <a:ea typeface="+mn-ea"/>
                  <a:cs typeface="Arial" panose="020B0604020202020204" pitchFamily="34" charset="0"/>
                </a:rPr>
                <a:t>Support/advice for all</a:t>
              </a:r>
              <a:endParaRPr lang="en-GB" sz="1200" b="1" kern="0">
                <a:solidFill>
                  <a:srgbClr val="000000"/>
                </a:solidFill>
                <a:latin typeface="Century Gothic"/>
                <a:cs typeface="Arial" panose="020B060402020202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1" i="0" u="none" strike="noStrike" kern="0" cap="none" spc="0" normalizeH="0" baseline="0" noProof="0">
                  <a:ln>
                    <a:noFill/>
                  </a:ln>
                  <a:solidFill>
                    <a:srgbClr val="000000"/>
                  </a:solidFill>
                  <a:effectLst/>
                  <a:uLnTx/>
                  <a:uFillTx/>
                  <a:latin typeface="Century Gothic"/>
                  <a:ea typeface="+mn-ea"/>
                  <a:cs typeface="Arial" panose="020B0604020202020204" pitchFamily="34" charset="0"/>
                </a:rPr>
                <a:t> inc finances, lasting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1" i="0" u="none" strike="noStrike" kern="0" cap="none" spc="0" normalizeH="0" baseline="0" noProof="0">
                  <a:ln>
                    <a:noFill/>
                  </a:ln>
                  <a:solidFill>
                    <a:srgbClr val="000000"/>
                  </a:solidFill>
                  <a:effectLst/>
                  <a:uLnTx/>
                  <a:uFillTx/>
                  <a:latin typeface="Century Gothic"/>
                  <a:ea typeface="+mn-ea"/>
                  <a:cs typeface="Arial" panose="020B0604020202020204" pitchFamily="34" charset="0"/>
                </a:rPr>
                <a:t>power of attorney,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1" i="0" u="none" strike="noStrike" kern="0" cap="none" spc="0" normalizeH="0" baseline="0" noProof="0">
                  <a:ln>
                    <a:noFill/>
                  </a:ln>
                  <a:solidFill>
                    <a:srgbClr val="000000"/>
                  </a:solidFill>
                  <a:effectLst/>
                  <a:uLnTx/>
                  <a:uFillTx/>
                  <a:latin typeface="Century Gothic"/>
                  <a:ea typeface="+mn-ea"/>
                  <a:cs typeface="Arial" panose="020B0604020202020204" pitchFamily="34" charset="0"/>
                </a:rPr>
                <a:t>Psychological/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1" i="0" u="none" strike="noStrike" kern="0" cap="none" spc="0" normalizeH="0" baseline="0" noProof="0">
                  <a:ln>
                    <a:noFill/>
                  </a:ln>
                  <a:solidFill>
                    <a:srgbClr val="000000"/>
                  </a:solidFill>
                  <a:effectLst/>
                  <a:uLnTx/>
                  <a:uFillTx/>
                  <a:latin typeface="Century Gothic"/>
                  <a:ea typeface="+mn-ea"/>
                  <a:cs typeface="Arial" panose="020B0604020202020204" pitchFamily="34" charset="0"/>
                </a:rPr>
                <a:t> mild cognitive</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1" i="0" u="none" strike="noStrike" kern="0" cap="none" spc="0" normalizeH="0" baseline="0" noProof="0">
                  <a:ln>
                    <a:noFill/>
                  </a:ln>
                  <a:solidFill>
                    <a:srgbClr val="000000"/>
                  </a:solidFill>
                  <a:effectLst/>
                  <a:uLnTx/>
                  <a:uFillTx/>
                  <a:latin typeface="Century Gothic"/>
                  <a:ea typeface="+mn-ea"/>
                  <a:cs typeface="Arial" panose="020B0604020202020204" pitchFamily="34" charset="0"/>
                </a:rPr>
                <a:t> impairment </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200" b="1" i="0" u="none" strike="noStrike" kern="0" cap="none" spc="0" normalizeH="0" baseline="0" noProof="0">
                <a:ln>
                  <a:noFill/>
                </a:ln>
                <a:solidFill>
                  <a:srgbClr val="000000"/>
                </a:solidFill>
                <a:effectLst/>
                <a:uLnTx/>
                <a:uFillTx/>
                <a:latin typeface="Century Gothic"/>
                <a:ea typeface="+mn-ea"/>
                <a:cs typeface="Arial" panose="020B0604020202020204" pitchFamily="34" charset="0"/>
              </a:endParaRPr>
            </a:p>
          </p:txBody>
        </p:sp>
        <p:sp>
          <p:nvSpPr>
            <p:cNvPr id="60" name="TextBox 59">
              <a:extLst>
                <a:ext uri="{FF2B5EF4-FFF2-40B4-BE49-F238E27FC236}">
                  <a16:creationId xmlns:a16="http://schemas.microsoft.com/office/drawing/2014/main" id="{5642B9ED-0749-47B4-A840-8208DB4F967C}"/>
                </a:ext>
              </a:extLst>
            </p:cNvPr>
            <p:cNvSpPr txBox="1"/>
            <p:nvPr/>
          </p:nvSpPr>
          <p:spPr>
            <a:xfrm>
              <a:off x="2557870" y="3503769"/>
              <a:ext cx="1618320" cy="3565876"/>
            </a:xfrm>
            <a:prstGeom prst="rect">
              <a:avLst/>
            </a:prstGeom>
            <a:noFill/>
          </p:spPr>
          <p:txBody>
            <a:bodyPr wrap="square" rtlCol="0">
              <a:prstTxWarp prst="textArchUp">
                <a:avLst>
                  <a:gd name="adj" fmla="val 13750374"/>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ZA" sz="1000" b="1" i="0" u="none" strike="noStrike" kern="0" cap="none" spc="0" normalizeH="0" baseline="0" noProof="0">
                  <a:ln>
                    <a:noFill/>
                  </a:ln>
                  <a:solidFill>
                    <a:srgbClr val="000000"/>
                  </a:solidFill>
                  <a:effectLst/>
                  <a:uLnTx/>
                  <a:uFillTx/>
                  <a:latin typeface="Century Gothic"/>
                  <a:ea typeface="+mn-ea"/>
                  <a:cs typeface="Arial" panose="020B0604020202020204" pitchFamily="34" charset="0"/>
                </a:rPr>
                <a:t>People who are well, pre-clinical</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ZA" sz="1000" b="1" i="0" u="none" strike="noStrike" kern="0" cap="none" spc="0" normalizeH="0" baseline="0" noProof="0">
                  <a:ln>
                    <a:noFill/>
                  </a:ln>
                  <a:solidFill>
                    <a:srgbClr val="000000"/>
                  </a:solidFill>
                  <a:effectLst/>
                  <a:uLnTx/>
                  <a:uFillTx/>
                  <a:latin typeface="Century Gothic"/>
                  <a:ea typeface="+mn-ea"/>
                  <a:cs typeface="Arial" panose="020B0604020202020204" pitchFamily="34" charset="0"/>
                </a:rPr>
                <a:t>and/or have mild cognitive</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ZA" sz="1000" b="1" i="0" u="none" strike="noStrike" kern="0" cap="none" spc="0" normalizeH="0" baseline="0" noProof="0">
                  <a:ln>
                    <a:noFill/>
                  </a:ln>
                  <a:solidFill>
                    <a:srgbClr val="000000"/>
                  </a:solidFill>
                  <a:effectLst/>
                  <a:uLnTx/>
                  <a:uFillTx/>
                  <a:latin typeface="Century Gothic"/>
                  <a:ea typeface="+mn-ea"/>
                  <a:cs typeface="Arial" panose="020B0604020202020204" pitchFamily="34" charset="0"/>
                </a:rPr>
                <a:t>impairment</a:t>
              </a:r>
            </a:p>
          </p:txBody>
        </p:sp>
      </p:grpSp>
      <p:sp>
        <p:nvSpPr>
          <p:cNvPr id="6" name="Slide Number Placeholder 5">
            <a:extLst>
              <a:ext uri="{FF2B5EF4-FFF2-40B4-BE49-F238E27FC236}">
                <a16:creationId xmlns:a16="http://schemas.microsoft.com/office/drawing/2014/main" id="{63F24C76-7FFE-41DF-A3B4-D7EE71409E4E}"/>
              </a:ext>
            </a:extLst>
          </p:cNvPr>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A3DA7B4-1CBC-4A9E-B9AD-6DD77CAE4334}" type="slidenum">
              <a:rPr kumimoji="0" lang="en-GB" sz="1200" b="0" i="0" u="none" strike="noStrike" kern="1200" cap="none" spc="0" normalizeH="0" baseline="0" noProof="0" smtClean="0">
                <a:ln>
                  <a:noFill/>
                </a:ln>
                <a:solidFill>
                  <a:srgbClr val="0077B7">
                    <a:tint val="75000"/>
                  </a:srgbClr>
                </a:solidFill>
                <a:effectLst/>
                <a:uLnTx/>
                <a:uFillTx/>
                <a:latin typeface="Book Antiqua"/>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30</a:t>
            </a:fld>
            <a:endParaRPr kumimoji="0" lang="en-GB" sz="1200" b="0" i="0" u="none" strike="noStrike" kern="1200" cap="none" spc="0" normalizeH="0" baseline="0" noProof="0">
              <a:ln>
                <a:noFill/>
              </a:ln>
              <a:solidFill>
                <a:srgbClr val="0077B7">
                  <a:tint val="75000"/>
                </a:srgbClr>
              </a:solidFill>
              <a:effectLst/>
              <a:uLnTx/>
              <a:uFillTx/>
              <a:latin typeface="Book Antiqua"/>
              <a:ea typeface="+mn-ea"/>
              <a:cs typeface="+mn-cs"/>
            </a:endParaRPr>
          </a:p>
        </p:txBody>
      </p:sp>
      <p:pic>
        <p:nvPicPr>
          <p:cNvPr id="64" name="Picture 1" descr="Description: http://www.wwcp.org.uk/wp-content/uploads/2016/11/West-Wales-Care-Partnership-logo-Partneriaeth-Gofal-Gorllewin-Cymru-logo.jpg">
            <a:extLst>
              <a:ext uri="{FF2B5EF4-FFF2-40B4-BE49-F238E27FC236}">
                <a16:creationId xmlns:a16="http://schemas.microsoft.com/office/drawing/2014/main" id="{480D5822-CA07-4EC2-AEDF-6864270BCB78}"/>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137729" y="452962"/>
            <a:ext cx="1618557" cy="6597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5" name="TextBox 64">
            <a:extLst>
              <a:ext uri="{FF2B5EF4-FFF2-40B4-BE49-F238E27FC236}">
                <a16:creationId xmlns:a16="http://schemas.microsoft.com/office/drawing/2014/main" id="{653545D2-7848-46BA-8882-7E7767340B29}"/>
              </a:ext>
            </a:extLst>
          </p:cNvPr>
          <p:cNvSpPr txBox="1"/>
          <p:nvPr/>
        </p:nvSpPr>
        <p:spPr>
          <a:xfrm>
            <a:off x="5384717" y="2266167"/>
            <a:ext cx="1390554" cy="1859002"/>
          </a:xfrm>
          <a:prstGeom prst="rect">
            <a:avLst/>
          </a:prstGeom>
          <a:noFill/>
        </p:spPr>
        <p:txBody>
          <a:bodyPr wrap="square" rtlCol="0">
            <a:prstTxWarp prst="textArchDown">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ZA" sz="800" b="1" i="0" u="none" strike="noStrike" kern="0" cap="none" spc="0" normalizeH="0" baseline="0" noProof="0" dirty="0">
                <a:ln>
                  <a:noFill/>
                </a:ln>
                <a:solidFill>
                  <a:srgbClr val="000000"/>
                </a:solidFill>
                <a:effectLst/>
                <a:uLnTx/>
                <a:uFillTx/>
                <a:latin typeface="Century Gothic"/>
                <a:ea typeface="+mn-ea"/>
                <a:cs typeface="Arial" panose="020B0604020202020204" pitchFamily="34" charset="0"/>
              </a:rPr>
              <a:t>What matters to you</a:t>
            </a:r>
          </a:p>
        </p:txBody>
      </p:sp>
      <p:sp>
        <p:nvSpPr>
          <p:cNvPr id="48" name="Arrow: Right 47">
            <a:extLst>
              <a:ext uri="{FF2B5EF4-FFF2-40B4-BE49-F238E27FC236}">
                <a16:creationId xmlns:a16="http://schemas.microsoft.com/office/drawing/2014/main" id="{F5258A2D-C9AA-4FD9-AA02-D1598A11EE4E}"/>
              </a:ext>
            </a:extLst>
          </p:cNvPr>
          <p:cNvSpPr/>
          <p:nvPr/>
        </p:nvSpPr>
        <p:spPr>
          <a:xfrm>
            <a:off x="177800" y="6439431"/>
            <a:ext cx="11798852" cy="403230"/>
          </a:xfrm>
          <a:prstGeom prst="rightArrow">
            <a:avLst/>
          </a:prstGeom>
          <a:solidFill>
            <a:srgbClr val="7265CF"/>
          </a:solidFill>
          <a:ln w="12700" cap="flat" cmpd="sng" algn="ctr">
            <a:solidFill>
              <a:srgbClr val="70AD47">
                <a:lumMod val="60000"/>
                <a:lumOff val="40000"/>
              </a:srgbClr>
            </a:solidFill>
            <a:prstDash val="solid"/>
            <a:miter lim="800000"/>
          </a:ln>
          <a:effectLst>
            <a:outerShdw blurRad="50800" dist="38100" dir="5400000" algn="t" rotWithShape="0">
              <a:prstClr val="black">
                <a:alpha val="40000"/>
              </a:prst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1" i="0" u="none" strike="noStrike" kern="0" cap="none" spc="0" normalizeH="0" baseline="0" noProof="0">
                <a:ln>
                  <a:noFill/>
                </a:ln>
                <a:solidFill>
                  <a:schemeClr val="bg2"/>
                </a:solidFill>
                <a:effectLst/>
                <a:uLnTx/>
                <a:uFillTx/>
                <a:latin typeface="Century Gothic"/>
                <a:ea typeface="+mn-ea"/>
                <a:cs typeface="+mn-cs"/>
              </a:rPr>
              <a:t>Underpinned by communication plan,  recognising experts by experience, access to assistive technology etc. Implementation of the Recognition and Good Work Training Frameworks</a:t>
            </a:r>
          </a:p>
        </p:txBody>
      </p:sp>
      <p:sp>
        <p:nvSpPr>
          <p:cNvPr id="63" name="TextBox 62">
            <a:extLst>
              <a:ext uri="{FF2B5EF4-FFF2-40B4-BE49-F238E27FC236}">
                <a16:creationId xmlns:a16="http://schemas.microsoft.com/office/drawing/2014/main" id="{9C087CA4-184F-44F0-A06E-A201211F417E}"/>
              </a:ext>
            </a:extLst>
          </p:cNvPr>
          <p:cNvSpPr txBox="1"/>
          <p:nvPr/>
        </p:nvSpPr>
        <p:spPr bwMode="gray">
          <a:xfrm>
            <a:off x="361672" y="1632619"/>
            <a:ext cx="3764263" cy="1384995"/>
          </a:xfrm>
          <a:prstGeom prst="rect">
            <a:avLst/>
          </a:prstGeom>
          <a:solidFill>
            <a:schemeClr val="bg2"/>
          </a:solidFill>
          <a:ln>
            <a:solidFill>
              <a:srgbClr val="FAD45F"/>
            </a:solidFill>
          </a:ln>
          <a:effectLst>
            <a:outerShdw blurRad="50800" dist="38100" dir="5400000" algn="t" rotWithShape="0">
              <a:prstClr val="black">
                <a:alpha val="40000"/>
              </a:prstClr>
            </a:outerShdw>
          </a:effectLst>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1" i="0" u="none" strike="noStrike" kern="1200" cap="none" spc="0" normalizeH="0" baseline="0" noProof="0">
                <a:ln>
                  <a:noFill/>
                </a:ln>
                <a:solidFill>
                  <a:srgbClr val="F7BD0B"/>
                </a:solidFill>
                <a:effectLst/>
                <a:uLnTx/>
                <a:uFillTx/>
                <a:latin typeface="Century Gothic"/>
                <a:ea typeface="+mn-ea"/>
                <a:cs typeface="+mn-cs"/>
              </a:rPr>
              <a:t>Creating dementia friendly communities, making dementia everybody's business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0" i="1" u="none" strike="noStrike" kern="1200" cap="none" spc="0" normalizeH="0" baseline="0" noProof="0">
                <a:ln>
                  <a:noFill/>
                </a:ln>
                <a:solidFill>
                  <a:srgbClr val="000000"/>
                </a:solidFill>
                <a:effectLst/>
                <a:uLnTx/>
                <a:uFillTx/>
                <a:latin typeface="Century Gothic"/>
                <a:ea typeface="+mn-ea"/>
                <a:cs typeface="+mn-cs"/>
              </a:rPr>
              <a:t>We have the right to continue with day-to-day and family life, without discrimination or unfair cost, to be accepted and included in our communities and not live in isolation or loneliness.</a:t>
            </a:r>
          </a:p>
        </p:txBody>
      </p:sp>
    </p:spTree>
    <p:extLst>
      <p:ext uri="{BB962C8B-B14F-4D97-AF65-F5344CB8AC3E}">
        <p14:creationId xmlns:p14="http://schemas.microsoft.com/office/powerpoint/2010/main" val="2856515194"/>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4">
            <a:extLst>
              <a:ext uri="{FF2B5EF4-FFF2-40B4-BE49-F238E27FC236}">
                <a16:creationId xmlns:a16="http://schemas.microsoft.com/office/drawing/2014/main" id="{192E9E98-B915-4E51-B1DB-D06BC5CF2610}"/>
              </a:ext>
            </a:extLst>
          </p:cNvPr>
          <p:cNvSpPr txBox="1">
            <a:spLocks/>
          </p:cNvSpPr>
          <p:nvPr/>
        </p:nvSpPr>
        <p:spPr>
          <a:xfrm>
            <a:off x="358775" y="434515"/>
            <a:ext cx="10021172" cy="403229"/>
          </a:xfrm>
          <a:prstGeom prst="rect">
            <a:avLst/>
          </a:prstGeom>
        </p:spPr>
        <p:txBody>
          <a:bodyPr vert="horz" lIns="0" tIns="0" rIns="0" bIns="0" rtlCol="0" anchor="b">
            <a:noAutofit/>
          </a:bodyPr>
          <a:lstStyle>
            <a:lvl1pPr algn="l" defTabSz="914400" rtl="0" eaLnBrk="1" latinLnBrk="0" hangingPunct="1">
              <a:lnSpc>
                <a:spcPct val="90000"/>
              </a:lnSpc>
              <a:spcBef>
                <a:spcPct val="0"/>
              </a:spcBef>
              <a:buNone/>
              <a:defRPr sz="3000" kern="1200" cap="none" baseline="0">
                <a:solidFill>
                  <a:srgbClr val="000000"/>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3000" b="0" i="0" u="none" strike="noStrike" kern="1200" cap="none" spc="0" normalizeH="0" baseline="0" noProof="0">
                <a:ln>
                  <a:noFill/>
                </a:ln>
                <a:solidFill>
                  <a:srgbClr val="000000"/>
                </a:solidFill>
                <a:effectLst/>
                <a:uLnTx/>
                <a:uFillTx/>
                <a:latin typeface="Century Gothic"/>
                <a:ea typeface="+mj-ea"/>
                <a:cs typeface="+mj-cs"/>
              </a:rPr>
              <a:t>What good looks like for West Wales – </a:t>
            </a:r>
          </a:p>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3000" b="0" i="0" u="none" strike="noStrike" kern="1200" cap="none" spc="0" normalizeH="0" baseline="0" noProof="0">
                <a:ln>
                  <a:noFill/>
                </a:ln>
                <a:solidFill>
                  <a:srgbClr val="000000"/>
                </a:solidFill>
                <a:effectLst/>
                <a:uLnTx/>
                <a:uFillTx/>
                <a:latin typeface="Century Gothic"/>
                <a:ea typeface="+mj-ea"/>
                <a:cs typeface="+mj-cs"/>
              </a:rPr>
              <a:t>The draft dementia wellbeing pathway</a:t>
            </a:r>
          </a:p>
        </p:txBody>
      </p:sp>
      <p:sp>
        <p:nvSpPr>
          <p:cNvPr id="47" name="TextBox 46">
            <a:extLst>
              <a:ext uri="{FF2B5EF4-FFF2-40B4-BE49-F238E27FC236}">
                <a16:creationId xmlns:a16="http://schemas.microsoft.com/office/drawing/2014/main" id="{093E3D8F-A775-4C60-B8BB-9C1D066AC65E}"/>
              </a:ext>
            </a:extLst>
          </p:cNvPr>
          <p:cNvSpPr txBox="1"/>
          <p:nvPr/>
        </p:nvSpPr>
        <p:spPr>
          <a:xfrm>
            <a:off x="273337" y="837744"/>
            <a:ext cx="4826299"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400" b="1" i="0" u="sng" strike="noStrike" kern="0" cap="none" spc="0" normalizeH="0" baseline="0" noProof="0">
                <a:ln>
                  <a:noFill/>
                </a:ln>
                <a:solidFill>
                  <a:prstClr val="black"/>
                </a:solidFill>
                <a:effectLst/>
                <a:uLnTx/>
                <a:uFillTx/>
                <a:latin typeface="Century Gothic"/>
                <a:ea typeface="+mn-ea"/>
                <a:cs typeface="+mn-cs"/>
              </a:rPr>
              <a:t>Recognition, Identification, Support and Training</a:t>
            </a:r>
          </a:p>
        </p:txBody>
      </p:sp>
      <p:grpSp>
        <p:nvGrpSpPr>
          <p:cNvPr id="2" name="Group 1">
            <a:extLst>
              <a:ext uri="{FF2B5EF4-FFF2-40B4-BE49-F238E27FC236}">
                <a16:creationId xmlns:a16="http://schemas.microsoft.com/office/drawing/2014/main" id="{50DD3F51-3C32-4A1C-9DE7-3B568CD7CE5D}"/>
              </a:ext>
            </a:extLst>
          </p:cNvPr>
          <p:cNvGrpSpPr/>
          <p:nvPr/>
        </p:nvGrpSpPr>
        <p:grpSpPr>
          <a:xfrm>
            <a:off x="3932176" y="1342005"/>
            <a:ext cx="4532629" cy="5500656"/>
            <a:chOff x="6005540" y="1853536"/>
            <a:chExt cx="4532629" cy="5500656"/>
          </a:xfrm>
          <a:solidFill>
            <a:srgbClr val="B6C7F3"/>
          </a:solidFill>
        </p:grpSpPr>
        <p:grpSp>
          <p:nvGrpSpPr>
            <p:cNvPr id="15" name="Group 14">
              <a:extLst>
                <a:ext uri="{FF2B5EF4-FFF2-40B4-BE49-F238E27FC236}">
                  <a16:creationId xmlns:a16="http://schemas.microsoft.com/office/drawing/2014/main" id="{B3DD0D71-9E8A-4DA8-B4AD-6E3E74EFE57E}"/>
                </a:ext>
              </a:extLst>
            </p:cNvPr>
            <p:cNvGrpSpPr/>
            <p:nvPr/>
          </p:nvGrpSpPr>
          <p:grpSpPr>
            <a:xfrm>
              <a:off x="6696010" y="2511743"/>
              <a:ext cx="3209835" cy="3210820"/>
              <a:chOff x="1983606" y="854869"/>
              <a:chExt cx="5175200" cy="5176788"/>
            </a:xfrm>
            <a:grpFill/>
            <a:effectLst>
              <a:outerShdw blurRad="50800" dist="38100" dir="5400000" algn="t" rotWithShape="0">
                <a:prstClr val="black">
                  <a:alpha val="40000"/>
                </a:prstClr>
              </a:outerShdw>
            </a:effectLst>
          </p:grpSpPr>
          <p:sp>
            <p:nvSpPr>
              <p:cNvPr id="21" name="Freeform 57">
                <a:extLst>
                  <a:ext uri="{FF2B5EF4-FFF2-40B4-BE49-F238E27FC236}">
                    <a16:creationId xmlns:a16="http://schemas.microsoft.com/office/drawing/2014/main" id="{A4183251-EDB9-4017-B89B-003C7A6BF1A0}"/>
                  </a:ext>
                </a:extLst>
              </p:cNvPr>
              <p:cNvSpPr>
                <a:spLocks/>
              </p:cNvSpPr>
              <p:nvPr/>
            </p:nvSpPr>
            <p:spPr bwMode="auto">
              <a:xfrm>
                <a:off x="4596606" y="854869"/>
                <a:ext cx="2547937" cy="2549526"/>
              </a:xfrm>
              <a:custGeom>
                <a:avLst/>
                <a:gdLst>
                  <a:gd name="connsiteX0" fmla="*/ 0 w 2547938"/>
                  <a:gd name="connsiteY0" fmla="*/ 0 h 2549525"/>
                  <a:gd name="connsiteX1" fmla="*/ 2547938 w 2547938"/>
                  <a:gd name="connsiteY1" fmla="*/ 2549525 h 2549525"/>
                  <a:gd name="connsiteX2" fmla="*/ 913200 w 2547938"/>
                  <a:gd name="connsiteY2" fmla="*/ 2549525 h 2549525"/>
                  <a:gd name="connsiteX3" fmla="*/ 910117 w 2547938"/>
                  <a:gd name="connsiteY3" fmla="*/ 2488460 h 2549525"/>
                  <a:gd name="connsiteX4" fmla="*/ 71541 w 2547938"/>
                  <a:gd name="connsiteY4" fmla="*/ 1649885 h 2549525"/>
                  <a:gd name="connsiteX5" fmla="*/ 0 w 2547938"/>
                  <a:gd name="connsiteY5" fmla="*/ 1646272 h 2549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547938" h="2549525">
                    <a:moveTo>
                      <a:pt x="0" y="0"/>
                    </a:moveTo>
                    <a:cubicBezTo>
                      <a:pt x="1407269" y="0"/>
                      <a:pt x="2547938" y="1141800"/>
                      <a:pt x="2547938" y="2549525"/>
                    </a:cubicBezTo>
                    <a:lnTo>
                      <a:pt x="913200" y="2549525"/>
                    </a:lnTo>
                    <a:lnTo>
                      <a:pt x="910117" y="2488460"/>
                    </a:lnTo>
                    <a:cubicBezTo>
                      <a:pt x="865213" y="2046303"/>
                      <a:pt x="513698" y="1694788"/>
                      <a:pt x="71541" y="1649885"/>
                    </a:cubicBezTo>
                    <a:lnTo>
                      <a:pt x="0" y="1646272"/>
                    </a:lnTo>
                    <a:close/>
                  </a:path>
                </a:pathLst>
              </a:custGeom>
              <a:grpFill/>
              <a:ln w="0">
                <a:noFill/>
                <a:prstDash val="solid"/>
                <a:round/>
                <a:headEnd/>
                <a:tailEnd/>
              </a:ln>
            </p:spPr>
            <p:txBody>
              <a:bodyPr vert="horz" wrap="square" lIns="82953" tIns="41476" rIns="82953" bIns="41476" numCol="1" anchor="t" anchorCtr="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ZA" sz="1200" b="1" i="0" u="none" strike="noStrike" kern="1200" cap="none" spc="0" normalizeH="0" baseline="0" noProof="0">
                  <a:ln>
                    <a:noFill/>
                  </a:ln>
                  <a:solidFill>
                    <a:srgbClr val="FFFFFF"/>
                  </a:solidFill>
                  <a:effectLst/>
                  <a:uLnTx/>
                  <a:uFillTx/>
                  <a:latin typeface="Century Gothic"/>
                  <a:ea typeface="+mn-ea"/>
                  <a:cs typeface="+mn-cs"/>
                </a:endParaRPr>
              </a:p>
            </p:txBody>
          </p:sp>
          <p:sp>
            <p:nvSpPr>
              <p:cNvPr id="22" name="Freeform 60">
                <a:extLst>
                  <a:ext uri="{FF2B5EF4-FFF2-40B4-BE49-F238E27FC236}">
                    <a16:creationId xmlns:a16="http://schemas.microsoft.com/office/drawing/2014/main" id="{943A2CE5-6763-4DFC-9CC0-355DA6081BEF}"/>
                  </a:ext>
                </a:extLst>
              </p:cNvPr>
              <p:cNvSpPr>
                <a:spLocks/>
              </p:cNvSpPr>
              <p:nvPr/>
            </p:nvSpPr>
            <p:spPr bwMode="auto">
              <a:xfrm>
                <a:off x="4610869" y="3482131"/>
                <a:ext cx="2547937" cy="2549526"/>
              </a:xfrm>
              <a:custGeom>
                <a:avLst/>
                <a:gdLst>
                  <a:gd name="connsiteX0" fmla="*/ 914249 w 2547938"/>
                  <a:gd name="connsiteY0" fmla="*/ 0 h 2549525"/>
                  <a:gd name="connsiteX1" fmla="*/ 2547938 w 2547938"/>
                  <a:gd name="connsiteY1" fmla="*/ 0 h 2549525"/>
                  <a:gd name="connsiteX2" fmla="*/ 0 w 2547938"/>
                  <a:gd name="connsiteY2" fmla="*/ 2549525 h 2549525"/>
                  <a:gd name="connsiteX3" fmla="*/ 0 w 2547938"/>
                  <a:gd name="connsiteY3" fmla="*/ 924025 h 2549525"/>
                  <a:gd name="connsiteX4" fmla="*/ 71541 w 2547938"/>
                  <a:gd name="connsiteY4" fmla="*/ 920413 h 2549525"/>
                  <a:gd name="connsiteX5" fmla="*/ 910117 w 2547938"/>
                  <a:gd name="connsiteY5" fmla="*/ 81837 h 2549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547938" h="2549525">
                    <a:moveTo>
                      <a:pt x="914249" y="0"/>
                    </a:moveTo>
                    <a:lnTo>
                      <a:pt x="2547938" y="0"/>
                    </a:lnTo>
                    <a:cubicBezTo>
                      <a:pt x="2547938" y="1408106"/>
                      <a:pt x="1407269" y="2549525"/>
                      <a:pt x="0" y="2549525"/>
                    </a:cubicBezTo>
                    <a:lnTo>
                      <a:pt x="0" y="924025"/>
                    </a:lnTo>
                    <a:lnTo>
                      <a:pt x="71541" y="920413"/>
                    </a:lnTo>
                    <a:cubicBezTo>
                      <a:pt x="513698" y="875509"/>
                      <a:pt x="865213" y="523994"/>
                      <a:pt x="910117" y="81837"/>
                    </a:cubicBezTo>
                    <a:close/>
                  </a:path>
                </a:pathLst>
              </a:custGeom>
              <a:grpFill/>
              <a:ln w="0">
                <a:noFill/>
                <a:prstDash val="solid"/>
                <a:round/>
                <a:headEnd/>
                <a:tailEnd/>
              </a:ln>
            </p:spPr>
            <p:txBody>
              <a:bodyPr vert="horz" wrap="square" lIns="82953" tIns="41476" rIns="82953" bIns="41476" numCol="1" anchor="t" anchorCtr="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ZA" sz="1200" b="1" i="0" u="none" strike="noStrike" kern="1200" cap="none" spc="0" normalizeH="0" baseline="0" noProof="0">
                  <a:ln>
                    <a:noFill/>
                  </a:ln>
                  <a:solidFill>
                    <a:srgbClr val="FFFFFF"/>
                  </a:solidFill>
                  <a:effectLst/>
                  <a:uLnTx/>
                  <a:uFillTx/>
                  <a:latin typeface="Century Gothic"/>
                  <a:ea typeface="+mn-ea"/>
                  <a:cs typeface="+mn-cs"/>
                </a:endParaRPr>
              </a:p>
            </p:txBody>
          </p:sp>
          <p:sp>
            <p:nvSpPr>
              <p:cNvPr id="23" name="Freeform 59">
                <a:extLst>
                  <a:ext uri="{FF2B5EF4-FFF2-40B4-BE49-F238E27FC236}">
                    <a16:creationId xmlns:a16="http://schemas.microsoft.com/office/drawing/2014/main" id="{B1E1361D-F691-4513-89A9-0C35DA2D2B0D}"/>
                  </a:ext>
                </a:extLst>
              </p:cNvPr>
              <p:cNvSpPr>
                <a:spLocks/>
              </p:cNvSpPr>
              <p:nvPr/>
            </p:nvSpPr>
            <p:spPr bwMode="auto">
              <a:xfrm>
                <a:off x="1983606" y="3482131"/>
                <a:ext cx="2549525" cy="2549526"/>
              </a:xfrm>
              <a:custGeom>
                <a:avLst/>
                <a:gdLst>
                  <a:gd name="connsiteX0" fmla="*/ 0 w 2549525"/>
                  <a:gd name="connsiteY0" fmla="*/ 0 h 2549525"/>
                  <a:gd name="connsiteX1" fmla="*/ 1635456 w 2549525"/>
                  <a:gd name="connsiteY1" fmla="*/ 0 h 2549525"/>
                  <a:gd name="connsiteX2" fmla="*/ 1639589 w 2549525"/>
                  <a:gd name="connsiteY2" fmla="*/ 81837 h 2549525"/>
                  <a:gd name="connsiteX3" fmla="*/ 2478165 w 2549525"/>
                  <a:gd name="connsiteY3" fmla="*/ 920413 h 2549525"/>
                  <a:gd name="connsiteX4" fmla="*/ 2549525 w 2549525"/>
                  <a:gd name="connsiteY4" fmla="*/ 924016 h 2549525"/>
                  <a:gd name="connsiteX5" fmla="*/ 2549525 w 2549525"/>
                  <a:gd name="connsiteY5" fmla="*/ 2549525 h 2549525"/>
                  <a:gd name="connsiteX6" fmla="*/ 0 w 2549525"/>
                  <a:gd name="connsiteY6" fmla="*/ 0 h 2549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549525" h="2549525">
                    <a:moveTo>
                      <a:pt x="0" y="0"/>
                    </a:moveTo>
                    <a:lnTo>
                      <a:pt x="1635456" y="0"/>
                    </a:lnTo>
                    <a:lnTo>
                      <a:pt x="1639589" y="81837"/>
                    </a:lnTo>
                    <a:cubicBezTo>
                      <a:pt x="1684492" y="523994"/>
                      <a:pt x="2036007" y="875509"/>
                      <a:pt x="2478165" y="920413"/>
                    </a:cubicBezTo>
                    <a:lnTo>
                      <a:pt x="2549525" y="924016"/>
                    </a:lnTo>
                    <a:lnTo>
                      <a:pt x="2549525" y="2549525"/>
                    </a:lnTo>
                    <a:cubicBezTo>
                      <a:pt x="1141570" y="2549525"/>
                      <a:pt x="0" y="1408106"/>
                      <a:pt x="0" y="0"/>
                    </a:cubicBezTo>
                    <a:close/>
                  </a:path>
                </a:pathLst>
              </a:custGeom>
              <a:grpFill/>
              <a:ln w="0">
                <a:noFill/>
                <a:prstDash val="solid"/>
                <a:round/>
                <a:headEnd/>
                <a:tailEnd/>
              </a:ln>
            </p:spPr>
            <p:txBody>
              <a:bodyPr vert="horz" wrap="square" lIns="82953" tIns="41476" rIns="82953" bIns="41476" numCol="1" anchor="t" anchorCtr="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ZA" sz="1200" b="1" i="0" u="none" strike="noStrike" kern="1200" cap="none" spc="0" normalizeH="0" baseline="0" noProof="0">
                  <a:ln>
                    <a:noFill/>
                  </a:ln>
                  <a:solidFill>
                    <a:srgbClr val="FFFFFF"/>
                  </a:solidFill>
                  <a:effectLst/>
                  <a:uLnTx/>
                  <a:uFillTx/>
                  <a:latin typeface="Century Gothic"/>
                  <a:ea typeface="+mn-ea"/>
                  <a:cs typeface="+mn-cs"/>
                </a:endParaRPr>
              </a:p>
            </p:txBody>
          </p:sp>
          <p:sp>
            <p:nvSpPr>
              <p:cNvPr id="24" name="Freeform 58">
                <a:extLst>
                  <a:ext uri="{FF2B5EF4-FFF2-40B4-BE49-F238E27FC236}">
                    <a16:creationId xmlns:a16="http://schemas.microsoft.com/office/drawing/2014/main" id="{3518C5C0-2C1F-4D3B-8F24-488328F2EA92}"/>
                  </a:ext>
                </a:extLst>
              </p:cNvPr>
              <p:cNvSpPr>
                <a:spLocks/>
              </p:cNvSpPr>
              <p:nvPr/>
            </p:nvSpPr>
            <p:spPr bwMode="auto">
              <a:xfrm>
                <a:off x="1988344" y="854869"/>
                <a:ext cx="2549526" cy="2549526"/>
              </a:xfrm>
              <a:custGeom>
                <a:avLst/>
                <a:gdLst>
                  <a:gd name="connsiteX0" fmla="*/ 2549525 w 2549525"/>
                  <a:gd name="connsiteY0" fmla="*/ 0 h 2549525"/>
                  <a:gd name="connsiteX1" fmla="*/ 2549525 w 2549525"/>
                  <a:gd name="connsiteY1" fmla="*/ 1646762 h 2549525"/>
                  <a:gd name="connsiteX2" fmla="*/ 2487690 w 2549525"/>
                  <a:gd name="connsiteY2" fmla="*/ 1649885 h 2549525"/>
                  <a:gd name="connsiteX3" fmla="*/ 1649114 w 2549525"/>
                  <a:gd name="connsiteY3" fmla="*/ 2488460 h 2549525"/>
                  <a:gd name="connsiteX4" fmla="*/ 1646030 w 2549525"/>
                  <a:gd name="connsiteY4" fmla="*/ 2549525 h 2549525"/>
                  <a:gd name="connsiteX5" fmla="*/ 0 w 2549525"/>
                  <a:gd name="connsiteY5" fmla="*/ 2549525 h 2549525"/>
                  <a:gd name="connsiteX6" fmla="*/ 2549525 w 2549525"/>
                  <a:gd name="connsiteY6" fmla="*/ 0 h 2549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549525" h="2549525">
                    <a:moveTo>
                      <a:pt x="2549525" y="0"/>
                    </a:moveTo>
                    <a:lnTo>
                      <a:pt x="2549525" y="1646762"/>
                    </a:lnTo>
                    <a:lnTo>
                      <a:pt x="2487690" y="1649885"/>
                    </a:lnTo>
                    <a:cubicBezTo>
                      <a:pt x="2045532" y="1694788"/>
                      <a:pt x="1694017" y="2046303"/>
                      <a:pt x="1649114" y="2488460"/>
                    </a:cubicBezTo>
                    <a:lnTo>
                      <a:pt x="1646030" y="2549525"/>
                    </a:lnTo>
                    <a:lnTo>
                      <a:pt x="0" y="2549525"/>
                    </a:lnTo>
                    <a:cubicBezTo>
                      <a:pt x="0" y="1141570"/>
                      <a:pt x="1141570" y="0"/>
                      <a:pt x="2549525" y="0"/>
                    </a:cubicBezTo>
                    <a:close/>
                  </a:path>
                </a:pathLst>
              </a:custGeom>
              <a:grpFill/>
              <a:ln w="0">
                <a:noFill/>
                <a:prstDash val="solid"/>
                <a:round/>
                <a:headEnd/>
                <a:tailEnd/>
              </a:ln>
            </p:spPr>
            <p:txBody>
              <a:bodyPr vert="horz" wrap="square" lIns="82953" tIns="41476" rIns="82953" bIns="41476" numCol="1" anchor="t" anchorCtr="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ZA" sz="1200" b="1" i="0" u="none" strike="noStrike" kern="1200" cap="none" spc="0" normalizeH="0" baseline="0" noProof="0">
                  <a:ln>
                    <a:noFill/>
                  </a:ln>
                  <a:solidFill>
                    <a:srgbClr val="FFFFFF"/>
                  </a:solidFill>
                  <a:effectLst/>
                  <a:uLnTx/>
                  <a:uFillTx/>
                  <a:latin typeface="Century Gothic"/>
                  <a:ea typeface="+mn-ea"/>
                  <a:cs typeface="+mn-cs"/>
                </a:endParaRPr>
              </a:p>
            </p:txBody>
          </p:sp>
        </p:grpSp>
        <p:grpSp>
          <p:nvGrpSpPr>
            <p:cNvPr id="10" name="Group 9">
              <a:extLst>
                <a:ext uri="{FF2B5EF4-FFF2-40B4-BE49-F238E27FC236}">
                  <a16:creationId xmlns:a16="http://schemas.microsoft.com/office/drawing/2014/main" id="{C73EC92E-8DAF-4E4F-B5B9-34FC7743A01D}"/>
                </a:ext>
              </a:extLst>
            </p:cNvPr>
            <p:cNvGrpSpPr/>
            <p:nvPr/>
          </p:nvGrpSpPr>
          <p:grpSpPr>
            <a:xfrm>
              <a:off x="6005540" y="1853536"/>
              <a:ext cx="4532629" cy="4532631"/>
              <a:chOff x="676777" y="1844032"/>
              <a:chExt cx="4218215" cy="4218216"/>
            </a:xfrm>
            <a:grpFill/>
            <a:effectLst>
              <a:outerShdw blurRad="50800" dist="38100" dir="5400000" algn="t" rotWithShape="0">
                <a:prstClr val="black">
                  <a:alpha val="40000"/>
                </a:prstClr>
              </a:outerShdw>
            </a:effectLst>
          </p:grpSpPr>
          <p:sp>
            <p:nvSpPr>
              <p:cNvPr id="11" name="Freeform 12">
                <a:extLst>
                  <a:ext uri="{FF2B5EF4-FFF2-40B4-BE49-F238E27FC236}">
                    <a16:creationId xmlns:a16="http://schemas.microsoft.com/office/drawing/2014/main" id="{ADE923CD-0480-41BF-97D6-DC9D96114914}"/>
                  </a:ext>
                </a:extLst>
              </p:cNvPr>
              <p:cNvSpPr>
                <a:spLocks/>
              </p:cNvSpPr>
              <p:nvPr/>
            </p:nvSpPr>
            <p:spPr bwMode="auto">
              <a:xfrm>
                <a:off x="676777" y="3891625"/>
                <a:ext cx="2094461" cy="2093484"/>
              </a:xfrm>
              <a:custGeom>
                <a:avLst/>
                <a:gdLst>
                  <a:gd name="T0" fmla="*/ 4254 w 4290"/>
                  <a:gd name="T1" fmla="*/ 3454 h 4288"/>
                  <a:gd name="T2" fmla="*/ 4095 w 4290"/>
                  <a:gd name="T3" fmla="*/ 3447 h 4288"/>
                  <a:gd name="T4" fmla="*/ 3862 w 4290"/>
                  <a:gd name="T5" fmla="*/ 3422 h 4288"/>
                  <a:gd name="T6" fmla="*/ 3634 w 4290"/>
                  <a:gd name="T7" fmla="*/ 3380 h 4288"/>
                  <a:gd name="T8" fmla="*/ 3412 w 4290"/>
                  <a:gd name="T9" fmla="*/ 3325 h 4288"/>
                  <a:gd name="T10" fmla="*/ 3195 w 4290"/>
                  <a:gd name="T11" fmla="*/ 3253 h 4288"/>
                  <a:gd name="T12" fmla="*/ 2986 w 4290"/>
                  <a:gd name="T13" fmla="*/ 3169 h 4288"/>
                  <a:gd name="T14" fmla="*/ 2785 w 4290"/>
                  <a:gd name="T15" fmla="*/ 3070 h 4288"/>
                  <a:gd name="T16" fmla="*/ 2590 w 4290"/>
                  <a:gd name="T17" fmla="*/ 2959 h 4288"/>
                  <a:gd name="T18" fmla="*/ 2405 w 4290"/>
                  <a:gd name="T19" fmla="*/ 2836 h 4288"/>
                  <a:gd name="T20" fmla="*/ 2227 w 4290"/>
                  <a:gd name="T21" fmla="*/ 2699 h 4288"/>
                  <a:gd name="T22" fmla="*/ 2061 w 4290"/>
                  <a:gd name="T23" fmla="*/ 2553 h 4288"/>
                  <a:gd name="T24" fmla="*/ 1904 w 4290"/>
                  <a:gd name="T25" fmla="*/ 2395 h 4288"/>
                  <a:gd name="T26" fmla="*/ 1759 w 4290"/>
                  <a:gd name="T27" fmla="*/ 2227 h 4288"/>
                  <a:gd name="T28" fmla="*/ 1623 w 4290"/>
                  <a:gd name="T29" fmla="*/ 2050 h 4288"/>
                  <a:gd name="T30" fmla="*/ 1501 w 4290"/>
                  <a:gd name="T31" fmla="*/ 1863 h 4288"/>
                  <a:gd name="T32" fmla="*/ 1390 w 4290"/>
                  <a:gd name="T33" fmla="*/ 1670 h 4288"/>
                  <a:gd name="T34" fmla="*/ 1293 w 4290"/>
                  <a:gd name="T35" fmla="*/ 1466 h 4288"/>
                  <a:gd name="T36" fmla="*/ 1210 w 4290"/>
                  <a:gd name="T37" fmla="*/ 1256 h 4288"/>
                  <a:gd name="T38" fmla="*/ 1140 w 4290"/>
                  <a:gd name="T39" fmla="*/ 1040 h 4288"/>
                  <a:gd name="T40" fmla="*/ 1085 w 4290"/>
                  <a:gd name="T41" fmla="*/ 817 h 4288"/>
                  <a:gd name="T42" fmla="*/ 1045 w 4290"/>
                  <a:gd name="T43" fmla="*/ 588 h 4288"/>
                  <a:gd name="T44" fmla="*/ 1186 w 4290"/>
                  <a:gd name="T45" fmla="*/ 449 h 4288"/>
                  <a:gd name="T46" fmla="*/ 0 w 4290"/>
                  <a:gd name="T47" fmla="*/ 450 h 4288"/>
                  <a:gd name="T48" fmla="*/ 192 w 4290"/>
                  <a:gd name="T49" fmla="*/ 457 h 4288"/>
                  <a:gd name="T50" fmla="*/ 226 w 4290"/>
                  <a:gd name="T51" fmla="*/ 754 h 4288"/>
                  <a:gd name="T52" fmla="*/ 281 w 4290"/>
                  <a:gd name="T53" fmla="*/ 1044 h 4288"/>
                  <a:gd name="T54" fmla="*/ 354 w 4290"/>
                  <a:gd name="T55" fmla="*/ 1325 h 4288"/>
                  <a:gd name="T56" fmla="*/ 447 w 4290"/>
                  <a:gd name="T57" fmla="*/ 1599 h 4288"/>
                  <a:gd name="T58" fmla="*/ 558 w 4290"/>
                  <a:gd name="T59" fmla="*/ 1863 h 4288"/>
                  <a:gd name="T60" fmla="*/ 686 w 4290"/>
                  <a:gd name="T61" fmla="*/ 2120 h 4288"/>
                  <a:gd name="T62" fmla="*/ 831 w 4290"/>
                  <a:gd name="T63" fmla="*/ 2364 h 4288"/>
                  <a:gd name="T64" fmla="*/ 991 w 4290"/>
                  <a:gd name="T65" fmla="*/ 2598 h 4288"/>
                  <a:gd name="T66" fmla="*/ 1168 w 4290"/>
                  <a:gd name="T67" fmla="*/ 2820 h 4288"/>
                  <a:gd name="T68" fmla="*/ 1358 w 4290"/>
                  <a:gd name="T69" fmla="*/ 3029 h 4288"/>
                  <a:gd name="T70" fmla="*/ 1562 w 4290"/>
                  <a:gd name="T71" fmla="*/ 3224 h 4288"/>
                  <a:gd name="T72" fmla="*/ 1779 w 4290"/>
                  <a:gd name="T73" fmla="*/ 3406 h 4288"/>
                  <a:gd name="T74" fmla="*/ 2008 w 4290"/>
                  <a:gd name="T75" fmla="*/ 3574 h 4288"/>
                  <a:gd name="T76" fmla="*/ 2248 w 4290"/>
                  <a:gd name="T77" fmla="*/ 3725 h 4288"/>
                  <a:gd name="T78" fmla="*/ 2500 w 4290"/>
                  <a:gd name="T79" fmla="*/ 3860 h 4288"/>
                  <a:gd name="T80" fmla="*/ 2760 w 4290"/>
                  <a:gd name="T81" fmla="*/ 3978 h 4288"/>
                  <a:gd name="T82" fmla="*/ 3031 w 4290"/>
                  <a:gd name="T83" fmla="*/ 4079 h 4288"/>
                  <a:gd name="T84" fmla="*/ 3309 w 4290"/>
                  <a:gd name="T85" fmla="*/ 4160 h 4288"/>
                  <a:gd name="T86" fmla="*/ 3596 w 4290"/>
                  <a:gd name="T87" fmla="*/ 4223 h 4288"/>
                  <a:gd name="T88" fmla="*/ 3890 w 4290"/>
                  <a:gd name="T89" fmla="*/ 4265 h 4288"/>
                  <a:gd name="T90" fmla="*/ 4190 w 4290"/>
                  <a:gd name="T91" fmla="*/ 4285 h 42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4290" h="4288">
                    <a:moveTo>
                      <a:pt x="4290" y="4288"/>
                    </a:moveTo>
                    <a:lnTo>
                      <a:pt x="3970" y="3876"/>
                    </a:lnTo>
                    <a:lnTo>
                      <a:pt x="4254" y="3454"/>
                    </a:lnTo>
                    <a:lnTo>
                      <a:pt x="4254" y="3454"/>
                    </a:lnTo>
                    <a:lnTo>
                      <a:pt x="4174" y="3451"/>
                    </a:lnTo>
                    <a:lnTo>
                      <a:pt x="4095" y="3447"/>
                    </a:lnTo>
                    <a:lnTo>
                      <a:pt x="4016" y="3440"/>
                    </a:lnTo>
                    <a:lnTo>
                      <a:pt x="3939" y="3432"/>
                    </a:lnTo>
                    <a:lnTo>
                      <a:pt x="3862" y="3422"/>
                    </a:lnTo>
                    <a:lnTo>
                      <a:pt x="3785" y="3409"/>
                    </a:lnTo>
                    <a:lnTo>
                      <a:pt x="3709" y="3396"/>
                    </a:lnTo>
                    <a:lnTo>
                      <a:pt x="3634" y="3380"/>
                    </a:lnTo>
                    <a:lnTo>
                      <a:pt x="3559" y="3364"/>
                    </a:lnTo>
                    <a:lnTo>
                      <a:pt x="3485" y="3345"/>
                    </a:lnTo>
                    <a:lnTo>
                      <a:pt x="3412" y="3325"/>
                    </a:lnTo>
                    <a:lnTo>
                      <a:pt x="3340" y="3303"/>
                    </a:lnTo>
                    <a:lnTo>
                      <a:pt x="3267" y="3278"/>
                    </a:lnTo>
                    <a:lnTo>
                      <a:pt x="3195" y="3253"/>
                    </a:lnTo>
                    <a:lnTo>
                      <a:pt x="3126" y="3227"/>
                    </a:lnTo>
                    <a:lnTo>
                      <a:pt x="3056" y="3198"/>
                    </a:lnTo>
                    <a:lnTo>
                      <a:pt x="2986" y="3169"/>
                    </a:lnTo>
                    <a:lnTo>
                      <a:pt x="2917" y="3137"/>
                    </a:lnTo>
                    <a:lnTo>
                      <a:pt x="2850" y="3105"/>
                    </a:lnTo>
                    <a:lnTo>
                      <a:pt x="2785" y="3070"/>
                    </a:lnTo>
                    <a:lnTo>
                      <a:pt x="2718" y="3035"/>
                    </a:lnTo>
                    <a:lnTo>
                      <a:pt x="2654" y="2997"/>
                    </a:lnTo>
                    <a:lnTo>
                      <a:pt x="2590" y="2959"/>
                    </a:lnTo>
                    <a:lnTo>
                      <a:pt x="2527" y="2919"/>
                    </a:lnTo>
                    <a:lnTo>
                      <a:pt x="2466" y="2878"/>
                    </a:lnTo>
                    <a:lnTo>
                      <a:pt x="2405" y="2836"/>
                    </a:lnTo>
                    <a:lnTo>
                      <a:pt x="2345" y="2791"/>
                    </a:lnTo>
                    <a:lnTo>
                      <a:pt x="2286" y="2745"/>
                    </a:lnTo>
                    <a:lnTo>
                      <a:pt x="2227" y="2699"/>
                    </a:lnTo>
                    <a:lnTo>
                      <a:pt x="2171" y="2652"/>
                    </a:lnTo>
                    <a:lnTo>
                      <a:pt x="2115" y="2603"/>
                    </a:lnTo>
                    <a:lnTo>
                      <a:pt x="2061" y="2553"/>
                    </a:lnTo>
                    <a:lnTo>
                      <a:pt x="2008" y="2501"/>
                    </a:lnTo>
                    <a:lnTo>
                      <a:pt x="1955" y="2449"/>
                    </a:lnTo>
                    <a:lnTo>
                      <a:pt x="1904" y="2395"/>
                    </a:lnTo>
                    <a:lnTo>
                      <a:pt x="1855" y="2341"/>
                    </a:lnTo>
                    <a:lnTo>
                      <a:pt x="1805" y="2284"/>
                    </a:lnTo>
                    <a:lnTo>
                      <a:pt x="1759" y="2227"/>
                    </a:lnTo>
                    <a:lnTo>
                      <a:pt x="1712" y="2169"/>
                    </a:lnTo>
                    <a:lnTo>
                      <a:pt x="1667" y="2111"/>
                    </a:lnTo>
                    <a:lnTo>
                      <a:pt x="1623" y="2050"/>
                    </a:lnTo>
                    <a:lnTo>
                      <a:pt x="1581" y="1989"/>
                    </a:lnTo>
                    <a:lnTo>
                      <a:pt x="1540" y="1927"/>
                    </a:lnTo>
                    <a:lnTo>
                      <a:pt x="1501" y="1863"/>
                    </a:lnTo>
                    <a:lnTo>
                      <a:pt x="1463" y="1799"/>
                    </a:lnTo>
                    <a:lnTo>
                      <a:pt x="1425" y="1735"/>
                    </a:lnTo>
                    <a:lnTo>
                      <a:pt x="1390" y="1670"/>
                    </a:lnTo>
                    <a:lnTo>
                      <a:pt x="1357" y="1603"/>
                    </a:lnTo>
                    <a:lnTo>
                      <a:pt x="1323" y="1534"/>
                    </a:lnTo>
                    <a:lnTo>
                      <a:pt x="1293" y="1466"/>
                    </a:lnTo>
                    <a:lnTo>
                      <a:pt x="1264" y="1398"/>
                    </a:lnTo>
                    <a:lnTo>
                      <a:pt x="1236" y="1328"/>
                    </a:lnTo>
                    <a:lnTo>
                      <a:pt x="1210" y="1256"/>
                    </a:lnTo>
                    <a:lnTo>
                      <a:pt x="1184" y="1185"/>
                    </a:lnTo>
                    <a:lnTo>
                      <a:pt x="1162" y="1112"/>
                    </a:lnTo>
                    <a:lnTo>
                      <a:pt x="1140" y="1040"/>
                    </a:lnTo>
                    <a:lnTo>
                      <a:pt x="1119" y="967"/>
                    </a:lnTo>
                    <a:lnTo>
                      <a:pt x="1101" y="893"/>
                    </a:lnTo>
                    <a:lnTo>
                      <a:pt x="1085" y="817"/>
                    </a:lnTo>
                    <a:lnTo>
                      <a:pt x="1070" y="741"/>
                    </a:lnTo>
                    <a:lnTo>
                      <a:pt x="1055" y="666"/>
                    </a:lnTo>
                    <a:lnTo>
                      <a:pt x="1045" y="588"/>
                    </a:lnTo>
                    <a:lnTo>
                      <a:pt x="1035" y="511"/>
                    </a:lnTo>
                    <a:lnTo>
                      <a:pt x="1026" y="434"/>
                    </a:lnTo>
                    <a:lnTo>
                      <a:pt x="1186" y="449"/>
                    </a:lnTo>
                    <a:lnTo>
                      <a:pt x="1185" y="409"/>
                    </a:lnTo>
                    <a:lnTo>
                      <a:pt x="578" y="0"/>
                    </a:lnTo>
                    <a:lnTo>
                      <a:pt x="0" y="450"/>
                    </a:lnTo>
                    <a:lnTo>
                      <a:pt x="1" y="488"/>
                    </a:lnTo>
                    <a:lnTo>
                      <a:pt x="192" y="457"/>
                    </a:lnTo>
                    <a:lnTo>
                      <a:pt x="192" y="457"/>
                    </a:lnTo>
                    <a:lnTo>
                      <a:pt x="201" y="558"/>
                    </a:lnTo>
                    <a:lnTo>
                      <a:pt x="213" y="655"/>
                    </a:lnTo>
                    <a:lnTo>
                      <a:pt x="226" y="754"/>
                    </a:lnTo>
                    <a:lnTo>
                      <a:pt x="242" y="852"/>
                    </a:lnTo>
                    <a:lnTo>
                      <a:pt x="261" y="948"/>
                    </a:lnTo>
                    <a:lnTo>
                      <a:pt x="281" y="1044"/>
                    </a:lnTo>
                    <a:lnTo>
                      <a:pt x="303" y="1139"/>
                    </a:lnTo>
                    <a:lnTo>
                      <a:pt x="328" y="1232"/>
                    </a:lnTo>
                    <a:lnTo>
                      <a:pt x="354" y="1325"/>
                    </a:lnTo>
                    <a:lnTo>
                      <a:pt x="383" y="1418"/>
                    </a:lnTo>
                    <a:lnTo>
                      <a:pt x="413" y="1508"/>
                    </a:lnTo>
                    <a:lnTo>
                      <a:pt x="447" y="1599"/>
                    </a:lnTo>
                    <a:lnTo>
                      <a:pt x="482" y="1689"/>
                    </a:lnTo>
                    <a:lnTo>
                      <a:pt x="518" y="1776"/>
                    </a:lnTo>
                    <a:lnTo>
                      <a:pt x="558" y="1863"/>
                    </a:lnTo>
                    <a:lnTo>
                      <a:pt x="598" y="1951"/>
                    </a:lnTo>
                    <a:lnTo>
                      <a:pt x="641" y="2035"/>
                    </a:lnTo>
                    <a:lnTo>
                      <a:pt x="686" y="2120"/>
                    </a:lnTo>
                    <a:lnTo>
                      <a:pt x="732" y="2203"/>
                    </a:lnTo>
                    <a:lnTo>
                      <a:pt x="780" y="2284"/>
                    </a:lnTo>
                    <a:lnTo>
                      <a:pt x="831" y="2364"/>
                    </a:lnTo>
                    <a:lnTo>
                      <a:pt x="882" y="2443"/>
                    </a:lnTo>
                    <a:lnTo>
                      <a:pt x="936" y="2521"/>
                    </a:lnTo>
                    <a:lnTo>
                      <a:pt x="991" y="2598"/>
                    </a:lnTo>
                    <a:lnTo>
                      <a:pt x="1048" y="2673"/>
                    </a:lnTo>
                    <a:lnTo>
                      <a:pt x="1106" y="2747"/>
                    </a:lnTo>
                    <a:lnTo>
                      <a:pt x="1168" y="2820"/>
                    </a:lnTo>
                    <a:lnTo>
                      <a:pt x="1229" y="2891"/>
                    </a:lnTo>
                    <a:lnTo>
                      <a:pt x="1293" y="2961"/>
                    </a:lnTo>
                    <a:lnTo>
                      <a:pt x="1358" y="3029"/>
                    </a:lnTo>
                    <a:lnTo>
                      <a:pt x="1424" y="3096"/>
                    </a:lnTo>
                    <a:lnTo>
                      <a:pt x="1492" y="3162"/>
                    </a:lnTo>
                    <a:lnTo>
                      <a:pt x="1562" y="3224"/>
                    </a:lnTo>
                    <a:lnTo>
                      <a:pt x="1632" y="3287"/>
                    </a:lnTo>
                    <a:lnTo>
                      <a:pt x="1705" y="3348"/>
                    </a:lnTo>
                    <a:lnTo>
                      <a:pt x="1779" y="3406"/>
                    </a:lnTo>
                    <a:lnTo>
                      <a:pt x="1853" y="3465"/>
                    </a:lnTo>
                    <a:lnTo>
                      <a:pt x="1930" y="3520"/>
                    </a:lnTo>
                    <a:lnTo>
                      <a:pt x="2008" y="3574"/>
                    </a:lnTo>
                    <a:lnTo>
                      <a:pt x="2086" y="3626"/>
                    </a:lnTo>
                    <a:lnTo>
                      <a:pt x="2166" y="3677"/>
                    </a:lnTo>
                    <a:lnTo>
                      <a:pt x="2248" y="3725"/>
                    </a:lnTo>
                    <a:lnTo>
                      <a:pt x="2331" y="3772"/>
                    </a:lnTo>
                    <a:lnTo>
                      <a:pt x="2414" y="3817"/>
                    </a:lnTo>
                    <a:lnTo>
                      <a:pt x="2500" y="3860"/>
                    </a:lnTo>
                    <a:lnTo>
                      <a:pt x="2585" y="3901"/>
                    </a:lnTo>
                    <a:lnTo>
                      <a:pt x="2673" y="3940"/>
                    </a:lnTo>
                    <a:lnTo>
                      <a:pt x="2760" y="3978"/>
                    </a:lnTo>
                    <a:lnTo>
                      <a:pt x="2849" y="4013"/>
                    </a:lnTo>
                    <a:lnTo>
                      <a:pt x="2939" y="4047"/>
                    </a:lnTo>
                    <a:lnTo>
                      <a:pt x="3031" y="4079"/>
                    </a:lnTo>
                    <a:lnTo>
                      <a:pt x="3123" y="4108"/>
                    </a:lnTo>
                    <a:lnTo>
                      <a:pt x="3216" y="4136"/>
                    </a:lnTo>
                    <a:lnTo>
                      <a:pt x="3309" y="4160"/>
                    </a:lnTo>
                    <a:lnTo>
                      <a:pt x="3404" y="4184"/>
                    </a:lnTo>
                    <a:lnTo>
                      <a:pt x="3500" y="4204"/>
                    </a:lnTo>
                    <a:lnTo>
                      <a:pt x="3596" y="4223"/>
                    </a:lnTo>
                    <a:lnTo>
                      <a:pt x="3693" y="4239"/>
                    </a:lnTo>
                    <a:lnTo>
                      <a:pt x="3791" y="4253"/>
                    </a:lnTo>
                    <a:lnTo>
                      <a:pt x="3890" y="4265"/>
                    </a:lnTo>
                    <a:lnTo>
                      <a:pt x="3989" y="4274"/>
                    </a:lnTo>
                    <a:lnTo>
                      <a:pt x="4088" y="4281"/>
                    </a:lnTo>
                    <a:lnTo>
                      <a:pt x="4190" y="4285"/>
                    </a:lnTo>
                    <a:lnTo>
                      <a:pt x="4290" y="4288"/>
                    </a:lnTo>
                    <a:lnTo>
                      <a:pt x="4290" y="4288"/>
                    </a:lnTo>
                    <a:close/>
                  </a:path>
                </a:pathLst>
              </a:custGeom>
              <a:solidFill>
                <a:schemeClr val="bg2"/>
              </a:solidFill>
              <a:ln w="28575">
                <a:solidFill>
                  <a:srgbClr val="4457EC"/>
                </a:solidFill>
              </a:ln>
            </p:spPr>
            <p:txBody>
              <a:bodyPr vert="horz" wrap="square" lIns="82953" tIns="41476" rIns="82953" bIns="41476"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ZA" sz="1200" b="1" i="0" u="none" strike="noStrike" kern="1200" cap="none" spc="0" normalizeH="0" baseline="0" noProof="0">
                  <a:ln>
                    <a:noFill/>
                  </a:ln>
                  <a:solidFill>
                    <a:srgbClr val="000000"/>
                  </a:solidFill>
                  <a:effectLst/>
                  <a:uLnTx/>
                  <a:uFillTx/>
                  <a:latin typeface="Century Gothic"/>
                  <a:ea typeface="+mn-ea"/>
                  <a:cs typeface="+mn-cs"/>
                </a:endParaRPr>
              </a:p>
            </p:txBody>
          </p:sp>
          <p:sp>
            <p:nvSpPr>
              <p:cNvPr id="12" name="Freeform 13">
                <a:extLst>
                  <a:ext uri="{FF2B5EF4-FFF2-40B4-BE49-F238E27FC236}">
                    <a16:creationId xmlns:a16="http://schemas.microsoft.com/office/drawing/2014/main" id="{90482845-5EBB-4542-BCE7-EDCAFF2BD0FB}"/>
                  </a:ext>
                </a:extLst>
              </p:cNvPr>
              <p:cNvSpPr>
                <a:spLocks/>
              </p:cNvSpPr>
              <p:nvPr/>
            </p:nvSpPr>
            <p:spPr bwMode="auto">
              <a:xfrm>
                <a:off x="764656" y="1844032"/>
                <a:ext cx="2083720" cy="2086650"/>
              </a:xfrm>
              <a:custGeom>
                <a:avLst/>
                <a:gdLst>
                  <a:gd name="T0" fmla="*/ 3819 w 4268"/>
                  <a:gd name="T1" fmla="*/ 0 h 4273"/>
                  <a:gd name="T2" fmla="*/ 3808 w 4268"/>
                  <a:gd name="T3" fmla="*/ 176 h 4273"/>
                  <a:gd name="T4" fmla="*/ 3513 w 4268"/>
                  <a:gd name="T5" fmla="*/ 213 h 4273"/>
                  <a:gd name="T6" fmla="*/ 3226 w 4268"/>
                  <a:gd name="T7" fmla="*/ 268 h 4273"/>
                  <a:gd name="T8" fmla="*/ 2945 w 4268"/>
                  <a:gd name="T9" fmla="*/ 342 h 4273"/>
                  <a:gd name="T10" fmla="*/ 2673 w 4268"/>
                  <a:gd name="T11" fmla="*/ 435 h 4273"/>
                  <a:gd name="T12" fmla="*/ 2409 w 4268"/>
                  <a:gd name="T13" fmla="*/ 547 h 4273"/>
                  <a:gd name="T14" fmla="*/ 2155 w 4268"/>
                  <a:gd name="T15" fmla="*/ 677 h 4273"/>
                  <a:gd name="T16" fmla="*/ 1911 w 4268"/>
                  <a:gd name="T17" fmla="*/ 821 h 4273"/>
                  <a:gd name="T18" fmla="*/ 1680 w 4268"/>
                  <a:gd name="T19" fmla="*/ 982 h 4273"/>
                  <a:gd name="T20" fmla="*/ 1459 w 4268"/>
                  <a:gd name="T21" fmla="*/ 1159 h 4273"/>
                  <a:gd name="T22" fmla="*/ 1251 w 4268"/>
                  <a:gd name="T23" fmla="*/ 1348 h 4273"/>
                  <a:gd name="T24" fmla="*/ 1057 w 4268"/>
                  <a:gd name="T25" fmla="*/ 1552 h 4273"/>
                  <a:gd name="T26" fmla="*/ 876 w 4268"/>
                  <a:gd name="T27" fmla="*/ 1768 h 4273"/>
                  <a:gd name="T28" fmla="*/ 710 w 4268"/>
                  <a:gd name="T29" fmla="*/ 1997 h 4273"/>
                  <a:gd name="T30" fmla="*/ 559 w 4268"/>
                  <a:gd name="T31" fmla="*/ 2237 h 4273"/>
                  <a:gd name="T32" fmla="*/ 425 w 4268"/>
                  <a:gd name="T33" fmla="*/ 2487 h 4273"/>
                  <a:gd name="T34" fmla="*/ 309 w 4268"/>
                  <a:gd name="T35" fmla="*/ 2748 h 4273"/>
                  <a:gd name="T36" fmla="*/ 208 w 4268"/>
                  <a:gd name="T37" fmla="*/ 3017 h 4273"/>
                  <a:gd name="T38" fmla="*/ 128 w 4268"/>
                  <a:gd name="T39" fmla="*/ 3295 h 4273"/>
                  <a:gd name="T40" fmla="*/ 66 w 4268"/>
                  <a:gd name="T41" fmla="*/ 3582 h 4273"/>
                  <a:gd name="T42" fmla="*/ 25 w 4268"/>
                  <a:gd name="T43" fmla="*/ 3875 h 4273"/>
                  <a:gd name="T44" fmla="*/ 3 w 4268"/>
                  <a:gd name="T45" fmla="*/ 4173 h 4273"/>
                  <a:gd name="T46" fmla="*/ 834 w 4268"/>
                  <a:gd name="T47" fmla="*/ 4268 h 4273"/>
                  <a:gd name="T48" fmla="*/ 840 w 4268"/>
                  <a:gd name="T49" fmla="*/ 4109 h 4273"/>
                  <a:gd name="T50" fmla="*/ 863 w 4268"/>
                  <a:gd name="T51" fmla="*/ 3875 h 4273"/>
                  <a:gd name="T52" fmla="*/ 903 w 4268"/>
                  <a:gd name="T53" fmla="*/ 3645 h 4273"/>
                  <a:gd name="T54" fmla="*/ 957 w 4268"/>
                  <a:gd name="T55" fmla="*/ 3422 h 4273"/>
                  <a:gd name="T56" fmla="*/ 1026 w 4268"/>
                  <a:gd name="T57" fmla="*/ 3204 h 4273"/>
                  <a:gd name="T58" fmla="*/ 1109 w 4268"/>
                  <a:gd name="T59" fmla="*/ 2994 h 4273"/>
                  <a:gd name="T60" fmla="*/ 1207 w 4268"/>
                  <a:gd name="T61" fmla="*/ 2790 h 4273"/>
                  <a:gd name="T62" fmla="*/ 1316 w 4268"/>
                  <a:gd name="T63" fmla="*/ 2595 h 4273"/>
                  <a:gd name="T64" fmla="*/ 1440 w 4268"/>
                  <a:gd name="T65" fmla="*/ 2407 h 4273"/>
                  <a:gd name="T66" fmla="*/ 1574 w 4268"/>
                  <a:gd name="T67" fmla="*/ 2230 h 4273"/>
                  <a:gd name="T68" fmla="*/ 1719 w 4268"/>
                  <a:gd name="T69" fmla="*/ 2061 h 4273"/>
                  <a:gd name="T70" fmla="*/ 1877 w 4268"/>
                  <a:gd name="T71" fmla="*/ 1902 h 4273"/>
                  <a:gd name="T72" fmla="*/ 2044 w 4268"/>
                  <a:gd name="T73" fmla="*/ 1755 h 4273"/>
                  <a:gd name="T74" fmla="*/ 2220 w 4268"/>
                  <a:gd name="T75" fmla="*/ 1619 h 4273"/>
                  <a:gd name="T76" fmla="*/ 2406 w 4268"/>
                  <a:gd name="T77" fmla="*/ 1495 h 4273"/>
                  <a:gd name="T78" fmla="*/ 2600 w 4268"/>
                  <a:gd name="T79" fmla="*/ 1383 h 4273"/>
                  <a:gd name="T80" fmla="*/ 2802 w 4268"/>
                  <a:gd name="T81" fmla="*/ 1284 h 4273"/>
                  <a:gd name="T82" fmla="*/ 3012 w 4268"/>
                  <a:gd name="T83" fmla="*/ 1198 h 4273"/>
                  <a:gd name="T84" fmla="*/ 3229 w 4268"/>
                  <a:gd name="T85" fmla="*/ 1127 h 4273"/>
                  <a:gd name="T86" fmla="*/ 3452 w 4268"/>
                  <a:gd name="T87" fmla="*/ 1071 h 4273"/>
                  <a:gd name="T88" fmla="*/ 3680 w 4268"/>
                  <a:gd name="T89" fmla="*/ 1029 h 4273"/>
                  <a:gd name="T90" fmla="*/ 3820 w 4268"/>
                  <a:gd name="T91" fmla="*/ 1186 h 42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4268" h="4273">
                    <a:moveTo>
                      <a:pt x="3858" y="1186"/>
                    </a:moveTo>
                    <a:lnTo>
                      <a:pt x="4268" y="578"/>
                    </a:lnTo>
                    <a:lnTo>
                      <a:pt x="3819" y="0"/>
                    </a:lnTo>
                    <a:lnTo>
                      <a:pt x="3781" y="1"/>
                    </a:lnTo>
                    <a:lnTo>
                      <a:pt x="3808" y="176"/>
                    </a:lnTo>
                    <a:lnTo>
                      <a:pt x="3808" y="176"/>
                    </a:lnTo>
                    <a:lnTo>
                      <a:pt x="3709" y="186"/>
                    </a:lnTo>
                    <a:lnTo>
                      <a:pt x="3610" y="198"/>
                    </a:lnTo>
                    <a:lnTo>
                      <a:pt x="3513" y="213"/>
                    </a:lnTo>
                    <a:lnTo>
                      <a:pt x="3417" y="229"/>
                    </a:lnTo>
                    <a:lnTo>
                      <a:pt x="3321" y="246"/>
                    </a:lnTo>
                    <a:lnTo>
                      <a:pt x="3226" y="268"/>
                    </a:lnTo>
                    <a:lnTo>
                      <a:pt x="3131" y="290"/>
                    </a:lnTo>
                    <a:lnTo>
                      <a:pt x="3037" y="316"/>
                    </a:lnTo>
                    <a:lnTo>
                      <a:pt x="2945" y="342"/>
                    </a:lnTo>
                    <a:lnTo>
                      <a:pt x="2853" y="371"/>
                    </a:lnTo>
                    <a:lnTo>
                      <a:pt x="2762" y="403"/>
                    </a:lnTo>
                    <a:lnTo>
                      <a:pt x="2673" y="435"/>
                    </a:lnTo>
                    <a:lnTo>
                      <a:pt x="2584" y="472"/>
                    </a:lnTo>
                    <a:lnTo>
                      <a:pt x="2495" y="508"/>
                    </a:lnTo>
                    <a:lnTo>
                      <a:pt x="2409" y="547"/>
                    </a:lnTo>
                    <a:lnTo>
                      <a:pt x="2323" y="588"/>
                    </a:lnTo>
                    <a:lnTo>
                      <a:pt x="2239" y="632"/>
                    </a:lnTo>
                    <a:lnTo>
                      <a:pt x="2155" y="677"/>
                    </a:lnTo>
                    <a:lnTo>
                      <a:pt x="2073" y="723"/>
                    </a:lnTo>
                    <a:lnTo>
                      <a:pt x="1992" y="771"/>
                    </a:lnTo>
                    <a:lnTo>
                      <a:pt x="1911" y="821"/>
                    </a:lnTo>
                    <a:lnTo>
                      <a:pt x="1833" y="873"/>
                    </a:lnTo>
                    <a:lnTo>
                      <a:pt x="1756" y="927"/>
                    </a:lnTo>
                    <a:lnTo>
                      <a:pt x="1680" y="982"/>
                    </a:lnTo>
                    <a:lnTo>
                      <a:pt x="1604" y="1039"/>
                    </a:lnTo>
                    <a:lnTo>
                      <a:pt x="1532" y="1097"/>
                    </a:lnTo>
                    <a:lnTo>
                      <a:pt x="1459" y="1159"/>
                    </a:lnTo>
                    <a:lnTo>
                      <a:pt x="1389" y="1220"/>
                    </a:lnTo>
                    <a:lnTo>
                      <a:pt x="1319" y="1284"/>
                    </a:lnTo>
                    <a:lnTo>
                      <a:pt x="1251" y="1348"/>
                    </a:lnTo>
                    <a:lnTo>
                      <a:pt x="1185" y="1415"/>
                    </a:lnTo>
                    <a:lnTo>
                      <a:pt x="1120" y="1483"/>
                    </a:lnTo>
                    <a:lnTo>
                      <a:pt x="1057" y="1552"/>
                    </a:lnTo>
                    <a:lnTo>
                      <a:pt x="994" y="1623"/>
                    </a:lnTo>
                    <a:lnTo>
                      <a:pt x="935" y="1696"/>
                    </a:lnTo>
                    <a:lnTo>
                      <a:pt x="876" y="1768"/>
                    </a:lnTo>
                    <a:lnTo>
                      <a:pt x="818" y="1844"/>
                    </a:lnTo>
                    <a:lnTo>
                      <a:pt x="763" y="1920"/>
                    </a:lnTo>
                    <a:lnTo>
                      <a:pt x="710" y="1997"/>
                    </a:lnTo>
                    <a:lnTo>
                      <a:pt x="658" y="2076"/>
                    </a:lnTo>
                    <a:lnTo>
                      <a:pt x="609" y="2156"/>
                    </a:lnTo>
                    <a:lnTo>
                      <a:pt x="559" y="2237"/>
                    </a:lnTo>
                    <a:lnTo>
                      <a:pt x="512" y="2320"/>
                    </a:lnTo>
                    <a:lnTo>
                      <a:pt x="469" y="2403"/>
                    </a:lnTo>
                    <a:lnTo>
                      <a:pt x="425" y="2487"/>
                    </a:lnTo>
                    <a:lnTo>
                      <a:pt x="384" y="2573"/>
                    </a:lnTo>
                    <a:lnTo>
                      <a:pt x="345" y="2661"/>
                    </a:lnTo>
                    <a:lnTo>
                      <a:pt x="309" y="2748"/>
                    </a:lnTo>
                    <a:lnTo>
                      <a:pt x="274" y="2837"/>
                    </a:lnTo>
                    <a:lnTo>
                      <a:pt x="240" y="2927"/>
                    </a:lnTo>
                    <a:lnTo>
                      <a:pt x="208" y="3017"/>
                    </a:lnTo>
                    <a:lnTo>
                      <a:pt x="179" y="3109"/>
                    </a:lnTo>
                    <a:lnTo>
                      <a:pt x="153" y="3202"/>
                    </a:lnTo>
                    <a:lnTo>
                      <a:pt x="128" y="3295"/>
                    </a:lnTo>
                    <a:lnTo>
                      <a:pt x="105" y="3390"/>
                    </a:lnTo>
                    <a:lnTo>
                      <a:pt x="84" y="3486"/>
                    </a:lnTo>
                    <a:lnTo>
                      <a:pt x="66" y="3582"/>
                    </a:lnTo>
                    <a:lnTo>
                      <a:pt x="50" y="3678"/>
                    </a:lnTo>
                    <a:lnTo>
                      <a:pt x="36" y="3776"/>
                    </a:lnTo>
                    <a:lnTo>
                      <a:pt x="25" y="3875"/>
                    </a:lnTo>
                    <a:lnTo>
                      <a:pt x="15" y="3972"/>
                    </a:lnTo>
                    <a:lnTo>
                      <a:pt x="7" y="4073"/>
                    </a:lnTo>
                    <a:lnTo>
                      <a:pt x="3" y="4173"/>
                    </a:lnTo>
                    <a:lnTo>
                      <a:pt x="0" y="4273"/>
                    </a:lnTo>
                    <a:lnTo>
                      <a:pt x="392" y="3969"/>
                    </a:lnTo>
                    <a:lnTo>
                      <a:pt x="834" y="4268"/>
                    </a:lnTo>
                    <a:lnTo>
                      <a:pt x="834" y="4268"/>
                    </a:lnTo>
                    <a:lnTo>
                      <a:pt x="836" y="4188"/>
                    </a:lnTo>
                    <a:lnTo>
                      <a:pt x="840" y="4109"/>
                    </a:lnTo>
                    <a:lnTo>
                      <a:pt x="846" y="4030"/>
                    </a:lnTo>
                    <a:lnTo>
                      <a:pt x="855" y="3952"/>
                    </a:lnTo>
                    <a:lnTo>
                      <a:pt x="863" y="3875"/>
                    </a:lnTo>
                    <a:lnTo>
                      <a:pt x="875" y="3797"/>
                    </a:lnTo>
                    <a:lnTo>
                      <a:pt x="888" y="3720"/>
                    </a:lnTo>
                    <a:lnTo>
                      <a:pt x="903" y="3645"/>
                    </a:lnTo>
                    <a:lnTo>
                      <a:pt x="919" y="3570"/>
                    </a:lnTo>
                    <a:lnTo>
                      <a:pt x="938" y="3496"/>
                    </a:lnTo>
                    <a:lnTo>
                      <a:pt x="957" y="3422"/>
                    </a:lnTo>
                    <a:lnTo>
                      <a:pt x="978" y="3348"/>
                    </a:lnTo>
                    <a:lnTo>
                      <a:pt x="1002" y="3276"/>
                    </a:lnTo>
                    <a:lnTo>
                      <a:pt x="1026" y="3204"/>
                    </a:lnTo>
                    <a:lnTo>
                      <a:pt x="1053" y="3134"/>
                    </a:lnTo>
                    <a:lnTo>
                      <a:pt x="1080" y="3062"/>
                    </a:lnTo>
                    <a:lnTo>
                      <a:pt x="1109" y="2994"/>
                    </a:lnTo>
                    <a:lnTo>
                      <a:pt x="1140" y="2924"/>
                    </a:lnTo>
                    <a:lnTo>
                      <a:pt x="1173" y="2857"/>
                    </a:lnTo>
                    <a:lnTo>
                      <a:pt x="1207" y="2790"/>
                    </a:lnTo>
                    <a:lnTo>
                      <a:pt x="1242" y="2723"/>
                    </a:lnTo>
                    <a:lnTo>
                      <a:pt x="1278" y="2659"/>
                    </a:lnTo>
                    <a:lnTo>
                      <a:pt x="1316" y="2595"/>
                    </a:lnTo>
                    <a:lnTo>
                      <a:pt x="1357" y="2531"/>
                    </a:lnTo>
                    <a:lnTo>
                      <a:pt x="1398" y="2469"/>
                    </a:lnTo>
                    <a:lnTo>
                      <a:pt x="1440" y="2407"/>
                    </a:lnTo>
                    <a:lnTo>
                      <a:pt x="1483" y="2348"/>
                    </a:lnTo>
                    <a:lnTo>
                      <a:pt x="1527" y="2288"/>
                    </a:lnTo>
                    <a:lnTo>
                      <a:pt x="1574" y="2230"/>
                    </a:lnTo>
                    <a:lnTo>
                      <a:pt x="1622" y="2172"/>
                    </a:lnTo>
                    <a:lnTo>
                      <a:pt x="1670" y="2116"/>
                    </a:lnTo>
                    <a:lnTo>
                      <a:pt x="1719" y="2061"/>
                    </a:lnTo>
                    <a:lnTo>
                      <a:pt x="1770" y="2007"/>
                    </a:lnTo>
                    <a:lnTo>
                      <a:pt x="1823" y="1955"/>
                    </a:lnTo>
                    <a:lnTo>
                      <a:pt x="1877" y="1902"/>
                    </a:lnTo>
                    <a:lnTo>
                      <a:pt x="1932" y="1853"/>
                    </a:lnTo>
                    <a:lnTo>
                      <a:pt x="1987" y="1803"/>
                    </a:lnTo>
                    <a:lnTo>
                      <a:pt x="2044" y="1755"/>
                    </a:lnTo>
                    <a:lnTo>
                      <a:pt x="2102" y="1709"/>
                    </a:lnTo>
                    <a:lnTo>
                      <a:pt x="2160" y="1664"/>
                    </a:lnTo>
                    <a:lnTo>
                      <a:pt x="2220" y="1619"/>
                    </a:lnTo>
                    <a:lnTo>
                      <a:pt x="2281" y="1576"/>
                    </a:lnTo>
                    <a:lnTo>
                      <a:pt x="2344" y="1534"/>
                    </a:lnTo>
                    <a:lnTo>
                      <a:pt x="2406" y="1495"/>
                    </a:lnTo>
                    <a:lnTo>
                      <a:pt x="2471" y="1456"/>
                    </a:lnTo>
                    <a:lnTo>
                      <a:pt x="2535" y="1419"/>
                    </a:lnTo>
                    <a:lnTo>
                      <a:pt x="2600" y="1383"/>
                    </a:lnTo>
                    <a:lnTo>
                      <a:pt x="2667" y="1348"/>
                    </a:lnTo>
                    <a:lnTo>
                      <a:pt x="2734" y="1316"/>
                    </a:lnTo>
                    <a:lnTo>
                      <a:pt x="2802" y="1284"/>
                    </a:lnTo>
                    <a:lnTo>
                      <a:pt x="2872" y="1253"/>
                    </a:lnTo>
                    <a:lnTo>
                      <a:pt x="2942" y="1226"/>
                    </a:lnTo>
                    <a:lnTo>
                      <a:pt x="3012" y="1198"/>
                    </a:lnTo>
                    <a:lnTo>
                      <a:pt x="3085" y="1173"/>
                    </a:lnTo>
                    <a:lnTo>
                      <a:pt x="3156" y="1150"/>
                    </a:lnTo>
                    <a:lnTo>
                      <a:pt x="3229" y="1127"/>
                    </a:lnTo>
                    <a:lnTo>
                      <a:pt x="3303" y="1106"/>
                    </a:lnTo>
                    <a:lnTo>
                      <a:pt x="3377" y="1087"/>
                    </a:lnTo>
                    <a:lnTo>
                      <a:pt x="3452" y="1071"/>
                    </a:lnTo>
                    <a:lnTo>
                      <a:pt x="3527" y="1055"/>
                    </a:lnTo>
                    <a:lnTo>
                      <a:pt x="3605" y="1042"/>
                    </a:lnTo>
                    <a:lnTo>
                      <a:pt x="3680" y="1029"/>
                    </a:lnTo>
                    <a:lnTo>
                      <a:pt x="3757" y="1019"/>
                    </a:lnTo>
                    <a:lnTo>
                      <a:pt x="3836" y="1010"/>
                    </a:lnTo>
                    <a:lnTo>
                      <a:pt x="3820" y="1186"/>
                    </a:lnTo>
                    <a:lnTo>
                      <a:pt x="3858" y="1186"/>
                    </a:lnTo>
                    <a:close/>
                  </a:path>
                </a:pathLst>
              </a:custGeom>
              <a:solidFill>
                <a:schemeClr val="bg2"/>
              </a:solidFill>
              <a:ln w="28575">
                <a:solidFill>
                  <a:srgbClr val="4457EC"/>
                </a:solidFill>
              </a:ln>
            </p:spPr>
            <p:txBody>
              <a:bodyPr vert="horz" wrap="square" lIns="82953" tIns="41476" rIns="82953" bIns="41476"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ZA" sz="1200" b="1" i="0" u="none" strike="noStrike" kern="1200" cap="none" spc="0" normalizeH="0" baseline="0" noProof="0">
                  <a:ln>
                    <a:noFill/>
                  </a:ln>
                  <a:solidFill>
                    <a:srgbClr val="000000"/>
                  </a:solidFill>
                  <a:effectLst/>
                  <a:uLnTx/>
                  <a:uFillTx/>
                  <a:latin typeface="Century Gothic"/>
                  <a:ea typeface="+mn-ea"/>
                  <a:cs typeface="+mn-cs"/>
                </a:endParaRPr>
              </a:p>
            </p:txBody>
          </p:sp>
          <p:sp>
            <p:nvSpPr>
              <p:cNvPr id="13" name="Freeform 14">
                <a:extLst>
                  <a:ext uri="{FF2B5EF4-FFF2-40B4-BE49-F238E27FC236}">
                    <a16:creationId xmlns:a16="http://schemas.microsoft.com/office/drawing/2014/main" id="{157ADBF2-3E3D-4166-B9DE-4E02EC31F63C}"/>
                  </a:ext>
                </a:extLst>
              </p:cNvPr>
              <p:cNvSpPr>
                <a:spLocks/>
              </p:cNvSpPr>
              <p:nvPr/>
            </p:nvSpPr>
            <p:spPr bwMode="auto">
              <a:xfrm>
                <a:off x="2723393" y="3960952"/>
                <a:ext cx="2104226" cy="2101296"/>
              </a:xfrm>
              <a:custGeom>
                <a:avLst/>
                <a:gdLst>
                  <a:gd name="T0" fmla="*/ 449 w 4309"/>
                  <a:gd name="T1" fmla="*/ 4304 h 4304"/>
                  <a:gd name="T2" fmla="*/ 461 w 4309"/>
                  <a:gd name="T3" fmla="*/ 4134 h 4304"/>
                  <a:gd name="T4" fmla="*/ 761 w 4309"/>
                  <a:gd name="T5" fmla="*/ 4102 h 4304"/>
                  <a:gd name="T6" fmla="*/ 1052 w 4309"/>
                  <a:gd name="T7" fmla="*/ 4048 h 4304"/>
                  <a:gd name="T8" fmla="*/ 1337 w 4309"/>
                  <a:gd name="T9" fmla="*/ 3974 h 4304"/>
                  <a:gd name="T10" fmla="*/ 1613 w 4309"/>
                  <a:gd name="T11" fmla="*/ 3880 h 4304"/>
                  <a:gd name="T12" fmla="*/ 1880 w 4309"/>
                  <a:gd name="T13" fmla="*/ 3768 h 4304"/>
                  <a:gd name="T14" fmla="*/ 2138 w 4309"/>
                  <a:gd name="T15" fmla="*/ 3640 h 4304"/>
                  <a:gd name="T16" fmla="*/ 2384 w 4309"/>
                  <a:gd name="T17" fmla="*/ 3493 h 4304"/>
                  <a:gd name="T18" fmla="*/ 2620 w 4309"/>
                  <a:gd name="T19" fmla="*/ 3332 h 4304"/>
                  <a:gd name="T20" fmla="*/ 2844 w 4309"/>
                  <a:gd name="T21" fmla="*/ 3154 h 4304"/>
                  <a:gd name="T22" fmla="*/ 3054 w 4309"/>
                  <a:gd name="T23" fmla="*/ 2962 h 4304"/>
                  <a:gd name="T24" fmla="*/ 3252 w 4309"/>
                  <a:gd name="T25" fmla="*/ 2757 h 4304"/>
                  <a:gd name="T26" fmla="*/ 3434 w 4309"/>
                  <a:gd name="T27" fmla="*/ 2537 h 4304"/>
                  <a:gd name="T28" fmla="*/ 3601 w 4309"/>
                  <a:gd name="T29" fmla="*/ 2306 h 4304"/>
                  <a:gd name="T30" fmla="*/ 3753 w 4309"/>
                  <a:gd name="T31" fmla="*/ 2062 h 4304"/>
                  <a:gd name="T32" fmla="*/ 3888 w 4309"/>
                  <a:gd name="T33" fmla="*/ 1809 h 4304"/>
                  <a:gd name="T34" fmla="*/ 4006 w 4309"/>
                  <a:gd name="T35" fmla="*/ 1544 h 4304"/>
                  <a:gd name="T36" fmla="*/ 4105 w 4309"/>
                  <a:gd name="T37" fmla="*/ 1272 h 4304"/>
                  <a:gd name="T38" fmla="*/ 4186 w 4309"/>
                  <a:gd name="T39" fmla="*/ 990 h 4304"/>
                  <a:gd name="T40" fmla="*/ 4246 w 4309"/>
                  <a:gd name="T41" fmla="*/ 700 h 4304"/>
                  <a:gd name="T42" fmla="*/ 4287 w 4309"/>
                  <a:gd name="T43" fmla="*/ 405 h 4304"/>
                  <a:gd name="T44" fmla="*/ 4306 w 4309"/>
                  <a:gd name="T45" fmla="*/ 102 h 4304"/>
                  <a:gd name="T46" fmla="*/ 3475 w 4309"/>
                  <a:gd name="T47" fmla="*/ 64 h 4304"/>
                  <a:gd name="T48" fmla="*/ 3467 w 4309"/>
                  <a:gd name="T49" fmla="*/ 223 h 4304"/>
                  <a:gd name="T50" fmla="*/ 3441 w 4309"/>
                  <a:gd name="T51" fmla="*/ 457 h 4304"/>
                  <a:gd name="T52" fmla="*/ 3400 w 4309"/>
                  <a:gd name="T53" fmla="*/ 687 h 4304"/>
                  <a:gd name="T54" fmla="*/ 3345 w 4309"/>
                  <a:gd name="T55" fmla="*/ 911 h 4304"/>
                  <a:gd name="T56" fmla="*/ 3274 w 4309"/>
                  <a:gd name="T57" fmla="*/ 1128 h 4304"/>
                  <a:gd name="T58" fmla="*/ 3188 w 4309"/>
                  <a:gd name="T59" fmla="*/ 1339 h 4304"/>
                  <a:gd name="T60" fmla="*/ 3089 w 4309"/>
                  <a:gd name="T61" fmla="*/ 1541 h 4304"/>
                  <a:gd name="T62" fmla="*/ 2977 w 4309"/>
                  <a:gd name="T63" fmla="*/ 1736 h 4304"/>
                  <a:gd name="T64" fmla="*/ 2853 w 4309"/>
                  <a:gd name="T65" fmla="*/ 1923 h 4304"/>
                  <a:gd name="T66" fmla="*/ 2716 w 4309"/>
                  <a:gd name="T67" fmla="*/ 2100 h 4304"/>
                  <a:gd name="T68" fmla="*/ 2568 w 4309"/>
                  <a:gd name="T69" fmla="*/ 2269 h 4304"/>
                  <a:gd name="T70" fmla="*/ 2409 w 4309"/>
                  <a:gd name="T71" fmla="*/ 2426 h 4304"/>
                  <a:gd name="T72" fmla="*/ 2240 w 4309"/>
                  <a:gd name="T73" fmla="*/ 2572 h 4304"/>
                  <a:gd name="T74" fmla="*/ 2061 w 4309"/>
                  <a:gd name="T75" fmla="*/ 2707 h 4304"/>
                  <a:gd name="T76" fmla="*/ 1873 w 4309"/>
                  <a:gd name="T77" fmla="*/ 2831 h 4304"/>
                  <a:gd name="T78" fmla="*/ 1677 w 4309"/>
                  <a:gd name="T79" fmla="*/ 2940 h 4304"/>
                  <a:gd name="T80" fmla="*/ 1473 w 4309"/>
                  <a:gd name="T81" fmla="*/ 3038 h 4304"/>
                  <a:gd name="T82" fmla="*/ 1262 w 4309"/>
                  <a:gd name="T83" fmla="*/ 3122 h 4304"/>
                  <a:gd name="T84" fmla="*/ 1043 w 4309"/>
                  <a:gd name="T85" fmla="*/ 3191 h 4304"/>
                  <a:gd name="T86" fmla="*/ 818 w 4309"/>
                  <a:gd name="T87" fmla="*/ 3244 h 4304"/>
                  <a:gd name="T88" fmla="*/ 588 w 4309"/>
                  <a:gd name="T89" fmla="*/ 3284 h 4304"/>
                  <a:gd name="T90" fmla="*/ 448 w 4309"/>
                  <a:gd name="T91" fmla="*/ 3118 h 43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4309" h="4304">
                    <a:moveTo>
                      <a:pt x="410" y="3119"/>
                    </a:moveTo>
                    <a:lnTo>
                      <a:pt x="0" y="3726"/>
                    </a:lnTo>
                    <a:lnTo>
                      <a:pt x="449" y="4304"/>
                    </a:lnTo>
                    <a:lnTo>
                      <a:pt x="489" y="4303"/>
                    </a:lnTo>
                    <a:lnTo>
                      <a:pt x="461" y="4134"/>
                    </a:lnTo>
                    <a:lnTo>
                      <a:pt x="461" y="4134"/>
                    </a:lnTo>
                    <a:lnTo>
                      <a:pt x="562" y="4125"/>
                    </a:lnTo>
                    <a:lnTo>
                      <a:pt x="662" y="4115"/>
                    </a:lnTo>
                    <a:lnTo>
                      <a:pt x="761" y="4102"/>
                    </a:lnTo>
                    <a:lnTo>
                      <a:pt x="859" y="4086"/>
                    </a:lnTo>
                    <a:lnTo>
                      <a:pt x="956" y="4067"/>
                    </a:lnTo>
                    <a:lnTo>
                      <a:pt x="1052" y="4048"/>
                    </a:lnTo>
                    <a:lnTo>
                      <a:pt x="1148" y="4025"/>
                    </a:lnTo>
                    <a:lnTo>
                      <a:pt x="1243" y="4000"/>
                    </a:lnTo>
                    <a:lnTo>
                      <a:pt x="1337" y="3974"/>
                    </a:lnTo>
                    <a:lnTo>
                      <a:pt x="1431" y="3944"/>
                    </a:lnTo>
                    <a:lnTo>
                      <a:pt x="1522" y="3914"/>
                    </a:lnTo>
                    <a:lnTo>
                      <a:pt x="1613" y="3880"/>
                    </a:lnTo>
                    <a:lnTo>
                      <a:pt x="1703" y="3846"/>
                    </a:lnTo>
                    <a:lnTo>
                      <a:pt x="1792" y="3808"/>
                    </a:lnTo>
                    <a:lnTo>
                      <a:pt x="1880" y="3768"/>
                    </a:lnTo>
                    <a:lnTo>
                      <a:pt x="1968" y="3728"/>
                    </a:lnTo>
                    <a:lnTo>
                      <a:pt x="2054" y="3685"/>
                    </a:lnTo>
                    <a:lnTo>
                      <a:pt x="2138" y="3640"/>
                    </a:lnTo>
                    <a:lnTo>
                      <a:pt x="2221" y="3594"/>
                    </a:lnTo>
                    <a:lnTo>
                      <a:pt x="2304" y="3544"/>
                    </a:lnTo>
                    <a:lnTo>
                      <a:pt x="2384" y="3493"/>
                    </a:lnTo>
                    <a:lnTo>
                      <a:pt x="2464" y="3442"/>
                    </a:lnTo>
                    <a:lnTo>
                      <a:pt x="2543" y="3387"/>
                    </a:lnTo>
                    <a:lnTo>
                      <a:pt x="2620" y="3332"/>
                    </a:lnTo>
                    <a:lnTo>
                      <a:pt x="2696" y="3275"/>
                    </a:lnTo>
                    <a:lnTo>
                      <a:pt x="2770" y="3215"/>
                    </a:lnTo>
                    <a:lnTo>
                      <a:pt x="2844" y="3154"/>
                    </a:lnTo>
                    <a:lnTo>
                      <a:pt x="2916" y="3092"/>
                    </a:lnTo>
                    <a:lnTo>
                      <a:pt x="2985" y="3028"/>
                    </a:lnTo>
                    <a:lnTo>
                      <a:pt x="3054" y="2962"/>
                    </a:lnTo>
                    <a:lnTo>
                      <a:pt x="3122" y="2895"/>
                    </a:lnTo>
                    <a:lnTo>
                      <a:pt x="3188" y="2827"/>
                    </a:lnTo>
                    <a:lnTo>
                      <a:pt x="3252" y="2757"/>
                    </a:lnTo>
                    <a:lnTo>
                      <a:pt x="3314" y="2684"/>
                    </a:lnTo>
                    <a:lnTo>
                      <a:pt x="3374" y="2611"/>
                    </a:lnTo>
                    <a:lnTo>
                      <a:pt x="3434" y="2537"/>
                    </a:lnTo>
                    <a:lnTo>
                      <a:pt x="3492" y="2461"/>
                    </a:lnTo>
                    <a:lnTo>
                      <a:pt x="3547" y="2384"/>
                    </a:lnTo>
                    <a:lnTo>
                      <a:pt x="3601" y="2306"/>
                    </a:lnTo>
                    <a:lnTo>
                      <a:pt x="3654" y="2226"/>
                    </a:lnTo>
                    <a:lnTo>
                      <a:pt x="3705" y="2145"/>
                    </a:lnTo>
                    <a:lnTo>
                      <a:pt x="3753" y="2062"/>
                    </a:lnTo>
                    <a:lnTo>
                      <a:pt x="3801" y="1980"/>
                    </a:lnTo>
                    <a:lnTo>
                      <a:pt x="3846" y="1895"/>
                    </a:lnTo>
                    <a:lnTo>
                      <a:pt x="3888" y="1809"/>
                    </a:lnTo>
                    <a:lnTo>
                      <a:pt x="3930" y="1722"/>
                    </a:lnTo>
                    <a:lnTo>
                      <a:pt x="3968" y="1635"/>
                    </a:lnTo>
                    <a:lnTo>
                      <a:pt x="4006" y="1544"/>
                    </a:lnTo>
                    <a:lnTo>
                      <a:pt x="4041" y="1456"/>
                    </a:lnTo>
                    <a:lnTo>
                      <a:pt x="4074" y="1364"/>
                    </a:lnTo>
                    <a:lnTo>
                      <a:pt x="4105" y="1272"/>
                    </a:lnTo>
                    <a:lnTo>
                      <a:pt x="4134" y="1179"/>
                    </a:lnTo>
                    <a:lnTo>
                      <a:pt x="4162" y="1084"/>
                    </a:lnTo>
                    <a:lnTo>
                      <a:pt x="4186" y="990"/>
                    </a:lnTo>
                    <a:lnTo>
                      <a:pt x="4208" y="895"/>
                    </a:lnTo>
                    <a:lnTo>
                      <a:pt x="4229" y="798"/>
                    </a:lnTo>
                    <a:lnTo>
                      <a:pt x="4246" y="700"/>
                    </a:lnTo>
                    <a:lnTo>
                      <a:pt x="4262" y="603"/>
                    </a:lnTo>
                    <a:lnTo>
                      <a:pt x="4277" y="504"/>
                    </a:lnTo>
                    <a:lnTo>
                      <a:pt x="4287" y="405"/>
                    </a:lnTo>
                    <a:lnTo>
                      <a:pt x="4296" y="304"/>
                    </a:lnTo>
                    <a:lnTo>
                      <a:pt x="4303" y="204"/>
                    </a:lnTo>
                    <a:lnTo>
                      <a:pt x="4306" y="102"/>
                    </a:lnTo>
                    <a:lnTo>
                      <a:pt x="4309" y="0"/>
                    </a:lnTo>
                    <a:lnTo>
                      <a:pt x="3876" y="335"/>
                    </a:lnTo>
                    <a:lnTo>
                      <a:pt x="3475" y="64"/>
                    </a:lnTo>
                    <a:lnTo>
                      <a:pt x="3475" y="64"/>
                    </a:lnTo>
                    <a:lnTo>
                      <a:pt x="3472" y="143"/>
                    </a:lnTo>
                    <a:lnTo>
                      <a:pt x="3467" y="223"/>
                    </a:lnTo>
                    <a:lnTo>
                      <a:pt x="3460" y="301"/>
                    </a:lnTo>
                    <a:lnTo>
                      <a:pt x="3451" y="380"/>
                    </a:lnTo>
                    <a:lnTo>
                      <a:pt x="3441" y="457"/>
                    </a:lnTo>
                    <a:lnTo>
                      <a:pt x="3429" y="534"/>
                    </a:lnTo>
                    <a:lnTo>
                      <a:pt x="3416" y="611"/>
                    </a:lnTo>
                    <a:lnTo>
                      <a:pt x="3400" y="687"/>
                    </a:lnTo>
                    <a:lnTo>
                      <a:pt x="3384" y="761"/>
                    </a:lnTo>
                    <a:lnTo>
                      <a:pt x="3365" y="837"/>
                    </a:lnTo>
                    <a:lnTo>
                      <a:pt x="3345" y="911"/>
                    </a:lnTo>
                    <a:lnTo>
                      <a:pt x="3323" y="984"/>
                    </a:lnTo>
                    <a:lnTo>
                      <a:pt x="3298" y="1057"/>
                    </a:lnTo>
                    <a:lnTo>
                      <a:pt x="3274" y="1128"/>
                    </a:lnTo>
                    <a:lnTo>
                      <a:pt x="3247" y="1199"/>
                    </a:lnTo>
                    <a:lnTo>
                      <a:pt x="3218" y="1269"/>
                    </a:lnTo>
                    <a:lnTo>
                      <a:pt x="3188" y="1339"/>
                    </a:lnTo>
                    <a:lnTo>
                      <a:pt x="3157" y="1408"/>
                    </a:lnTo>
                    <a:lnTo>
                      <a:pt x="3124" y="1474"/>
                    </a:lnTo>
                    <a:lnTo>
                      <a:pt x="3089" y="1541"/>
                    </a:lnTo>
                    <a:lnTo>
                      <a:pt x="3054" y="1608"/>
                    </a:lnTo>
                    <a:lnTo>
                      <a:pt x="3016" y="1672"/>
                    </a:lnTo>
                    <a:lnTo>
                      <a:pt x="2977" y="1736"/>
                    </a:lnTo>
                    <a:lnTo>
                      <a:pt x="2937" y="1800"/>
                    </a:lnTo>
                    <a:lnTo>
                      <a:pt x="2895" y="1862"/>
                    </a:lnTo>
                    <a:lnTo>
                      <a:pt x="2853" y="1923"/>
                    </a:lnTo>
                    <a:lnTo>
                      <a:pt x="2808" y="1984"/>
                    </a:lnTo>
                    <a:lnTo>
                      <a:pt x="2763" y="2042"/>
                    </a:lnTo>
                    <a:lnTo>
                      <a:pt x="2716" y="2100"/>
                    </a:lnTo>
                    <a:lnTo>
                      <a:pt x="2668" y="2159"/>
                    </a:lnTo>
                    <a:lnTo>
                      <a:pt x="2619" y="2214"/>
                    </a:lnTo>
                    <a:lnTo>
                      <a:pt x="2568" y="2269"/>
                    </a:lnTo>
                    <a:lnTo>
                      <a:pt x="2517" y="2322"/>
                    </a:lnTo>
                    <a:lnTo>
                      <a:pt x="2463" y="2374"/>
                    </a:lnTo>
                    <a:lnTo>
                      <a:pt x="2409" y="2426"/>
                    </a:lnTo>
                    <a:lnTo>
                      <a:pt x="2354" y="2476"/>
                    </a:lnTo>
                    <a:lnTo>
                      <a:pt x="2297" y="2525"/>
                    </a:lnTo>
                    <a:lnTo>
                      <a:pt x="2240" y="2572"/>
                    </a:lnTo>
                    <a:lnTo>
                      <a:pt x="2182" y="2619"/>
                    </a:lnTo>
                    <a:lnTo>
                      <a:pt x="2122" y="2664"/>
                    </a:lnTo>
                    <a:lnTo>
                      <a:pt x="2061" y="2707"/>
                    </a:lnTo>
                    <a:lnTo>
                      <a:pt x="2000" y="2749"/>
                    </a:lnTo>
                    <a:lnTo>
                      <a:pt x="1937" y="2790"/>
                    </a:lnTo>
                    <a:lnTo>
                      <a:pt x="1873" y="2831"/>
                    </a:lnTo>
                    <a:lnTo>
                      <a:pt x="1809" y="2869"/>
                    </a:lnTo>
                    <a:lnTo>
                      <a:pt x="1744" y="2905"/>
                    </a:lnTo>
                    <a:lnTo>
                      <a:pt x="1677" y="2940"/>
                    </a:lnTo>
                    <a:lnTo>
                      <a:pt x="1610" y="2975"/>
                    </a:lnTo>
                    <a:lnTo>
                      <a:pt x="1541" y="3007"/>
                    </a:lnTo>
                    <a:lnTo>
                      <a:pt x="1473" y="3038"/>
                    </a:lnTo>
                    <a:lnTo>
                      <a:pt x="1403" y="3067"/>
                    </a:lnTo>
                    <a:lnTo>
                      <a:pt x="1333" y="3096"/>
                    </a:lnTo>
                    <a:lnTo>
                      <a:pt x="1262" y="3122"/>
                    </a:lnTo>
                    <a:lnTo>
                      <a:pt x="1189" y="3147"/>
                    </a:lnTo>
                    <a:lnTo>
                      <a:pt x="1116" y="3169"/>
                    </a:lnTo>
                    <a:lnTo>
                      <a:pt x="1043" y="3191"/>
                    </a:lnTo>
                    <a:lnTo>
                      <a:pt x="969" y="3211"/>
                    </a:lnTo>
                    <a:lnTo>
                      <a:pt x="893" y="3228"/>
                    </a:lnTo>
                    <a:lnTo>
                      <a:pt x="818" y="3244"/>
                    </a:lnTo>
                    <a:lnTo>
                      <a:pt x="742" y="3259"/>
                    </a:lnTo>
                    <a:lnTo>
                      <a:pt x="665" y="3272"/>
                    </a:lnTo>
                    <a:lnTo>
                      <a:pt x="588" y="3284"/>
                    </a:lnTo>
                    <a:lnTo>
                      <a:pt x="511" y="3292"/>
                    </a:lnTo>
                    <a:lnTo>
                      <a:pt x="432" y="3301"/>
                    </a:lnTo>
                    <a:lnTo>
                      <a:pt x="448" y="3118"/>
                    </a:lnTo>
                    <a:lnTo>
                      <a:pt x="410" y="3119"/>
                    </a:lnTo>
                    <a:close/>
                  </a:path>
                </a:pathLst>
              </a:custGeom>
              <a:solidFill>
                <a:schemeClr val="bg2"/>
              </a:solidFill>
              <a:ln w="28575">
                <a:solidFill>
                  <a:srgbClr val="4457EC"/>
                </a:solidFill>
              </a:ln>
            </p:spPr>
            <p:txBody>
              <a:bodyPr vert="horz" wrap="square" lIns="82953" tIns="41476" rIns="82953" bIns="41476"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ZA" sz="1200" b="1" i="0" u="none" strike="noStrike" kern="1200" cap="none" spc="0" normalizeH="0" baseline="0" noProof="0">
                  <a:ln>
                    <a:noFill/>
                  </a:ln>
                  <a:solidFill>
                    <a:srgbClr val="000000"/>
                  </a:solidFill>
                  <a:effectLst/>
                  <a:uLnTx/>
                  <a:uFillTx/>
                  <a:latin typeface="Century Gothic"/>
                  <a:ea typeface="+mn-ea"/>
                  <a:cs typeface="+mn-cs"/>
                </a:endParaRPr>
              </a:p>
            </p:txBody>
          </p:sp>
          <p:sp>
            <p:nvSpPr>
              <p:cNvPr id="14" name="Freeform 15">
                <a:extLst>
                  <a:ext uri="{FF2B5EF4-FFF2-40B4-BE49-F238E27FC236}">
                    <a16:creationId xmlns:a16="http://schemas.microsoft.com/office/drawing/2014/main" id="{3050489E-61FA-41A0-9946-5A62DD742423}"/>
                  </a:ext>
                </a:extLst>
              </p:cNvPr>
              <p:cNvSpPr>
                <a:spLocks/>
              </p:cNvSpPr>
              <p:nvPr/>
            </p:nvSpPr>
            <p:spPr bwMode="auto">
              <a:xfrm>
                <a:off x="2801508" y="1923125"/>
                <a:ext cx="2093484" cy="2091532"/>
              </a:xfrm>
              <a:custGeom>
                <a:avLst/>
                <a:gdLst>
                  <a:gd name="T0" fmla="*/ 4125 w 4287"/>
                  <a:gd name="T1" fmla="*/ 3721 h 4285"/>
                  <a:gd name="T2" fmla="*/ 4083 w 4287"/>
                  <a:gd name="T3" fmla="*/ 3426 h 4285"/>
                  <a:gd name="T4" fmla="*/ 4022 w 4287"/>
                  <a:gd name="T5" fmla="*/ 3138 h 4285"/>
                  <a:gd name="T6" fmla="*/ 3941 w 4287"/>
                  <a:gd name="T7" fmla="*/ 2858 h 4285"/>
                  <a:gd name="T8" fmla="*/ 3840 w 4287"/>
                  <a:gd name="T9" fmla="*/ 2586 h 4285"/>
                  <a:gd name="T10" fmla="*/ 3722 w 4287"/>
                  <a:gd name="T11" fmla="*/ 2324 h 4285"/>
                  <a:gd name="T12" fmla="*/ 3587 w 4287"/>
                  <a:gd name="T13" fmla="*/ 2071 h 4285"/>
                  <a:gd name="T14" fmla="*/ 3435 w 4287"/>
                  <a:gd name="T15" fmla="*/ 1829 h 4285"/>
                  <a:gd name="T16" fmla="*/ 3267 w 4287"/>
                  <a:gd name="T17" fmla="*/ 1599 h 4285"/>
                  <a:gd name="T18" fmla="*/ 3085 w 4287"/>
                  <a:gd name="T19" fmla="*/ 1382 h 4285"/>
                  <a:gd name="T20" fmla="*/ 2888 w 4287"/>
                  <a:gd name="T21" fmla="*/ 1177 h 4285"/>
                  <a:gd name="T22" fmla="*/ 2677 w 4287"/>
                  <a:gd name="T23" fmla="*/ 986 h 4285"/>
                  <a:gd name="T24" fmla="*/ 2454 w 4287"/>
                  <a:gd name="T25" fmla="*/ 810 h 4285"/>
                  <a:gd name="T26" fmla="*/ 2220 w 4287"/>
                  <a:gd name="T27" fmla="*/ 649 h 4285"/>
                  <a:gd name="T28" fmla="*/ 1974 w 4287"/>
                  <a:gd name="T29" fmla="*/ 503 h 4285"/>
                  <a:gd name="T30" fmla="*/ 1716 w 4287"/>
                  <a:gd name="T31" fmla="*/ 375 h 4285"/>
                  <a:gd name="T32" fmla="*/ 1451 w 4287"/>
                  <a:gd name="T33" fmla="*/ 264 h 4285"/>
                  <a:gd name="T34" fmla="*/ 1175 w 4287"/>
                  <a:gd name="T35" fmla="*/ 171 h 4285"/>
                  <a:gd name="T36" fmla="*/ 892 w 4287"/>
                  <a:gd name="T37" fmla="*/ 99 h 4285"/>
                  <a:gd name="T38" fmla="*/ 601 w 4287"/>
                  <a:gd name="T39" fmla="*/ 45 h 4285"/>
                  <a:gd name="T40" fmla="*/ 303 w 4287"/>
                  <a:gd name="T41" fmla="*/ 11 h 4285"/>
                  <a:gd name="T42" fmla="*/ 0 w 4287"/>
                  <a:gd name="T43" fmla="*/ 0 h 4285"/>
                  <a:gd name="T44" fmla="*/ 32 w 4287"/>
                  <a:gd name="T45" fmla="*/ 834 h 4285"/>
                  <a:gd name="T46" fmla="*/ 272 w 4287"/>
                  <a:gd name="T47" fmla="*/ 845 h 4285"/>
                  <a:gd name="T48" fmla="*/ 505 w 4287"/>
                  <a:gd name="T49" fmla="*/ 873 h 4285"/>
                  <a:gd name="T50" fmla="*/ 735 w 4287"/>
                  <a:gd name="T51" fmla="*/ 917 h 4285"/>
                  <a:gd name="T52" fmla="*/ 958 w 4287"/>
                  <a:gd name="T53" fmla="*/ 976 h 4285"/>
                  <a:gd name="T54" fmla="*/ 1175 w 4287"/>
                  <a:gd name="T55" fmla="*/ 1050 h 4285"/>
                  <a:gd name="T56" fmla="*/ 1384 w 4287"/>
                  <a:gd name="T57" fmla="*/ 1139 h 4285"/>
                  <a:gd name="T58" fmla="*/ 1587 w 4287"/>
                  <a:gd name="T59" fmla="*/ 1241 h 4285"/>
                  <a:gd name="T60" fmla="*/ 1780 w 4287"/>
                  <a:gd name="T61" fmla="*/ 1356 h 4285"/>
                  <a:gd name="T62" fmla="*/ 1965 w 4287"/>
                  <a:gd name="T63" fmla="*/ 1484 h 4285"/>
                  <a:gd name="T64" fmla="*/ 2141 w 4287"/>
                  <a:gd name="T65" fmla="*/ 1624 h 4285"/>
                  <a:gd name="T66" fmla="*/ 2307 w 4287"/>
                  <a:gd name="T67" fmla="*/ 1774 h 4285"/>
                  <a:gd name="T68" fmla="*/ 2461 w 4287"/>
                  <a:gd name="T69" fmla="*/ 1935 h 4285"/>
                  <a:gd name="T70" fmla="*/ 2606 w 4287"/>
                  <a:gd name="T71" fmla="*/ 2107 h 4285"/>
                  <a:gd name="T72" fmla="*/ 2740 w 4287"/>
                  <a:gd name="T73" fmla="*/ 2288 h 4285"/>
                  <a:gd name="T74" fmla="*/ 2859 w 4287"/>
                  <a:gd name="T75" fmla="*/ 2478 h 4285"/>
                  <a:gd name="T76" fmla="*/ 2967 w 4287"/>
                  <a:gd name="T77" fmla="*/ 2678 h 4285"/>
                  <a:gd name="T78" fmla="*/ 3061 w 4287"/>
                  <a:gd name="T79" fmla="*/ 2883 h 4285"/>
                  <a:gd name="T80" fmla="*/ 3141 w 4287"/>
                  <a:gd name="T81" fmla="*/ 3097 h 4285"/>
                  <a:gd name="T82" fmla="*/ 3207 w 4287"/>
                  <a:gd name="T83" fmla="*/ 3318 h 4285"/>
                  <a:gd name="T84" fmla="*/ 3258 w 4287"/>
                  <a:gd name="T85" fmla="*/ 3544 h 4285"/>
                  <a:gd name="T86" fmla="*/ 3293 w 4287"/>
                  <a:gd name="T87" fmla="*/ 3777 h 4285"/>
                  <a:gd name="T88" fmla="*/ 3102 w 4287"/>
                  <a:gd name="T89" fmla="*/ 3876 h 4285"/>
                  <a:gd name="T90" fmla="*/ 4286 w 4287"/>
                  <a:gd name="T91" fmla="*/ 3797 h 42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4287" h="4285">
                    <a:moveTo>
                      <a:pt x="4134" y="3820"/>
                    </a:moveTo>
                    <a:lnTo>
                      <a:pt x="4134" y="3820"/>
                    </a:lnTo>
                    <a:lnTo>
                      <a:pt x="4125" y="3721"/>
                    </a:lnTo>
                    <a:lnTo>
                      <a:pt x="4114" y="3622"/>
                    </a:lnTo>
                    <a:lnTo>
                      <a:pt x="4099" y="3523"/>
                    </a:lnTo>
                    <a:lnTo>
                      <a:pt x="4083" y="3426"/>
                    </a:lnTo>
                    <a:lnTo>
                      <a:pt x="4064" y="3330"/>
                    </a:lnTo>
                    <a:lnTo>
                      <a:pt x="4044" y="3234"/>
                    </a:lnTo>
                    <a:lnTo>
                      <a:pt x="4022" y="3138"/>
                    </a:lnTo>
                    <a:lnTo>
                      <a:pt x="3996" y="3045"/>
                    </a:lnTo>
                    <a:lnTo>
                      <a:pt x="3970" y="2950"/>
                    </a:lnTo>
                    <a:lnTo>
                      <a:pt x="3941" y="2858"/>
                    </a:lnTo>
                    <a:lnTo>
                      <a:pt x="3908" y="2767"/>
                    </a:lnTo>
                    <a:lnTo>
                      <a:pt x="3875" y="2676"/>
                    </a:lnTo>
                    <a:lnTo>
                      <a:pt x="3840" y="2586"/>
                    </a:lnTo>
                    <a:lnTo>
                      <a:pt x="3802" y="2497"/>
                    </a:lnTo>
                    <a:lnTo>
                      <a:pt x="3763" y="2410"/>
                    </a:lnTo>
                    <a:lnTo>
                      <a:pt x="3722" y="2324"/>
                    </a:lnTo>
                    <a:lnTo>
                      <a:pt x="3678" y="2238"/>
                    </a:lnTo>
                    <a:lnTo>
                      <a:pt x="3633" y="2155"/>
                    </a:lnTo>
                    <a:lnTo>
                      <a:pt x="3587" y="2071"/>
                    </a:lnTo>
                    <a:lnTo>
                      <a:pt x="3537" y="1989"/>
                    </a:lnTo>
                    <a:lnTo>
                      <a:pt x="3488" y="1909"/>
                    </a:lnTo>
                    <a:lnTo>
                      <a:pt x="3435" y="1829"/>
                    </a:lnTo>
                    <a:lnTo>
                      <a:pt x="3380" y="1752"/>
                    </a:lnTo>
                    <a:lnTo>
                      <a:pt x="3325" y="1675"/>
                    </a:lnTo>
                    <a:lnTo>
                      <a:pt x="3267" y="1599"/>
                    </a:lnTo>
                    <a:lnTo>
                      <a:pt x="3208" y="1526"/>
                    </a:lnTo>
                    <a:lnTo>
                      <a:pt x="3147" y="1454"/>
                    </a:lnTo>
                    <a:lnTo>
                      <a:pt x="3085" y="1382"/>
                    </a:lnTo>
                    <a:lnTo>
                      <a:pt x="3020" y="1312"/>
                    </a:lnTo>
                    <a:lnTo>
                      <a:pt x="2955" y="1244"/>
                    </a:lnTo>
                    <a:lnTo>
                      <a:pt x="2888" y="1177"/>
                    </a:lnTo>
                    <a:lnTo>
                      <a:pt x="2820" y="1112"/>
                    </a:lnTo>
                    <a:lnTo>
                      <a:pt x="2750" y="1048"/>
                    </a:lnTo>
                    <a:lnTo>
                      <a:pt x="2677" y="986"/>
                    </a:lnTo>
                    <a:lnTo>
                      <a:pt x="2604" y="925"/>
                    </a:lnTo>
                    <a:lnTo>
                      <a:pt x="2530" y="867"/>
                    </a:lnTo>
                    <a:lnTo>
                      <a:pt x="2454" y="810"/>
                    </a:lnTo>
                    <a:lnTo>
                      <a:pt x="2377" y="754"/>
                    </a:lnTo>
                    <a:lnTo>
                      <a:pt x="2300" y="701"/>
                    </a:lnTo>
                    <a:lnTo>
                      <a:pt x="2220" y="649"/>
                    </a:lnTo>
                    <a:lnTo>
                      <a:pt x="2138" y="598"/>
                    </a:lnTo>
                    <a:lnTo>
                      <a:pt x="2057" y="550"/>
                    </a:lnTo>
                    <a:lnTo>
                      <a:pt x="1974" y="503"/>
                    </a:lnTo>
                    <a:lnTo>
                      <a:pt x="1889" y="458"/>
                    </a:lnTo>
                    <a:lnTo>
                      <a:pt x="1803" y="416"/>
                    </a:lnTo>
                    <a:lnTo>
                      <a:pt x="1716" y="375"/>
                    </a:lnTo>
                    <a:lnTo>
                      <a:pt x="1629" y="336"/>
                    </a:lnTo>
                    <a:lnTo>
                      <a:pt x="1540" y="299"/>
                    </a:lnTo>
                    <a:lnTo>
                      <a:pt x="1451" y="264"/>
                    </a:lnTo>
                    <a:lnTo>
                      <a:pt x="1359" y="231"/>
                    </a:lnTo>
                    <a:lnTo>
                      <a:pt x="1268" y="200"/>
                    </a:lnTo>
                    <a:lnTo>
                      <a:pt x="1175" y="171"/>
                    </a:lnTo>
                    <a:lnTo>
                      <a:pt x="1081" y="145"/>
                    </a:lnTo>
                    <a:lnTo>
                      <a:pt x="987" y="120"/>
                    </a:lnTo>
                    <a:lnTo>
                      <a:pt x="892" y="99"/>
                    </a:lnTo>
                    <a:lnTo>
                      <a:pt x="796" y="78"/>
                    </a:lnTo>
                    <a:lnTo>
                      <a:pt x="699" y="61"/>
                    </a:lnTo>
                    <a:lnTo>
                      <a:pt x="601" y="45"/>
                    </a:lnTo>
                    <a:lnTo>
                      <a:pt x="502" y="32"/>
                    </a:lnTo>
                    <a:lnTo>
                      <a:pt x="403" y="20"/>
                    </a:lnTo>
                    <a:lnTo>
                      <a:pt x="303" y="11"/>
                    </a:lnTo>
                    <a:lnTo>
                      <a:pt x="202" y="5"/>
                    </a:lnTo>
                    <a:lnTo>
                      <a:pt x="102" y="1"/>
                    </a:lnTo>
                    <a:lnTo>
                      <a:pt x="0" y="0"/>
                    </a:lnTo>
                    <a:lnTo>
                      <a:pt x="319" y="409"/>
                    </a:lnTo>
                    <a:lnTo>
                      <a:pt x="32" y="834"/>
                    </a:lnTo>
                    <a:lnTo>
                      <a:pt x="32" y="834"/>
                    </a:lnTo>
                    <a:lnTo>
                      <a:pt x="112" y="835"/>
                    </a:lnTo>
                    <a:lnTo>
                      <a:pt x="192" y="839"/>
                    </a:lnTo>
                    <a:lnTo>
                      <a:pt x="272" y="845"/>
                    </a:lnTo>
                    <a:lnTo>
                      <a:pt x="351" y="853"/>
                    </a:lnTo>
                    <a:lnTo>
                      <a:pt x="428" y="861"/>
                    </a:lnTo>
                    <a:lnTo>
                      <a:pt x="505" y="873"/>
                    </a:lnTo>
                    <a:lnTo>
                      <a:pt x="582" y="886"/>
                    </a:lnTo>
                    <a:lnTo>
                      <a:pt x="659" y="901"/>
                    </a:lnTo>
                    <a:lnTo>
                      <a:pt x="735" y="917"/>
                    </a:lnTo>
                    <a:lnTo>
                      <a:pt x="809" y="935"/>
                    </a:lnTo>
                    <a:lnTo>
                      <a:pt x="883" y="954"/>
                    </a:lnTo>
                    <a:lnTo>
                      <a:pt x="958" y="976"/>
                    </a:lnTo>
                    <a:lnTo>
                      <a:pt x="1030" y="1000"/>
                    </a:lnTo>
                    <a:lnTo>
                      <a:pt x="1103" y="1024"/>
                    </a:lnTo>
                    <a:lnTo>
                      <a:pt x="1175" y="1050"/>
                    </a:lnTo>
                    <a:lnTo>
                      <a:pt x="1244" y="1078"/>
                    </a:lnTo>
                    <a:lnTo>
                      <a:pt x="1314" y="1109"/>
                    </a:lnTo>
                    <a:lnTo>
                      <a:pt x="1384" y="1139"/>
                    </a:lnTo>
                    <a:lnTo>
                      <a:pt x="1453" y="1171"/>
                    </a:lnTo>
                    <a:lnTo>
                      <a:pt x="1520" y="1206"/>
                    </a:lnTo>
                    <a:lnTo>
                      <a:pt x="1587" y="1241"/>
                    </a:lnTo>
                    <a:lnTo>
                      <a:pt x="1652" y="1278"/>
                    </a:lnTo>
                    <a:lnTo>
                      <a:pt x="1716" y="1317"/>
                    </a:lnTo>
                    <a:lnTo>
                      <a:pt x="1780" y="1356"/>
                    </a:lnTo>
                    <a:lnTo>
                      <a:pt x="1843" y="1397"/>
                    </a:lnTo>
                    <a:lnTo>
                      <a:pt x="1904" y="1441"/>
                    </a:lnTo>
                    <a:lnTo>
                      <a:pt x="1965" y="1484"/>
                    </a:lnTo>
                    <a:lnTo>
                      <a:pt x="2025" y="1529"/>
                    </a:lnTo>
                    <a:lnTo>
                      <a:pt x="2083" y="1576"/>
                    </a:lnTo>
                    <a:lnTo>
                      <a:pt x="2141" y="1624"/>
                    </a:lnTo>
                    <a:lnTo>
                      <a:pt x="2197" y="1672"/>
                    </a:lnTo>
                    <a:lnTo>
                      <a:pt x="2252" y="1723"/>
                    </a:lnTo>
                    <a:lnTo>
                      <a:pt x="2307" y="1774"/>
                    </a:lnTo>
                    <a:lnTo>
                      <a:pt x="2360" y="1826"/>
                    </a:lnTo>
                    <a:lnTo>
                      <a:pt x="2412" y="1880"/>
                    </a:lnTo>
                    <a:lnTo>
                      <a:pt x="2461" y="1935"/>
                    </a:lnTo>
                    <a:lnTo>
                      <a:pt x="2511" y="1992"/>
                    </a:lnTo>
                    <a:lnTo>
                      <a:pt x="2559" y="2049"/>
                    </a:lnTo>
                    <a:lnTo>
                      <a:pt x="2606" y="2107"/>
                    </a:lnTo>
                    <a:lnTo>
                      <a:pt x="2652" y="2167"/>
                    </a:lnTo>
                    <a:lnTo>
                      <a:pt x="2696" y="2227"/>
                    </a:lnTo>
                    <a:lnTo>
                      <a:pt x="2740" y="2288"/>
                    </a:lnTo>
                    <a:lnTo>
                      <a:pt x="2780" y="2350"/>
                    </a:lnTo>
                    <a:lnTo>
                      <a:pt x="2821" y="2414"/>
                    </a:lnTo>
                    <a:lnTo>
                      <a:pt x="2859" y="2478"/>
                    </a:lnTo>
                    <a:lnTo>
                      <a:pt x="2897" y="2544"/>
                    </a:lnTo>
                    <a:lnTo>
                      <a:pt x="2933" y="2609"/>
                    </a:lnTo>
                    <a:lnTo>
                      <a:pt x="2967" y="2678"/>
                    </a:lnTo>
                    <a:lnTo>
                      <a:pt x="3000" y="2745"/>
                    </a:lnTo>
                    <a:lnTo>
                      <a:pt x="3031" y="2815"/>
                    </a:lnTo>
                    <a:lnTo>
                      <a:pt x="3061" y="2883"/>
                    </a:lnTo>
                    <a:lnTo>
                      <a:pt x="3089" y="2954"/>
                    </a:lnTo>
                    <a:lnTo>
                      <a:pt x="3117" y="3026"/>
                    </a:lnTo>
                    <a:lnTo>
                      <a:pt x="3141" y="3097"/>
                    </a:lnTo>
                    <a:lnTo>
                      <a:pt x="3165" y="3170"/>
                    </a:lnTo>
                    <a:lnTo>
                      <a:pt x="3186" y="3244"/>
                    </a:lnTo>
                    <a:lnTo>
                      <a:pt x="3207" y="3318"/>
                    </a:lnTo>
                    <a:lnTo>
                      <a:pt x="3226" y="3392"/>
                    </a:lnTo>
                    <a:lnTo>
                      <a:pt x="3243" y="3468"/>
                    </a:lnTo>
                    <a:lnTo>
                      <a:pt x="3258" y="3544"/>
                    </a:lnTo>
                    <a:lnTo>
                      <a:pt x="3271" y="3621"/>
                    </a:lnTo>
                    <a:lnTo>
                      <a:pt x="3283" y="3698"/>
                    </a:lnTo>
                    <a:lnTo>
                      <a:pt x="3293" y="3777"/>
                    </a:lnTo>
                    <a:lnTo>
                      <a:pt x="3301" y="3855"/>
                    </a:lnTo>
                    <a:lnTo>
                      <a:pt x="3101" y="3836"/>
                    </a:lnTo>
                    <a:lnTo>
                      <a:pt x="3102" y="3876"/>
                    </a:lnTo>
                    <a:lnTo>
                      <a:pt x="3711" y="4285"/>
                    </a:lnTo>
                    <a:lnTo>
                      <a:pt x="4287" y="3835"/>
                    </a:lnTo>
                    <a:lnTo>
                      <a:pt x="4286" y="3797"/>
                    </a:lnTo>
                    <a:lnTo>
                      <a:pt x="4134" y="3820"/>
                    </a:lnTo>
                    <a:close/>
                  </a:path>
                </a:pathLst>
              </a:custGeom>
              <a:solidFill>
                <a:schemeClr val="bg2"/>
              </a:solidFill>
              <a:ln w="28575">
                <a:solidFill>
                  <a:srgbClr val="4457EC"/>
                </a:solidFill>
              </a:ln>
            </p:spPr>
            <p:txBody>
              <a:bodyPr vert="horz" wrap="square" lIns="82953" tIns="41476" rIns="82953" bIns="41476"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ZA" sz="1200" b="1" i="0" u="none" strike="noStrike" kern="1200" cap="none" spc="0" normalizeH="0" baseline="0" noProof="0">
                  <a:ln>
                    <a:noFill/>
                  </a:ln>
                  <a:solidFill>
                    <a:srgbClr val="000000"/>
                  </a:solidFill>
                  <a:effectLst/>
                  <a:uLnTx/>
                  <a:uFillTx/>
                  <a:latin typeface="Century Gothic"/>
                  <a:ea typeface="+mn-ea"/>
                  <a:cs typeface="+mn-cs"/>
                </a:endParaRPr>
              </a:p>
            </p:txBody>
          </p:sp>
        </p:grpSp>
        <p:pic>
          <p:nvPicPr>
            <p:cNvPr id="29" name="Picture 28">
              <a:extLst>
                <a:ext uri="{FF2B5EF4-FFF2-40B4-BE49-F238E27FC236}">
                  <a16:creationId xmlns:a16="http://schemas.microsoft.com/office/drawing/2014/main" id="{5B7A1C89-337C-42FF-9FCC-64C99D3C7B76}"/>
                </a:ext>
              </a:extLst>
            </p:cNvPr>
            <p:cNvPicPr>
              <a:picLocks noChangeAspect="1"/>
            </p:cNvPicPr>
            <p:nvPr/>
          </p:nvPicPr>
          <p:blipFill>
            <a:blip r:embed="rId2"/>
            <a:stretch>
              <a:fillRect/>
            </a:stretch>
          </p:blipFill>
          <p:spPr>
            <a:xfrm>
              <a:off x="8092857" y="3881886"/>
              <a:ext cx="410965" cy="476825"/>
            </a:xfrm>
            <a:prstGeom prst="rect">
              <a:avLst/>
            </a:prstGeom>
            <a:grpFill/>
          </p:spPr>
        </p:pic>
        <p:sp>
          <p:nvSpPr>
            <p:cNvPr id="38" name="TextBox 37">
              <a:extLst>
                <a:ext uri="{FF2B5EF4-FFF2-40B4-BE49-F238E27FC236}">
                  <a16:creationId xmlns:a16="http://schemas.microsoft.com/office/drawing/2014/main" id="{0B1AC6F1-FA8F-4284-A75A-2298E7FEBC12}"/>
                </a:ext>
              </a:extLst>
            </p:cNvPr>
            <p:cNvSpPr txBox="1"/>
            <p:nvPr/>
          </p:nvSpPr>
          <p:spPr>
            <a:xfrm rot="2813057">
              <a:off x="6842305" y="3101318"/>
              <a:ext cx="2713469" cy="2305056"/>
            </a:xfrm>
            <a:prstGeom prst="rect">
              <a:avLst/>
            </a:prstGeom>
            <a:noFill/>
          </p:spPr>
          <p:txBody>
            <a:bodyPr wrap="square" rtlCol="0">
              <a:prstTxWarp prst="textArchDown">
                <a:avLst>
                  <a:gd name="adj" fmla="val 4375"/>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1" i="0" u="none" strike="noStrike" kern="0" cap="none" spc="0" normalizeH="0" baseline="0" noProof="0">
                  <a:ln>
                    <a:noFill/>
                  </a:ln>
                  <a:solidFill>
                    <a:prstClr val="black"/>
                  </a:solidFill>
                  <a:effectLst/>
                  <a:uLnTx/>
                  <a:uFillTx/>
                  <a:latin typeface="Century Gothic"/>
                  <a:ea typeface="+mn-ea"/>
                  <a:cs typeface="Arial" panose="020B0604020202020204" pitchFamily="34" charset="0"/>
                </a:rPr>
                <a:t>Access to 3rd</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1" i="0" u="none" strike="noStrike" kern="0" cap="none" spc="0" normalizeH="0" baseline="0" noProof="0">
                  <a:ln>
                    <a:noFill/>
                  </a:ln>
                  <a:solidFill>
                    <a:prstClr val="black"/>
                  </a:solidFill>
                  <a:effectLst/>
                  <a:uLnTx/>
                  <a:uFillTx/>
                  <a:latin typeface="Century Gothic"/>
                  <a:ea typeface="+mn-ea"/>
                  <a:cs typeface="Arial" panose="020B0604020202020204" pitchFamily="34" charset="0"/>
                </a:rPr>
                <a:t>sector services </a:t>
              </a:r>
            </a:p>
          </p:txBody>
        </p:sp>
        <p:sp>
          <p:nvSpPr>
            <p:cNvPr id="39" name="TextBox 38">
              <a:extLst>
                <a:ext uri="{FF2B5EF4-FFF2-40B4-BE49-F238E27FC236}">
                  <a16:creationId xmlns:a16="http://schemas.microsoft.com/office/drawing/2014/main" id="{E1AF8699-C820-4B20-99CA-48570B9C2E0A}"/>
                </a:ext>
              </a:extLst>
            </p:cNvPr>
            <p:cNvSpPr txBox="1"/>
            <p:nvPr/>
          </p:nvSpPr>
          <p:spPr>
            <a:xfrm rot="18750150">
              <a:off x="7034698" y="2982885"/>
              <a:ext cx="2155581" cy="1967189"/>
            </a:xfrm>
            <a:prstGeom prst="rect">
              <a:avLst/>
            </a:prstGeom>
            <a:noFill/>
          </p:spPr>
          <p:txBody>
            <a:bodyPr wrap="square" rtlCol="0">
              <a:prstTxWarp prst="textArchDown">
                <a:avLst>
                  <a:gd name="adj" fmla="val 21582879"/>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1" i="0" u="none" strike="noStrike" kern="0" cap="none" spc="0" normalizeH="0" baseline="0" noProof="0">
                  <a:ln>
                    <a:noFill/>
                  </a:ln>
                  <a:solidFill>
                    <a:prstClr val="black"/>
                  </a:solidFill>
                  <a:effectLst/>
                  <a:uLnTx/>
                  <a:uFillTx/>
                  <a:latin typeface="Century Gothic"/>
                  <a:ea typeface="+mn-ea"/>
                  <a:cs typeface="Arial" panose="020B0604020202020204" pitchFamily="34" charset="0"/>
                </a:rPr>
                <a:t>Information,</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1" i="0" u="none" strike="noStrike" kern="0" cap="none" spc="0" normalizeH="0" baseline="0" noProof="0">
                  <a:ln>
                    <a:noFill/>
                  </a:ln>
                  <a:solidFill>
                    <a:prstClr val="black"/>
                  </a:solidFill>
                  <a:effectLst/>
                  <a:uLnTx/>
                  <a:uFillTx/>
                  <a:latin typeface="Century Gothic"/>
                  <a:ea typeface="+mn-ea"/>
                  <a:cs typeface="Arial" panose="020B0604020202020204" pitchFamily="34" charset="0"/>
                </a:rPr>
                <a:t> advice and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1" i="0" u="none" strike="noStrike" kern="0" cap="none" spc="0" normalizeH="0" baseline="0" noProof="0">
                  <a:ln>
                    <a:noFill/>
                  </a:ln>
                  <a:solidFill>
                    <a:prstClr val="black"/>
                  </a:solidFill>
                  <a:effectLst/>
                  <a:uLnTx/>
                  <a:uFillTx/>
                  <a:latin typeface="Century Gothic"/>
                  <a:ea typeface="+mn-ea"/>
                  <a:cs typeface="Arial" panose="020B0604020202020204" pitchFamily="34" charset="0"/>
                </a:rPr>
                <a:t>assistance.</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1" i="0" u="none" strike="noStrike" kern="0" cap="none" spc="0" normalizeH="0" baseline="0" noProof="0">
                  <a:ln>
                    <a:noFill/>
                  </a:ln>
                  <a:solidFill>
                    <a:prstClr val="black"/>
                  </a:solidFill>
                  <a:effectLst/>
                  <a:uLnTx/>
                  <a:uFillTx/>
                  <a:latin typeface="Century Gothic"/>
                  <a:ea typeface="+mn-ea"/>
                  <a:cs typeface="Arial" panose="020B0604020202020204" pitchFamily="34" charset="0"/>
                </a:rPr>
                <a:t>  Help to max income</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1" i="0" u="none" strike="noStrike" kern="0" cap="none" spc="0" normalizeH="0" baseline="0" noProof="0">
                  <a:ln>
                    <a:noFill/>
                  </a:ln>
                  <a:solidFill>
                    <a:prstClr val="black"/>
                  </a:solidFill>
                  <a:effectLst/>
                  <a:uLnTx/>
                  <a:uFillTx/>
                  <a:latin typeface="Century Gothic"/>
                  <a:ea typeface="+mn-ea"/>
                  <a:cs typeface="Arial" panose="020B0604020202020204" pitchFamily="34" charset="0"/>
                </a:rPr>
                <a:t> and stay in employment</a:t>
              </a:r>
            </a:p>
          </p:txBody>
        </p:sp>
        <p:sp>
          <p:nvSpPr>
            <p:cNvPr id="40" name="TextBox 39">
              <a:extLst>
                <a:ext uri="{FF2B5EF4-FFF2-40B4-BE49-F238E27FC236}">
                  <a16:creationId xmlns:a16="http://schemas.microsoft.com/office/drawing/2014/main" id="{492B8F09-4B7B-4C4A-977C-2F85C81A1B6B}"/>
                </a:ext>
              </a:extLst>
            </p:cNvPr>
            <p:cNvSpPr txBox="1"/>
            <p:nvPr/>
          </p:nvSpPr>
          <p:spPr>
            <a:xfrm rot="2707397">
              <a:off x="7120654" y="3309096"/>
              <a:ext cx="2056257" cy="1967189"/>
            </a:xfrm>
            <a:prstGeom prst="rect">
              <a:avLst/>
            </a:prstGeom>
            <a:noFill/>
          </p:spPr>
          <p:txBody>
            <a:bodyPr wrap="square" rtlCol="0">
              <a:prstTxWarp prst="textArchUp">
                <a:avLst>
                  <a:gd name="adj" fmla="val 10320724"/>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1" i="0" u="none" strike="noStrike" kern="0" cap="none" spc="0" normalizeH="0" baseline="0" noProof="0">
                  <a:ln>
                    <a:noFill/>
                  </a:ln>
                  <a:solidFill>
                    <a:prstClr val="black"/>
                  </a:solidFill>
                  <a:effectLst/>
                  <a:uLnTx/>
                  <a:uFillTx/>
                  <a:latin typeface="Century Gothic"/>
                  <a:ea typeface="+mn-ea"/>
                  <a:cs typeface="Arial" panose="020B0604020202020204" pitchFamily="34" charset="0"/>
                </a:rPr>
                <a:t>Sign posting to local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1" i="0" u="none" strike="noStrike" kern="0" cap="none" spc="0" normalizeH="0" baseline="0" noProof="0">
                  <a:ln>
                    <a:noFill/>
                  </a:ln>
                  <a:solidFill>
                    <a:prstClr val="black"/>
                  </a:solidFill>
                  <a:effectLst/>
                  <a:uLnTx/>
                  <a:uFillTx/>
                  <a:latin typeface="Century Gothic"/>
                  <a:ea typeface="+mn-ea"/>
                  <a:cs typeface="Arial" panose="020B0604020202020204" pitchFamily="34" charset="0"/>
                </a:rPr>
                <a:t>groups, neighbourhood</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1" i="0" u="none" strike="noStrike" kern="0" cap="none" spc="0" normalizeH="0" baseline="0" noProof="0">
                  <a:ln>
                    <a:noFill/>
                  </a:ln>
                  <a:solidFill>
                    <a:prstClr val="black"/>
                  </a:solidFill>
                  <a:effectLst/>
                  <a:uLnTx/>
                  <a:uFillTx/>
                  <a:latin typeface="Century Gothic"/>
                  <a:ea typeface="+mn-ea"/>
                  <a:cs typeface="Arial" panose="020B0604020202020204" pitchFamily="34" charset="0"/>
                </a:rPr>
                <a:t>networks, carers groups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1" i="0" u="none" strike="noStrike" kern="0" cap="none" spc="0" normalizeH="0" baseline="0" noProof="0">
                  <a:ln>
                    <a:noFill/>
                  </a:ln>
                  <a:solidFill>
                    <a:prstClr val="black"/>
                  </a:solidFill>
                  <a:effectLst/>
                  <a:uLnTx/>
                  <a:uFillTx/>
                  <a:latin typeface="Century Gothic"/>
                  <a:ea typeface="+mn-ea"/>
                  <a:cs typeface="Arial" panose="020B0604020202020204" pitchFamily="34" charset="0"/>
                </a:rPr>
                <a:t>peer groups,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1" i="0" u="none" strike="noStrike" kern="0" cap="none" spc="0" normalizeH="0" baseline="0" noProof="0">
                  <a:ln>
                    <a:noFill/>
                  </a:ln>
                  <a:solidFill>
                    <a:prstClr val="black"/>
                  </a:solidFill>
                  <a:effectLst/>
                  <a:uLnTx/>
                  <a:uFillTx/>
                  <a:latin typeface="Century Gothic"/>
                  <a:ea typeface="+mn-ea"/>
                  <a:cs typeface="Arial" panose="020B0604020202020204" pitchFamily="34" charset="0"/>
                </a:rPr>
                <a:t>3</a:t>
              </a:r>
              <a:r>
                <a:rPr kumimoji="0" lang="en-GB" sz="1200" b="1" i="0" u="none" strike="noStrike" kern="0" cap="none" spc="0" normalizeH="0" baseline="30000" noProof="0">
                  <a:ln>
                    <a:noFill/>
                  </a:ln>
                  <a:solidFill>
                    <a:prstClr val="black"/>
                  </a:solidFill>
                  <a:effectLst/>
                  <a:uLnTx/>
                  <a:uFillTx/>
                  <a:latin typeface="Century Gothic"/>
                  <a:ea typeface="+mn-ea"/>
                  <a:cs typeface="Arial" panose="020B0604020202020204" pitchFamily="34" charset="0"/>
                </a:rPr>
                <a:t>rd</a:t>
              </a:r>
              <a:r>
                <a:rPr kumimoji="0" lang="en-GB" sz="1200" b="1" i="0" u="none" strike="noStrike" kern="0" cap="none" spc="0" normalizeH="0" baseline="0" noProof="0">
                  <a:ln>
                    <a:noFill/>
                  </a:ln>
                  <a:solidFill>
                    <a:prstClr val="black"/>
                  </a:solidFill>
                  <a:effectLst/>
                  <a:uLnTx/>
                  <a:uFillTx/>
                  <a:latin typeface="Century Gothic"/>
                  <a:ea typeface="+mn-ea"/>
                  <a:cs typeface="Arial" panose="020B0604020202020204" pitchFamily="34" charset="0"/>
                </a:rPr>
                <a:t> sector</a:t>
              </a:r>
            </a:p>
          </p:txBody>
        </p:sp>
        <p:sp>
          <p:nvSpPr>
            <p:cNvPr id="42" name="TextBox 41">
              <a:extLst>
                <a:ext uri="{FF2B5EF4-FFF2-40B4-BE49-F238E27FC236}">
                  <a16:creationId xmlns:a16="http://schemas.microsoft.com/office/drawing/2014/main" id="{7B7BF4E1-9186-4075-B96B-CB88BD51DA37}"/>
                </a:ext>
              </a:extLst>
            </p:cNvPr>
            <p:cNvSpPr txBox="1"/>
            <p:nvPr/>
          </p:nvSpPr>
          <p:spPr>
            <a:xfrm rot="18937969">
              <a:off x="7023579" y="2988441"/>
              <a:ext cx="2521983" cy="2146691"/>
            </a:xfrm>
            <a:prstGeom prst="rect">
              <a:avLst/>
            </a:prstGeom>
            <a:noFill/>
          </p:spPr>
          <p:txBody>
            <a:bodyPr wrap="square" rtlCol="0">
              <a:prstTxWarp prst="textArchUp">
                <a:avLst>
                  <a:gd name="adj" fmla="val 10799999"/>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1" i="0" u="none" strike="noStrike" kern="0" cap="none" spc="0" normalizeH="0" baseline="0" noProof="0">
                  <a:ln>
                    <a:noFill/>
                  </a:ln>
                  <a:solidFill>
                    <a:prstClr val="black"/>
                  </a:solidFill>
                  <a:effectLst/>
                  <a:uLnTx/>
                  <a:uFillTx/>
                  <a:latin typeface="Century Gothic"/>
                  <a:ea typeface="+mn-ea"/>
                  <a:cs typeface="Arial" panose="020B0604020202020204" pitchFamily="34" charset="0"/>
                </a:rPr>
                <a:t>Recognition when an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1" i="0" u="none" strike="noStrike" kern="0" cap="none" spc="0" normalizeH="0" baseline="0" noProof="0">
                  <a:ln>
                    <a:noFill/>
                  </a:ln>
                  <a:solidFill>
                    <a:prstClr val="black"/>
                  </a:solidFill>
                  <a:effectLst/>
                  <a:uLnTx/>
                  <a:uFillTx/>
                  <a:latin typeface="Century Gothic"/>
                  <a:ea typeface="+mn-ea"/>
                  <a:cs typeface="Arial" panose="020B0604020202020204" pitchFamily="34" charset="0"/>
                </a:rPr>
                <a:t>individual needs advocacy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1" i="0" u="none" strike="noStrike" kern="0" cap="none" spc="0" normalizeH="0" baseline="0" noProof="0">
                  <a:ln>
                    <a:noFill/>
                  </a:ln>
                  <a:solidFill>
                    <a:prstClr val="black"/>
                  </a:solidFill>
                  <a:effectLst/>
                  <a:uLnTx/>
                  <a:uFillTx/>
                  <a:latin typeface="Century Gothic"/>
                  <a:ea typeface="+mn-ea"/>
                  <a:cs typeface="Arial" panose="020B0604020202020204" pitchFamily="34" charset="0"/>
                </a:rPr>
                <a:t>and support</a:t>
              </a:r>
            </a:p>
          </p:txBody>
        </p:sp>
        <p:sp>
          <p:nvSpPr>
            <p:cNvPr id="43" name="TextBox 42">
              <a:extLst>
                <a:ext uri="{FF2B5EF4-FFF2-40B4-BE49-F238E27FC236}">
                  <a16:creationId xmlns:a16="http://schemas.microsoft.com/office/drawing/2014/main" id="{5EFB4A37-E713-448C-8F77-73FC9C8F6494}"/>
                </a:ext>
              </a:extLst>
            </p:cNvPr>
            <p:cNvSpPr txBox="1"/>
            <p:nvPr/>
          </p:nvSpPr>
          <p:spPr>
            <a:xfrm rot="19001669">
              <a:off x="6421032" y="2348035"/>
              <a:ext cx="3584373" cy="3427504"/>
            </a:xfrm>
            <a:prstGeom prst="rect">
              <a:avLst/>
            </a:prstGeom>
            <a:noFill/>
            <a:effectLst/>
          </p:spPr>
          <p:txBody>
            <a:bodyPr wrap="square" rtlCol="0">
              <a:prstTxWarp prst="textArchUp">
                <a:avLst>
                  <a:gd name="adj" fmla="val 10746539"/>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ZA" sz="1000" b="1" i="0" u="none" strike="noStrike" kern="1200" cap="none" spc="0" normalizeH="0" baseline="0" noProof="0">
                  <a:ln>
                    <a:noFill/>
                  </a:ln>
                  <a:solidFill>
                    <a:srgbClr val="000000"/>
                  </a:solidFill>
                  <a:effectLst/>
                  <a:uLnTx/>
                  <a:uFillTx/>
                  <a:latin typeface="Century Gothic"/>
                  <a:ea typeface="+mn-ea"/>
                  <a:cs typeface="+mn-cs"/>
                </a:rPr>
                <a:t>Dementia friendly Local Authority services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ZA" sz="1000" b="1" i="0" u="none" strike="noStrike" kern="1200" cap="none" spc="0" normalizeH="0" baseline="0" noProof="0">
                  <a:ln>
                    <a:noFill/>
                  </a:ln>
                  <a:solidFill>
                    <a:srgbClr val="000000"/>
                  </a:solidFill>
                  <a:effectLst/>
                  <a:uLnTx/>
                  <a:uFillTx/>
                  <a:latin typeface="Century Gothic"/>
                  <a:ea typeface="+mn-ea"/>
                  <a:cs typeface="+mn-cs"/>
                </a:rPr>
                <a:t>e.g. Delta Connect, social care, ART/CRT</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ZA" sz="1000" b="1" i="0" u="none" strike="noStrike" kern="1200" cap="none" spc="0" normalizeH="0" baseline="0" noProof="0">
                  <a:ln>
                    <a:noFill/>
                  </a:ln>
                  <a:solidFill>
                    <a:srgbClr val="000000"/>
                  </a:solidFill>
                  <a:effectLst/>
                  <a:uLnTx/>
                  <a:uFillTx/>
                  <a:latin typeface="Century Gothic"/>
                  <a:ea typeface="+mn-ea"/>
                  <a:cs typeface="+mn-cs"/>
                </a:rPr>
                <a:t>and hospitals, WAST, training for all</a:t>
              </a:r>
            </a:p>
          </p:txBody>
        </p:sp>
        <p:sp>
          <p:nvSpPr>
            <p:cNvPr id="44" name="TextBox 43">
              <a:extLst>
                <a:ext uri="{FF2B5EF4-FFF2-40B4-BE49-F238E27FC236}">
                  <a16:creationId xmlns:a16="http://schemas.microsoft.com/office/drawing/2014/main" id="{5C8BD44A-5140-41D3-8215-6FC7FA3C0426}"/>
                </a:ext>
              </a:extLst>
            </p:cNvPr>
            <p:cNvSpPr txBox="1"/>
            <p:nvPr/>
          </p:nvSpPr>
          <p:spPr>
            <a:xfrm rot="2788416">
              <a:off x="7449244" y="2559230"/>
              <a:ext cx="2841675" cy="2009289"/>
            </a:xfrm>
            <a:prstGeom prst="rect">
              <a:avLst/>
            </a:prstGeom>
            <a:noFill/>
          </p:spPr>
          <p:txBody>
            <a:bodyPr wrap="square" rtlCol="0">
              <a:prstTxWarp prst="textArchUp">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1" i="0" u="none" strike="noStrike" kern="0" cap="none" spc="0" normalizeH="0" baseline="0" noProof="0">
                  <a:ln>
                    <a:noFill/>
                  </a:ln>
                  <a:solidFill>
                    <a:srgbClr val="000000"/>
                  </a:solidFill>
                  <a:effectLst/>
                  <a:uLnTx/>
                  <a:uFillTx/>
                  <a:latin typeface="Century Gothic"/>
                  <a:ea typeface="+mn-ea"/>
                  <a:cs typeface="Arial" panose="020B0604020202020204" pitchFamily="34" charset="0"/>
                </a:rPr>
                <a:t>Access via community connectors, admiral</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1" i="0" u="none" strike="noStrike" kern="0" cap="none" spc="0" normalizeH="0" baseline="0" noProof="0">
                  <a:ln>
                    <a:noFill/>
                  </a:ln>
                  <a:solidFill>
                    <a:srgbClr val="000000"/>
                  </a:solidFill>
                  <a:effectLst/>
                  <a:uLnTx/>
                  <a:uFillTx/>
                  <a:latin typeface="Century Gothic"/>
                  <a:ea typeface="+mn-ea"/>
                  <a:cs typeface="Arial" panose="020B0604020202020204" pitchFamily="34" charset="0"/>
                </a:rPr>
                <a:t>nurse, word of mouth - people in the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1" i="0" u="none" strike="noStrike" kern="0" cap="none" spc="0" normalizeH="0" baseline="0" noProof="0">
                  <a:ln>
                    <a:noFill/>
                  </a:ln>
                  <a:solidFill>
                    <a:srgbClr val="000000"/>
                  </a:solidFill>
                  <a:effectLst/>
                  <a:uLnTx/>
                  <a:uFillTx/>
                  <a:latin typeface="Century Gothic"/>
                  <a:ea typeface="+mn-ea"/>
                  <a:cs typeface="Arial" panose="020B0604020202020204" pitchFamily="34" charset="0"/>
                </a:rPr>
                <a:t>local community, maximise DEWIS Cymru</a:t>
              </a:r>
            </a:p>
          </p:txBody>
        </p:sp>
        <p:sp>
          <p:nvSpPr>
            <p:cNvPr id="45" name="TextBox 44">
              <a:extLst>
                <a:ext uri="{FF2B5EF4-FFF2-40B4-BE49-F238E27FC236}">
                  <a16:creationId xmlns:a16="http://schemas.microsoft.com/office/drawing/2014/main" id="{1045A2FD-C7EB-4B00-8446-D3D58F1C7EB6}"/>
                </a:ext>
              </a:extLst>
            </p:cNvPr>
            <p:cNvSpPr txBox="1"/>
            <p:nvPr/>
          </p:nvSpPr>
          <p:spPr>
            <a:xfrm rot="18769924">
              <a:off x="7438348" y="3765609"/>
              <a:ext cx="3015957" cy="1967189"/>
            </a:xfrm>
            <a:prstGeom prst="rect">
              <a:avLst/>
            </a:prstGeom>
            <a:noFill/>
          </p:spPr>
          <p:txBody>
            <a:bodyPr wrap="square" rtlCol="0">
              <a:prstTxWarp prst="textArchDown">
                <a:avLst>
                  <a:gd name="adj" fmla="val 1"/>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1" i="0" u="none" strike="noStrike" kern="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Local Authorities, 3</a:t>
              </a:r>
              <a:r>
                <a:rPr kumimoji="0" lang="en-GB" sz="1000" b="1" i="0" u="none" strike="noStrike" kern="0" cap="none" spc="0" normalizeH="0" baseline="30000" noProof="0">
                  <a:ln>
                    <a:noFill/>
                  </a:ln>
                  <a:solidFill>
                    <a:srgbClr val="000000"/>
                  </a:solidFill>
                  <a:effectLst/>
                  <a:uLnTx/>
                  <a:uFillTx/>
                  <a:latin typeface="Arial" panose="020B0604020202020204" pitchFamily="34" charset="0"/>
                  <a:ea typeface="+mn-ea"/>
                  <a:cs typeface="Arial" panose="020B0604020202020204" pitchFamily="34" charset="0"/>
                </a:rPr>
                <a:t>rd</a:t>
              </a:r>
              <a:r>
                <a:rPr kumimoji="0" lang="en-GB" sz="1000" b="1" i="0" u="none" strike="noStrike" kern="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 Sector,</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1" i="0" u="none" strike="noStrike" kern="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Pharmacists, GP Surgeries etc.</a:t>
              </a:r>
            </a:p>
          </p:txBody>
        </p:sp>
        <p:sp>
          <p:nvSpPr>
            <p:cNvPr id="46" name="TextBox 45">
              <a:extLst>
                <a:ext uri="{FF2B5EF4-FFF2-40B4-BE49-F238E27FC236}">
                  <a16:creationId xmlns:a16="http://schemas.microsoft.com/office/drawing/2014/main" id="{AA0F5246-4C41-4146-B045-D2AE12709665}"/>
                </a:ext>
              </a:extLst>
            </p:cNvPr>
            <p:cNvSpPr txBox="1"/>
            <p:nvPr/>
          </p:nvSpPr>
          <p:spPr>
            <a:xfrm rot="2778156">
              <a:off x="6132906" y="3761549"/>
              <a:ext cx="3039138" cy="1967189"/>
            </a:xfrm>
            <a:prstGeom prst="rect">
              <a:avLst/>
            </a:prstGeom>
            <a:noFill/>
            <a:ln>
              <a:noFill/>
            </a:ln>
            <a:effectLst/>
          </p:spPr>
          <p:txBody>
            <a:bodyPr wrap="square" rtlCol="0">
              <a:prstTxWarp prst="textArchDown">
                <a:avLst>
                  <a:gd name="adj" fmla="val 21582128"/>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1" i="0" u="none" strike="noStrike" kern="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Access social prescribing via: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1" i="0" u="none" strike="noStrike" kern="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community connectors, GPs and AHPs</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000" b="1" i="0" u="none" strike="noStrike" kern="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000" b="1" i="0" u="none" strike="noStrike" kern="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61" name="TextBox 60">
              <a:extLst>
                <a:ext uri="{FF2B5EF4-FFF2-40B4-BE49-F238E27FC236}">
                  <a16:creationId xmlns:a16="http://schemas.microsoft.com/office/drawing/2014/main" id="{C7796FF9-3AD6-4A39-A605-9D345EC706E6}"/>
                </a:ext>
              </a:extLst>
            </p:cNvPr>
            <p:cNvSpPr txBox="1"/>
            <p:nvPr/>
          </p:nvSpPr>
          <p:spPr>
            <a:xfrm>
              <a:off x="7633866" y="3787279"/>
              <a:ext cx="1351957" cy="3566913"/>
            </a:xfrm>
            <a:prstGeom prst="rect">
              <a:avLst/>
            </a:prstGeom>
            <a:noFill/>
          </p:spPr>
          <p:txBody>
            <a:bodyPr wrap="square" rtlCol="0">
              <a:prstTxWarp prst="textArchUp">
                <a:avLst>
                  <a:gd name="adj" fmla="val 13750374"/>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ZA" sz="1000" b="1" i="0" u="none" strike="noStrike" kern="0" cap="none" spc="0" normalizeH="0" baseline="0" noProof="0">
                  <a:ln>
                    <a:noFill/>
                  </a:ln>
                  <a:solidFill>
                    <a:srgbClr val="000000"/>
                  </a:solidFill>
                  <a:effectLst/>
                  <a:uLnTx/>
                  <a:uFillTx/>
                  <a:latin typeface="Century Gothic"/>
                  <a:ea typeface="+mn-ea"/>
                  <a:cs typeface="Arial" panose="020B0604020202020204" pitchFamily="34" charset="0"/>
                </a:rPr>
                <a:t>People who are well, pre-clinical</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ZA" sz="1000" b="1" i="0" u="none" strike="noStrike" kern="0" cap="none" spc="0" normalizeH="0" baseline="0" noProof="0">
                  <a:ln>
                    <a:noFill/>
                  </a:ln>
                  <a:solidFill>
                    <a:srgbClr val="000000"/>
                  </a:solidFill>
                  <a:effectLst/>
                  <a:uLnTx/>
                  <a:uFillTx/>
                  <a:latin typeface="Century Gothic"/>
                  <a:ea typeface="+mn-ea"/>
                  <a:cs typeface="Arial" panose="020B0604020202020204" pitchFamily="34" charset="0"/>
                </a:rPr>
                <a:t>and /or have mild cognitive</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ZA" sz="1000" b="1" i="0" u="none" strike="noStrike" kern="0" cap="none" spc="0" normalizeH="0" baseline="0" noProof="0">
                  <a:ln>
                    <a:noFill/>
                  </a:ln>
                  <a:solidFill>
                    <a:srgbClr val="000000"/>
                  </a:solidFill>
                  <a:effectLst/>
                  <a:uLnTx/>
                  <a:uFillTx/>
                  <a:latin typeface="Century Gothic"/>
                  <a:ea typeface="+mn-ea"/>
                  <a:cs typeface="Arial" panose="020B0604020202020204" pitchFamily="34" charset="0"/>
                </a:rPr>
                <a:t>impairment</a:t>
              </a:r>
            </a:p>
          </p:txBody>
        </p:sp>
        <p:sp>
          <p:nvSpPr>
            <p:cNvPr id="56" name="TextBox 55">
              <a:extLst>
                <a:ext uri="{FF2B5EF4-FFF2-40B4-BE49-F238E27FC236}">
                  <a16:creationId xmlns:a16="http://schemas.microsoft.com/office/drawing/2014/main" id="{C04902E8-D982-4EF7-A02E-58CABAC23938}"/>
                </a:ext>
              </a:extLst>
            </p:cNvPr>
            <p:cNvSpPr txBox="1"/>
            <p:nvPr/>
          </p:nvSpPr>
          <p:spPr>
            <a:xfrm>
              <a:off x="7651642" y="2760529"/>
              <a:ext cx="1272910" cy="1859002"/>
            </a:xfrm>
            <a:prstGeom prst="rect">
              <a:avLst/>
            </a:prstGeom>
            <a:noFill/>
          </p:spPr>
          <p:txBody>
            <a:bodyPr wrap="square" rtlCol="0">
              <a:prstTxWarp prst="textArchDown">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ZA" sz="800" b="1" i="0" u="none" strike="noStrike" kern="0" cap="none" spc="0" normalizeH="0" baseline="0" noProof="0">
                  <a:ln>
                    <a:noFill/>
                  </a:ln>
                  <a:solidFill>
                    <a:srgbClr val="000000"/>
                  </a:solidFill>
                  <a:effectLst/>
                  <a:uLnTx/>
                  <a:uFillTx/>
                  <a:latin typeface="Century Gothic"/>
                  <a:ea typeface="+mn-ea"/>
                  <a:cs typeface="Arial" panose="020B0604020202020204" pitchFamily="34" charset="0"/>
                </a:rPr>
                <a:t>What matters to you</a:t>
              </a:r>
            </a:p>
          </p:txBody>
        </p:sp>
      </p:grpSp>
      <p:sp>
        <p:nvSpPr>
          <p:cNvPr id="6" name="Slide Number Placeholder 5">
            <a:extLst>
              <a:ext uri="{FF2B5EF4-FFF2-40B4-BE49-F238E27FC236}">
                <a16:creationId xmlns:a16="http://schemas.microsoft.com/office/drawing/2014/main" id="{63F24C76-7FFE-41DF-A3B4-D7EE71409E4E}"/>
              </a:ext>
            </a:extLst>
          </p:cNvPr>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A3DA7B4-1CBC-4A9E-B9AD-6DD77CAE4334}" type="slidenum">
              <a:rPr kumimoji="0" lang="en-GB" sz="1200" b="0" i="0" u="none" strike="noStrike" kern="1200" cap="none" spc="0" normalizeH="0" baseline="0" noProof="0" smtClean="0">
                <a:ln>
                  <a:noFill/>
                </a:ln>
                <a:solidFill>
                  <a:srgbClr val="0077B7">
                    <a:tint val="75000"/>
                  </a:srgbClr>
                </a:solidFill>
                <a:effectLst/>
                <a:uLnTx/>
                <a:uFillTx/>
                <a:latin typeface="Book Antiqua"/>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31</a:t>
            </a:fld>
            <a:endParaRPr kumimoji="0" lang="en-GB" sz="1200" b="0" i="0" u="none" strike="noStrike" kern="1200" cap="none" spc="0" normalizeH="0" baseline="0" noProof="0">
              <a:ln>
                <a:noFill/>
              </a:ln>
              <a:solidFill>
                <a:srgbClr val="0077B7">
                  <a:tint val="75000"/>
                </a:srgbClr>
              </a:solidFill>
              <a:effectLst/>
              <a:uLnTx/>
              <a:uFillTx/>
              <a:latin typeface="Book Antiqua"/>
              <a:ea typeface="+mn-ea"/>
              <a:cs typeface="+mn-cs"/>
            </a:endParaRPr>
          </a:p>
        </p:txBody>
      </p:sp>
      <p:pic>
        <p:nvPicPr>
          <p:cNvPr id="64" name="Picture 1" descr="Description: http://www.wwcp.org.uk/wp-content/uploads/2016/11/West-Wales-Care-Partnership-logo-Partneriaeth-Gofal-Gorllewin-Cymru-logo.jpg">
            <a:extLst>
              <a:ext uri="{FF2B5EF4-FFF2-40B4-BE49-F238E27FC236}">
                <a16:creationId xmlns:a16="http://schemas.microsoft.com/office/drawing/2014/main" id="{480D5822-CA07-4EC2-AEDF-6864270BCB78}"/>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137729" y="452962"/>
            <a:ext cx="1618557" cy="6597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8" name="Arrow: Right 47">
            <a:extLst>
              <a:ext uri="{FF2B5EF4-FFF2-40B4-BE49-F238E27FC236}">
                <a16:creationId xmlns:a16="http://schemas.microsoft.com/office/drawing/2014/main" id="{F5258A2D-C9AA-4FD9-AA02-D1598A11EE4E}"/>
              </a:ext>
            </a:extLst>
          </p:cNvPr>
          <p:cNvSpPr/>
          <p:nvPr/>
        </p:nvSpPr>
        <p:spPr>
          <a:xfrm>
            <a:off x="177800" y="6439431"/>
            <a:ext cx="11798852" cy="403230"/>
          </a:xfrm>
          <a:prstGeom prst="rightArrow">
            <a:avLst/>
          </a:prstGeom>
          <a:solidFill>
            <a:srgbClr val="7265CF"/>
          </a:solidFill>
          <a:ln w="12700" cap="flat" cmpd="sng" algn="ctr">
            <a:solidFill>
              <a:srgbClr val="70AD47">
                <a:lumMod val="60000"/>
                <a:lumOff val="40000"/>
              </a:srgbClr>
            </a:solidFill>
            <a:prstDash val="solid"/>
            <a:miter lim="800000"/>
          </a:ln>
          <a:effectLst>
            <a:outerShdw blurRad="50800" dist="38100" dir="5400000" algn="t" rotWithShape="0">
              <a:prstClr val="black">
                <a:alpha val="40000"/>
              </a:prst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1" i="0" u="none" strike="noStrike" kern="0" cap="none" spc="0" normalizeH="0" baseline="0" noProof="0">
                <a:ln>
                  <a:noFill/>
                </a:ln>
                <a:solidFill>
                  <a:srgbClr val="FFFFFF"/>
                </a:solidFill>
                <a:effectLst/>
                <a:uLnTx/>
                <a:uFillTx/>
                <a:latin typeface="Century Gothic"/>
                <a:ea typeface="+mn-ea"/>
                <a:cs typeface="+mn-cs"/>
              </a:rPr>
              <a:t>Underpinned by communication plan,  recognising experts by experience, access to assistive technology etc. Implementation of the Recognition and Good Work Training Frameworks</a:t>
            </a:r>
          </a:p>
        </p:txBody>
      </p:sp>
      <p:sp>
        <p:nvSpPr>
          <p:cNvPr id="66" name="TextBox 65">
            <a:extLst>
              <a:ext uri="{FF2B5EF4-FFF2-40B4-BE49-F238E27FC236}">
                <a16:creationId xmlns:a16="http://schemas.microsoft.com/office/drawing/2014/main" id="{555F8203-BE79-413E-AD80-01A046A9920B}"/>
              </a:ext>
            </a:extLst>
          </p:cNvPr>
          <p:cNvSpPr txBox="1"/>
          <p:nvPr/>
        </p:nvSpPr>
        <p:spPr bwMode="gray">
          <a:xfrm>
            <a:off x="358543" y="1172990"/>
            <a:ext cx="3661741" cy="1384995"/>
          </a:xfrm>
          <a:prstGeom prst="rect">
            <a:avLst/>
          </a:prstGeom>
          <a:solidFill>
            <a:schemeClr val="bg2"/>
          </a:solidFill>
          <a:ln>
            <a:solidFill>
              <a:srgbClr val="4154EC"/>
            </a:solidFill>
          </a:ln>
          <a:effectLst>
            <a:outerShdw blurRad="50800" dist="38100" dir="5400000" algn="t" rotWithShape="0">
              <a:prstClr val="black">
                <a:alpha val="40000"/>
              </a:prstClr>
            </a:outerShdw>
          </a:effectLst>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1" i="0" u="none" strike="noStrike" kern="1200" cap="none" spc="0" normalizeH="0" baseline="0" noProof="0">
                <a:ln>
                  <a:noFill/>
                </a:ln>
                <a:solidFill>
                  <a:srgbClr val="4154EC"/>
                </a:solidFill>
                <a:effectLst/>
                <a:uLnTx/>
                <a:uFillTx/>
                <a:latin typeface="Century Gothic"/>
                <a:ea typeface="+mn-ea"/>
                <a:cs typeface="+mn-cs"/>
              </a:rPr>
              <a:t>Each person gets fair access to care regardless of diagnosis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0" i="1" u="none" strike="noStrike" kern="1200" cap="none" spc="0" normalizeH="0" baseline="0" noProof="0">
                <a:ln>
                  <a:noFill/>
                </a:ln>
                <a:solidFill>
                  <a:srgbClr val="000000"/>
                </a:solidFill>
                <a:effectLst/>
                <a:uLnTx/>
                <a:uFillTx/>
                <a:latin typeface="Century Gothic"/>
                <a:ea typeface="+mn-ea"/>
                <a:cs typeface="+mn-cs"/>
              </a:rPr>
              <a:t>We have the right to be recognised as who we are, to make choices about our lives including taking risks, and to contribute to society. Our diagnosis should not define us, nor should we be ashamed of it.</a:t>
            </a:r>
            <a:endParaRPr kumimoji="0" lang="en-GB" sz="1200" b="1" i="1" u="none" strike="noStrike" kern="1200" cap="none" spc="0" normalizeH="0" baseline="0" noProof="0">
              <a:ln>
                <a:noFill/>
              </a:ln>
              <a:solidFill>
                <a:srgbClr val="000000"/>
              </a:solidFill>
              <a:effectLst/>
              <a:uLnTx/>
              <a:uFillTx/>
              <a:latin typeface="Century Gothic"/>
              <a:ea typeface="+mn-ea"/>
              <a:cs typeface="+mn-cs"/>
            </a:endParaRPr>
          </a:p>
        </p:txBody>
      </p:sp>
    </p:spTree>
    <p:extLst>
      <p:ext uri="{BB962C8B-B14F-4D97-AF65-F5344CB8AC3E}">
        <p14:creationId xmlns:p14="http://schemas.microsoft.com/office/powerpoint/2010/main" val="4197724104"/>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 name="TextBox 40">
            <a:extLst>
              <a:ext uri="{FF2B5EF4-FFF2-40B4-BE49-F238E27FC236}">
                <a16:creationId xmlns:a16="http://schemas.microsoft.com/office/drawing/2014/main" id="{EA7E689A-40E5-4DC5-B241-5FEEA760C2E6}"/>
              </a:ext>
            </a:extLst>
          </p:cNvPr>
          <p:cNvSpPr txBox="1"/>
          <p:nvPr/>
        </p:nvSpPr>
        <p:spPr>
          <a:xfrm>
            <a:off x="283254" y="876715"/>
            <a:ext cx="2698361"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400" b="1" i="0" u="sng" strike="noStrike" kern="0" cap="none" spc="0" normalizeH="0" baseline="0" noProof="0">
                <a:ln>
                  <a:noFill/>
                </a:ln>
                <a:solidFill>
                  <a:prstClr val="black"/>
                </a:solidFill>
                <a:effectLst/>
                <a:uLnTx/>
                <a:uFillTx/>
                <a:latin typeface="Century Gothic"/>
                <a:ea typeface="+mn-ea"/>
                <a:cs typeface="+mn-cs"/>
              </a:rPr>
              <a:t>Assessment and diagnosis</a:t>
            </a:r>
          </a:p>
        </p:txBody>
      </p:sp>
      <p:sp>
        <p:nvSpPr>
          <p:cNvPr id="134" name="Title 4">
            <a:extLst>
              <a:ext uri="{FF2B5EF4-FFF2-40B4-BE49-F238E27FC236}">
                <a16:creationId xmlns:a16="http://schemas.microsoft.com/office/drawing/2014/main" id="{CB917961-85FF-4213-9BF9-A56D035929B3}"/>
              </a:ext>
            </a:extLst>
          </p:cNvPr>
          <p:cNvSpPr txBox="1">
            <a:spLocks/>
          </p:cNvSpPr>
          <p:nvPr/>
        </p:nvSpPr>
        <p:spPr>
          <a:xfrm>
            <a:off x="358775" y="434515"/>
            <a:ext cx="10021172" cy="403229"/>
          </a:xfrm>
          <a:prstGeom prst="rect">
            <a:avLst/>
          </a:prstGeom>
        </p:spPr>
        <p:txBody>
          <a:bodyPr vert="horz" lIns="0" tIns="0" rIns="0" bIns="0" rtlCol="0" anchor="b">
            <a:noAutofit/>
          </a:bodyPr>
          <a:lstStyle>
            <a:lvl1pPr algn="l" defTabSz="914400" rtl="0" eaLnBrk="1" latinLnBrk="0" hangingPunct="1">
              <a:lnSpc>
                <a:spcPct val="90000"/>
              </a:lnSpc>
              <a:spcBef>
                <a:spcPct val="0"/>
              </a:spcBef>
              <a:buNone/>
              <a:defRPr sz="3000" kern="1200" cap="none" baseline="0">
                <a:solidFill>
                  <a:srgbClr val="000000"/>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3000" b="0" i="0" u="none" strike="noStrike" kern="1200" cap="none" spc="0" normalizeH="0" baseline="0" noProof="0">
                <a:ln>
                  <a:noFill/>
                </a:ln>
                <a:solidFill>
                  <a:srgbClr val="000000"/>
                </a:solidFill>
                <a:effectLst/>
                <a:uLnTx/>
                <a:uFillTx/>
                <a:latin typeface="Century Gothic"/>
                <a:ea typeface="+mj-ea"/>
                <a:cs typeface="+mj-cs"/>
              </a:rPr>
              <a:t>What good looks like for West Wales – </a:t>
            </a:r>
          </a:p>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3000" b="0" i="0" u="none" strike="noStrike" kern="1200" cap="none" spc="0" normalizeH="0" baseline="0" noProof="0">
                <a:ln>
                  <a:noFill/>
                </a:ln>
                <a:solidFill>
                  <a:srgbClr val="000000"/>
                </a:solidFill>
                <a:effectLst/>
                <a:uLnTx/>
                <a:uFillTx/>
                <a:latin typeface="Century Gothic"/>
                <a:ea typeface="+mj-ea"/>
                <a:cs typeface="+mj-cs"/>
              </a:rPr>
              <a:t>The draft dementia wellbeing pathway</a:t>
            </a:r>
          </a:p>
        </p:txBody>
      </p:sp>
      <p:sp>
        <p:nvSpPr>
          <p:cNvPr id="36" name="Slide Number Placeholder 35">
            <a:extLst>
              <a:ext uri="{FF2B5EF4-FFF2-40B4-BE49-F238E27FC236}">
                <a16:creationId xmlns:a16="http://schemas.microsoft.com/office/drawing/2014/main" id="{8F933328-DC46-41C9-AE89-CA3B7535F6CE}"/>
              </a:ext>
            </a:extLst>
          </p:cNvPr>
          <p:cNvSpPr>
            <a:spLocks noGrp="1"/>
          </p:cNvSpPr>
          <p:nvPr>
            <p:ph type="sldNum" sz="quarter" idx="11"/>
          </p:nvPr>
        </p:nvSpPr>
        <p:spPr/>
        <p:txBody>
          <a:bodyPr/>
          <a:lstStyle/>
          <a:p>
            <a:fld id="{EA3DA7B4-1CBC-4A9E-B9AD-6DD77CAE4334}" type="slidenum">
              <a:rPr lang="en-GB" smtClean="0"/>
              <a:t>32</a:t>
            </a:fld>
            <a:endParaRPr lang="en-GB"/>
          </a:p>
        </p:txBody>
      </p:sp>
      <p:pic>
        <p:nvPicPr>
          <p:cNvPr id="85" name="Picture 1" descr="Description: http://www.wwcp.org.uk/wp-content/uploads/2016/11/West-Wales-Care-Partnership-logo-Partneriaeth-Gofal-Gorllewin-Cymru-logo.jpg">
            <a:extLst>
              <a:ext uri="{FF2B5EF4-FFF2-40B4-BE49-F238E27FC236}">
                <a16:creationId xmlns:a16="http://schemas.microsoft.com/office/drawing/2014/main" id="{E5545B38-BF4D-4959-9DE7-992B6F771E2E}"/>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9137729" y="452962"/>
            <a:ext cx="1618557" cy="6597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39" name="Group 38">
            <a:extLst>
              <a:ext uri="{FF2B5EF4-FFF2-40B4-BE49-F238E27FC236}">
                <a16:creationId xmlns:a16="http://schemas.microsoft.com/office/drawing/2014/main" id="{0F94CF8E-89BF-46C9-BB32-312DF549BFD1}"/>
              </a:ext>
            </a:extLst>
          </p:cNvPr>
          <p:cNvGrpSpPr/>
          <p:nvPr/>
        </p:nvGrpSpPr>
        <p:grpSpPr>
          <a:xfrm>
            <a:off x="3699503" y="1299713"/>
            <a:ext cx="4429001" cy="5505334"/>
            <a:chOff x="3437466" y="1045990"/>
            <a:chExt cx="4429001" cy="5505334"/>
          </a:xfrm>
        </p:grpSpPr>
        <p:grpSp>
          <p:nvGrpSpPr>
            <p:cNvPr id="35" name="Group 34">
              <a:extLst>
                <a:ext uri="{FF2B5EF4-FFF2-40B4-BE49-F238E27FC236}">
                  <a16:creationId xmlns:a16="http://schemas.microsoft.com/office/drawing/2014/main" id="{BA209463-3D29-4F65-84DA-8652C7C55447}"/>
                </a:ext>
              </a:extLst>
            </p:cNvPr>
            <p:cNvGrpSpPr/>
            <p:nvPr/>
          </p:nvGrpSpPr>
          <p:grpSpPr>
            <a:xfrm>
              <a:off x="3437466" y="1045990"/>
              <a:ext cx="4429001" cy="5505334"/>
              <a:chOff x="263625" y="1973680"/>
              <a:chExt cx="4429001" cy="5505334"/>
            </a:xfrm>
            <a:solidFill>
              <a:srgbClr val="B6C7F3"/>
            </a:solidFill>
          </p:grpSpPr>
          <p:grpSp>
            <p:nvGrpSpPr>
              <p:cNvPr id="3" name="Group 2">
                <a:extLst>
                  <a:ext uri="{FF2B5EF4-FFF2-40B4-BE49-F238E27FC236}">
                    <a16:creationId xmlns:a16="http://schemas.microsoft.com/office/drawing/2014/main" id="{E34C311D-EA91-430A-A1A4-846B7836FDC5}"/>
                  </a:ext>
                </a:extLst>
              </p:cNvPr>
              <p:cNvGrpSpPr/>
              <p:nvPr/>
            </p:nvGrpSpPr>
            <p:grpSpPr>
              <a:xfrm>
                <a:off x="896031" y="2640475"/>
                <a:ext cx="3217944" cy="3234104"/>
                <a:chOff x="1987992" y="853282"/>
                <a:chExt cx="5137855" cy="5163656"/>
              </a:xfrm>
              <a:grpFill/>
              <a:effectLst>
                <a:outerShdw blurRad="50800" dist="38100" dir="5400000" algn="t" rotWithShape="0">
                  <a:prstClr val="black">
                    <a:alpha val="40000"/>
                  </a:prstClr>
                </a:outerShdw>
              </a:effectLst>
            </p:grpSpPr>
            <p:sp>
              <p:nvSpPr>
                <p:cNvPr id="4" name="Freeform 38">
                  <a:extLst>
                    <a:ext uri="{FF2B5EF4-FFF2-40B4-BE49-F238E27FC236}">
                      <a16:creationId xmlns:a16="http://schemas.microsoft.com/office/drawing/2014/main" id="{381B478C-602F-4192-81E6-30FE79265A4B}"/>
                    </a:ext>
                  </a:extLst>
                </p:cNvPr>
                <p:cNvSpPr>
                  <a:spLocks/>
                </p:cNvSpPr>
                <p:nvPr/>
              </p:nvSpPr>
              <p:spPr bwMode="auto">
                <a:xfrm>
                  <a:off x="4576763" y="853282"/>
                  <a:ext cx="2424113" cy="2266938"/>
                </a:xfrm>
                <a:custGeom>
                  <a:avLst/>
                  <a:gdLst>
                    <a:gd name="connsiteX0" fmla="*/ 0 w 2424113"/>
                    <a:gd name="connsiteY0" fmla="*/ 0 h 2266938"/>
                    <a:gd name="connsiteX1" fmla="*/ 2424113 w 2424113"/>
                    <a:gd name="connsiteY1" fmla="*/ 1763135 h 2266938"/>
                    <a:gd name="connsiteX2" fmla="*/ 874227 w 2424113"/>
                    <a:gd name="connsiteY2" fmla="*/ 2266938 h 2266938"/>
                    <a:gd name="connsiteX3" fmla="*/ 852976 w 2424113"/>
                    <a:gd name="connsiteY3" fmla="*/ 2208875 h 2266938"/>
                    <a:gd name="connsiteX4" fmla="*/ 83379 w 2424113"/>
                    <a:gd name="connsiteY4" fmla="*/ 1639932 h 2266938"/>
                    <a:gd name="connsiteX5" fmla="*/ 0 w 2424113"/>
                    <a:gd name="connsiteY5" fmla="*/ 1635721 h 22669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424113" h="2266938">
                      <a:moveTo>
                        <a:pt x="0" y="0"/>
                      </a:moveTo>
                      <a:cubicBezTo>
                        <a:pt x="1104433" y="0"/>
                        <a:pt x="2083145" y="712116"/>
                        <a:pt x="2424113" y="1763135"/>
                      </a:cubicBezTo>
                      <a:lnTo>
                        <a:pt x="874227" y="2266938"/>
                      </a:lnTo>
                      <a:lnTo>
                        <a:pt x="852976" y="2208875"/>
                      </a:lnTo>
                      <a:cubicBezTo>
                        <a:pt x="722240" y="1899780"/>
                        <a:pt x="430788" y="1675213"/>
                        <a:pt x="83379" y="1639932"/>
                      </a:cubicBezTo>
                      <a:lnTo>
                        <a:pt x="0" y="1635721"/>
                      </a:lnTo>
                      <a:close/>
                    </a:path>
                  </a:pathLst>
                </a:custGeom>
                <a:grpFill/>
                <a:ln w="0">
                  <a:noFill/>
                  <a:prstDash val="solid"/>
                  <a:round/>
                  <a:headEnd/>
                  <a:tailEnd/>
                </a:ln>
              </p:spPr>
              <p:txBody>
                <a:bodyPr vert="horz" wrap="square" lIns="82953" tIns="41476" rIns="82953" bIns="41476" numCol="1" anchor="t" anchorCtr="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ZA" sz="1633" b="0" i="0" u="none" strike="noStrike" kern="1200" cap="none" spc="0" normalizeH="0" baseline="0" noProof="0">
                    <a:ln>
                      <a:noFill/>
                    </a:ln>
                    <a:solidFill>
                      <a:srgbClr val="FFFFFF"/>
                    </a:solidFill>
                    <a:effectLst/>
                    <a:uLnTx/>
                    <a:uFillTx/>
                    <a:latin typeface="Book Antiqua"/>
                    <a:ea typeface="+mn-ea"/>
                    <a:cs typeface="+mn-cs"/>
                  </a:endParaRPr>
                </a:p>
              </p:txBody>
            </p:sp>
            <p:sp>
              <p:nvSpPr>
                <p:cNvPr id="5" name="Freeform 42">
                  <a:extLst>
                    <a:ext uri="{FF2B5EF4-FFF2-40B4-BE49-F238E27FC236}">
                      <a16:creationId xmlns:a16="http://schemas.microsoft.com/office/drawing/2014/main" id="{1764AD66-C6D8-4352-AB5A-FC780EA43899}"/>
                    </a:ext>
                  </a:extLst>
                </p:cNvPr>
                <p:cNvSpPr>
                  <a:spLocks/>
                </p:cNvSpPr>
                <p:nvPr/>
              </p:nvSpPr>
              <p:spPr bwMode="auto">
                <a:xfrm>
                  <a:off x="5119321" y="2647157"/>
                  <a:ext cx="2006526" cy="2851150"/>
                </a:xfrm>
                <a:custGeom>
                  <a:avLst/>
                  <a:gdLst>
                    <a:gd name="connsiteX0" fmla="*/ 1881522 w 2006526"/>
                    <a:gd name="connsiteY0" fmla="*/ 0 h 2851150"/>
                    <a:gd name="connsiteX1" fmla="*/ 955778 w 2006526"/>
                    <a:gd name="connsiteY1" fmla="*/ 2851150 h 2851150"/>
                    <a:gd name="connsiteX2" fmla="*/ 0 w 2006526"/>
                    <a:gd name="connsiteY2" fmla="*/ 1535003 h 2851150"/>
                    <a:gd name="connsiteX3" fmla="*/ 109079 w 2006526"/>
                    <a:gd name="connsiteY3" fmla="*/ 1445004 h 2851150"/>
                    <a:gd name="connsiteX4" fmla="*/ 384247 w 2006526"/>
                    <a:gd name="connsiteY4" fmla="*/ 780689 h 2851150"/>
                    <a:gd name="connsiteX5" fmla="*/ 342010 w 2006526"/>
                    <a:gd name="connsiteY5" fmla="*/ 501316 h 2851150"/>
                    <a:gd name="connsiteX6" fmla="*/ 341702 w 2006526"/>
                    <a:gd name="connsiteY6" fmla="*/ 500475 h 2851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006526" h="2851150">
                      <a:moveTo>
                        <a:pt x="1881522" y="0"/>
                      </a:moveTo>
                      <a:cubicBezTo>
                        <a:pt x="2222867" y="1050885"/>
                        <a:pt x="1849140" y="2201637"/>
                        <a:pt x="955778" y="2851150"/>
                      </a:cubicBezTo>
                      <a:lnTo>
                        <a:pt x="0" y="1535003"/>
                      </a:lnTo>
                      <a:lnTo>
                        <a:pt x="109079" y="1445004"/>
                      </a:lnTo>
                      <a:cubicBezTo>
                        <a:pt x="279092" y="1274991"/>
                        <a:pt x="384247" y="1040120"/>
                        <a:pt x="384247" y="780689"/>
                      </a:cubicBezTo>
                      <a:cubicBezTo>
                        <a:pt x="384247" y="683403"/>
                        <a:pt x="369460" y="589570"/>
                        <a:pt x="342010" y="501316"/>
                      </a:cubicBezTo>
                      <a:lnTo>
                        <a:pt x="341702" y="500475"/>
                      </a:lnTo>
                      <a:close/>
                    </a:path>
                  </a:pathLst>
                </a:custGeom>
                <a:grpFill/>
                <a:ln w="0">
                  <a:noFill/>
                  <a:prstDash val="solid"/>
                  <a:round/>
                  <a:headEnd/>
                  <a:tailEnd/>
                </a:ln>
              </p:spPr>
              <p:txBody>
                <a:bodyPr vert="horz" wrap="square" lIns="82953" tIns="41476" rIns="82953" bIns="41476" numCol="1" anchor="t" anchorCtr="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ZA" sz="1633" b="0" i="0" u="none" strike="noStrike" kern="1200" cap="none" spc="0" normalizeH="0" baseline="0" noProof="0">
                    <a:ln>
                      <a:noFill/>
                    </a:ln>
                    <a:solidFill>
                      <a:srgbClr val="FFFFFF"/>
                    </a:solidFill>
                    <a:effectLst/>
                    <a:uLnTx/>
                    <a:uFillTx/>
                    <a:latin typeface="Book Antiqua"/>
                    <a:ea typeface="+mn-ea"/>
                    <a:cs typeface="+mn-cs"/>
                  </a:endParaRPr>
                </a:p>
              </p:txBody>
            </p:sp>
            <p:sp>
              <p:nvSpPr>
                <p:cNvPr id="6" name="Freeform 41">
                  <a:extLst>
                    <a:ext uri="{FF2B5EF4-FFF2-40B4-BE49-F238E27FC236}">
                      <a16:creationId xmlns:a16="http://schemas.microsoft.com/office/drawing/2014/main" id="{13C97AC7-B008-4835-A477-F8476F935CA7}"/>
                    </a:ext>
                  </a:extLst>
                </p:cNvPr>
                <p:cNvSpPr>
                  <a:spLocks/>
                </p:cNvSpPr>
                <p:nvPr/>
              </p:nvSpPr>
              <p:spPr bwMode="auto">
                <a:xfrm>
                  <a:off x="3059113" y="4197068"/>
                  <a:ext cx="2997200" cy="1819870"/>
                </a:xfrm>
                <a:custGeom>
                  <a:avLst/>
                  <a:gdLst>
                    <a:gd name="connsiteX0" fmla="*/ 967806 w 2997200"/>
                    <a:gd name="connsiteY0" fmla="*/ 0 h 1819870"/>
                    <a:gd name="connsiteX1" fmla="*/ 979698 w 2997200"/>
                    <a:gd name="connsiteY1" fmla="*/ 9812 h 1819870"/>
                    <a:gd name="connsiteX2" fmla="*/ 1504972 w 2997200"/>
                    <a:gd name="connsiteY2" fmla="*/ 170261 h 1819870"/>
                    <a:gd name="connsiteX3" fmla="*/ 2030246 w 2997200"/>
                    <a:gd name="connsiteY3" fmla="*/ 9812 h 1819870"/>
                    <a:gd name="connsiteX4" fmla="*/ 2034093 w 2997200"/>
                    <a:gd name="connsiteY4" fmla="*/ 6638 h 1819870"/>
                    <a:gd name="connsiteX5" fmla="*/ 2997200 w 2997200"/>
                    <a:gd name="connsiteY5" fmla="*/ 1332650 h 1819870"/>
                    <a:gd name="connsiteX6" fmla="*/ 0 w 2997200"/>
                    <a:gd name="connsiteY6" fmla="*/ 1332650 h 18198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997200" h="1819870">
                      <a:moveTo>
                        <a:pt x="967806" y="0"/>
                      </a:moveTo>
                      <a:lnTo>
                        <a:pt x="979698" y="9812"/>
                      </a:lnTo>
                      <a:cubicBezTo>
                        <a:pt x="1129641" y="111111"/>
                        <a:pt x="1310399" y="170261"/>
                        <a:pt x="1504972" y="170261"/>
                      </a:cubicBezTo>
                      <a:cubicBezTo>
                        <a:pt x="1699545" y="170261"/>
                        <a:pt x="1880304" y="111111"/>
                        <a:pt x="2030246" y="9812"/>
                      </a:cubicBezTo>
                      <a:lnTo>
                        <a:pt x="2034093" y="6638"/>
                      </a:lnTo>
                      <a:lnTo>
                        <a:pt x="2997200" y="1332650"/>
                      </a:lnTo>
                      <a:cubicBezTo>
                        <a:pt x="2103546" y="1982277"/>
                        <a:pt x="893464" y="1982277"/>
                        <a:pt x="0" y="1332650"/>
                      </a:cubicBezTo>
                      <a:close/>
                    </a:path>
                  </a:pathLst>
                </a:custGeom>
                <a:grpFill/>
                <a:ln w="0">
                  <a:noFill/>
                  <a:prstDash val="solid"/>
                  <a:round/>
                  <a:headEnd/>
                  <a:tailEnd/>
                </a:ln>
              </p:spPr>
              <p:txBody>
                <a:bodyPr vert="horz" wrap="square" lIns="82953" tIns="41476" rIns="82953" bIns="41476" numCol="1" anchor="t" anchorCtr="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ZA" sz="1633" b="0" i="0" u="none" strike="noStrike" kern="1200" cap="none" spc="0" normalizeH="0" baseline="0" noProof="0">
                    <a:ln>
                      <a:noFill/>
                    </a:ln>
                    <a:solidFill>
                      <a:srgbClr val="FFFFFF"/>
                    </a:solidFill>
                    <a:effectLst/>
                    <a:uLnTx/>
                    <a:uFillTx/>
                    <a:latin typeface="Book Antiqua"/>
                    <a:ea typeface="+mn-ea"/>
                    <a:cs typeface="+mn-cs"/>
                  </a:endParaRPr>
                </a:p>
              </p:txBody>
            </p:sp>
            <p:sp>
              <p:nvSpPr>
                <p:cNvPr id="7" name="Freeform 40">
                  <a:extLst>
                    <a:ext uri="{FF2B5EF4-FFF2-40B4-BE49-F238E27FC236}">
                      <a16:creationId xmlns:a16="http://schemas.microsoft.com/office/drawing/2014/main" id="{DE9CBDF1-FE7D-4089-9E5D-5F7D57439111}"/>
                    </a:ext>
                  </a:extLst>
                </p:cNvPr>
                <p:cNvSpPr>
                  <a:spLocks/>
                </p:cNvSpPr>
                <p:nvPr/>
              </p:nvSpPr>
              <p:spPr bwMode="auto">
                <a:xfrm>
                  <a:off x="1987992" y="2655094"/>
                  <a:ext cx="2015555" cy="2851150"/>
                </a:xfrm>
                <a:custGeom>
                  <a:avLst/>
                  <a:gdLst>
                    <a:gd name="connsiteX0" fmla="*/ 124956 w 2015555"/>
                    <a:gd name="connsiteY0" fmla="*/ 0 h 2851150"/>
                    <a:gd name="connsiteX1" fmla="*/ 1676076 w 2015555"/>
                    <a:gd name="connsiteY1" fmla="*/ 504158 h 2851150"/>
                    <a:gd name="connsiteX2" fmla="*/ 1655697 w 2015555"/>
                    <a:gd name="connsiteY2" fmla="*/ 583414 h 2851150"/>
                    <a:gd name="connsiteX3" fmla="*/ 1636610 w 2015555"/>
                    <a:gd name="connsiteY3" fmla="*/ 772752 h 2851150"/>
                    <a:gd name="connsiteX4" fmla="*/ 1911778 w 2015555"/>
                    <a:gd name="connsiteY4" fmla="*/ 1437067 h 2851150"/>
                    <a:gd name="connsiteX5" fmla="*/ 2015555 w 2015555"/>
                    <a:gd name="connsiteY5" fmla="*/ 1522691 h 2851150"/>
                    <a:gd name="connsiteX6" fmla="*/ 1050954 w 2015555"/>
                    <a:gd name="connsiteY6" fmla="*/ 2851150 h 2851150"/>
                    <a:gd name="connsiteX7" fmla="*/ 124956 w 2015555"/>
                    <a:gd name="connsiteY7" fmla="*/ 0 h 2851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015555" h="2851150">
                      <a:moveTo>
                        <a:pt x="124956" y="0"/>
                      </a:moveTo>
                      <a:lnTo>
                        <a:pt x="1676076" y="504158"/>
                      </a:lnTo>
                      <a:lnTo>
                        <a:pt x="1655697" y="583414"/>
                      </a:lnTo>
                      <a:cubicBezTo>
                        <a:pt x="1643182" y="644572"/>
                        <a:pt x="1636610" y="707894"/>
                        <a:pt x="1636610" y="772752"/>
                      </a:cubicBezTo>
                      <a:cubicBezTo>
                        <a:pt x="1636610" y="1032183"/>
                        <a:pt x="1741765" y="1267054"/>
                        <a:pt x="1911778" y="1437067"/>
                      </a:cubicBezTo>
                      <a:lnTo>
                        <a:pt x="2015555" y="1522691"/>
                      </a:lnTo>
                      <a:lnTo>
                        <a:pt x="1050954" y="2851150"/>
                      </a:lnTo>
                      <a:cubicBezTo>
                        <a:pt x="157524" y="2201767"/>
                        <a:pt x="-216342" y="1050675"/>
                        <a:pt x="124956" y="0"/>
                      </a:cubicBezTo>
                      <a:close/>
                    </a:path>
                  </a:pathLst>
                </a:custGeom>
                <a:grpFill/>
                <a:ln w="0">
                  <a:noFill/>
                  <a:prstDash val="solid"/>
                  <a:round/>
                  <a:headEnd/>
                  <a:tailEnd/>
                </a:ln>
              </p:spPr>
              <p:txBody>
                <a:bodyPr vert="horz" wrap="square" lIns="82953" tIns="41476" rIns="82953" bIns="41476" numCol="1" anchor="t" anchorCtr="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ZA" sz="1633" b="0" i="0" u="none" strike="noStrike" kern="1200" cap="none" spc="0" normalizeH="0" baseline="0" noProof="0">
                    <a:ln>
                      <a:noFill/>
                    </a:ln>
                    <a:solidFill>
                      <a:srgbClr val="FFFFFF"/>
                    </a:solidFill>
                    <a:effectLst/>
                    <a:uLnTx/>
                    <a:uFillTx/>
                    <a:latin typeface="Book Antiqua"/>
                    <a:ea typeface="+mn-ea"/>
                    <a:cs typeface="+mn-cs"/>
                  </a:endParaRPr>
                </a:p>
              </p:txBody>
            </p:sp>
            <p:sp>
              <p:nvSpPr>
                <p:cNvPr id="8" name="Freeform 39">
                  <a:extLst>
                    <a:ext uri="{FF2B5EF4-FFF2-40B4-BE49-F238E27FC236}">
                      <a16:creationId xmlns:a16="http://schemas.microsoft.com/office/drawing/2014/main" id="{C7FDFFCE-6F8F-40C8-9558-3F88F0CCB5E4}"/>
                    </a:ext>
                  </a:extLst>
                </p:cNvPr>
                <p:cNvSpPr>
                  <a:spLocks/>
                </p:cNvSpPr>
                <p:nvPr/>
              </p:nvSpPr>
              <p:spPr bwMode="auto">
                <a:xfrm>
                  <a:off x="2112963" y="853282"/>
                  <a:ext cx="2424113" cy="2271041"/>
                </a:xfrm>
                <a:custGeom>
                  <a:avLst/>
                  <a:gdLst>
                    <a:gd name="connsiteX0" fmla="*/ 2424113 w 2424113"/>
                    <a:gd name="connsiteY0" fmla="*/ 0 h 2271041"/>
                    <a:gd name="connsiteX1" fmla="*/ 2424113 w 2424113"/>
                    <a:gd name="connsiteY1" fmla="*/ 1636445 h 2271041"/>
                    <a:gd name="connsiteX2" fmla="*/ 2355066 w 2424113"/>
                    <a:gd name="connsiteY2" fmla="*/ 1639932 h 2271041"/>
                    <a:gd name="connsiteX3" fmla="*/ 1585468 w 2424113"/>
                    <a:gd name="connsiteY3" fmla="*/ 2208875 h 2271041"/>
                    <a:gd name="connsiteX4" fmla="*/ 1562715 w 2424113"/>
                    <a:gd name="connsiteY4" fmla="*/ 2271041 h 2271041"/>
                    <a:gd name="connsiteX5" fmla="*/ 0 w 2424113"/>
                    <a:gd name="connsiteY5" fmla="*/ 1762944 h 2271041"/>
                    <a:gd name="connsiteX6" fmla="*/ 2424113 w 2424113"/>
                    <a:gd name="connsiteY6" fmla="*/ 0 h 22710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424113" h="2271041">
                      <a:moveTo>
                        <a:pt x="2424113" y="0"/>
                      </a:moveTo>
                      <a:lnTo>
                        <a:pt x="2424113" y="1636445"/>
                      </a:lnTo>
                      <a:lnTo>
                        <a:pt x="2355066" y="1639932"/>
                      </a:lnTo>
                      <a:cubicBezTo>
                        <a:pt x="2007656" y="1675213"/>
                        <a:pt x="1716205" y="1899780"/>
                        <a:pt x="1585468" y="2208875"/>
                      </a:cubicBezTo>
                      <a:lnTo>
                        <a:pt x="1562715" y="2271041"/>
                      </a:lnTo>
                      <a:lnTo>
                        <a:pt x="0" y="1762944"/>
                      </a:lnTo>
                      <a:cubicBezTo>
                        <a:pt x="341105" y="711735"/>
                        <a:pt x="1319854" y="0"/>
                        <a:pt x="2424113" y="0"/>
                      </a:cubicBezTo>
                      <a:close/>
                    </a:path>
                  </a:pathLst>
                </a:custGeom>
                <a:grpFill/>
                <a:ln w="0">
                  <a:noFill/>
                  <a:prstDash val="solid"/>
                  <a:round/>
                  <a:headEnd/>
                  <a:tailEnd/>
                </a:ln>
              </p:spPr>
              <p:txBody>
                <a:bodyPr vert="horz" wrap="square" lIns="82953" tIns="41476" rIns="82953" bIns="41476" numCol="1" anchor="t" anchorCtr="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ZA" sz="1633" b="0" i="0" u="none" strike="noStrike" kern="1200" cap="none" spc="0" normalizeH="0" baseline="0" noProof="0">
                    <a:ln>
                      <a:noFill/>
                    </a:ln>
                    <a:solidFill>
                      <a:srgbClr val="FFFFFF"/>
                    </a:solidFill>
                    <a:effectLst/>
                    <a:uLnTx/>
                    <a:uFillTx/>
                    <a:latin typeface="Book Antiqua"/>
                    <a:ea typeface="+mn-ea"/>
                    <a:cs typeface="+mn-cs"/>
                  </a:endParaRPr>
                </a:p>
              </p:txBody>
            </p:sp>
          </p:grpSp>
          <p:pic>
            <p:nvPicPr>
              <p:cNvPr id="17" name="Picture 16">
                <a:extLst>
                  <a:ext uri="{FF2B5EF4-FFF2-40B4-BE49-F238E27FC236}">
                    <a16:creationId xmlns:a16="http://schemas.microsoft.com/office/drawing/2014/main" id="{B5D497C7-AC88-43CA-B883-E1C3C0E789CE}"/>
                  </a:ext>
                </a:extLst>
              </p:cNvPr>
              <p:cNvPicPr>
                <a:picLocks noChangeAspect="1"/>
              </p:cNvPicPr>
              <p:nvPr/>
            </p:nvPicPr>
            <p:blipFill>
              <a:blip r:embed="rId3"/>
              <a:stretch>
                <a:fillRect/>
              </a:stretch>
            </p:blipFill>
            <p:spPr>
              <a:xfrm>
                <a:off x="2257555" y="3992904"/>
                <a:ext cx="408467" cy="481626"/>
              </a:xfrm>
              <a:prstGeom prst="rect">
                <a:avLst/>
              </a:prstGeom>
              <a:grpFill/>
            </p:spPr>
          </p:pic>
          <p:sp>
            <p:nvSpPr>
              <p:cNvPr id="19" name="TextBox 18">
                <a:extLst>
                  <a:ext uri="{FF2B5EF4-FFF2-40B4-BE49-F238E27FC236}">
                    <a16:creationId xmlns:a16="http://schemas.microsoft.com/office/drawing/2014/main" id="{3F619A02-4BDF-4AA7-A34F-743A7AA93825}"/>
                  </a:ext>
                </a:extLst>
              </p:cNvPr>
              <p:cNvSpPr txBox="1"/>
              <p:nvPr/>
            </p:nvSpPr>
            <p:spPr>
              <a:xfrm>
                <a:off x="1823617" y="3847626"/>
                <a:ext cx="1389868" cy="3631388"/>
              </a:xfrm>
              <a:prstGeom prst="rect">
                <a:avLst/>
              </a:prstGeom>
              <a:noFill/>
            </p:spPr>
            <p:txBody>
              <a:bodyPr wrap="square" rtlCol="0">
                <a:prstTxWarp prst="textArchUp">
                  <a:avLst>
                    <a:gd name="adj" fmla="val 13556575"/>
                  </a:avLst>
                </a:prstTxWarp>
                <a:spAutoFit/>
              </a:bodyPr>
              <a:lstStyle/>
              <a:p>
                <a:pPr marL="171450" marR="0" lvl="0" indent="-171450" algn="ctr"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ZA" sz="800" b="1" i="0" u="none" strike="noStrike" kern="0" cap="none" spc="0" normalizeH="0" baseline="0" noProof="0">
                    <a:ln>
                      <a:noFill/>
                    </a:ln>
                    <a:solidFill>
                      <a:srgbClr val="000000"/>
                    </a:solidFill>
                    <a:effectLst/>
                    <a:uLnTx/>
                    <a:uFillTx/>
                    <a:latin typeface="Century Gothic"/>
                    <a:ea typeface="+mn-ea"/>
                    <a:cs typeface="Arial" panose="020B0604020202020204" pitchFamily="34" charset="0"/>
                  </a:rPr>
                  <a:t>People who have mild to </a:t>
                </a:r>
              </a:p>
              <a:p>
                <a:pPr marL="171450" marR="0" lvl="0" indent="-171450" algn="ctr"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ZA" sz="800" b="1" i="0" u="none" strike="noStrike" kern="0" cap="none" spc="0" normalizeH="0" baseline="0" noProof="0">
                    <a:ln>
                      <a:noFill/>
                    </a:ln>
                    <a:solidFill>
                      <a:srgbClr val="000000"/>
                    </a:solidFill>
                    <a:effectLst/>
                    <a:uLnTx/>
                    <a:uFillTx/>
                    <a:latin typeface="Century Gothic"/>
                    <a:ea typeface="+mn-ea"/>
                    <a:cs typeface="Arial" panose="020B0604020202020204" pitchFamily="34" charset="0"/>
                  </a:rPr>
                  <a:t>moderate dementia</a:t>
                </a:r>
              </a:p>
            </p:txBody>
          </p:sp>
          <p:sp>
            <p:nvSpPr>
              <p:cNvPr id="20" name="TextBox 19">
                <a:extLst>
                  <a:ext uri="{FF2B5EF4-FFF2-40B4-BE49-F238E27FC236}">
                    <a16:creationId xmlns:a16="http://schemas.microsoft.com/office/drawing/2014/main" id="{3342495C-54B2-4E08-907F-01718889DB6F}"/>
                  </a:ext>
                </a:extLst>
              </p:cNvPr>
              <p:cNvSpPr txBox="1"/>
              <p:nvPr/>
            </p:nvSpPr>
            <p:spPr>
              <a:xfrm>
                <a:off x="1958838" y="2811769"/>
                <a:ext cx="1119341" cy="1859002"/>
              </a:xfrm>
              <a:prstGeom prst="rect">
                <a:avLst/>
              </a:prstGeom>
              <a:noFill/>
            </p:spPr>
            <p:txBody>
              <a:bodyPr wrap="square" rtlCol="0">
                <a:prstTxWarp prst="textArchDown">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ZA" sz="800" b="1" kern="0">
                    <a:solidFill>
                      <a:srgbClr val="000000"/>
                    </a:solidFill>
                    <a:latin typeface="Century Gothic"/>
                    <a:cs typeface="Arial" panose="020B0604020202020204" pitchFamily="34" charset="0"/>
                  </a:rPr>
                  <a:t>Diagnosis takes place in a </a:t>
                </a:r>
              </a:p>
              <a:p>
                <a:pPr marL="0" marR="0" lvl="0" indent="0" algn="ctr" defTabSz="914400" rtl="0" eaLnBrk="1" fontAlgn="auto" latinLnBrk="0" hangingPunct="1">
                  <a:lnSpc>
                    <a:spcPct val="100000"/>
                  </a:lnSpc>
                  <a:spcBef>
                    <a:spcPts val="0"/>
                  </a:spcBef>
                  <a:spcAft>
                    <a:spcPts val="0"/>
                  </a:spcAft>
                  <a:buClrTx/>
                  <a:buSzTx/>
                  <a:buFontTx/>
                  <a:buNone/>
                  <a:tabLst/>
                  <a:defRPr/>
                </a:pPr>
                <a:r>
                  <a:rPr lang="en-ZA" sz="800" b="1" kern="0">
                    <a:solidFill>
                      <a:srgbClr val="000000"/>
                    </a:solidFill>
                    <a:latin typeface="Century Gothic"/>
                    <a:cs typeface="Arial" panose="020B0604020202020204" pitchFamily="34" charset="0"/>
                  </a:rPr>
                  <a:t>community MDT, hospital, MAS</a:t>
                </a:r>
                <a:endParaRPr kumimoji="0" lang="en-ZA" sz="800" b="1" i="0" u="none" strike="noStrike" kern="0" cap="none" spc="0" normalizeH="0" baseline="0" noProof="0">
                  <a:ln>
                    <a:noFill/>
                  </a:ln>
                  <a:solidFill>
                    <a:srgbClr val="000000"/>
                  </a:solidFill>
                  <a:effectLst/>
                  <a:uLnTx/>
                  <a:uFillTx/>
                  <a:latin typeface="Century Gothic"/>
                  <a:ea typeface="+mn-ea"/>
                  <a:cs typeface="Arial" panose="020B0604020202020204" pitchFamily="34" charset="0"/>
                </a:endParaRPr>
              </a:p>
            </p:txBody>
          </p:sp>
          <p:grpSp>
            <p:nvGrpSpPr>
              <p:cNvPr id="22" name="Group 21">
                <a:extLst>
                  <a:ext uri="{FF2B5EF4-FFF2-40B4-BE49-F238E27FC236}">
                    <a16:creationId xmlns:a16="http://schemas.microsoft.com/office/drawing/2014/main" id="{148356EB-94A7-4FF1-B0A1-EAE7665E5C2D}"/>
                  </a:ext>
                </a:extLst>
              </p:cNvPr>
              <p:cNvGrpSpPr/>
              <p:nvPr/>
            </p:nvGrpSpPr>
            <p:grpSpPr>
              <a:xfrm>
                <a:off x="263625" y="1973680"/>
                <a:ext cx="4429001" cy="4476670"/>
                <a:chOff x="1279638" y="1673016"/>
                <a:chExt cx="4429001" cy="4476670"/>
              </a:xfrm>
              <a:grpFill/>
              <a:effectLst>
                <a:outerShdw blurRad="50800" dist="38100" dir="5400000" algn="t" rotWithShape="0">
                  <a:prstClr val="black">
                    <a:alpha val="40000"/>
                  </a:prstClr>
                </a:outerShdw>
              </a:effectLst>
            </p:grpSpPr>
            <p:sp>
              <p:nvSpPr>
                <p:cNvPr id="23" name="Freeform 13">
                  <a:extLst>
                    <a:ext uri="{FF2B5EF4-FFF2-40B4-BE49-F238E27FC236}">
                      <a16:creationId xmlns:a16="http://schemas.microsoft.com/office/drawing/2014/main" id="{86F327D3-752E-43FD-B2E8-30EC3A71D7DF}"/>
                    </a:ext>
                  </a:extLst>
                </p:cNvPr>
                <p:cNvSpPr>
                  <a:spLocks/>
                </p:cNvSpPr>
                <p:nvPr/>
              </p:nvSpPr>
              <p:spPr bwMode="auto">
                <a:xfrm>
                  <a:off x="2278599" y="5371450"/>
                  <a:ext cx="2510872" cy="778236"/>
                </a:xfrm>
                <a:custGeom>
                  <a:avLst/>
                  <a:gdLst>
                    <a:gd name="T0" fmla="*/ 4247 w 4844"/>
                    <a:gd name="T1" fmla="*/ 94 h 1502"/>
                    <a:gd name="T2" fmla="*/ 4088 w 4844"/>
                    <a:gd name="T3" fmla="*/ 192 h 1502"/>
                    <a:gd name="T4" fmla="*/ 3925 w 4844"/>
                    <a:gd name="T5" fmla="*/ 282 h 1502"/>
                    <a:gd name="T6" fmla="*/ 3755 w 4844"/>
                    <a:gd name="T7" fmla="*/ 362 h 1502"/>
                    <a:gd name="T8" fmla="*/ 3581 w 4844"/>
                    <a:gd name="T9" fmla="*/ 435 h 1502"/>
                    <a:gd name="T10" fmla="*/ 3402 w 4844"/>
                    <a:gd name="T11" fmla="*/ 497 h 1502"/>
                    <a:gd name="T12" fmla="*/ 3218 w 4844"/>
                    <a:gd name="T13" fmla="*/ 549 h 1502"/>
                    <a:gd name="T14" fmla="*/ 3031 w 4844"/>
                    <a:gd name="T15" fmla="*/ 590 h 1502"/>
                    <a:gd name="T16" fmla="*/ 2840 w 4844"/>
                    <a:gd name="T17" fmla="*/ 623 h 1502"/>
                    <a:gd name="T18" fmla="*/ 2646 w 4844"/>
                    <a:gd name="T19" fmla="*/ 642 h 1502"/>
                    <a:gd name="T20" fmla="*/ 2447 w 4844"/>
                    <a:gd name="T21" fmla="*/ 653 h 1502"/>
                    <a:gd name="T22" fmla="*/ 2321 w 4844"/>
                    <a:gd name="T23" fmla="*/ 653 h 1502"/>
                    <a:gd name="T24" fmla="*/ 2140 w 4844"/>
                    <a:gd name="T25" fmla="*/ 645 h 1502"/>
                    <a:gd name="T26" fmla="*/ 1964 w 4844"/>
                    <a:gd name="T27" fmla="*/ 627 h 1502"/>
                    <a:gd name="T28" fmla="*/ 1789 w 4844"/>
                    <a:gd name="T29" fmla="*/ 601 h 1502"/>
                    <a:gd name="T30" fmla="*/ 1617 w 4844"/>
                    <a:gd name="T31" fmla="*/ 567 h 1502"/>
                    <a:gd name="T32" fmla="*/ 1450 w 4844"/>
                    <a:gd name="T33" fmla="*/ 524 h 1502"/>
                    <a:gd name="T34" fmla="*/ 1285 w 4844"/>
                    <a:gd name="T35" fmla="*/ 472 h 1502"/>
                    <a:gd name="T36" fmla="*/ 1123 w 4844"/>
                    <a:gd name="T37" fmla="*/ 411 h 1502"/>
                    <a:gd name="T38" fmla="*/ 966 w 4844"/>
                    <a:gd name="T39" fmla="*/ 344 h 1502"/>
                    <a:gd name="T40" fmla="*/ 814 w 4844"/>
                    <a:gd name="T41" fmla="*/ 269 h 1502"/>
                    <a:gd name="T42" fmla="*/ 665 w 4844"/>
                    <a:gd name="T43" fmla="*/ 187 h 1502"/>
                    <a:gd name="T44" fmla="*/ 702 w 4844"/>
                    <a:gd name="T45" fmla="*/ 0 h 1502"/>
                    <a:gd name="T46" fmla="*/ 58 w 4844"/>
                    <a:gd name="T47" fmla="*/ 1023 h 1502"/>
                    <a:gd name="T48" fmla="*/ 201 w 4844"/>
                    <a:gd name="T49" fmla="*/ 897 h 1502"/>
                    <a:gd name="T50" fmla="*/ 390 w 4844"/>
                    <a:gd name="T51" fmla="*/ 1004 h 1502"/>
                    <a:gd name="T52" fmla="*/ 584 w 4844"/>
                    <a:gd name="T53" fmla="*/ 1102 h 1502"/>
                    <a:gd name="T54" fmla="*/ 782 w 4844"/>
                    <a:gd name="T55" fmla="*/ 1189 h 1502"/>
                    <a:gd name="T56" fmla="*/ 987 w 4844"/>
                    <a:gd name="T57" fmla="*/ 1266 h 1502"/>
                    <a:gd name="T58" fmla="*/ 1196 w 4844"/>
                    <a:gd name="T59" fmla="*/ 1333 h 1502"/>
                    <a:gd name="T60" fmla="*/ 1410 w 4844"/>
                    <a:gd name="T61" fmla="*/ 1389 h 1502"/>
                    <a:gd name="T62" fmla="*/ 1627 w 4844"/>
                    <a:gd name="T63" fmla="*/ 1434 h 1502"/>
                    <a:gd name="T64" fmla="*/ 1850 w 4844"/>
                    <a:gd name="T65" fmla="*/ 1468 h 1502"/>
                    <a:gd name="T66" fmla="*/ 2075 w 4844"/>
                    <a:gd name="T67" fmla="*/ 1490 h 1502"/>
                    <a:gd name="T68" fmla="*/ 2303 w 4844"/>
                    <a:gd name="T69" fmla="*/ 1501 h 1502"/>
                    <a:gd name="T70" fmla="*/ 2467 w 4844"/>
                    <a:gd name="T71" fmla="*/ 1501 h 1502"/>
                    <a:gd name="T72" fmla="*/ 2722 w 4844"/>
                    <a:gd name="T73" fmla="*/ 1487 h 1502"/>
                    <a:gd name="T74" fmla="*/ 2974 w 4844"/>
                    <a:gd name="T75" fmla="*/ 1460 h 1502"/>
                    <a:gd name="T76" fmla="*/ 3220 w 4844"/>
                    <a:gd name="T77" fmla="*/ 1419 h 1502"/>
                    <a:gd name="T78" fmla="*/ 3461 w 4844"/>
                    <a:gd name="T79" fmla="*/ 1363 h 1502"/>
                    <a:gd name="T80" fmla="*/ 3697 w 4844"/>
                    <a:gd name="T81" fmla="*/ 1293 h 1502"/>
                    <a:gd name="T82" fmla="*/ 3927 w 4844"/>
                    <a:gd name="T83" fmla="*/ 1211 h 1502"/>
                    <a:gd name="T84" fmla="*/ 4151 w 4844"/>
                    <a:gd name="T85" fmla="*/ 1115 h 1502"/>
                    <a:gd name="T86" fmla="*/ 4367 w 4844"/>
                    <a:gd name="T87" fmla="*/ 1008 h 1502"/>
                    <a:gd name="T88" fmla="*/ 4576 w 4844"/>
                    <a:gd name="T89" fmla="*/ 888 h 1502"/>
                    <a:gd name="T90" fmla="*/ 4779 w 4844"/>
                    <a:gd name="T91" fmla="*/ 758 h 1502"/>
                    <a:gd name="T92" fmla="*/ 4299 w 4844"/>
                    <a:gd name="T93" fmla="*/ 58 h 15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4844" h="1502">
                      <a:moveTo>
                        <a:pt x="4299" y="58"/>
                      </a:moveTo>
                      <a:lnTo>
                        <a:pt x="4299" y="58"/>
                      </a:lnTo>
                      <a:lnTo>
                        <a:pt x="4247" y="94"/>
                      </a:lnTo>
                      <a:lnTo>
                        <a:pt x="4195" y="128"/>
                      </a:lnTo>
                      <a:lnTo>
                        <a:pt x="4142" y="161"/>
                      </a:lnTo>
                      <a:lnTo>
                        <a:pt x="4088" y="192"/>
                      </a:lnTo>
                      <a:lnTo>
                        <a:pt x="4035" y="223"/>
                      </a:lnTo>
                      <a:lnTo>
                        <a:pt x="3980" y="252"/>
                      </a:lnTo>
                      <a:lnTo>
                        <a:pt x="3925" y="282"/>
                      </a:lnTo>
                      <a:lnTo>
                        <a:pt x="3869" y="310"/>
                      </a:lnTo>
                      <a:lnTo>
                        <a:pt x="3813" y="337"/>
                      </a:lnTo>
                      <a:lnTo>
                        <a:pt x="3755" y="362"/>
                      </a:lnTo>
                      <a:lnTo>
                        <a:pt x="3699" y="387"/>
                      </a:lnTo>
                      <a:lnTo>
                        <a:pt x="3639" y="411"/>
                      </a:lnTo>
                      <a:lnTo>
                        <a:pt x="3581" y="435"/>
                      </a:lnTo>
                      <a:lnTo>
                        <a:pt x="3522" y="456"/>
                      </a:lnTo>
                      <a:lnTo>
                        <a:pt x="3463" y="476"/>
                      </a:lnTo>
                      <a:lnTo>
                        <a:pt x="3402" y="497"/>
                      </a:lnTo>
                      <a:lnTo>
                        <a:pt x="3341" y="515"/>
                      </a:lnTo>
                      <a:lnTo>
                        <a:pt x="3280" y="533"/>
                      </a:lnTo>
                      <a:lnTo>
                        <a:pt x="3218" y="549"/>
                      </a:lnTo>
                      <a:lnTo>
                        <a:pt x="3157" y="564"/>
                      </a:lnTo>
                      <a:lnTo>
                        <a:pt x="3094" y="579"/>
                      </a:lnTo>
                      <a:lnTo>
                        <a:pt x="3031" y="590"/>
                      </a:lnTo>
                      <a:lnTo>
                        <a:pt x="2968" y="602"/>
                      </a:lnTo>
                      <a:lnTo>
                        <a:pt x="2904" y="613"/>
                      </a:lnTo>
                      <a:lnTo>
                        <a:pt x="2840" y="623"/>
                      </a:lnTo>
                      <a:lnTo>
                        <a:pt x="2775" y="630"/>
                      </a:lnTo>
                      <a:lnTo>
                        <a:pt x="2711" y="638"/>
                      </a:lnTo>
                      <a:lnTo>
                        <a:pt x="2646" y="642"/>
                      </a:lnTo>
                      <a:lnTo>
                        <a:pt x="2579" y="647"/>
                      </a:lnTo>
                      <a:lnTo>
                        <a:pt x="2514" y="651"/>
                      </a:lnTo>
                      <a:lnTo>
                        <a:pt x="2447" y="653"/>
                      </a:lnTo>
                      <a:lnTo>
                        <a:pt x="2381" y="653"/>
                      </a:lnTo>
                      <a:lnTo>
                        <a:pt x="2381" y="653"/>
                      </a:lnTo>
                      <a:lnTo>
                        <a:pt x="2321" y="653"/>
                      </a:lnTo>
                      <a:lnTo>
                        <a:pt x="2260" y="651"/>
                      </a:lnTo>
                      <a:lnTo>
                        <a:pt x="2200" y="648"/>
                      </a:lnTo>
                      <a:lnTo>
                        <a:pt x="2140" y="645"/>
                      </a:lnTo>
                      <a:lnTo>
                        <a:pt x="2081" y="639"/>
                      </a:lnTo>
                      <a:lnTo>
                        <a:pt x="2022" y="635"/>
                      </a:lnTo>
                      <a:lnTo>
                        <a:pt x="1964" y="627"/>
                      </a:lnTo>
                      <a:lnTo>
                        <a:pt x="1905" y="620"/>
                      </a:lnTo>
                      <a:lnTo>
                        <a:pt x="1847" y="611"/>
                      </a:lnTo>
                      <a:lnTo>
                        <a:pt x="1789" y="601"/>
                      </a:lnTo>
                      <a:lnTo>
                        <a:pt x="1731" y="590"/>
                      </a:lnTo>
                      <a:lnTo>
                        <a:pt x="1675" y="579"/>
                      </a:lnTo>
                      <a:lnTo>
                        <a:pt x="1617" y="567"/>
                      </a:lnTo>
                      <a:lnTo>
                        <a:pt x="1561" y="553"/>
                      </a:lnTo>
                      <a:lnTo>
                        <a:pt x="1504" y="539"/>
                      </a:lnTo>
                      <a:lnTo>
                        <a:pt x="1450" y="524"/>
                      </a:lnTo>
                      <a:lnTo>
                        <a:pt x="1393" y="507"/>
                      </a:lnTo>
                      <a:lnTo>
                        <a:pt x="1338" y="490"/>
                      </a:lnTo>
                      <a:lnTo>
                        <a:pt x="1285" y="472"/>
                      </a:lnTo>
                      <a:lnTo>
                        <a:pt x="1230" y="453"/>
                      </a:lnTo>
                      <a:lnTo>
                        <a:pt x="1177" y="432"/>
                      </a:lnTo>
                      <a:lnTo>
                        <a:pt x="1123" y="411"/>
                      </a:lnTo>
                      <a:lnTo>
                        <a:pt x="1070" y="390"/>
                      </a:lnTo>
                      <a:lnTo>
                        <a:pt x="1018" y="368"/>
                      </a:lnTo>
                      <a:lnTo>
                        <a:pt x="966" y="344"/>
                      </a:lnTo>
                      <a:lnTo>
                        <a:pt x="914" y="319"/>
                      </a:lnTo>
                      <a:lnTo>
                        <a:pt x="864" y="295"/>
                      </a:lnTo>
                      <a:lnTo>
                        <a:pt x="814" y="269"/>
                      </a:lnTo>
                      <a:lnTo>
                        <a:pt x="763" y="242"/>
                      </a:lnTo>
                      <a:lnTo>
                        <a:pt x="714" y="215"/>
                      </a:lnTo>
                      <a:lnTo>
                        <a:pt x="665" y="187"/>
                      </a:lnTo>
                      <a:lnTo>
                        <a:pt x="616" y="158"/>
                      </a:lnTo>
                      <a:lnTo>
                        <a:pt x="735" y="23"/>
                      </a:lnTo>
                      <a:lnTo>
                        <a:pt x="702" y="0"/>
                      </a:lnTo>
                      <a:lnTo>
                        <a:pt x="0" y="257"/>
                      </a:lnTo>
                      <a:lnTo>
                        <a:pt x="25" y="1001"/>
                      </a:lnTo>
                      <a:lnTo>
                        <a:pt x="58" y="1023"/>
                      </a:lnTo>
                      <a:lnTo>
                        <a:pt x="141" y="860"/>
                      </a:lnTo>
                      <a:lnTo>
                        <a:pt x="141" y="860"/>
                      </a:lnTo>
                      <a:lnTo>
                        <a:pt x="201" y="897"/>
                      </a:lnTo>
                      <a:lnTo>
                        <a:pt x="264" y="934"/>
                      </a:lnTo>
                      <a:lnTo>
                        <a:pt x="326" y="970"/>
                      </a:lnTo>
                      <a:lnTo>
                        <a:pt x="390" y="1004"/>
                      </a:lnTo>
                      <a:lnTo>
                        <a:pt x="453" y="1038"/>
                      </a:lnTo>
                      <a:lnTo>
                        <a:pt x="519" y="1071"/>
                      </a:lnTo>
                      <a:lnTo>
                        <a:pt x="584" y="1102"/>
                      </a:lnTo>
                      <a:lnTo>
                        <a:pt x="649" y="1131"/>
                      </a:lnTo>
                      <a:lnTo>
                        <a:pt x="716" y="1161"/>
                      </a:lnTo>
                      <a:lnTo>
                        <a:pt x="782" y="1189"/>
                      </a:lnTo>
                      <a:lnTo>
                        <a:pt x="851" y="1216"/>
                      </a:lnTo>
                      <a:lnTo>
                        <a:pt x="919" y="1241"/>
                      </a:lnTo>
                      <a:lnTo>
                        <a:pt x="987" y="1266"/>
                      </a:lnTo>
                      <a:lnTo>
                        <a:pt x="1057" y="1290"/>
                      </a:lnTo>
                      <a:lnTo>
                        <a:pt x="1126" y="1312"/>
                      </a:lnTo>
                      <a:lnTo>
                        <a:pt x="1196" y="1333"/>
                      </a:lnTo>
                      <a:lnTo>
                        <a:pt x="1267" y="1352"/>
                      </a:lnTo>
                      <a:lnTo>
                        <a:pt x="1338" y="1372"/>
                      </a:lnTo>
                      <a:lnTo>
                        <a:pt x="1410" y="1389"/>
                      </a:lnTo>
                      <a:lnTo>
                        <a:pt x="1482" y="1406"/>
                      </a:lnTo>
                      <a:lnTo>
                        <a:pt x="1555" y="1420"/>
                      </a:lnTo>
                      <a:lnTo>
                        <a:pt x="1627" y="1434"/>
                      </a:lnTo>
                      <a:lnTo>
                        <a:pt x="1702" y="1447"/>
                      </a:lnTo>
                      <a:lnTo>
                        <a:pt x="1776" y="1458"/>
                      </a:lnTo>
                      <a:lnTo>
                        <a:pt x="1850" y="1468"/>
                      </a:lnTo>
                      <a:lnTo>
                        <a:pt x="1924" y="1477"/>
                      </a:lnTo>
                      <a:lnTo>
                        <a:pt x="2000" y="1484"/>
                      </a:lnTo>
                      <a:lnTo>
                        <a:pt x="2075" y="1490"/>
                      </a:lnTo>
                      <a:lnTo>
                        <a:pt x="2151" y="1495"/>
                      </a:lnTo>
                      <a:lnTo>
                        <a:pt x="2228" y="1499"/>
                      </a:lnTo>
                      <a:lnTo>
                        <a:pt x="2303" y="1501"/>
                      </a:lnTo>
                      <a:lnTo>
                        <a:pt x="2381" y="1502"/>
                      </a:lnTo>
                      <a:lnTo>
                        <a:pt x="2381" y="1502"/>
                      </a:lnTo>
                      <a:lnTo>
                        <a:pt x="2467" y="1501"/>
                      </a:lnTo>
                      <a:lnTo>
                        <a:pt x="2553" y="1498"/>
                      </a:lnTo>
                      <a:lnTo>
                        <a:pt x="2637" y="1493"/>
                      </a:lnTo>
                      <a:lnTo>
                        <a:pt x="2722" y="1487"/>
                      </a:lnTo>
                      <a:lnTo>
                        <a:pt x="2806" y="1480"/>
                      </a:lnTo>
                      <a:lnTo>
                        <a:pt x="2891" y="1471"/>
                      </a:lnTo>
                      <a:lnTo>
                        <a:pt x="2974" y="1460"/>
                      </a:lnTo>
                      <a:lnTo>
                        <a:pt x="3057" y="1449"/>
                      </a:lnTo>
                      <a:lnTo>
                        <a:pt x="3138" y="1434"/>
                      </a:lnTo>
                      <a:lnTo>
                        <a:pt x="3220" y="1419"/>
                      </a:lnTo>
                      <a:lnTo>
                        <a:pt x="3301" y="1401"/>
                      </a:lnTo>
                      <a:lnTo>
                        <a:pt x="3381" y="1383"/>
                      </a:lnTo>
                      <a:lnTo>
                        <a:pt x="3461" y="1363"/>
                      </a:lnTo>
                      <a:lnTo>
                        <a:pt x="3540" y="1340"/>
                      </a:lnTo>
                      <a:lnTo>
                        <a:pt x="3618" y="1318"/>
                      </a:lnTo>
                      <a:lnTo>
                        <a:pt x="3697" y="1293"/>
                      </a:lnTo>
                      <a:lnTo>
                        <a:pt x="3774" y="1268"/>
                      </a:lnTo>
                      <a:lnTo>
                        <a:pt x="3851" y="1240"/>
                      </a:lnTo>
                      <a:lnTo>
                        <a:pt x="3927" y="1211"/>
                      </a:lnTo>
                      <a:lnTo>
                        <a:pt x="4002" y="1180"/>
                      </a:lnTo>
                      <a:lnTo>
                        <a:pt x="4077" y="1149"/>
                      </a:lnTo>
                      <a:lnTo>
                        <a:pt x="4151" y="1115"/>
                      </a:lnTo>
                      <a:lnTo>
                        <a:pt x="4223" y="1081"/>
                      </a:lnTo>
                      <a:lnTo>
                        <a:pt x="4296" y="1045"/>
                      </a:lnTo>
                      <a:lnTo>
                        <a:pt x="4367" y="1008"/>
                      </a:lnTo>
                      <a:lnTo>
                        <a:pt x="4438" y="970"/>
                      </a:lnTo>
                      <a:lnTo>
                        <a:pt x="4508" y="930"/>
                      </a:lnTo>
                      <a:lnTo>
                        <a:pt x="4576" y="888"/>
                      </a:lnTo>
                      <a:lnTo>
                        <a:pt x="4644" y="847"/>
                      </a:lnTo>
                      <a:lnTo>
                        <a:pt x="4713" y="804"/>
                      </a:lnTo>
                      <a:lnTo>
                        <a:pt x="4779" y="758"/>
                      </a:lnTo>
                      <a:lnTo>
                        <a:pt x="4844" y="712"/>
                      </a:lnTo>
                      <a:lnTo>
                        <a:pt x="4317" y="561"/>
                      </a:lnTo>
                      <a:lnTo>
                        <a:pt x="4299" y="58"/>
                      </a:lnTo>
                      <a:close/>
                    </a:path>
                  </a:pathLst>
                </a:custGeom>
                <a:solidFill>
                  <a:schemeClr val="bg2"/>
                </a:solidFill>
                <a:ln w="28575">
                  <a:solidFill>
                    <a:srgbClr val="4457EC"/>
                  </a:solidFill>
                </a:ln>
              </p:spPr>
              <p:txBody>
                <a:bodyPr vert="horz" wrap="square" lIns="82953" tIns="41476" rIns="82953" bIns="41476"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ZA" sz="1179" b="0" i="0" u="none" strike="noStrike" kern="1200" cap="none" spc="0" normalizeH="0" baseline="0" noProof="0">
                    <a:ln>
                      <a:noFill/>
                    </a:ln>
                    <a:solidFill>
                      <a:srgbClr val="FFFFFF"/>
                    </a:solidFill>
                    <a:effectLst/>
                    <a:uLnTx/>
                    <a:uFillTx/>
                    <a:latin typeface="Book Antiqua"/>
                    <a:ea typeface="+mn-ea"/>
                    <a:cs typeface="+mn-cs"/>
                  </a:endParaRPr>
                </a:p>
              </p:txBody>
            </p:sp>
            <p:sp>
              <p:nvSpPr>
                <p:cNvPr id="24" name="Freeform 14">
                  <a:extLst>
                    <a:ext uri="{FF2B5EF4-FFF2-40B4-BE49-F238E27FC236}">
                      <a16:creationId xmlns:a16="http://schemas.microsoft.com/office/drawing/2014/main" id="{50062F9C-CE70-4C5C-82B5-5599F968D1BE}"/>
                    </a:ext>
                  </a:extLst>
                </p:cNvPr>
                <p:cNvSpPr>
                  <a:spLocks/>
                </p:cNvSpPr>
                <p:nvPr/>
              </p:nvSpPr>
              <p:spPr bwMode="auto">
                <a:xfrm>
                  <a:off x="1279638" y="3275083"/>
                  <a:ext cx="1167872" cy="2437298"/>
                </a:xfrm>
                <a:custGeom>
                  <a:avLst/>
                  <a:gdLst>
                    <a:gd name="T0" fmla="*/ 2255 w 2255"/>
                    <a:gd name="T1" fmla="*/ 4005 h 4705"/>
                    <a:gd name="T2" fmla="*/ 2107 w 2255"/>
                    <a:gd name="T3" fmla="*/ 3885 h 4705"/>
                    <a:gd name="T4" fmla="*/ 1964 w 2255"/>
                    <a:gd name="T5" fmla="*/ 3756 h 4705"/>
                    <a:gd name="T6" fmla="*/ 1831 w 2255"/>
                    <a:gd name="T7" fmla="*/ 3620 h 4705"/>
                    <a:gd name="T8" fmla="*/ 1705 w 2255"/>
                    <a:gd name="T9" fmla="*/ 3477 h 4705"/>
                    <a:gd name="T10" fmla="*/ 1586 w 2255"/>
                    <a:gd name="T11" fmla="*/ 3326 h 4705"/>
                    <a:gd name="T12" fmla="*/ 1477 w 2255"/>
                    <a:gd name="T13" fmla="*/ 3170 h 4705"/>
                    <a:gd name="T14" fmla="*/ 1376 w 2255"/>
                    <a:gd name="T15" fmla="*/ 3006 h 4705"/>
                    <a:gd name="T16" fmla="*/ 1284 w 2255"/>
                    <a:gd name="T17" fmla="*/ 2837 h 4705"/>
                    <a:gd name="T18" fmla="*/ 1202 w 2255"/>
                    <a:gd name="T19" fmla="*/ 2662 h 4705"/>
                    <a:gd name="T20" fmla="*/ 1130 w 2255"/>
                    <a:gd name="T21" fmla="*/ 2483 h 4705"/>
                    <a:gd name="T22" fmla="*/ 1067 w 2255"/>
                    <a:gd name="T23" fmla="*/ 2297 h 4705"/>
                    <a:gd name="T24" fmla="*/ 1016 w 2255"/>
                    <a:gd name="T25" fmla="*/ 2108 h 4705"/>
                    <a:gd name="T26" fmla="*/ 975 w 2255"/>
                    <a:gd name="T27" fmla="*/ 1915 h 4705"/>
                    <a:gd name="T28" fmla="*/ 946 w 2255"/>
                    <a:gd name="T29" fmla="*/ 1716 h 4705"/>
                    <a:gd name="T30" fmla="*/ 928 w 2255"/>
                    <a:gd name="T31" fmla="*/ 1515 h 4705"/>
                    <a:gd name="T32" fmla="*/ 922 w 2255"/>
                    <a:gd name="T33" fmla="*/ 1310 h 4705"/>
                    <a:gd name="T34" fmla="*/ 922 w 2255"/>
                    <a:gd name="T35" fmla="*/ 1214 h 4705"/>
                    <a:gd name="T36" fmla="*/ 934 w 2255"/>
                    <a:gd name="T37" fmla="*/ 1023 h 4705"/>
                    <a:gd name="T38" fmla="*/ 955 w 2255"/>
                    <a:gd name="T39" fmla="*/ 834 h 4705"/>
                    <a:gd name="T40" fmla="*/ 986 w 2255"/>
                    <a:gd name="T41" fmla="*/ 651 h 4705"/>
                    <a:gd name="T42" fmla="*/ 1161 w 2255"/>
                    <a:gd name="T43" fmla="*/ 625 h 4705"/>
                    <a:gd name="T44" fmla="*/ 712 w 2255"/>
                    <a:gd name="T45" fmla="*/ 0 h 4705"/>
                    <a:gd name="T46" fmla="*/ 0 w 2255"/>
                    <a:gd name="T47" fmla="*/ 290 h 4705"/>
                    <a:gd name="T48" fmla="*/ 190 w 2255"/>
                    <a:gd name="T49" fmla="*/ 322 h 4705"/>
                    <a:gd name="T50" fmla="*/ 151 w 2255"/>
                    <a:gd name="T51" fmla="*/ 501 h 4705"/>
                    <a:gd name="T52" fmla="*/ 129 w 2255"/>
                    <a:gd name="T53" fmla="*/ 623 h 4705"/>
                    <a:gd name="T54" fmla="*/ 111 w 2255"/>
                    <a:gd name="T55" fmla="*/ 746 h 4705"/>
                    <a:gd name="T56" fmla="*/ 96 w 2255"/>
                    <a:gd name="T57" fmla="*/ 870 h 4705"/>
                    <a:gd name="T58" fmla="*/ 85 w 2255"/>
                    <a:gd name="T59" fmla="*/ 995 h 4705"/>
                    <a:gd name="T60" fmla="*/ 77 w 2255"/>
                    <a:gd name="T61" fmla="*/ 1121 h 4705"/>
                    <a:gd name="T62" fmla="*/ 73 w 2255"/>
                    <a:gd name="T63" fmla="*/ 1247 h 4705"/>
                    <a:gd name="T64" fmla="*/ 73 w 2255"/>
                    <a:gd name="T65" fmla="*/ 1310 h 4705"/>
                    <a:gd name="T66" fmla="*/ 74 w 2255"/>
                    <a:gd name="T67" fmla="*/ 1441 h 4705"/>
                    <a:gd name="T68" fmla="*/ 80 w 2255"/>
                    <a:gd name="T69" fmla="*/ 1570 h 4705"/>
                    <a:gd name="T70" fmla="*/ 90 w 2255"/>
                    <a:gd name="T71" fmla="*/ 1697 h 4705"/>
                    <a:gd name="T72" fmla="*/ 104 w 2255"/>
                    <a:gd name="T73" fmla="*/ 1823 h 4705"/>
                    <a:gd name="T74" fmla="*/ 120 w 2255"/>
                    <a:gd name="T75" fmla="*/ 1949 h 4705"/>
                    <a:gd name="T76" fmla="*/ 141 w 2255"/>
                    <a:gd name="T77" fmla="*/ 2074 h 4705"/>
                    <a:gd name="T78" fmla="*/ 166 w 2255"/>
                    <a:gd name="T79" fmla="*/ 2197 h 4705"/>
                    <a:gd name="T80" fmla="*/ 193 w 2255"/>
                    <a:gd name="T81" fmla="*/ 2318 h 4705"/>
                    <a:gd name="T82" fmla="*/ 224 w 2255"/>
                    <a:gd name="T83" fmla="*/ 2438 h 4705"/>
                    <a:gd name="T84" fmla="*/ 259 w 2255"/>
                    <a:gd name="T85" fmla="*/ 2558 h 4705"/>
                    <a:gd name="T86" fmla="*/ 298 w 2255"/>
                    <a:gd name="T87" fmla="*/ 2675 h 4705"/>
                    <a:gd name="T88" fmla="*/ 338 w 2255"/>
                    <a:gd name="T89" fmla="*/ 2791 h 4705"/>
                    <a:gd name="T90" fmla="*/ 382 w 2255"/>
                    <a:gd name="T91" fmla="*/ 2905 h 4705"/>
                    <a:gd name="T92" fmla="*/ 431 w 2255"/>
                    <a:gd name="T93" fmla="*/ 3018 h 4705"/>
                    <a:gd name="T94" fmla="*/ 535 w 2255"/>
                    <a:gd name="T95" fmla="*/ 3239 h 4705"/>
                    <a:gd name="T96" fmla="*/ 652 w 2255"/>
                    <a:gd name="T97" fmla="*/ 3452 h 4705"/>
                    <a:gd name="T98" fmla="*/ 781 w 2255"/>
                    <a:gd name="T99" fmla="*/ 3658 h 4705"/>
                    <a:gd name="T100" fmla="*/ 922 w 2255"/>
                    <a:gd name="T101" fmla="*/ 3855 h 4705"/>
                    <a:gd name="T102" fmla="*/ 1072 w 2255"/>
                    <a:gd name="T103" fmla="*/ 4044 h 4705"/>
                    <a:gd name="T104" fmla="*/ 1233 w 2255"/>
                    <a:gd name="T105" fmla="*/ 4224 h 4705"/>
                    <a:gd name="T106" fmla="*/ 1404 w 2255"/>
                    <a:gd name="T107" fmla="*/ 4395 h 4705"/>
                    <a:gd name="T108" fmla="*/ 1585 w 2255"/>
                    <a:gd name="T109" fmla="*/ 4555 h 4705"/>
                    <a:gd name="T110" fmla="*/ 1773 w 2255"/>
                    <a:gd name="T111" fmla="*/ 4705 h 4705"/>
                    <a:gd name="T112" fmla="*/ 2255 w 2255"/>
                    <a:gd name="T113" fmla="*/ 4005 h 47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2255" h="4705">
                      <a:moveTo>
                        <a:pt x="2255" y="4005"/>
                      </a:moveTo>
                      <a:lnTo>
                        <a:pt x="2255" y="4005"/>
                      </a:lnTo>
                      <a:lnTo>
                        <a:pt x="2179" y="3946"/>
                      </a:lnTo>
                      <a:lnTo>
                        <a:pt x="2107" y="3885"/>
                      </a:lnTo>
                      <a:lnTo>
                        <a:pt x="2034" y="3821"/>
                      </a:lnTo>
                      <a:lnTo>
                        <a:pt x="1964" y="3756"/>
                      </a:lnTo>
                      <a:lnTo>
                        <a:pt x="1896" y="3689"/>
                      </a:lnTo>
                      <a:lnTo>
                        <a:pt x="1831" y="3620"/>
                      </a:lnTo>
                      <a:lnTo>
                        <a:pt x="1767" y="3550"/>
                      </a:lnTo>
                      <a:lnTo>
                        <a:pt x="1705" y="3477"/>
                      </a:lnTo>
                      <a:lnTo>
                        <a:pt x="1644" y="3403"/>
                      </a:lnTo>
                      <a:lnTo>
                        <a:pt x="1586" y="3326"/>
                      </a:lnTo>
                      <a:lnTo>
                        <a:pt x="1530" y="3249"/>
                      </a:lnTo>
                      <a:lnTo>
                        <a:pt x="1477" y="3170"/>
                      </a:lnTo>
                      <a:lnTo>
                        <a:pt x="1425" y="3089"/>
                      </a:lnTo>
                      <a:lnTo>
                        <a:pt x="1376" y="3006"/>
                      </a:lnTo>
                      <a:lnTo>
                        <a:pt x="1328" y="2923"/>
                      </a:lnTo>
                      <a:lnTo>
                        <a:pt x="1284" y="2837"/>
                      </a:lnTo>
                      <a:lnTo>
                        <a:pt x="1242" y="2751"/>
                      </a:lnTo>
                      <a:lnTo>
                        <a:pt x="1202" y="2662"/>
                      </a:lnTo>
                      <a:lnTo>
                        <a:pt x="1164" y="2573"/>
                      </a:lnTo>
                      <a:lnTo>
                        <a:pt x="1130" y="2483"/>
                      </a:lnTo>
                      <a:lnTo>
                        <a:pt x="1097" y="2391"/>
                      </a:lnTo>
                      <a:lnTo>
                        <a:pt x="1067" y="2297"/>
                      </a:lnTo>
                      <a:lnTo>
                        <a:pt x="1041" y="2204"/>
                      </a:lnTo>
                      <a:lnTo>
                        <a:pt x="1016" y="2108"/>
                      </a:lnTo>
                      <a:lnTo>
                        <a:pt x="993" y="2011"/>
                      </a:lnTo>
                      <a:lnTo>
                        <a:pt x="975" y="1915"/>
                      </a:lnTo>
                      <a:lnTo>
                        <a:pt x="959" y="1816"/>
                      </a:lnTo>
                      <a:lnTo>
                        <a:pt x="946" y="1716"/>
                      </a:lnTo>
                      <a:lnTo>
                        <a:pt x="935" y="1617"/>
                      </a:lnTo>
                      <a:lnTo>
                        <a:pt x="928" y="1515"/>
                      </a:lnTo>
                      <a:lnTo>
                        <a:pt x="924" y="1414"/>
                      </a:lnTo>
                      <a:lnTo>
                        <a:pt x="922" y="1310"/>
                      </a:lnTo>
                      <a:lnTo>
                        <a:pt x="922" y="1310"/>
                      </a:lnTo>
                      <a:lnTo>
                        <a:pt x="922" y="1214"/>
                      </a:lnTo>
                      <a:lnTo>
                        <a:pt x="927" y="1119"/>
                      </a:lnTo>
                      <a:lnTo>
                        <a:pt x="934" y="1023"/>
                      </a:lnTo>
                      <a:lnTo>
                        <a:pt x="943" y="929"/>
                      </a:lnTo>
                      <a:lnTo>
                        <a:pt x="955" y="834"/>
                      </a:lnTo>
                      <a:lnTo>
                        <a:pt x="970" y="743"/>
                      </a:lnTo>
                      <a:lnTo>
                        <a:pt x="986" y="651"/>
                      </a:lnTo>
                      <a:lnTo>
                        <a:pt x="1005" y="559"/>
                      </a:lnTo>
                      <a:lnTo>
                        <a:pt x="1161" y="625"/>
                      </a:lnTo>
                      <a:lnTo>
                        <a:pt x="1171" y="588"/>
                      </a:lnTo>
                      <a:lnTo>
                        <a:pt x="712" y="0"/>
                      </a:lnTo>
                      <a:lnTo>
                        <a:pt x="10" y="253"/>
                      </a:lnTo>
                      <a:lnTo>
                        <a:pt x="0" y="290"/>
                      </a:lnTo>
                      <a:lnTo>
                        <a:pt x="190" y="322"/>
                      </a:lnTo>
                      <a:lnTo>
                        <a:pt x="190" y="322"/>
                      </a:lnTo>
                      <a:lnTo>
                        <a:pt x="163" y="440"/>
                      </a:lnTo>
                      <a:lnTo>
                        <a:pt x="151" y="501"/>
                      </a:lnTo>
                      <a:lnTo>
                        <a:pt x="139" y="562"/>
                      </a:lnTo>
                      <a:lnTo>
                        <a:pt x="129" y="623"/>
                      </a:lnTo>
                      <a:lnTo>
                        <a:pt x="119" y="683"/>
                      </a:lnTo>
                      <a:lnTo>
                        <a:pt x="111" y="746"/>
                      </a:lnTo>
                      <a:lnTo>
                        <a:pt x="102" y="808"/>
                      </a:lnTo>
                      <a:lnTo>
                        <a:pt x="96" y="870"/>
                      </a:lnTo>
                      <a:lnTo>
                        <a:pt x="89" y="932"/>
                      </a:lnTo>
                      <a:lnTo>
                        <a:pt x="85" y="995"/>
                      </a:lnTo>
                      <a:lnTo>
                        <a:pt x="80" y="1057"/>
                      </a:lnTo>
                      <a:lnTo>
                        <a:pt x="77" y="1121"/>
                      </a:lnTo>
                      <a:lnTo>
                        <a:pt x="74" y="1183"/>
                      </a:lnTo>
                      <a:lnTo>
                        <a:pt x="73" y="1247"/>
                      </a:lnTo>
                      <a:lnTo>
                        <a:pt x="73" y="1310"/>
                      </a:lnTo>
                      <a:lnTo>
                        <a:pt x="73" y="1310"/>
                      </a:lnTo>
                      <a:lnTo>
                        <a:pt x="73" y="1375"/>
                      </a:lnTo>
                      <a:lnTo>
                        <a:pt x="74" y="1441"/>
                      </a:lnTo>
                      <a:lnTo>
                        <a:pt x="77" y="1504"/>
                      </a:lnTo>
                      <a:lnTo>
                        <a:pt x="80" y="1570"/>
                      </a:lnTo>
                      <a:lnTo>
                        <a:pt x="85" y="1633"/>
                      </a:lnTo>
                      <a:lnTo>
                        <a:pt x="90" y="1697"/>
                      </a:lnTo>
                      <a:lnTo>
                        <a:pt x="96" y="1761"/>
                      </a:lnTo>
                      <a:lnTo>
                        <a:pt x="104" y="1823"/>
                      </a:lnTo>
                      <a:lnTo>
                        <a:pt x="111" y="1887"/>
                      </a:lnTo>
                      <a:lnTo>
                        <a:pt x="120" y="1949"/>
                      </a:lnTo>
                      <a:lnTo>
                        <a:pt x="130" y="2011"/>
                      </a:lnTo>
                      <a:lnTo>
                        <a:pt x="141" y="2074"/>
                      </a:lnTo>
                      <a:lnTo>
                        <a:pt x="153" y="2134"/>
                      </a:lnTo>
                      <a:lnTo>
                        <a:pt x="166" y="2197"/>
                      </a:lnTo>
                      <a:lnTo>
                        <a:pt x="179" y="2257"/>
                      </a:lnTo>
                      <a:lnTo>
                        <a:pt x="193" y="2318"/>
                      </a:lnTo>
                      <a:lnTo>
                        <a:pt x="209" y="2379"/>
                      </a:lnTo>
                      <a:lnTo>
                        <a:pt x="224" y="2438"/>
                      </a:lnTo>
                      <a:lnTo>
                        <a:pt x="242" y="2499"/>
                      </a:lnTo>
                      <a:lnTo>
                        <a:pt x="259" y="2558"/>
                      </a:lnTo>
                      <a:lnTo>
                        <a:pt x="277" y="2616"/>
                      </a:lnTo>
                      <a:lnTo>
                        <a:pt x="298" y="2675"/>
                      </a:lnTo>
                      <a:lnTo>
                        <a:pt x="317" y="2733"/>
                      </a:lnTo>
                      <a:lnTo>
                        <a:pt x="338" y="2791"/>
                      </a:lnTo>
                      <a:lnTo>
                        <a:pt x="360" y="2849"/>
                      </a:lnTo>
                      <a:lnTo>
                        <a:pt x="382" y="2905"/>
                      </a:lnTo>
                      <a:lnTo>
                        <a:pt x="406" y="2961"/>
                      </a:lnTo>
                      <a:lnTo>
                        <a:pt x="431" y="3018"/>
                      </a:lnTo>
                      <a:lnTo>
                        <a:pt x="482" y="3129"/>
                      </a:lnTo>
                      <a:lnTo>
                        <a:pt x="535" y="3239"/>
                      </a:lnTo>
                      <a:lnTo>
                        <a:pt x="593" y="3347"/>
                      </a:lnTo>
                      <a:lnTo>
                        <a:pt x="652" y="3452"/>
                      </a:lnTo>
                      <a:lnTo>
                        <a:pt x="716" y="3556"/>
                      </a:lnTo>
                      <a:lnTo>
                        <a:pt x="781" y="3658"/>
                      </a:lnTo>
                      <a:lnTo>
                        <a:pt x="849" y="3757"/>
                      </a:lnTo>
                      <a:lnTo>
                        <a:pt x="922" y="3855"/>
                      </a:lnTo>
                      <a:lnTo>
                        <a:pt x="996" y="3950"/>
                      </a:lnTo>
                      <a:lnTo>
                        <a:pt x="1072" y="4044"/>
                      </a:lnTo>
                      <a:lnTo>
                        <a:pt x="1152" y="4135"/>
                      </a:lnTo>
                      <a:lnTo>
                        <a:pt x="1233" y="4224"/>
                      </a:lnTo>
                      <a:lnTo>
                        <a:pt x="1318" y="4310"/>
                      </a:lnTo>
                      <a:lnTo>
                        <a:pt x="1404" y="4395"/>
                      </a:lnTo>
                      <a:lnTo>
                        <a:pt x="1493" y="4476"/>
                      </a:lnTo>
                      <a:lnTo>
                        <a:pt x="1585" y="4555"/>
                      </a:lnTo>
                      <a:lnTo>
                        <a:pt x="1678" y="4630"/>
                      </a:lnTo>
                      <a:lnTo>
                        <a:pt x="1773" y="4705"/>
                      </a:lnTo>
                      <a:lnTo>
                        <a:pt x="1757" y="4186"/>
                      </a:lnTo>
                      <a:lnTo>
                        <a:pt x="2255" y="4005"/>
                      </a:lnTo>
                      <a:close/>
                    </a:path>
                  </a:pathLst>
                </a:custGeom>
                <a:solidFill>
                  <a:schemeClr val="bg2"/>
                </a:solidFill>
                <a:ln w="28575">
                  <a:solidFill>
                    <a:srgbClr val="4457EC"/>
                  </a:solidFill>
                </a:ln>
              </p:spPr>
              <p:txBody>
                <a:bodyPr vert="horz" wrap="square" lIns="82953" tIns="41476" rIns="82953" bIns="41476"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ZA" sz="1179" b="0" i="0" u="none" strike="noStrike" kern="1200" cap="none" spc="0" normalizeH="0" baseline="0" noProof="0">
                    <a:ln>
                      <a:noFill/>
                    </a:ln>
                    <a:solidFill>
                      <a:srgbClr val="FFFFFF"/>
                    </a:solidFill>
                    <a:effectLst/>
                    <a:uLnTx/>
                    <a:uFillTx/>
                    <a:latin typeface="Book Antiqua"/>
                    <a:ea typeface="+mn-ea"/>
                    <a:cs typeface="+mn-cs"/>
                  </a:endParaRPr>
                </a:p>
              </p:txBody>
            </p:sp>
            <p:sp>
              <p:nvSpPr>
                <p:cNvPr id="25" name="Freeform 15">
                  <a:extLst>
                    <a:ext uri="{FF2B5EF4-FFF2-40B4-BE49-F238E27FC236}">
                      <a16:creationId xmlns:a16="http://schemas.microsoft.com/office/drawing/2014/main" id="{C7D1387D-F147-4713-B256-E0E4174A8E63}"/>
                    </a:ext>
                  </a:extLst>
                </p:cNvPr>
                <p:cNvSpPr>
                  <a:spLocks/>
                </p:cNvSpPr>
                <p:nvPr/>
              </p:nvSpPr>
              <p:spPr bwMode="auto">
                <a:xfrm>
                  <a:off x="4586363" y="3279228"/>
                  <a:ext cx="1122276" cy="2423826"/>
                </a:xfrm>
                <a:custGeom>
                  <a:avLst/>
                  <a:gdLst>
                    <a:gd name="T0" fmla="*/ 1173 w 2166"/>
                    <a:gd name="T1" fmla="*/ 324 h 4678"/>
                    <a:gd name="T2" fmla="*/ 1191 w 2166"/>
                    <a:gd name="T3" fmla="*/ 383 h 4678"/>
                    <a:gd name="T4" fmla="*/ 1220 w 2166"/>
                    <a:gd name="T5" fmla="*/ 500 h 4678"/>
                    <a:gd name="T6" fmla="*/ 1248 w 2166"/>
                    <a:gd name="T7" fmla="*/ 620 h 4678"/>
                    <a:gd name="T8" fmla="*/ 1271 w 2166"/>
                    <a:gd name="T9" fmla="*/ 741 h 4678"/>
                    <a:gd name="T10" fmla="*/ 1288 w 2166"/>
                    <a:gd name="T11" fmla="*/ 865 h 4678"/>
                    <a:gd name="T12" fmla="*/ 1302 w 2166"/>
                    <a:gd name="T13" fmla="*/ 988 h 4678"/>
                    <a:gd name="T14" fmla="*/ 1312 w 2166"/>
                    <a:gd name="T15" fmla="*/ 1114 h 4678"/>
                    <a:gd name="T16" fmla="*/ 1317 w 2166"/>
                    <a:gd name="T17" fmla="*/ 1240 h 4678"/>
                    <a:gd name="T18" fmla="*/ 1317 w 2166"/>
                    <a:gd name="T19" fmla="*/ 1303 h 4678"/>
                    <a:gd name="T20" fmla="*/ 1312 w 2166"/>
                    <a:gd name="T21" fmla="*/ 1496 h 4678"/>
                    <a:gd name="T22" fmla="*/ 1296 w 2166"/>
                    <a:gd name="T23" fmla="*/ 1684 h 4678"/>
                    <a:gd name="T24" fmla="*/ 1271 w 2166"/>
                    <a:gd name="T25" fmla="*/ 1869 h 4678"/>
                    <a:gd name="T26" fmla="*/ 1234 w 2166"/>
                    <a:gd name="T27" fmla="*/ 2052 h 4678"/>
                    <a:gd name="T28" fmla="*/ 1189 w 2166"/>
                    <a:gd name="T29" fmla="*/ 2231 h 4678"/>
                    <a:gd name="T30" fmla="*/ 1134 w 2166"/>
                    <a:gd name="T31" fmla="*/ 2406 h 4678"/>
                    <a:gd name="T32" fmla="*/ 1070 w 2166"/>
                    <a:gd name="T33" fmla="*/ 2577 h 4678"/>
                    <a:gd name="T34" fmla="*/ 998 w 2166"/>
                    <a:gd name="T35" fmla="*/ 2743 h 4678"/>
                    <a:gd name="T36" fmla="*/ 916 w 2166"/>
                    <a:gd name="T37" fmla="*/ 2903 h 4678"/>
                    <a:gd name="T38" fmla="*/ 827 w 2166"/>
                    <a:gd name="T39" fmla="*/ 3060 h 4678"/>
                    <a:gd name="T40" fmla="*/ 729 w 2166"/>
                    <a:gd name="T41" fmla="*/ 3211 h 4678"/>
                    <a:gd name="T42" fmla="*/ 624 w 2166"/>
                    <a:gd name="T43" fmla="*/ 3356 h 4678"/>
                    <a:gd name="T44" fmla="*/ 513 w 2166"/>
                    <a:gd name="T45" fmla="*/ 3496 h 4678"/>
                    <a:gd name="T46" fmla="*/ 393 w 2166"/>
                    <a:gd name="T47" fmla="*/ 3627 h 4678"/>
                    <a:gd name="T48" fmla="*/ 267 w 2166"/>
                    <a:gd name="T49" fmla="*/ 3755 h 4678"/>
                    <a:gd name="T50" fmla="*/ 135 w 2166"/>
                    <a:gd name="T51" fmla="*/ 3875 h 4678"/>
                    <a:gd name="T52" fmla="*/ 0 w 2166"/>
                    <a:gd name="T53" fmla="*/ 3725 h 4678"/>
                    <a:gd name="T54" fmla="*/ 743 w 2166"/>
                    <a:gd name="T55" fmla="*/ 4678 h 4678"/>
                    <a:gd name="T56" fmla="*/ 661 w 2166"/>
                    <a:gd name="T57" fmla="*/ 4540 h 4678"/>
                    <a:gd name="T58" fmla="*/ 746 w 2166"/>
                    <a:gd name="T59" fmla="*/ 4466 h 4678"/>
                    <a:gd name="T60" fmla="*/ 910 w 2166"/>
                    <a:gd name="T61" fmla="*/ 4312 h 4678"/>
                    <a:gd name="T62" fmla="*/ 1066 w 2166"/>
                    <a:gd name="T63" fmla="*/ 4149 h 4678"/>
                    <a:gd name="T64" fmla="*/ 1214 w 2166"/>
                    <a:gd name="T65" fmla="*/ 3979 h 4678"/>
                    <a:gd name="T66" fmla="*/ 1352 w 2166"/>
                    <a:gd name="T67" fmla="*/ 3799 h 4678"/>
                    <a:gd name="T68" fmla="*/ 1481 w 2166"/>
                    <a:gd name="T69" fmla="*/ 3614 h 4678"/>
                    <a:gd name="T70" fmla="*/ 1600 w 2166"/>
                    <a:gd name="T71" fmla="*/ 3420 h 4678"/>
                    <a:gd name="T72" fmla="*/ 1708 w 2166"/>
                    <a:gd name="T73" fmla="*/ 3220 h 4678"/>
                    <a:gd name="T74" fmla="*/ 1806 w 2166"/>
                    <a:gd name="T75" fmla="*/ 3014 h 4678"/>
                    <a:gd name="T76" fmla="*/ 1893 w 2166"/>
                    <a:gd name="T77" fmla="*/ 2802 h 4678"/>
                    <a:gd name="T78" fmla="*/ 1969 w 2166"/>
                    <a:gd name="T79" fmla="*/ 2584 h 4678"/>
                    <a:gd name="T80" fmla="*/ 2033 w 2166"/>
                    <a:gd name="T81" fmla="*/ 2362 h 4678"/>
                    <a:gd name="T82" fmla="*/ 2084 w 2166"/>
                    <a:gd name="T83" fmla="*/ 2133 h 4678"/>
                    <a:gd name="T84" fmla="*/ 2123 w 2166"/>
                    <a:gd name="T85" fmla="*/ 1902 h 4678"/>
                    <a:gd name="T86" fmla="*/ 2150 w 2166"/>
                    <a:gd name="T87" fmla="*/ 1665 h 4678"/>
                    <a:gd name="T88" fmla="*/ 2163 w 2166"/>
                    <a:gd name="T89" fmla="*/ 1425 h 4678"/>
                    <a:gd name="T90" fmla="*/ 2166 w 2166"/>
                    <a:gd name="T91" fmla="*/ 1303 h 4678"/>
                    <a:gd name="T92" fmla="*/ 2162 w 2166"/>
                    <a:gd name="T93" fmla="*/ 1134 h 4678"/>
                    <a:gd name="T94" fmla="*/ 2153 w 2166"/>
                    <a:gd name="T95" fmla="*/ 967 h 4678"/>
                    <a:gd name="T96" fmla="*/ 2136 w 2166"/>
                    <a:gd name="T97" fmla="*/ 801 h 4678"/>
                    <a:gd name="T98" fmla="*/ 2113 w 2166"/>
                    <a:gd name="T99" fmla="*/ 636 h 4678"/>
                    <a:gd name="T100" fmla="*/ 2084 w 2166"/>
                    <a:gd name="T101" fmla="*/ 473 h 4678"/>
                    <a:gd name="T102" fmla="*/ 2049 w 2166"/>
                    <a:gd name="T103" fmla="*/ 313 h 4678"/>
                    <a:gd name="T104" fmla="*/ 2007 w 2166"/>
                    <a:gd name="T105" fmla="*/ 156 h 4678"/>
                    <a:gd name="T106" fmla="*/ 1961 w 2166"/>
                    <a:gd name="T107" fmla="*/ 0 h 46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2166" h="4678">
                      <a:moveTo>
                        <a:pt x="1650" y="460"/>
                      </a:moveTo>
                      <a:lnTo>
                        <a:pt x="1173" y="324"/>
                      </a:lnTo>
                      <a:lnTo>
                        <a:pt x="1173" y="324"/>
                      </a:lnTo>
                      <a:lnTo>
                        <a:pt x="1191" y="383"/>
                      </a:lnTo>
                      <a:lnTo>
                        <a:pt x="1205" y="441"/>
                      </a:lnTo>
                      <a:lnTo>
                        <a:pt x="1220" y="500"/>
                      </a:lnTo>
                      <a:lnTo>
                        <a:pt x="1235" y="561"/>
                      </a:lnTo>
                      <a:lnTo>
                        <a:pt x="1248" y="620"/>
                      </a:lnTo>
                      <a:lnTo>
                        <a:pt x="1260" y="681"/>
                      </a:lnTo>
                      <a:lnTo>
                        <a:pt x="1271" y="741"/>
                      </a:lnTo>
                      <a:lnTo>
                        <a:pt x="1279" y="802"/>
                      </a:lnTo>
                      <a:lnTo>
                        <a:pt x="1288" y="865"/>
                      </a:lnTo>
                      <a:lnTo>
                        <a:pt x="1296" y="925"/>
                      </a:lnTo>
                      <a:lnTo>
                        <a:pt x="1302" y="988"/>
                      </a:lnTo>
                      <a:lnTo>
                        <a:pt x="1308" y="1051"/>
                      </a:lnTo>
                      <a:lnTo>
                        <a:pt x="1312" y="1114"/>
                      </a:lnTo>
                      <a:lnTo>
                        <a:pt x="1315" y="1177"/>
                      </a:lnTo>
                      <a:lnTo>
                        <a:pt x="1317" y="1240"/>
                      </a:lnTo>
                      <a:lnTo>
                        <a:pt x="1317" y="1303"/>
                      </a:lnTo>
                      <a:lnTo>
                        <a:pt x="1317" y="1303"/>
                      </a:lnTo>
                      <a:lnTo>
                        <a:pt x="1315" y="1400"/>
                      </a:lnTo>
                      <a:lnTo>
                        <a:pt x="1312" y="1496"/>
                      </a:lnTo>
                      <a:lnTo>
                        <a:pt x="1305" y="1589"/>
                      </a:lnTo>
                      <a:lnTo>
                        <a:pt x="1296" y="1684"/>
                      </a:lnTo>
                      <a:lnTo>
                        <a:pt x="1284" y="1778"/>
                      </a:lnTo>
                      <a:lnTo>
                        <a:pt x="1271" y="1869"/>
                      </a:lnTo>
                      <a:lnTo>
                        <a:pt x="1253" y="1961"/>
                      </a:lnTo>
                      <a:lnTo>
                        <a:pt x="1234" y="2052"/>
                      </a:lnTo>
                      <a:lnTo>
                        <a:pt x="1213" y="2142"/>
                      </a:lnTo>
                      <a:lnTo>
                        <a:pt x="1189" y="2231"/>
                      </a:lnTo>
                      <a:lnTo>
                        <a:pt x="1162" y="2319"/>
                      </a:lnTo>
                      <a:lnTo>
                        <a:pt x="1134" y="2406"/>
                      </a:lnTo>
                      <a:lnTo>
                        <a:pt x="1103" y="2491"/>
                      </a:lnTo>
                      <a:lnTo>
                        <a:pt x="1070" y="2577"/>
                      </a:lnTo>
                      <a:lnTo>
                        <a:pt x="1035" y="2660"/>
                      </a:lnTo>
                      <a:lnTo>
                        <a:pt x="998" y="2743"/>
                      </a:lnTo>
                      <a:lnTo>
                        <a:pt x="958" y="2823"/>
                      </a:lnTo>
                      <a:lnTo>
                        <a:pt x="916" y="2903"/>
                      </a:lnTo>
                      <a:lnTo>
                        <a:pt x="873" y="2983"/>
                      </a:lnTo>
                      <a:lnTo>
                        <a:pt x="827" y="3060"/>
                      </a:lnTo>
                      <a:lnTo>
                        <a:pt x="780" y="3135"/>
                      </a:lnTo>
                      <a:lnTo>
                        <a:pt x="729" y="3211"/>
                      </a:lnTo>
                      <a:lnTo>
                        <a:pt x="678" y="3284"/>
                      </a:lnTo>
                      <a:lnTo>
                        <a:pt x="624" y="3356"/>
                      </a:lnTo>
                      <a:lnTo>
                        <a:pt x="569" y="3426"/>
                      </a:lnTo>
                      <a:lnTo>
                        <a:pt x="513" y="3496"/>
                      </a:lnTo>
                      <a:lnTo>
                        <a:pt x="454" y="3562"/>
                      </a:lnTo>
                      <a:lnTo>
                        <a:pt x="393" y="3627"/>
                      </a:lnTo>
                      <a:lnTo>
                        <a:pt x="331" y="3693"/>
                      </a:lnTo>
                      <a:lnTo>
                        <a:pt x="267" y="3755"/>
                      </a:lnTo>
                      <a:lnTo>
                        <a:pt x="202" y="3816"/>
                      </a:lnTo>
                      <a:lnTo>
                        <a:pt x="135" y="3875"/>
                      </a:lnTo>
                      <a:lnTo>
                        <a:pt x="31" y="3702"/>
                      </a:lnTo>
                      <a:lnTo>
                        <a:pt x="0" y="3725"/>
                      </a:lnTo>
                      <a:lnTo>
                        <a:pt x="27" y="4472"/>
                      </a:lnTo>
                      <a:lnTo>
                        <a:pt x="743" y="4678"/>
                      </a:lnTo>
                      <a:lnTo>
                        <a:pt x="774" y="4655"/>
                      </a:lnTo>
                      <a:lnTo>
                        <a:pt x="661" y="4540"/>
                      </a:lnTo>
                      <a:lnTo>
                        <a:pt x="661" y="4540"/>
                      </a:lnTo>
                      <a:lnTo>
                        <a:pt x="746" y="4466"/>
                      </a:lnTo>
                      <a:lnTo>
                        <a:pt x="829" y="4391"/>
                      </a:lnTo>
                      <a:lnTo>
                        <a:pt x="910" y="4312"/>
                      </a:lnTo>
                      <a:lnTo>
                        <a:pt x="990" y="4232"/>
                      </a:lnTo>
                      <a:lnTo>
                        <a:pt x="1066" y="4149"/>
                      </a:lnTo>
                      <a:lnTo>
                        <a:pt x="1142" y="4065"/>
                      </a:lnTo>
                      <a:lnTo>
                        <a:pt x="1214" y="3979"/>
                      </a:lnTo>
                      <a:lnTo>
                        <a:pt x="1284" y="3890"/>
                      </a:lnTo>
                      <a:lnTo>
                        <a:pt x="1352" y="3799"/>
                      </a:lnTo>
                      <a:lnTo>
                        <a:pt x="1417" y="3707"/>
                      </a:lnTo>
                      <a:lnTo>
                        <a:pt x="1481" y="3614"/>
                      </a:lnTo>
                      <a:lnTo>
                        <a:pt x="1542" y="3518"/>
                      </a:lnTo>
                      <a:lnTo>
                        <a:pt x="1600" y="3420"/>
                      </a:lnTo>
                      <a:lnTo>
                        <a:pt x="1655" y="3321"/>
                      </a:lnTo>
                      <a:lnTo>
                        <a:pt x="1708" y="3220"/>
                      </a:lnTo>
                      <a:lnTo>
                        <a:pt x="1758" y="3118"/>
                      </a:lnTo>
                      <a:lnTo>
                        <a:pt x="1806" y="3014"/>
                      </a:lnTo>
                      <a:lnTo>
                        <a:pt x="1850" y="2909"/>
                      </a:lnTo>
                      <a:lnTo>
                        <a:pt x="1893" y="2802"/>
                      </a:lnTo>
                      <a:lnTo>
                        <a:pt x="1932" y="2694"/>
                      </a:lnTo>
                      <a:lnTo>
                        <a:pt x="1969" y="2584"/>
                      </a:lnTo>
                      <a:lnTo>
                        <a:pt x="2001" y="2474"/>
                      </a:lnTo>
                      <a:lnTo>
                        <a:pt x="2033" y="2362"/>
                      </a:lnTo>
                      <a:lnTo>
                        <a:pt x="2059" y="2249"/>
                      </a:lnTo>
                      <a:lnTo>
                        <a:pt x="2084" y="2133"/>
                      </a:lnTo>
                      <a:lnTo>
                        <a:pt x="2105" y="2018"/>
                      </a:lnTo>
                      <a:lnTo>
                        <a:pt x="2123" y="1902"/>
                      </a:lnTo>
                      <a:lnTo>
                        <a:pt x="2138" y="1784"/>
                      </a:lnTo>
                      <a:lnTo>
                        <a:pt x="2150" y="1665"/>
                      </a:lnTo>
                      <a:lnTo>
                        <a:pt x="2159" y="1546"/>
                      </a:lnTo>
                      <a:lnTo>
                        <a:pt x="2163" y="1425"/>
                      </a:lnTo>
                      <a:lnTo>
                        <a:pt x="2166" y="1303"/>
                      </a:lnTo>
                      <a:lnTo>
                        <a:pt x="2166" y="1303"/>
                      </a:lnTo>
                      <a:lnTo>
                        <a:pt x="2165" y="1219"/>
                      </a:lnTo>
                      <a:lnTo>
                        <a:pt x="2162" y="1134"/>
                      </a:lnTo>
                      <a:lnTo>
                        <a:pt x="2159" y="1050"/>
                      </a:lnTo>
                      <a:lnTo>
                        <a:pt x="2153" y="967"/>
                      </a:lnTo>
                      <a:lnTo>
                        <a:pt x="2145" y="882"/>
                      </a:lnTo>
                      <a:lnTo>
                        <a:pt x="2136" y="801"/>
                      </a:lnTo>
                      <a:lnTo>
                        <a:pt x="2124" y="718"/>
                      </a:lnTo>
                      <a:lnTo>
                        <a:pt x="2113" y="636"/>
                      </a:lnTo>
                      <a:lnTo>
                        <a:pt x="2099" y="555"/>
                      </a:lnTo>
                      <a:lnTo>
                        <a:pt x="2084" y="473"/>
                      </a:lnTo>
                      <a:lnTo>
                        <a:pt x="2067" y="393"/>
                      </a:lnTo>
                      <a:lnTo>
                        <a:pt x="2049" y="313"/>
                      </a:lnTo>
                      <a:lnTo>
                        <a:pt x="2030" y="235"/>
                      </a:lnTo>
                      <a:lnTo>
                        <a:pt x="2007" y="156"/>
                      </a:lnTo>
                      <a:lnTo>
                        <a:pt x="1985" y="77"/>
                      </a:lnTo>
                      <a:lnTo>
                        <a:pt x="1961" y="0"/>
                      </a:lnTo>
                      <a:lnTo>
                        <a:pt x="1650" y="460"/>
                      </a:lnTo>
                      <a:close/>
                    </a:path>
                  </a:pathLst>
                </a:custGeom>
                <a:solidFill>
                  <a:schemeClr val="bg2"/>
                </a:solidFill>
                <a:ln w="28575">
                  <a:solidFill>
                    <a:srgbClr val="4457EC"/>
                  </a:solidFill>
                </a:ln>
              </p:spPr>
              <p:txBody>
                <a:bodyPr vert="horz" wrap="square" lIns="82953" tIns="41476" rIns="82953" bIns="41476"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ZA" sz="1179" b="0" i="0" u="none" strike="noStrike" kern="1200" cap="none" spc="0" normalizeH="0" baseline="0" noProof="0">
                    <a:ln>
                      <a:noFill/>
                    </a:ln>
                    <a:solidFill>
                      <a:srgbClr val="FFFFFF"/>
                    </a:solidFill>
                    <a:effectLst/>
                    <a:uLnTx/>
                    <a:uFillTx/>
                    <a:latin typeface="Book Antiqua"/>
                    <a:ea typeface="+mn-ea"/>
                    <a:cs typeface="+mn-cs"/>
                  </a:endParaRPr>
                </a:p>
              </p:txBody>
            </p:sp>
            <p:sp>
              <p:nvSpPr>
                <p:cNvPr id="26" name="Freeform 16">
                  <a:extLst>
                    <a:ext uri="{FF2B5EF4-FFF2-40B4-BE49-F238E27FC236}">
                      <a16:creationId xmlns:a16="http://schemas.microsoft.com/office/drawing/2014/main" id="{4A74978C-7BAF-4CBE-B7F1-74AD229300CB}"/>
                    </a:ext>
                  </a:extLst>
                </p:cNvPr>
                <p:cNvSpPr>
                  <a:spLocks/>
                </p:cNvSpPr>
                <p:nvPr/>
              </p:nvSpPr>
              <p:spPr bwMode="auto">
                <a:xfrm>
                  <a:off x="1431970" y="1673016"/>
                  <a:ext cx="2137817" cy="1712948"/>
                </a:xfrm>
                <a:custGeom>
                  <a:avLst/>
                  <a:gdLst>
                    <a:gd name="T0" fmla="*/ 3667 w 4125"/>
                    <a:gd name="T1" fmla="*/ 0 h 3307"/>
                    <a:gd name="T2" fmla="*/ 3657 w 4125"/>
                    <a:gd name="T3" fmla="*/ 182 h 3307"/>
                    <a:gd name="T4" fmla="*/ 3418 w 4125"/>
                    <a:gd name="T5" fmla="*/ 209 h 3307"/>
                    <a:gd name="T6" fmla="*/ 3184 w 4125"/>
                    <a:gd name="T7" fmla="*/ 249 h 3307"/>
                    <a:gd name="T8" fmla="*/ 2954 w 4125"/>
                    <a:gd name="T9" fmla="*/ 301 h 3307"/>
                    <a:gd name="T10" fmla="*/ 2729 w 4125"/>
                    <a:gd name="T11" fmla="*/ 366 h 3307"/>
                    <a:gd name="T12" fmla="*/ 2509 w 4125"/>
                    <a:gd name="T13" fmla="*/ 443 h 3307"/>
                    <a:gd name="T14" fmla="*/ 2296 w 4125"/>
                    <a:gd name="T15" fmla="*/ 531 h 3307"/>
                    <a:gd name="T16" fmla="*/ 2088 w 4125"/>
                    <a:gd name="T17" fmla="*/ 630 h 3307"/>
                    <a:gd name="T18" fmla="*/ 1887 w 4125"/>
                    <a:gd name="T19" fmla="*/ 740 h 3307"/>
                    <a:gd name="T20" fmla="*/ 1693 w 4125"/>
                    <a:gd name="T21" fmla="*/ 860 h 3307"/>
                    <a:gd name="T22" fmla="*/ 1506 w 4125"/>
                    <a:gd name="T23" fmla="*/ 990 h 3307"/>
                    <a:gd name="T24" fmla="*/ 1325 w 4125"/>
                    <a:gd name="T25" fmla="*/ 1131 h 3307"/>
                    <a:gd name="T26" fmla="*/ 1153 w 4125"/>
                    <a:gd name="T27" fmla="*/ 1279 h 3307"/>
                    <a:gd name="T28" fmla="*/ 990 w 4125"/>
                    <a:gd name="T29" fmla="*/ 1438 h 3307"/>
                    <a:gd name="T30" fmla="*/ 836 w 4125"/>
                    <a:gd name="T31" fmla="*/ 1605 h 3307"/>
                    <a:gd name="T32" fmla="*/ 689 w 4125"/>
                    <a:gd name="T33" fmla="*/ 1779 h 3307"/>
                    <a:gd name="T34" fmla="*/ 552 w 4125"/>
                    <a:gd name="T35" fmla="*/ 1962 h 3307"/>
                    <a:gd name="T36" fmla="*/ 426 w 4125"/>
                    <a:gd name="T37" fmla="*/ 2152 h 3307"/>
                    <a:gd name="T38" fmla="*/ 309 w 4125"/>
                    <a:gd name="T39" fmla="*/ 2349 h 3307"/>
                    <a:gd name="T40" fmla="*/ 203 w 4125"/>
                    <a:gd name="T41" fmla="*/ 2552 h 3307"/>
                    <a:gd name="T42" fmla="*/ 108 w 4125"/>
                    <a:gd name="T43" fmla="*/ 2763 h 3307"/>
                    <a:gd name="T44" fmla="*/ 25 w 4125"/>
                    <a:gd name="T45" fmla="*/ 2979 h 3307"/>
                    <a:gd name="T46" fmla="*/ 809 w 4125"/>
                    <a:gd name="T47" fmla="*/ 3307 h 3307"/>
                    <a:gd name="T48" fmla="*/ 850 w 4125"/>
                    <a:gd name="T49" fmla="*/ 3193 h 3307"/>
                    <a:gd name="T50" fmla="*/ 920 w 4125"/>
                    <a:gd name="T51" fmla="*/ 3024 h 3307"/>
                    <a:gd name="T52" fmla="*/ 999 w 4125"/>
                    <a:gd name="T53" fmla="*/ 2861 h 3307"/>
                    <a:gd name="T54" fmla="*/ 1085 w 4125"/>
                    <a:gd name="T55" fmla="*/ 2702 h 3307"/>
                    <a:gd name="T56" fmla="*/ 1180 w 4125"/>
                    <a:gd name="T57" fmla="*/ 2548 h 3307"/>
                    <a:gd name="T58" fmla="*/ 1282 w 4125"/>
                    <a:gd name="T59" fmla="*/ 2401 h 3307"/>
                    <a:gd name="T60" fmla="*/ 1392 w 4125"/>
                    <a:gd name="T61" fmla="*/ 2259 h 3307"/>
                    <a:gd name="T62" fmla="*/ 1509 w 4125"/>
                    <a:gd name="T63" fmla="*/ 2123 h 3307"/>
                    <a:gd name="T64" fmla="*/ 1633 w 4125"/>
                    <a:gd name="T65" fmla="*/ 1994 h 3307"/>
                    <a:gd name="T66" fmla="*/ 1764 w 4125"/>
                    <a:gd name="T67" fmla="*/ 1871 h 3307"/>
                    <a:gd name="T68" fmla="*/ 1902 w 4125"/>
                    <a:gd name="T69" fmla="*/ 1755 h 3307"/>
                    <a:gd name="T70" fmla="*/ 2045 w 4125"/>
                    <a:gd name="T71" fmla="*/ 1647 h 3307"/>
                    <a:gd name="T72" fmla="*/ 2194 w 4125"/>
                    <a:gd name="T73" fmla="*/ 1546 h 3307"/>
                    <a:gd name="T74" fmla="*/ 2348 w 4125"/>
                    <a:gd name="T75" fmla="*/ 1453 h 3307"/>
                    <a:gd name="T76" fmla="*/ 2508 w 4125"/>
                    <a:gd name="T77" fmla="*/ 1368 h 3307"/>
                    <a:gd name="T78" fmla="*/ 2672 w 4125"/>
                    <a:gd name="T79" fmla="*/ 1293 h 3307"/>
                    <a:gd name="T80" fmla="*/ 2841 w 4125"/>
                    <a:gd name="T81" fmla="*/ 1224 h 3307"/>
                    <a:gd name="T82" fmla="*/ 3015 w 4125"/>
                    <a:gd name="T83" fmla="*/ 1165 h 3307"/>
                    <a:gd name="T84" fmla="*/ 3193 w 4125"/>
                    <a:gd name="T85" fmla="*/ 1116 h 3307"/>
                    <a:gd name="T86" fmla="*/ 3375 w 4125"/>
                    <a:gd name="T87" fmla="*/ 1076 h 3307"/>
                    <a:gd name="T88" fmla="*/ 3559 w 4125"/>
                    <a:gd name="T89" fmla="*/ 1045 h 3307"/>
                    <a:gd name="T90" fmla="*/ 3669 w 4125"/>
                    <a:gd name="T91" fmla="*/ 1210 h 33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4125" h="3307">
                      <a:moveTo>
                        <a:pt x="3707" y="1208"/>
                      </a:moveTo>
                      <a:lnTo>
                        <a:pt x="4125" y="588"/>
                      </a:lnTo>
                      <a:lnTo>
                        <a:pt x="3667" y="0"/>
                      </a:lnTo>
                      <a:lnTo>
                        <a:pt x="3629" y="1"/>
                      </a:lnTo>
                      <a:lnTo>
                        <a:pt x="3657" y="182"/>
                      </a:lnTo>
                      <a:lnTo>
                        <a:pt x="3657" y="182"/>
                      </a:lnTo>
                      <a:lnTo>
                        <a:pt x="3577" y="190"/>
                      </a:lnTo>
                      <a:lnTo>
                        <a:pt x="3497" y="199"/>
                      </a:lnTo>
                      <a:lnTo>
                        <a:pt x="3418" y="209"/>
                      </a:lnTo>
                      <a:lnTo>
                        <a:pt x="3340" y="221"/>
                      </a:lnTo>
                      <a:lnTo>
                        <a:pt x="3261" y="234"/>
                      </a:lnTo>
                      <a:lnTo>
                        <a:pt x="3184" y="249"/>
                      </a:lnTo>
                      <a:lnTo>
                        <a:pt x="3107" y="265"/>
                      </a:lnTo>
                      <a:lnTo>
                        <a:pt x="3030" y="283"/>
                      </a:lnTo>
                      <a:lnTo>
                        <a:pt x="2954" y="301"/>
                      </a:lnTo>
                      <a:lnTo>
                        <a:pt x="2879" y="322"/>
                      </a:lnTo>
                      <a:lnTo>
                        <a:pt x="2804" y="342"/>
                      </a:lnTo>
                      <a:lnTo>
                        <a:pt x="2729" y="366"/>
                      </a:lnTo>
                      <a:lnTo>
                        <a:pt x="2656" y="390"/>
                      </a:lnTo>
                      <a:lnTo>
                        <a:pt x="2582" y="415"/>
                      </a:lnTo>
                      <a:lnTo>
                        <a:pt x="2509" y="443"/>
                      </a:lnTo>
                      <a:lnTo>
                        <a:pt x="2438" y="470"/>
                      </a:lnTo>
                      <a:lnTo>
                        <a:pt x="2367" y="500"/>
                      </a:lnTo>
                      <a:lnTo>
                        <a:pt x="2296" y="531"/>
                      </a:lnTo>
                      <a:lnTo>
                        <a:pt x="2226" y="562"/>
                      </a:lnTo>
                      <a:lnTo>
                        <a:pt x="2157" y="596"/>
                      </a:lnTo>
                      <a:lnTo>
                        <a:pt x="2088" y="630"/>
                      </a:lnTo>
                      <a:lnTo>
                        <a:pt x="2020" y="666"/>
                      </a:lnTo>
                      <a:lnTo>
                        <a:pt x="1953" y="703"/>
                      </a:lnTo>
                      <a:lnTo>
                        <a:pt x="1887" y="740"/>
                      </a:lnTo>
                      <a:lnTo>
                        <a:pt x="1822" y="778"/>
                      </a:lnTo>
                      <a:lnTo>
                        <a:pt x="1756" y="818"/>
                      </a:lnTo>
                      <a:lnTo>
                        <a:pt x="1693" y="860"/>
                      </a:lnTo>
                      <a:lnTo>
                        <a:pt x="1629" y="903"/>
                      </a:lnTo>
                      <a:lnTo>
                        <a:pt x="1567" y="946"/>
                      </a:lnTo>
                      <a:lnTo>
                        <a:pt x="1506" y="990"/>
                      </a:lnTo>
                      <a:lnTo>
                        <a:pt x="1445" y="1036"/>
                      </a:lnTo>
                      <a:lnTo>
                        <a:pt x="1384" y="1082"/>
                      </a:lnTo>
                      <a:lnTo>
                        <a:pt x="1325" y="1131"/>
                      </a:lnTo>
                      <a:lnTo>
                        <a:pt x="1267" y="1180"/>
                      </a:lnTo>
                      <a:lnTo>
                        <a:pt x="1209" y="1229"/>
                      </a:lnTo>
                      <a:lnTo>
                        <a:pt x="1153" y="1279"/>
                      </a:lnTo>
                      <a:lnTo>
                        <a:pt x="1098" y="1331"/>
                      </a:lnTo>
                      <a:lnTo>
                        <a:pt x="1043" y="1384"/>
                      </a:lnTo>
                      <a:lnTo>
                        <a:pt x="990" y="1438"/>
                      </a:lnTo>
                      <a:lnTo>
                        <a:pt x="938" y="1493"/>
                      </a:lnTo>
                      <a:lnTo>
                        <a:pt x="886" y="1547"/>
                      </a:lnTo>
                      <a:lnTo>
                        <a:pt x="836" y="1605"/>
                      </a:lnTo>
                      <a:lnTo>
                        <a:pt x="785" y="1662"/>
                      </a:lnTo>
                      <a:lnTo>
                        <a:pt x="736" y="1721"/>
                      </a:lnTo>
                      <a:lnTo>
                        <a:pt x="689" y="1779"/>
                      </a:lnTo>
                      <a:lnTo>
                        <a:pt x="643" y="1839"/>
                      </a:lnTo>
                      <a:lnTo>
                        <a:pt x="597" y="1900"/>
                      </a:lnTo>
                      <a:lnTo>
                        <a:pt x="552" y="1962"/>
                      </a:lnTo>
                      <a:lnTo>
                        <a:pt x="510" y="2025"/>
                      </a:lnTo>
                      <a:lnTo>
                        <a:pt x="467" y="2088"/>
                      </a:lnTo>
                      <a:lnTo>
                        <a:pt x="426" y="2152"/>
                      </a:lnTo>
                      <a:lnTo>
                        <a:pt x="386" y="2217"/>
                      </a:lnTo>
                      <a:lnTo>
                        <a:pt x="346" y="2283"/>
                      </a:lnTo>
                      <a:lnTo>
                        <a:pt x="309" y="2349"/>
                      </a:lnTo>
                      <a:lnTo>
                        <a:pt x="272" y="2416"/>
                      </a:lnTo>
                      <a:lnTo>
                        <a:pt x="237" y="2484"/>
                      </a:lnTo>
                      <a:lnTo>
                        <a:pt x="203" y="2552"/>
                      </a:lnTo>
                      <a:lnTo>
                        <a:pt x="170" y="2622"/>
                      </a:lnTo>
                      <a:lnTo>
                        <a:pt x="139" y="2692"/>
                      </a:lnTo>
                      <a:lnTo>
                        <a:pt x="108" y="2763"/>
                      </a:lnTo>
                      <a:lnTo>
                        <a:pt x="80" y="2834"/>
                      </a:lnTo>
                      <a:lnTo>
                        <a:pt x="51" y="2907"/>
                      </a:lnTo>
                      <a:lnTo>
                        <a:pt x="25" y="2979"/>
                      </a:lnTo>
                      <a:lnTo>
                        <a:pt x="0" y="3052"/>
                      </a:lnTo>
                      <a:lnTo>
                        <a:pt x="475" y="2880"/>
                      </a:lnTo>
                      <a:lnTo>
                        <a:pt x="809" y="3307"/>
                      </a:lnTo>
                      <a:lnTo>
                        <a:pt x="809" y="3307"/>
                      </a:lnTo>
                      <a:lnTo>
                        <a:pt x="828" y="3249"/>
                      </a:lnTo>
                      <a:lnTo>
                        <a:pt x="850" y="3193"/>
                      </a:lnTo>
                      <a:lnTo>
                        <a:pt x="873" y="3135"/>
                      </a:lnTo>
                      <a:lnTo>
                        <a:pt x="895" y="3080"/>
                      </a:lnTo>
                      <a:lnTo>
                        <a:pt x="920" y="3024"/>
                      </a:lnTo>
                      <a:lnTo>
                        <a:pt x="945" y="2969"/>
                      </a:lnTo>
                      <a:lnTo>
                        <a:pt x="971" y="2914"/>
                      </a:lnTo>
                      <a:lnTo>
                        <a:pt x="999" y="2861"/>
                      </a:lnTo>
                      <a:lnTo>
                        <a:pt x="1025" y="2807"/>
                      </a:lnTo>
                      <a:lnTo>
                        <a:pt x="1055" y="2754"/>
                      </a:lnTo>
                      <a:lnTo>
                        <a:pt x="1085" y="2702"/>
                      </a:lnTo>
                      <a:lnTo>
                        <a:pt x="1116" y="2650"/>
                      </a:lnTo>
                      <a:lnTo>
                        <a:pt x="1147" y="2598"/>
                      </a:lnTo>
                      <a:lnTo>
                        <a:pt x="1180" y="2548"/>
                      </a:lnTo>
                      <a:lnTo>
                        <a:pt x="1212" y="2499"/>
                      </a:lnTo>
                      <a:lnTo>
                        <a:pt x="1248" y="2449"/>
                      </a:lnTo>
                      <a:lnTo>
                        <a:pt x="1282" y="2401"/>
                      </a:lnTo>
                      <a:lnTo>
                        <a:pt x="1317" y="2352"/>
                      </a:lnTo>
                      <a:lnTo>
                        <a:pt x="1355" y="2305"/>
                      </a:lnTo>
                      <a:lnTo>
                        <a:pt x="1392" y="2259"/>
                      </a:lnTo>
                      <a:lnTo>
                        <a:pt x="1430" y="2213"/>
                      </a:lnTo>
                      <a:lnTo>
                        <a:pt x="1470" y="2167"/>
                      </a:lnTo>
                      <a:lnTo>
                        <a:pt x="1509" y="2123"/>
                      </a:lnTo>
                      <a:lnTo>
                        <a:pt x="1550" y="2080"/>
                      </a:lnTo>
                      <a:lnTo>
                        <a:pt x="1592" y="2037"/>
                      </a:lnTo>
                      <a:lnTo>
                        <a:pt x="1633" y="1994"/>
                      </a:lnTo>
                      <a:lnTo>
                        <a:pt x="1676" y="1952"/>
                      </a:lnTo>
                      <a:lnTo>
                        <a:pt x="1721" y="1911"/>
                      </a:lnTo>
                      <a:lnTo>
                        <a:pt x="1764" y="1871"/>
                      </a:lnTo>
                      <a:lnTo>
                        <a:pt x="1810" y="1832"/>
                      </a:lnTo>
                      <a:lnTo>
                        <a:pt x="1856" y="1794"/>
                      </a:lnTo>
                      <a:lnTo>
                        <a:pt x="1902" y="1755"/>
                      </a:lnTo>
                      <a:lnTo>
                        <a:pt x="1949" y="1718"/>
                      </a:lnTo>
                      <a:lnTo>
                        <a:pt x="1996" y="1682"/>
                      </a:lnTo>
                      <a:lnTo>
                        <a:pt x="2045" y="1647"/>
                      </a:lnTo>
                      <a:lnTo>
                        <a:pt x="2094" y="1613"/>
                      </a:lnTo>
                      <a:lnTo>
                        <a:pt x="2143" y="1579"/>
                      </a:lnTo>
                      <a:lnTo>
                        <a:pt x="2194" y="1546"/>
                      </a:lnTo>
                      <a:lnTo>
                        <a:pt x="2244" y="1515"/>
                      </a:lnTo>
                      <a:lnTo>
                        <a:pt x="2296" y="1484"/>
                      </a:lnTo>
                      <a:lnTo>
                        <a:pt x="2348" y="1453"/>
                      </a:lnTo>
                      <a:lnTo>
                        <a:pt x="2401" y="1424"/>
                      </a:lnTo>
                      <a:lnTo>
                        <a:pt x="2455" y="1396"/>
                      </a:lnTo>
                      <a:lnTo>
                        <a:pt x="2508" y="1368"/>
                      </a:lnTo>
                      <a:lnTo>
                        <a:pt x="2563" y="1341"/>
                      </a:lnTo>
                      <a:lnTo>
                        <a:pt x="2618" y="1316"/>
                      </a:lnTo>
                      <a:lnTo>
                        <a:pt x="2672" y="1293"/>
                      </a:lnTo>
                      <a:lnTo>
                        <a:pt x="2729" y="1269"/>
                      </a:lnTo>
                      <a:lnTo>
                        <a:pt x="2785" y="1245"/>
                      </a:lnTo>
                      <a:lnTo>
                        <a:pt x="2841" y="1224"/>
                      </a:lnTo>
                      <a:lnTo>
                        <a:pt x="2899" y="1204"/>
                      </a:lnTo>
                      <a:lnTo>
                        <a:pt x="2957" y="1184"/>
                      </a:lnTo>
                      <a:lnTo>
                        <a:pt x="3015" y="1165"/>
                      </a:lnTo>
                      <a:lnTo>
                        <a:pt x="3074" y="1147"/>
                      </a:lnTo>
                      <a:lnTo>
                        <a:pt x="3134" y="1131"/>
                      </a:lnTo>
                      <a:lnTo>
                        <a:pt x="3193" y="1116"/>
                      </a:lnTo>
                      <a:lnTo>
                        <a:pt x="3254" y="1101"/>
                      </a:lnTo>
                      <a:lnTo>
                        <a:pt x="3314" y="1088"/>
                      </a:lnTo>
                      <a:lnTo>
                        <a:pt x="3375" y="1076"/>
                      </a:lnTo>
                      <a:lnTo>
                        <a:pt x="3436" y="1064"/>
                      </a:lnTo>
                      <a:lnTo>
                        <a:pt x="3498" y="1054"/>
                      </a:lnTo>
                      <a:lnTo>
                        <a:pt x="3559" y="1045"/>
                      </a:lnTo>
                      <a:lnTo>
                        <a:pt x="3621" y="1038"/>
                      </a:lnTo>
                      <a:lnTo>
                        <a:pt x="3685" y="1032"/>
                      </a:lnTo>
                      <a:lnTo>
                        <a:pt x="3669" y="1210"/>
                      </a:lnTo>
                      <a:lnTo>
                        <a:pt x="3707" y="1208"/>
                      </a:lnTo>
                      <a:close/>
                    </a:path>
                  </a:pathLst>
                </a:custGeom>
                <a:solidFill>
                  <a:schemeClr val="bg2"/>
                </a:solidFill>
                <a:ln w="28575">
                  <a:solidFill>
                    <a:srgbClr val="4457EC"/>
                  </a:solidFill>
                </a:ln>
              </p:spPr>
              <p:txBody>
                <a:bodyPr vert="horz" wrap="square" lIns="82953" tIns="41476" rIns="82953" bIns="41476"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ZA" sz="1179" b="0" i="0" u="none" strike="noStrike" kern="1200" cap="none" spc="0" normalizeH="0" baseline="0" noProof="0">
                    <a:ln>
                      <a:noFill/>
                    </a:ln>
                    <a:solidFill>
                      <a:srgbClr val="FFFFFF"/>
                    </a:solidFill>
                    <a:effectLst/>
                    <a:uLnTx/>
                    <a:uFillTx/>
                    <a:latin typeface="Book Antiqua"/>
                    <a:ea typeface="+mn-ea"/>
                    <a:cs typeface="+mn-cs"/>
                  </a:endParaRPr>
                </a:p>
              </p:txBody>
            </p:sp>
            <p:sp>
              <p:nvSpPr>
                <p:cNvPr id="27" name="Freeform 17">
                  <a:extLst>
                    <a:ext uri="{FF2B5EF4-FFF2-40B4-BE49-F238E27FC236}">
                      <a16:creationId xmlns:a16="http://schemas.microsoft.com/office/drawing/2014/main" id="{7156E801-ECC5-40BB-BA8C-45267537295E}"/>
                    </a:ext>
                  </a:extLst>
                </p:cNvPr>
                <p:cNvSpPr>
                  <a:spLocks/>
                </p:cNvSpPr>
                <p:nvPr/>
              </p:nvSpPr>
              <p:spPr bwMode="auto">
                <a:xfrm>
                  <a:off x="3520046" y="1759027"/>
                  <a:ext cx="2100512" cy="1651808"/>
                </a:xfrm>
                <a:custGeom>
                  <a:avLst/>
                  <a:gdLst>
                    <a:gd name="T0" fmla="*/ 4055 w 4055"/>
                    <a:gd name="T1" fmla="*/ 2572 h 3188"/>
                    <a:gd name="T2" fmla="*/ 3898 w 4055"/>
                    <a:gd name="T3" fmla="*/ 2607 h 3188"/>
                    <a:gd name="T4" fmla="*/ 3803 w 4055"/>
                    <a:gd name="T5" fmla="*/ 2395 h 3188"/>
                    <a:gd name="T6" fmla="*/ 3696 w 4055"/>
                    <a:gd name="T7" fmla="*/ 2191 h 3188"/>
                    <a:gd name="T8" fmla="*/ 3579 w 4055"/>
                    <a:gd name="T9" fmla="*/ 1992 h 3188"/>
                    <a:gd name="T10" fmla="*/ 3452 w 4055"/>
                    <a:gd name="T11" fmla="*/ 1801 h 3188"/>
                    <a:gd name="T12" fmla="*/ 3315 w 4055"/>
                    <a:gd name="T13" fmla="*/ 1616 h 3188"/>
                    <a:gd name="T14" fmla="*/ 3168 w 4055"/>
                    <a:gd name="T15" fmla="*/ 1441 h 3188"/>
                    <a:gd name="T16" fmla="*/ 3013 w 4055"/>
                    <a:gd name="T17" fmla="*/ 1272 h 3188"/>
                    <a:gd name="T18" fmla="*/ 2848 w 4055"/>
                    <a:gd name="T19" fmla="*/ 1113 h 3188"/>
                    <a:gd name="T20" fmla="*/ 2675 w 4055"/>
                    <a:gd name="T21" fmla="*/ 962 h 3188"/>
                    <a:gd name="T22" fmla="*/ 2494 w 4055"/>
                    <a:gd name="T23" fmla="*/ 821 h 3188"/>
                    <a:gd name="T24" fmla="*/ 2306 w 4055"/>
                    <a:gd name="T25" fmla="*/ 691 h 3188"/>
                    <a:gd name="T26" fmla="*/ 2108 w 4055"/>
                    <a:gd name="T27" fmla="*/ 569 h 3188"/>
                    <a:gd name="T28" fmla="*/ 1907 w 4055"/>
                    <a:gd name="T29" fmla="*/ 460 h 3188"/>
                    <a:gd name="T30" fmla="*/ 1696 w 4055"/>
                    <a:gd name="T31" fmla="*/ 360 h 3188"/>
                    <a:gd name="T32" fmla="*/ 1481 w 4055"/>
                    <a:gd name="T33" fmla="*/ 271 h 3188"/>
                    <a:gd name="T34" fmla="*/ 1261 w 4055"/>
                    <a:gd name="T35" fmla="*/ 196 h 3188"/>
                    <a:gd name="T36" fmla="*/ 1034 w 4055"/>
                    <a:gd name="T37" fmla="*/ 130 h 3188"/>
                    <a:gd name="T38" fmla="*/ 802 w 4055"/>
                    <a:gd name="T39" fmla="*/ 79 h 3188"/>
                    <a:gd name="T40" fmla="*/ 567 w 4055"/>
                    <a:gd name="T41" fmla="*/ 40 h 3188"/>
                    <a:gd name="T42" fmla="*/ 327 w 4055"/>
                    <a:gd name="T43" fmla="*/ 13 h 3188"/>
                    <a:gd name="T44" fmla="*/ 82 w 4055"/>
                    <a:gd name="T45" fmla="*/ 1 h 3188"/>
                    <a:gd name="T46" fmla="*/ 32 w 4055"/>
                    <a:gd name="T47" fmla="*/ 849 h 3188"/>
                    <a:gd name="T48" fmla="*/ 159 w 4055"/>
                    <a:gd name="T49" fmla="*/ 854 h 3188"/>
                    <a:gd name="T50" fmla="*/ 350 w 4055"/>
                    <a:gd name="T51" fmla="*/ 869 h 3188"/>
                    <a:gd name="T52" fmla="*/ 537 w 4055"/>
                    <a:gd name="T53" fmla="*/ 894 h 3188"/>
                    <a:gd name="T54" fmla="*/ 721 w 4055"/>
                    <a:gd name="T55" fmla="*/ 929 h 3188"/>
                    <a:gd name="T56" fmla="*/ 902 w 4055"/>
                    <a:gd name="T57" fmla="*/ 974 h 3188"/>
                    <a:gd name="T58" fmla="*/ 1078 w 4055"/>
                    <a:gd name="T59" fmla="*/ 1029 h 3188"/>
                    <a:gd name="T60" fmla="*/ 1250 w 4055"/>
                    <a:gd name="T61" fmla="*/ 1092 h 3188"/>
                    <a:gd name="T62" fmla="*/ 1418 w 4055"/>
                    <a:gd name="T63" fmla="*/ 1165 h 3188"/>
                    <a:gd name="T64" fmla="*/ 1581 w 4055"/>
                    <a:gd name="T65" fmla="*/ 1247 h 3188"/>
                    <a:gd name="T66" fmla="*/ 1738 w 4055"/>
                    <a:gd name="T67" fmla="*/ 1337 h 3188"/>
                    <a:gd name="T68" fmla="*/ 1891 w 4055"/>
                    <a:gd name="T69" fmla="*/ 1433 h 3188"/>
                    <a:gd name="T70" fmla="*/ 2037 w 4055"/>
                    <a:gd name="T71" fmla="*/ 1540 h 3188"/>
                    <a:gd name="T72" fmla="*/ 2178 w 4055"/>
                    <a:gd name="T73" fmla="*/ 1653 h 3188"/>
                    <a:gd name="T74" fmla="*/ 2312 w 4055"/>
                    <a:gd name="T75" fmla="*/ 1773 h 3188"/>
                    <a:gd name="T76" fmla="*/ 2439 w 4055"/>
                    <a:gd name="T77" fmla="*/ 1900 h 3188"/>
                    <a:gd name="T78" fmla="*/ 2561 w 4055"/>
                    <a:gd name="T79" fmla="*/ 2034 h 3188"/>
                    <a:gd name="T80" fmla="*/ 2673 w 4055"/>
                    <a:gd name="T81" fmla="*/ 2173 h 3188"/>
                    <a:gd name="T82" fmla="*/ 2780 w 4055"/>
                    <a:gd name="T83" fmla="*/ 2320 h 3188"/>
                    <a:gd name="T84" fmla="*/ 2878 w 4055"/>
                    <a:gd name="T85" fmla="*/ 2471 h 3188"/>
                    <a:gd name="T86" fmla="*/ 2970 w 4055"/>
                    <a:gd name="T87" fmla="*/ 2628 h 3188"/>
                    <a:gd name="T88" fmla="*/ 3051 w 4055"/>
                    <a:gd name="T89" fmla="*/ 2791 h 3188"/>
                    <a:gd name="T90" fmla="*/ 2906 w 4055"/>
                    <a:gd name="T91" fmla="*/ 2945 h 31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4055" h="3188">
                      <a:moveTo>
                        <a:pt x="2919" y="2982"/>
                      </a:moveTo>
                      <a:lnTo>
                        <a:pt x="3637" y="3188"/>
                      </a:lnTo>
                      <a:lnTo>
                        <a:pt x="4055" y="2572"/>
                      </a:lnTo>
                      <a:lnTo>
                        <a:pt x="4042" y="2535"/>
                      </a:lnTo>
                      <a:lnTo>
                        <a:pt x="3898" y="2607"/>
                      </a:lnTo>
                      <a:lnTo>
                        <a:pt x="3898" y="2607"/>
                      </a:lnTo>
                      <a:lnTo>
                        <a:pt x="3868" y="2536"/>
                      </a:lnTo>
                      <a:lnTo>
                        <a:pt x="3836" y="2465"/>
                      </a:lnTo>
                      <a:lnTo>
                        <a:pt x="3803" y="2395"/>
                      </a:lnTo>
                      <a:lnTo>
                        <a:pt x="3769" y="2327"/>
                      </a:lnTo>
                      <a:lnTo>
                        <a:pt x="3733" y="2257"/>
                      </a:lnTo>
                      <a:lnTo>
                        <a:pt x="3696" y="2191"/>
                      </a:lnTo>
                      <a:lnTo>
                        <a:pt x="3659" y="2124"/>
                      </a:lnTo>
                      <a:lnTo>
                        <a:pt x="3619" y="2057"/>
                      </a:lnTo>
                      <a:lnTo>
                        <a:pt x="3579" y="1992"/>
                      </a:lnTo>
                      <a:lnTo>
                        <a:pt x="3538" y="1927"/>
                      </a:lnTo>
                      <a:lnTo>
                        <a:pt x="3496" y="1863"/>
                      </a:lnTo>
                      <a:lnTo>
                        <a:pt x="3452" y="1801"/>
                      </a:lnTo>
                      <a:lnTo>
                        <a:pt x="3407" y="1739"/>
                      </a:lnTo>
                      <a:lnTo>
                        <a:pt x="3361" y="1676"/>
                      </a:lnTo>
                      <a:lnTo>
                        <a:pt x="3315" y="1616"/>
                      </a:lnTo>
                      <a:lnTo>
                        <a:pt x="3268" y="1556"/>
                      </a:lnTo>
                      <a:lnTo>
                        <a:pt x="3219" y="1499"/>
                      </a:lnTo>
                      <a:lnTo>
                        <a:pt x="3168" y="1441"/>
                      </a:lnTo>
                      <a:lnTo>
                        <a:pt x="3118" y="1383"/>
                      </a:lnTo>
                      <a:lnTo>
                        <a:pt x="3065" y="1327"/>
                      </a:lnTo>
                      <a:lnTo>
                        <a:pt x="3013" y="1272"/>
                      </a:lnTo>
                      <a:lnTo>
                        <a:pt x="2958" y="1218"/>
                      </a:lnTo>
                      <a:lnTo>
                        <a:pt x="2903" y="1165"/>
                      </a:lnTo>
                      <a:lnTo>
                        <a:pt x="2848" y="1113"/>
                      </a:lnTo>
                      <a:lnTo>
                        <a:pt x="2790" y="1061"/>
                      </a:lnTo>
                      <a:lnTo>
                        <a:pt x="2734" y="1012"/>
                      </a:lnTo>
                      <a:lnTo>
                        <a:pt x="2675" y="962"/>
                      </a:lnTo>
                      <a:lnTo>
                        <a:pt x="2616" y="915"/>
                      </a:lnTo>
                      <a:lnTo>
                        <a:pt x="2555" y="867"/>
                      </a:lnTo>
                      <a:lnTo>
                        <a:pt x="2494" y="821"/>
                      </a:lnTo>
                      <a:lnTo>
                        <a:pt x="2432" y="777"/>
                      </a:lnTo>
                      <a:lnTo>
                        <a:pt x="2369" y="734"/>
                      </a:lnTo>
                      <a:lnTo>
                        <a:pt x="2306" y="691"/>
                      </a:lnTo>
                      <a:lnTo>
                        <a:pt x="2240" y="649"/>
                      </a:lnTo>
                      <a:lnTo>
                        <a:pt x="2175" y="609"/>
                      </a:lnTo>
                      <a:lnTo>
                        <a:pt x="2108" y="569"/>
                      </a:lnTo>
                      <a:lnTo>
                        <a:pt x="2042" y="532"/>
                      </a:lnTo>
                      <a:lnTo>
                        <a:pt x="1975" y="495"/>
                      </a:lnTo>
                      <a:lnTo>
                        <a:pt x="1907" y="460"/>
                      </a:lnTo>
                      <a:lnTo>
                        <a:pt x="1837" y="425"/>
                      </a:lnTo>
                      <a:lnTo>
                        <a:pt x="1768" y="391"/>
                      </a:lnTo>
                      <a:lnTo>
                        <a:pt x="1696" y="360"/>
                      </a:lnTo>
                      <a:lnTo>
                        <a:pt x="1625" y="329"/>
                      </a:lnTo>
                      <a:lnTo>
                        <a:pt x="1554" y="299"/>
                      </a:lnTo>
                      <a:lnTo>
                        <a:pt x="1481" y="271"/>
                      </a:lnTo>
                      <a:lnTo>
                        <a:pt x="1409" y="245"/>
                      </a:lnTo>
                      <a:lnTo>
                        <a:pt x="1335" y="219"/>
                      </a:lnTo>
                      <a:lnTo>
                        <a:pt x="1261" y="196"/>
                      </a:lnTo>
                      <a:lnTo>
                        <a:pt x="1185" y="172"/>
                      </a:lnTo>
                      <a:lnTo>
                        <a:pt x="1111" y="151"/>
                      </a:lnTo>
                      <a:lnTo>
                        <a:pt x="1034" y="130"/>
                      </a:lnTo>
                      <a:lnTo>
                        <a:pt x="958" y="113"/>
                      </a:lnTo>
                      <a:lnTo>
                        <a:pt x="880" y="95"/>
                      </a:lnTo>
                      <a:lnTo>
                        <a:pt x="802" y="79"/>
                      </a:lnTo>
                      <a:lnTo>
                        <a:pt x="724" y="64"/>
                      </a:lnTo>
                      <a:lnTo>
                        <a:pt x="645" y="52"/>
                      </a:lnTo>
                      <a:lnTo>
                        <a:pt x="567" y="40"/>
                      </a:lnTo>
                      <a:lnTo>
                        <a:pt x="487" y="30"/>
                      </a:lnTo>
                      <a:lnTo>
                        <a:pt x="407" y="21"/>
                      </a:lnTo>
                      <a:lnTo>
                        <a:pt x="327" y="13"/>
                      </a:lnTo>
                      <a:lnTo>
                        <a:pt x="245" y="7"/>
                      </a:lnTo>
                      <a:lnTo>
                        <a:pt x="163" y="4"/>
                      </a:lnTo>
                      <a:lnTo>
                        <a:pt x="82" y="1"/>
                      </a:lnTo>
                      <a:lnTo>
                        <a:pt x="0" y="0"/>
                      </a:lnTo>
                      <a:lnTo>
                        <a:pt x="324" y="415"/>
                      </a:lnTo>
                      <a:lnTo>
                        <a:pt x="32" y="849"/>
                      </a:lnTo>
                      <a:lnTo>
                        <a:pt x="32" y="849"/>
                      </a:lnTo>
                      <a:lnTo>
                        <a:pt x="95" y="851"/>
                      </a:lnTo>
                      <a:lnTo>
                        <a:pt x="159" y="854"/>
                      </a:lnTo>
                      <a:lnTo>
                        <a:pt x="223" y="857"/>
                      </a:lnTo>
                      <a:lnTo>
                        <a:pt x="287" y="863"/>
                      </a:lnTo>
                      <a:lnTo>
                        <a:pt x="350" y="869"/>
                      </a:lnTo>
                      <a:lnTo>
                        <a:pt x="413" y="876"/>
                      </a:lnTo>
                      <a:lnTo>
                        <a:pt x="475" y="883"/>
                      </a:lnTo>
                      <a:lnTo>
                        <a:pt x="537" y="894"/>
                      </a:lnTo>
                      <a:lnTo>
                        <a:pt x="599" y="904"/>
                      </a:lnTo>
                      <a:lnTo>
                        <a:pt x="660" y="916"/>
                      </a:lnTo>
                      <a:lnTo>
                        <a:pt x="721" y="929"/>
                      </a:lnTo>
                      <a:lnTo>
                        <a:pt x="782" y="943"/>
                      </a:lnTo>
                      <a:lnTo>
                        <a:pt x="842" y="958"/>
                      </a:lnTo>
                      <a:lnTo>
                        <a:pt x="902" y="974"/>
                      </a:lnTo>
                      <a:lnTo>
                        <a:pt x="961" y="992"/>
                      </a:lnTo>
                      <a:lnTo>
                        <a:pt x="1020" y="1009"/>
                      </a:lnTo>
                      <a:lnTo>
                        <a:pt x="1078" y="1029"/>
                      </a:lnTo>
                      <a:lnTo>
                        <a:pt x="1136" y="1049"/>
                      </a:lnTo>
                      <a:lnTo>
                        <a:pt x="1194" y="1070"/>
                      </a:lnTo>
                      <a:lnTo>
                        <a:pt x="1250" y="1092"/>
                      </a:lnTo>
                      <a:lnTo>
                        <a:pt x="1306" y="1116"/>
                      </a:lnTo>
                      <a:lnTo>
                        <a:pt x="1363" y="1140"/>
                      </a:lnTo>
                      <a:lnTo>
                        <a:pt x="1418" y="1165"/>
                      </a:lnTo>
                      <a:lnTo>
                        <a:pt x="1473" y="1192"/>
                      </a:lnTo>
                      <a:lnTo>
                        <a:pt x="1527" y="1218"/>
                      </a:lnTo>
                      <a:lnTo>
                        <a:pt x="1581" y="1247"/>
                      </a:lnTo>
                      <a:lnTo>
                        <a:pt x="1634" y="1276"/>
                      </a:lnTo>
                      <a:lnTo>
                        <a:pt x="1686" y="1306"/>
                      </a:lnTo>
                      <a:lnTo>
                        <a:pt x="1738" y="1337"/>
                      </a:lnTo>
                      <a:lnTo>
                        <a:pt x="1790" y="1368"/>
                      </a:lnTo>
                      <a:lnTo>
                        <a:pt x="1840" y="1401"/>
                      </a:lnTo>
                      <a:lnTo>
                        <a:pt x="1891" y="1433"/>
                      </a:lnTo>
                      <a:lnTo>
                        <a:pt x="1939" y="1469"/>
                      </a:lnTo>
                      <a:lnTo>
                        <a:pt x="1988" y="1503"/>
                      </a:lnTo>
                      <a:lnTo>
                        <a:pt x="2037" y="1540"/>
                      </a:lnTo>
                      <a:lnTo>
                        <a:pt x="2085" y="1577"/>
                      </a:lnTo>
                      <a:lnTo>
                        <a:pt x="2131" y="1614"/>
                      </a:lnTo>
                      <a:lnTo>
                        <a:pt x="2178" y="1653"/>
                      </a:lnTo>
                      <a:lnTo>
                        <a:pt x="2223" y="1691"/>
                      </a:lnTo>
                      <a:lnTo>
                        <a:pt x="2267" y="1731"/>
                      </a:lnTo>
                      <a:lnTo>
                        <a:pt x="2312" y="1773"/>
                      </a:lnTo>
                      <a:lnTo>
                        <a:pt x="2355" y="1814"/>
                      </a:lnTo>
                      <a:lnTo>
                        <a:pt x="2398" y="1857"/>
                      </a:lnTo>
                      <a:lnTo>
                        <a:pt x="2439" y="1900"/>
                      </a:lnTo>
                      <a:lnTo>
                        <a:pt x="2481" y="1943"/>
                      </a:lnTo>
                      <a:lnTo>
                        <a:pt x="2521" y="1988"/>
                      </a:lnTo>
                      <a:lnTo>
                        <a:pt x="2561" y="2034"/>
                      </a:lnTo>
                      <a:lnTo>
                        <a:pt x="2599" y="2080"/>
                      </a:lnTo>
                      <a:lnTo>
                        <a:pt x="2636" y="2126"/>
                      </a:lnTo>
                      <a:lnTo>
                        <a:pt x="2673" y="2173"/>
                      </a:lnTo>
                      <a:lnTo>
                        <a:pt x="2710" y="2222"/>
                      </a:lnTo>
                      <a:lnTo>
                        <a:pt x="2746" y="2269"/>
                      </a:lnTo>
                      <a:lnTo>
                        <a:pt x="2780" y="2320"/>
                      </a:lnTo>
                      <a:lnTo>
                        <a:pt x="2814" y="2369"/>
                      </a:lnTo>
                      <a:lnTo>
                        <a:pt x="2847" y="2419"/>
                      </a:lnTo>
                      <a:lnTo>
                        <a:pt x="2878" y="2471"/>
                      </a:lnTo>
                      <a:lnTo>
                        <a:pt x="2909" y="2523"/>
                      </a:lnTo>
                      <a:lnTo>
                        <a:pt x="2940" y="2575"/>
                      </a:lnTo>
                      <a:lnTo>
                        <a:pt x="2970" y="2628"/>
                      </a:lnTo>
                      <a:lnTo>
                        <a:pt x="2998" y="2681"/>
                      </a:lnTo>
                      <a:lnTo>
                        <a:pt x="3025" y="2736"/>
                      </a:lnTo>
                      <a:lnTo>
                        <a:pt x="3051" y="2791"/>
                      </a:lnTo>
                      <a:lnTo>
                        <a:pt x="3077" y="2846"/>
                      </a:lnTo>
                      <a:lnTo>
                        <a:pt x="3102" y="2901"/>
                      </a:lnTo>
                      <a:lnTo>
                        <a:pt x="2906" y="2945"/>
                      </a:lnTo>
                      <a:lnTo>
                        <a:pt x="2919" y="2982"/>
                      </a:lnTo>
                      <a:close/>
                    </a:path>
                  </a:pathLst>
                </a:custGeom>
                <a:solidFill>
                  <a:schemeClr val="bg2"/>
                </a:solidFill>
                <a:ln w="28575">
                  <a:solidFill>
                    <a:srgbClr val="4457EC"/>
                  </a:solidFill>
                </a:ln>
              </p:spPr>
              <p:txBody>
                <a:bodyPr vert="horz" wrap="square" lIns="82953" tIns="41476" rIns="82953" bIns="41476"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ZA" sz="1179" b="0" i="0" u="none" strike="noStrike" kern="1200" cap="none" spc="0" normalizeH="0" baseline="0" noProof="0">
                    <a:ln>
                      <a:noFill/>
                    </a:ln>
                    <a:solidFill>
                      <a:srgbClr val="FFFFFF"/>
                    </a:solidFill>
                    <a:effectLst/>
                    <a:uLnTx/>
                    <a:uFillTx/>
                    <a:latin typeface="Book Antiqua"/>
                    <a:ea typeface="+mn-ea"/>
                    <a:cs typeface="+mn-cs"/>
                  </a:endParaRPr>
                </a:p>
              </p:txBody>
            </p:sp>
          </p:grpSp>
          <p:sp>
            <p:nvSpPr>
              <p:cNvPr id="42" name="TextBox 41">
                <a:extLst>
                  <a:ext uri="{FF2B5EF4-FFF2-40B4-BE49-F238E27FC236}">
                    <a16:creationId xmlns:a16="http://schemas.microsoft.com/office/drawing/2014/main" id="{E2E2B949-0FEB-42A7-9D05-326CB2E074E8}"/>
                  </a:ext>
                </a:extLst>
              </p:cNvPr>
              <p:cNvSpPr txBox="1"/>
              <p:nvPr/>
            </p:nvSpPr>
            <p:spPr>
              <a:xfrm>
                <a:off x="1262586" y="2895512"/>
                <a:ext cx="1385327" cy="55399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1" i="0" u="none" strike="noStrike" kern="0" cap="none" spc="0" normalizeH="0" baseline="0" noProof="0">
                    <a:ln>
                      <a:noFill/>
                    </a:ln>
                    <a:solidFill>
                      <a:srgbClr val="000000"/>
                    </a:solidFill>
                    <a:effectLst/>
                    <a:uLnTx/>
                    <a:uFillTx/>
                    <a:latin typeface="Century Gothic"/>
                    <a:ea typeface="+mn-ea"/>
                    <a:cs typeface="Arial" panose="020B0604020202020204" pitchFamily="34" charset="0"/>
                  </a:rPr>
                  <a:t>Planning for the future for both the Carer and PLWD</a:t>
                </a:r>
              </a:p>
            </p:txBody>
          </p:sp>
          <p:sp>
            <p:nvSpPr>
              <p:cNvPr id="43" name="Rectangle 42">
                <a:extLst>
                  <a:ext uri="{FF2B5EF4-FFF2-40B4-BE49-F238E27FC236}">
                    <a16:creationId xmlns:a16="http://schemas.microsoft.com/office/drawing/2014/main" id="{6BD081D5-1B17-4C62-8869-22E4977E8C2B}"/>
                  </a:ext>
                </a:extLst>
              </p:cNvPr>
              <p:cNvSpPr/>
              <p:nvPr/>
            </p:nvSpPr>
            <p:spPr>
              <a:xfrm>
                <a:off x="1208698" y="3314588"/>
                <a:ext cx="1377637" cy="40011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000" b="1" kern="0">
                    <a:solidFill>
                      <a:srgbClr val="000000"/>
                    </a:solidFill>
                    <a:latin typeface="Century Gothic"/>
                    <a:cs typeface="Arial" panose="020B0604020202020204" pitchFamily="34" charset="0"/>
                  </a:rPr>
                  <a:t>e.g. lasting power</a:t>
                </a:r>
                <a:r>
                  <a:rPr kumimoji="0" lang="en-GB" sz="1000" b="1" i="0" u="none" strike="noStrike" kern="0" cap="none" spc="0" normalizeH="0" baseline="0" noProof="0">
                    <a:ln>
                      <a:noFill/>
                    </a:ln>
                    <a:solidFill>
                      <a:srgbClr val="000000"/>
                    </a:solidFill>
                    <a:effectLst/>
                    <a:uLnTx/>
                    <a:uFillTx/>
                    <a:latin typeface="Century Gothic"/>
                    <a:ea typeface="+mn-ea"/>
                    <a:cs typeface="Arial" panose="020B0604020202020204" pitchFamily="34" charset="0"/>
                  </a:rPr>
                  <a:t> of attorney</a:t>
                </a:r>
                <a:endParaRPr kumimoji="0" lang="en-GB" sz="1000" b="1" i="0" u="none" strike="noStrike" kern="0" cap="none" spc="0" normalizeH="0" baseline="0" noProof="0">
                  <a:ln>
                    <a:noFill/>
                  </a:ln>
                  <a:solidFill>
                    <a:prstClr val="black"/>
                  </a:solidFill>
                  <a:effectLst/>
                  <a:uLnTx/>
                  <a:uFillTx/>
                  <a:latin typeface="Century Gothic"/>
                  <a:ea typeface="+mn-ea"/>
                  <a:cs typeface="+mn-cs"/>
                </a:endParaRPr>
              </a:p>
            </p:txBody>
          </p:sp>
          <p:sp>
            <p:nvSpPr>
              <p:cNvPr id="44" name="TextBox 43">
                <a:extLst>
                  <a:ext uri="{FF2B5EF4-FFF2-40B4-BE49-F238E27FC236}">
                    <a16:creationId xmlns:a16="http://schemas.microsoft.com/office/drawing/2014/main" id="{7E535C73-8CE3-4A95-B835-0B49FB966D46}"/>
                  </a:ext>
                </a:extLst>
              </p:cNvPr>
              <p:cNvSpPr txBox="1"/>
              <p:nvPr/>
            </p:nvSpPr>
            <p:spPr>
              <a:xfrm>
                <a:off x="2272332" y="2946813"/>
                <a:ext cx="1455618" cy="55399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1" i="0" u="none" strike="noStrike" kern="0" cap="none" spc="0" normalizeH="0" baseline="0" noProof="0">
                    <a:ln>
                      <a:noFill/>
                    </a:ln>
                    <a:solidFill>
                      <a:srgbClr val="000000"/>
                    </a:solidFill>
                    <a:effectLst/>
                    <a:uLnTx/>
                    <a:uFillTx/>
                    <a:latin typeface="Century Gothic"/>
                    <a:ea typeface="+mn-ea"/>
                    <a:cs typeface="Arial" panose="020B0604020202020204" pitchFamily="34" charset="0"/>
                  </a:rPr>
                  <a:t>Use of universal services e.g. libraries, fitness</a:t>
                </a:r>
              </a:p>
            </p:txBody>
          </p:sp>
          <p:sp>
            <p:nvSpPr>
              <p:cNvPr id="45" name="Rectangle 44">
                <a:extLst>
                  <a:ext uri="{FF2B5EF4-FFF2-40B4-BE49-F238E27FC236}">
                    <a16:creationId xmlns:a16="http://schemas.microsoft.com/office/drawing/2014/main" id="{62B2FB9F-6A9C-462C-8A9E-15219C981D44}"/>
                  </a:ext>
                </a:extLst>
              </p:cNvPr>
              <p:cNvSpPr/>
              <p:nvPr/>
            </p:nvSpPr>
            <p:spPr>
              <a:xfrm>
                <a:off x="2896071" y="3397009"/>
                <a:ext cx="1211706" cy="553998"/>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000" b="1" i="0" u="none" strike="noStrike" kern="1200" cap="none" spc="0" normalizeH="0" baseline="0" noProof="0">
                    <a:ln>
                      <a:noFill/>
                    </a:ln>
                    <a:solidFill>
                      <a:srgbClr val="000000"/>
                    </a:solidFill>
                    <a:effectLst/>
                    <a:uLnTx/>
                    <a:uFillTx/>
                    <a:latin typeface="Century Gothic"/>
                    <a:ea typeface="+mn-ea"/>
                    <a:cs typeface="Arial" panose="020B0604020202020204" pitchFamily="34" charset="0"/>
                  </a:rPr>
                  <a:t>centres, community centres</a:t>
                </a:r>
              </a:p>
            </p:txBody>
          </p:sp>
          <p:sp>
            <p:nvSpPr>
              <p:cNvPr id="46" name="TextBox 45">
                <a:extLst>
                  <a:ext uri="{FF2B5EF4-FFF2-40B4-BE49-F238E27FC236}">
                    <a16:creationId xmlns:a16="http://schemas.microsoft.com/office/drawing/2014/main" id="{6ED08C20-FBC2-4F9D-876B-14831F24EB99}"/>
                  </a:ext>
                </a:extLst>
              </p:cNvPr>
              <p:cNvSpPr txBox="1"/>
              <p:nvPr/>
            </p:nvSpPr>
            <p:spPr>
              <a:xfrm>
                <a:off x="2913711" y="4330509"/>
                <a:ext cx="1176426"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000" b="1">
                    <a:solidFill>
                      <a:srgbClr val="000000"/>
                    </a:solidFill>
                    <a:latin typeface="Century Gothic"/>
                    <a:cs typeface="Arial" panose="020B0604020202020204" pitchFamily="34" charset="0"/>
                  </a:rPr>
                  <a:t>information</a:t>
                </a:r>
                <a:r>
                  <a:rPr kumimoji="0" lang="en-GB" sz="1000" b="1" i="0" u="none" strike="noStrike" kern="1200" cap="none" spc="0" normalizeH="0" baseline="0" noProof="0">
                    <a:ln>
                      <a:noFill/>
                    </a:ln>
                    <a:solidFill>
                      <a:srgbClr val="000000"/>
                    </a:solidFill>
                    <a:effectLst/>
                    <a:uLnTx/>
                    <a:uFillTx/>
                    <a:latin typeface="Century Gothic"/>
                    <a:ea typeface="+mn-ea"/>
                    <a:cs typeface="Arial" panose="020B0604020202020204" pitchFamily="34" charset="0"/>
                  </a:rPr>
                  <a:t> advice, assistance, advocacy and support ongoing</a:t>
                </a:r>
              </a:p>
            </p:txBody>
          </p:sp>
          <p:sp>
            <p:nvSpPr>
              <p:cNvPr id="47" name="Rectangle 46">
                <a:extLst>
                  <a:ext uri="{FF2B5EF4-FFF2-40B4-BE49-F238E27FC236}">
                    <a16:creationId xmlns:a16="http://schemas.microsoft.com/office/drawing/2014/main" id="{E4BBA123-6437-4F3E-8962-82265DE46823}"/>
                  </a:ext>
                </a:extLst>
              </p:cNvPr>
              <p:cNvSpPr/>
              <p:nvPr/>
            </p:nvSpPr>
            <p:spPr>
              <a:xfrm>
                <a:off x="843792" y="3964073"/>
                <a:ext cx="1102370" cy="707886"/>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1" i="0" u="none" strike="noStrike" kern="0" cap="none" spc="0" normalizeH="0" baseline="0" noProof="0">
                    <a:ln>
                      <a:noFill/>
                    </a:ln>
                    <a:solidFill>
                      <a:srgbClr val="000000"/>
                    </a:solidFill>
                    <a:effectLst/>
                    <a:uLnTx/>
                    <a:uFillTx/>
                    <a:latin typeface="Century Gothic"/>
                    <a:ea typeface="+mn-ea"/>
                    <a:cs typeface="Arial" panose="020B0604020202020204" pitchFamily="34" charset="0"/>
                  </a:rPr>
                  <a:t>Understanding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1" i="0" u="none" strike="noStrike" kern="0" cap="none" spc="0" normalizeH="0" baseline="0" noProof="0">
                    <a:ln>
                      <a:noFill/>
                    </a:ln>
                    <a:solidFill>
                      <a:srgbClr val="000000"/>
                    </a:solidFill>
                    <a:effectLst/>
                    <a:uLnTx/>
                    <a:uFillTx/>
                    <a:latin typeface="Century Gothic"/>
                    <a:ea typeface="+mn-ea"/>
                    <a:cs typeface="Arial" panose="020B0604020202020204" pitchFamily="34" charset="0"/>
                  </a:rPr>
                  <a:t>the illness and</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1" i="0" u="none" strike="noStrike" kern="0" cap="none" spc="0" normalizeH="0" baseline="0" noProof="0">
                    <a:ln>
                      <a:noFill/>
                    </a:ln>
                    <a:solidFill>
                      <a:srgbClr val="000000"/>
                    </a:solidFill>
                    <a:effectLst/>
                    <a:uLnTx/>
                    <a:uFillTx/>
                    <a:latin typeface="Century Gothic"/>
                    <a:ea typeface="+mn-ea"/>
                    <a:cs typeface="Arial" panose="020B0604020202020204" pitchFamily="34" charset="0"/>
                  </a:rPr>
                  <a:t>managing the symptoms.</a:t>
                </a:r>
              </a:p>
            </p:txBody>
          </p:sp>
          <p:sp>
            <p:nvSpPr>
              <p:cNvPr id="48" name="Rectangle 47">
                <a:extLst>
                  <a:ext uri="{FF2B5EF4-FFF2-40B4-BE49-F238E27FC236}">
                    <a16:creationId xmlns:a16="http://schemas.microsoft.com/office/drawing/2014/main" id="{200DD2C8-57D8-48F9-B3F6-112CA1C76498}"/>
                  </a:ext>
                </a:extLst>
              </p:cNvPr>
              <p:cNvSpPr/>
              <p:nvPr/>
            </p:nvSpPr>
            <p:spPr>
              <a:xfrm>
                <a:off x="1739556" y="4757079"/>
                <a:ext cx="1556836" cy="1323439"/>
              </a:xfrm>
              <a:prstGeom prst="rect">
                <a:avLst/>
              </a:prstGeom>
              <a:noFill/>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1" i="0" u="none" strike="noStrike" kern="0" cap="none" spc="0" normalizeH="0" baseline="0" noProof="0">
                    <a:ln>
                      <a:noFill/>
                    </a:ln>
                    <a:solidFill>
                      <a:srgbClr val="000000"/>
                    </a:solidFill>
                    <a:effectLst/>
                    <a:uLnTx/>
                    <a:uFillTx/>
                    <a:latin typeface="Century Gothic"/>
                    <a:ea typeface="+mn-ea"/>
                    <a:cs typeface="Arial" panose="020B0604020202020204" pitchFamily="34" charset="0"/>
                  </a:rPr>
                  <a:t>Short term </a:t>
                </a:r>
              </a:p>
              <a:p>
                <a:pPr marL="0" marR="0" lvl="0" indent="0" algn="ctr" defTabSz="914400" rtl="0" eaLnBrk="1" fontAlgn="auto" latinLnBrk="0" hangingPunct="1">
                  <a:lnSpc>
                    <a:spcPct val="100000"/>
                  </a:lnSpc>
                  <a:spcBef>
                    <a:spcPts val="0"/>
                  </a:spcBef>
                  <a:spcAft>
                    <a:spcPts val="0"/>
                  </a:spcAft>
                  <a:buClrTx/>
                  <a:buSzTx/>
                  <a:buFontTx/>
                  <a:buNone/>
                  <a:tabLst/>
                  <a:defRPr/>
                </a:pPr>
                <a:r>
                  <a:rPr lang="en-GB" sz="1000" b="1" kern="0">
                    <a:solidFill>
                      <a:srgbClr val="000000"/>
                    </a:solidFill>
                    <a:latin typeface="Century Gothic"/>
                    <a:cs typeface="Arial" panose="020B0604020202020204" pitchFamily="34" charset="0"/>
                  </a:rPr>
                  <a:t>support</a:t>
                </a:r>
                <a:r>
                  <a:rPr kumimoji="0" lang="en-GB" sz="1000" b="1" i="0" u="none" strike="noStrike" kern="0" cap="none" spc="0" normalizeH="0" baseline="0" noProof="0">
                    <a:ln>
                      <a:noFill/>
                    </a:ln>
                    <a:solidFill>
                      <a:srgbClr val="000000"/>
                    </a:solidFill>
                    <a:effectLst/>
                    <a:uLnTx/>
                    <a:uFillTx/>
                    <a:latin typeface="Century Gothic"/>
                    <a:ea typeface="+mn-ea"/>
                    <a:cs typeface="Arial" panose="020B0604020202020204" pitchFamily="34" charset="0"/>
                  </a:rPr>
                  <a:t> for person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1" i="0" u="none" strike="noStrike" kern="0" cap="none" spc="0" normalizeH="0" baseline="0" noProof="0">
                    <a:ln>
                      <a:noFill/>
                    </a:ln>
                    <a:solidFill>
                      <a:srgbClr val="000000"/>
                    </a:solidFill>
                    <a:effectLst/>
                    <a:uLnTx/>
                    <a:uFillTx/>
                    <a:latin typeface="Century Gothic"/>
                    <a:ea typeface="+mn-ea"/>
                    <a:cs typeface="Arial" panose="020B0604020202020204" pitchFamily="34" charset="0"/>
                  </a:rPr>
                  <a:t>with early signs of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1" i="0" u="none" strike="noStrike" kern="0" cap="none" spc="0" normalizeH="0" baseline="0" noProof="0">
                    <a:ln>
                      <a:noFill/>
                    </a:ln>
                    <a:solidFill>
                      <a:srgbClr val="000000"/>
                    </a:solidFill>
                    <a:effectLst/>
                    <a:uLnTx/>
                    <a:uFillTx/>
                    <a:latin typeface="Century Gothic"/>
                    <a:ea typeface="+mn-ea"/>
                    <a:cs typeface="Arial" panose="020B0604020202020204" pitchFamily="34" charset="0"/>
                  </a:rPr>
                  <a:t>dementia and Carer.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1" i="0" u="none" strike="noStrike" kern="0" cap="none" spc="0" normalizeH="0" baseline="0" noProof="0">
                    <a:ln>
                      <a:noFill/>
                    </a:ln>
                    <a:solidFill>
                      <a:srgbClr val="000000"/>
                    </a:solidFill>
                    <a:effectLst/>
                    <a:uLnTx/>
                    <a:uFillTx/>
                    <a:latin typeface="Century Gothic"/>
                    <a:ea typeface="+mn-ea"/>
                    <a:cs typeface="Arial" panose="020B0604020202020204" pitchFamily="34" charset="0"/>
                  </a:rPr>
                  <a:t>Support for those who</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1" i="0" u="none" strike="noStrike" kern="0" cap="none" spc="0" normalizeH="0" baseline="0" noProof="0">
                    <a:ln>
                      <a:noFill/>
                    </a:ln>
                    <a:solidFill>
                      <a:srgbClr val="000000"/>
                    </a:solidFill>
                    <a:effectLst/>
                    <a:uLnTx/>
                    <a:uFillTx/>
                    <a:latin typeface="Century Gothic"/>
                    <a:ea typeface="+mn-ea"/>
                    <a:cs typeface="Arial" panose="020B0604020202020204" pitchFamily="34" charset="0"/>
                  </a:rPr>
                  <a:t>don’t see themselves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1" i="0" u="none" strike="noStrike" kern="0" cap="none" spc="0" normalizeH="0" baseline="0" noProof="0">
                    <a:ln>
                      <a:noFill/>
                    </a:ln>
                    <a:solidFill>
                      <a:srgbClr val="000000"/>
                    </a:solidFill>
                    <a:effectLst/>
                    <a:uLnTx/>
                    <a:uFillTx/>
                    <a:latin typeface="Century Gothic"/>
                    <a:ea typeface="+mn-ea"/>
                    <a:cs typeface="Arial" panose="020B0604020202020204" pitchFamily="34" charset="0"/>
                  </a:rPr>
                  <a:t>as a carer</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000" b="1" i="0" u="none" strike="noStrike" kern="0" cap="none" spc="0" normalizeH="0" baseline="0" noProof="0">
                  <a:ln>
                    <a:noFill/>
                  </a:ln>
                  <a:solidFill>
                    <a:srgbClr val="000000"/>
                  </a:solidFill>
                  <a:effectLst/>
                  <a:uLnTx/>
                  <a:uFillTx/>
                  <a:latin typeface="Century Gothic"/>
                  <a:ea typeface="+mn-ea"/>
                  <a:cs typeface="Arial" panose="020B0604020202020204" pitchFamily="34" charset="0"/>
                </a:endParaRPr>
              </a:p>
            </p:txBody>
          </p:sp>
          <p:sp>
            <p:nvSpPr>
              <p:cNvPr id="49" name="TextBox 48">
                <a:extLst>
                  <a:ext uri="{FF2B5EF4-FFF2-40B4-BE49-F238E27FC236}">
                    <a16:creationId xmlns:a16="http://schemas.microsoft.com/office/drawing/2014/main" id="{D3581068-82D4-41EB-B87F-379000AA4830}"/>
                  </a:ext>
                </a:extLst>
              </p:cNvPr>
              <p:cNvSpPr txBox="1"/>
              <p:nvPr/>
            </p:nvSpPr>
            <p:spPr>
              <a:xfrm rot="19484425">
                <a:off x="393621" y="2512261"/>
                <a:ext cx="3228783" cy="2126970"/>
              </a:xfrm>
              <a:prstGeom prst="rect">
                <a:avLst/>
              </a:prstGeom>
              <a:noFill/>
            </p:spPr>
            <p:txBody>
              <a:bodyPr wrap="square" rtlCol="0">
                <a:prstTxWarp prst="textArchUp">
                  <a:avLst>
                    <a:gd name="adj" fmla="val 10816050"/>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000" b="1"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1"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Development of initial wellbeing care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1"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plans for PLWD and Carer</a:t>
                </a:r>
              </a:p>
            </p:txBody>
          </p:sp>
          <p:sp>
            <p:nvSpPr>
              <p:cNvPr id="51" name="TextBox 50">
                <a:extLst>
                  <a:ext uri="{FF2B5EF4-FFF2-40B4-BE49-F238E27FC236}">
                    <a16:creationId xmlns:a16="http://schemas.microsoft.com/office/drawing/2014/main" id="{062E831B-E5B8-40AB-827E-42565004C7DA}"/>
                  </a:ext>
                </a:extLst>
              </p:cNvPr>
              <p:cNvSpPr txBox="1"/>
              <p:nvPr/>
            </p:nvSpPr>
            <p:spPr>
              <a:xfrm>
                <a:off x="859903" y="4220521"/>
                <a:ext cx="3301500" cy="1967189"/>
              </a:xfrm>
              <a:prstGeom prst="rect">
                <a:avLst/>
              </a:prstGeom>
              <a:noFill/>
            </p:spPr>
            <p:txBody>
              <a:bodyPr wrap="square" rtlCol="0">
                <a:prstTxWarp prst="textArchDown">
                  <a:avLst>
                    <a:gd name="adj" fmla="val 21582128"/>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1" i="0" u="none" strike="noStrike" kern="1200" cap="none" spc="0" normalizeH="0" baseline="0" noProof="0">
                    <a:ln>
                      <a:noFill/>
                    </a:ln>
                    <a:solidFill>
                      <a:srgbClr val="000000"/>
                    </a:solidFill>
                    <a:effectLst/>
                    <a:uLnTx/>
                    <a:uFillTx/>
                    <a:latin typeface="Century Gothic"/>
                    <a:ea typeface="+mn-ea"/>
                    <a:cs typeface="Arial" panose="020B0604020202020204" pitchFamily="34" charset="0"/>
                  </a:rPr>
                  <a:t>Access social prescribing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1" i="0" u="none" strike="noStrike" kern="1200" cap="none" spc="0" normalizeH="0" baseline="0" noProof="0">
                    <a:ln>
                      <a:noFill/>
                    </a:ln>
                    <a:solidFill>
                      <a:srgbClr val="000000"/>
                    </a:solidFill>
                    <a:effectLst/>
                    <a:uLnTx/>
                    <a:uFillTx/>
                    <a:latin typeface="Century Gothic"/>
                    <a:ea typeface="+mn-ea"/>
                    <a:cs typeface="Arial" panose="020B0604020202020204" pitchFamily="34" charset="0"/>
                  </a:rPr>
                  <a:t>and flexible, creative respite </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000" b="1" i="0" u="none" strike="noStrike" kern="1200" cap="none" spc="0" normalizeH="0" baseline="0" noProof="0">
                  <a:ln>
                    <a:noFill/>
                  </a:ln>
                  <a:solidFill>
                    <a:srgbClr val="000000"/>
                  </a:solidFill>
                  <a:effectLst/>
                  <a:uLnTx/>
                  <a:uFillTx/>
                  <a:latin typeface="Century Gothic"/>
                  <a:ea typeface="+mn-ea"/>
                  <a:cs typeface="Arial" panose="020B060402020202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000" b="1" i="0" u="none" strike="noStrike" kern="1200" cap="none" spc="0" normalizeH="0" baseline="0" noProof="0">
                  <a:ln>
                    <a:noFill/>
                  </a:ln>
                  <a:solidFill>
                    <a:srgbClr val="000000"/>
                  </a:solidFill>
                  <a:effectLst/>
                  <a:uLnTx/>
                  <a:uFillTx/>
                  <a:latin typeface="Century Gothic"/>
                  <a:ea typeface="+mn-ea"/>
                  <a:cs typeface="Arial" panose="020B0604020202020204" pitchFamily="34" charset="0"/>
                </a:endParaRPr>
              </a:p>
            </p:txBody>
          </p:sp>
          <p:sp>
            <p:nvSpPr>
              <p:cNvPr id="52" name="TextBox 51">
                <a:extLst>
                  <a:ext uri="{FF2B5EF4-FFF2-40B4-BE49-F238E27FC236}">
                    <a16:creationId xmlns:a16="http://schemas.microsoft.com/office/drawing/2014/main" id="{74DD2B27-1A15-4AE2-868B-84CE7D97BD70}"/>
                  </a:ext>
                </a:extLst>
              </p:cNvPr>
              <p:cNvSpPr txBox="1"/>
              <p:nvPr/>
            </p:nvSpPr>
            <p:spPr>
              <a:xfrm rot="17335138">
                <a:off x="1805536" y="3519631"/>
                <a:ext cx="2981712" cy="1967189"/>
              </a:xfrm>
              <a:prstGeom prst="rect">
                <a:avLst/>
              </a:prstGeom>
              <a:noFill/>
            </p:spPr>
            <p:txBody>
              <a:bodyPr wrap="square" rtlCol="0">
                <a:prstTxWarp prst="textArchDown">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000" b="1">
                    <a:solidFill>
                      <a:srgbClr val="000000"/>
                    </a:solidFill>
                    <a:latin typeface="Century Gothic"/>
                    <a:cs typeface="Arial" panose="020B0604020202020204" pitchFamily="34" charset="0"/>
                  </a:rPr>
                  <a:t>Community MDTs, </a:t>
                </a:r>
                <a:r>
                  <a:rPr kumimoji="0" lang="en-GB" sz="1000" b="1" i="0" u="none" strike="noStrike" kern="1200" cap="none" spc="0" normalizeH="0" baseline="0" noProof="0">
                    <a:ln>
                      <a:noFill/>
                    </a:ln>
                    <a:solidFill>
                      <a:srgbClr val="000000"/>
                    </a:solidFill>
                    <a:effectLst/>
                    <a:uLnTx/>
                    <a:uFillTx/>
                    <a:latin typeface="Century Gothic"/>
                    <a:ea typeface="+mn-ea"/>
                    <a:cs typeface="Arial" panose="020B0604020202020204" pitchFamily="34" charset="0"/>
                  </a:rPr>
                  <a:t> 3rd Sector,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1" i="0" u="none" strike="noStrike" kern="1200" cap="none" spc="0" normalizeH="0" baseline="0" noProof="0">
                    <a:ln>
                      <a:noFill/>
                    </a:ln>
                    <a:solidFill>
                      <a:srgbClr val="000000"/>
                    </a:solidFill>
                    <a:effectLst/>
                    <a:uLnTx/>
                    <a:uFillTx/>
                    <a:latin typeface="Century Gothic"/>
                    <a:ea typeface="+mn-ea"/>
                    <a:cs typeface="Arial" panose="020B0604020202020204" pitchFamily="34" charset="0"/>
                  </a:rPr>
                  <a:t>Local Authorities,</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1" i="0" u="none" strike="noStrike" kern="1200" cap="none" spc="0" normalizeH="0" baseline="0" noProof="0">
                    <a:ln>
                      <a:noFill/>
                    </a:ln>
                    <a:solidFill>
                      <a:srgbClr val="000000"/>
                    </a:solidFill>
                    <a:effectLst/>
                    <a:uLnTx/>
                    <a:uFillTx/>
                    <a:latin typeface="Century Gothic"/>
                    <a:ea typeface="+mn-ea"/>
                    <a:cs typeface="Arial" panose="020B0604020202020204" pitchFamily="34" charset="0"/>
                  </a:rPr>
                  <a:t> </a:t>
                </a:r>
                <a:r>
                  <a:rPr lang="en-GB" sz="1000" b="1">
                    <a:solidFill>
                      <a:srgbClr val="000000"/>
                    </a:solidFill>
                    <a:latin typeface="Century Gothic"/>
                    <a:cs typeface="Arial" panose="020B0604020202020204" pitchFamily="34" charset="0"/>
                  </a:rPr>
                  <a:t>Care</a:t>
                </a:r>
                <a:r>
                  <a:rPr kumimoji="0" lang="en-GB" sz="1000" b="1" i="0" u="none" strike="noStrike" kern="1200" cap="none" spc="0" normalizeH="0" baseline="0" noProof="0">
                    <a:ln>
                      <a:noFill/>
                    </a:ln>
                    <a:solidFill>
                      <a:srgbClr val="000000"/>
                    </a:solidFill>
                    <a:effectLst/>
                    <a:uLnTx/>
                    <a:uFillTx/>
                    <a:latin typeface="Century Gothic"/>
                    <a:ea typeface="+mn-ea"/>
                    <a:cs typeface="Arial" panose="020B0604020202020204" pitchFamily="34" charset="0"/>
                  </a:rPr>
                  <a:t> Homes Pharmacists, GP </a:t>
                </a:r>
                <a:r>
                  <a:rPr lang="en-GB" sz="1000" b="1">
                    <a:solidFill>
                      <a:srgbClr val="000000"/>
                    </a:solidFill>
                    <a:latin typeface="Century Gothic"/>
                    <a:cs typeface="Arial" panose="020B0604020202020204" pitchFamily="34" charset="0"/>
                  </a:rPr>
                  <a:t>and AHPs</a:t>
                </a:r>
                <a:r>
                  <a:rPr kumimoji="0" lang="en-GB" sz="1000" b="1" i="0" u="none" strike="noStrike" kern="1200" cap="none" spc="0" normalizeH="0" baseline="0" noProof="0">
                    <a:ln>
                      <a:noFill/>
                    </a:ln>
                    <a:solidFill>
                      <a:srgbClr val="000000"/>
                    </a:solidFill>
                    <a:effectLst/>
                    <a:uLnTx/>
                    <a:uFillTx/>
                    <a:latin typeface="Century Gothic"/>
                    <a:ea typeface="+mn-ea"/>
                    <a:cs typeface="Arial" panose="020B0604020202020204" pitchFamily="34" charset="0"/>
                  </a:rPr>
                  <a:t> </a:t>
                </a:r>
              </a:p>
            </p:txBody>
          </p:sp>
          <p:sp>
            <p:nvSpPr>
              <p:cNvPr id="53" name="TextBox 52">
                <a:extLst>
                  <a:ext uri="{FF2B5EF4-FFF2-40B4-BE49-F238E27FC236}">
                    <a16:creationId xmlns:a16="http://schemas.microsoft.com/office/drawing/2014/main" id="{0BD7B04F-1612-458D-B60F-47148E30E683}"/>
                  </a:ext>
                </a:extLst>
              </p:cNvPr>
              <p:cNvSpPr txBox="1"/>
              <p:nvPr/>
            </p:nvSpPr>
            <p:spPr>
              <a:xfrm rot="2254588">
                <a:off x="1553073" y="2626259"/>
                <a:ext cx="2914654" cy="1967189"/>
              </a:xfrm>
              <a:prstGeom prst="rect">
                <a:avLst/>
              </a:prstGeom>
              <a:noFill/>
            </p:spPr>
            <p:txBody>
              <a:bodyPr wrap="square" rtlCol="0">
                <a:prstTxWarp prst="textArchUp">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1" i="0" u="none" strike="noStrike" kern="1200" cap="none" spc="0" normalizeH="0" baseline="0" noProof="0">
                    <a:ln>
                      <a:noFill/>
                    </a:ln>
                    <a:solidFill>
                      <a:srgbClr val="000000"/>
                    </a:solidFill>
                    <a:effectLst/>
                    <a:uLnTx/>
                    <a:uFillTx/>
                    <a:latin typeface="Century Gothic"/>
                    <a:ea typeface="+mn-ea"/>
                    <a:cs typeface="Arial" panose="020B0604020202020204" pitchFamily="34" charset="0"/>
                  </a:rPr>
                  <a:t>Access via local publicity</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1" i="0" u="none" strike="noStrike" kern="1200" cap="none" spc="0" normalizeH="0" baseline="0" noProof="0">
                    <a:ln>
                      <a:noFill/>
                    </a:ln>
                    <a:solidFill>
                      <a:srgbClr val="000000"/>
                    </a:solidFill>
                    <a:effectLst/>
                    <a:uLnTx/>
                    <a:uFillTx/>
                    <a:latin typeface="Century Gothic"/>
                    <a:ea typeface="+mn-ea"/>
                    <a:cs typeface="Arial" panose="020B0604020202020204" pitchFamily="34" charset="0"/>
                  </a:rPr>
                  <a:t>Community/dementia wellbeing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1" i="0" u="none" strike="noStrike" kern="1200" cap="none" spc="0" normalizeH="0" baseline="0" noProof="0">
                    <a:ln>
                      <a:noFill/>
                    </a:ln>
                    <a:solidFill>
                      <a:srgbClr val="000000"/>
                    </a:solidFill>
                    <a:effectLst/>
                    <a:uLnTx/>
                    <a:uFillTx/>
                    <a:latin typeface="Century Gothic"/>
                    <a:ea typeface="+mn-ea"/>
                    <a:cs typeface="Arial" panose="020B0604020202020204" pitchFamily="34" charset="0"/>
                  </a:rPr>
                  <a:t>connectors, maximise Dewis Cymru</a:t>
                </a:r>
              </a:p>
            </p:txBody>
          </p:sp>
          <p:sp>
            <p:nvSpPr>
              <p:cNvPr id="81" name="TextBox 80">
                <a:extLst>
                  <a:ext uri="{FF2B5EF4-FFF2-40B4-BE49-F238E27FC236}">
                    <a16:creationId xmlns:a16="http://schemas.microsoft.com/office/drawing/2014/main" id="{3368F322-5355-4353-BB41-36BFEE2627C3}"/>
                  </a:ext>
                </a:extLst>
              </p:cNvPr>
              <p:cNvSpPr txBox="1"/>
              <p:nvPr/>
            </p:nvSpPr>
            <p:spPr>
              <a:xfrm rot="4320716">
                <a:off x="135883" y="3515568"/>
                <a:ext cx="2911922" cy="1967189"/>
              </a:xfrm>
              <a:prstGeom prst="rect">
                <a:avLst/>
              </a:prstGeom>
              <a:noFill/>
            </p:spPr>
            <p:txBody>
              <a:bodyPr wrap="square" rtlCol="0">
                <a:prstTxWarp prst="textArchDown">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1" i="0" u="none" strike="noStrike" kern="1200" cap="none" spc="0" normalizeH="0" baseline="0" noProof="0">
                    <a:ln>
                      <a:noFill/>
                    </a:ln>
                    <a:solidFill>
                      <a:srgbClr val="000000"/>
                    </a:solidFill>
                    <a:effectLst/>
                    <a:uLnTx/>
                    <a:uFillTx/>
                    <a:latin typeface="Century Gothic"/>
                    <a:ea typeface="+mn-ea"/>
                    <a:cs typeface="Arial" panose="020B0604020202020204" pitchFamily="34" charset="0"/>
                  </a:rPr>
                  <a:t>Robust suit of e learning </a:t>
                </a:r>
                <a:r>
                  <a:rPr lang="en-GB" sz="1000" b="1">
                    <a:solidFill>
                      <a:srgbClr val="000000"/>
                    </a:solidFill>
                    <a:latin typeface="Century Gothic"/>
                    <a:cs typeface="Arial" panose="020B0604020202020204" pitchFamily="34" charset="0"/>
                  </a:rPr>
                  <a:t>for</a:t>
                </a:r>
                <a:r>
                  <a:rPr kumimoji="0" lang="en-GB" sz="1000" b="1" i="0" u="none" strike="noStrike" kern="1200" cap="none" spc="0" normalizeH="0" baseline="0" noProof="0">
                    <a:ln>
                      <a:noFill/>
                    </a:ln>
                    <a:solidFill>
                      <a:srgbClr val="000000"/>
                    </a:solidFill>
                    <a:effectLst/>
                    <a:uLnTx/>
                    <a:uFillTx/>
                    <a:latin typeface="Century Gothic"/>
                    <a:ea typeface="+mn-ea"/>
                    <a:cs typeface="Arial" panose="020B0604020202020204" pitchFamily="34" charset="0"/>
                  </a:rPr>
                  <a:t> all</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1" i="0" u="none" strike="noStrike" kern="1200" cap="none" spc="0" normalizeH="0" baseline="0" noProof="0">
                    <a:ln>
                      <a:noFill/>
                    </a:ln>
                    <a:solidFill>
                      <a:srgbClr val="000000"/>
                    </a:solidFill>
                    <a:effectLst/>
                    <a:uLnTx/>
                    <a:uFillTx/>
                    <a:latin typeface="Century Gothic"/>
                    <a:ea typeface="+mn-ea"/>
                    <a:cs typeface="Arial" panose="020B0604020202020204" pitchFamily="34" charset="0"/>
                  </a:rPr>
                  <a:t>and face to face training.</a:t>
                </a:r>
              </a:p>
            </p:txBody>
          </p:sp>
          <p:sp>
            <p:nvSpPr>
              <p:cNvPr id="83" name="TextBox 82">
                <a:extLst>
                  <a:ext uri="{FF2B5EF4-FFF2-40B4-BE49-F238E27FC236}">
                    <a16:creationId xmlns:a16="http://schemas.microsoft.com/office/drawing/2014/main" id="{03B7F73E-3E2C-4755-A8E0-6E91921E36DB}"/>
                  </a:ext>
                </a:extLst>
              </p:cNvPr>
              <p:cNvSpPr txBox="1"/>
              <p:nvPr/>
            </p:nvSpPr>
            <p:spPr>
              <a:xfrm>
                <a:off x="3016397" y="3985065"/>
                <a:ext cx="1176426"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1" i="0" u="none" strike="noStrike" kern="1200" cap="none" spc="0" normalizeH="0" baseline="0" noProof="0">
                    <a:ln>
                      <a:noFill/>
                    </a:ln>
                    <a:solidFill>
                      <a:srgbClr val="000000"/>
                    </a:solidFill>
                    <a:effectLst/>
                    <a:uLnTx/>
                    <a:uFillTx/>
                    <a:latin typeface="Century Gothic"/>
                    <a:ea typeface="+mn-ea"/>
                    <a:cs typeface="Arial" panose="020B0604020202020204" pitchFamily="34" charset="0"/>
                  </a:rPr>
                  <a:t>Assistive </a:t>
                </a:r>
              </a:p>
              <a:p>
                <a:pPr marL="0" marR="0" lvl="0" indent="0" algn="ctr" defTabSz="914400" rtl="0" eaLnBrk="1" fontAlgn="auto" latinLnBrk="0" hangingPunct="1">
                  <a:lnSpc>
                    <a:spcPct val="100000"/>
                  </a:lnSpc>
                  <a:spcBef>
                    <a:spcPts val="0"/>
                  </a:spcBef>
                  <a:spcAft>
                    <a:spcPts val="0"/>
                  </a:spcAft>
                  <a:buClrTx/>
                  <a:buSzTx/>
                  <a:buFontTx/>
                  <a:buNone/>
                  <a:tabLst/>
                  <a:defRPr/>
                </a:pPr>
                <a:r>
                  <a:rPr lang="en-GB" sz="1000" b="1">
                    <a:solidFill>
                      <a:srgbClr val="000000"/>
                    </a:solidFill>
                    <a:latin typeface="Century Gothic"/>
                    <a:cs typeface="Arial" panose="020B0604020202020204" pitchFamily="34" charset="0"/>
                  </a:rPr>
                  <a:t>technology,</a:t>
                </a:r>
                <a:endParaRPr kumimoji="0" lang="en-GB" sz="1000" b="1" i="0" u="none" strike="noStrike" kern="1200" cap="none" spc="0" normalizeH="0" baseline="0" noProof="0">
                  <a:ln>
                    <a:noFill/>
                  </a:ln>
                  <a:solidFill>
                    <a:srgbClr val="000000"/>
                  </a:solidFill>
                  <a:effectLst/>
                  <a:uLnTx/>
                  <a:uFillTx/>
                  <a:latin typeface="Century Gothic"/>
                  <a:ea typeface="+mn-ea"/>
                  <a:cs typeface="Arial" panose="020B0604020202020204" pitchFamily="34" charset="0"/>
                </a:endParaRPr>
              </a:p>
            </p:txBody>
          </p:sp>
        </p:grpSp>
        <p:sp>
          <p:nvSpPr>
            <p:cNvPr id="79" name="TextBox 78">
              <a:extLst>
                <a:ext uri="{FF2B5EF4-FFF2-40B4-BE49-F238E27FC236}">
                  <a16:creationId xmlns:a16="http://schemas.microsoft.com/office/drawing/2014/main" id="{42F81F3C-EB26-4EC0-A225-89948B156FD1}"/>
                </a:ext>
              </a:extLst>
            </p:cNvPr>
            <p:cNvSpPr txBox="1"/>
            <p:nvPr/>
          </p:nvSpPr>
          <p:spPr bwMode="gray">
            <a:xfrm>
              <a:off x="4276240" y="2653520"/>
              <a:ext cx="1371925" cy="200055"/>
            </a:xfrm>
            <a:prstGeom prst="rect">
              <a:avLst/>
            </a:prstGeom>
            <a:noFill/>
          </p:spPr>
          <p:txBody>
            <a:bodyPr wrap="square">
              <a:spAutoFit/>
            </a:bodyPr>
            <a:lstStyle/>
            <a:p>
              <a:r>
                <a:rPr lang="en-GB" sz="700" b="1" kern="0">
                  <a:solidFill>
                    <a:srgbClr val="000000"/>
                  </a:solidFill>
                  <a:latin typeface="Century Gothic"/>
                  <a:cs typeface="Arial" panose="020B0604020202020204" pitchFamily="34" charset="0"/>
                </a:rPr>
                <a:t>property</a:t>
              </a:r>
              <a:r>
                <a:rPr kumimoji="0" lang="en-GB" sz="700" b="1" i="0" u="none" strike="noStrike" kern="0" cap="none" spc="0" normalizeH="0" baseline="0" noProof="0">
                  <a:ln>
                    <a:noFill/>
                  </a:ln>
                  <a:solidFill>
                    <a:srgbClr val="000000"/>
                  </a:solidFill>
                  <a:effectLst/>
                  <a:uLnTx/>
                  <a:uFillTx/>
                  <a:latin typeface="Century Gothic"/>
                  <a:ea typeface="+mn-ea"/>
                  <a:cs typeface="Arial" panose="020B0604020202020204" pitchFamily="34" charset="0"/>
                </a:rPr>
                <a:t>/finances</a:t>
              </a:r>
              <a:endParaRPr lang="en-GB" sz="700"/>
            </a:p>
          </p:txBody>
        </p:sp>
        <p:sp>
          <p:nvSpPr>
            <p:cNvPr id="84" name="TextBox 83">
              <a:extLst>
                <a:ext uri="{FF2B5EF4-FFF2-40B4-BE49-F238E27FC236}">
                  <a16:creationId xmlns:a16="http://schemas.microsoft.com/office/drawing/2014/main" id="{92FC1EE3-5B78-423E-BEB9-433584901A9E}"/>
                </a:ext>
              </a:extLst>
            </p:cNvPr>
            <p:cNvSpPr txBox="1"/>
            <p:nvPr/>
          </p:nvSpPr>
          <p:spPr bwMode="gray">
            <a:xfrm>
              <a:off x="4681624" y="2770119"/>
              <a:ext cx="1004093" cy="307777"/>
            </a:xfrm>
            <a:prstGeom prst="rect">
              <a:avLst/>
            </a:prstGeom>
            <a:noFill/>
          </p:spPr>
          <p:txBody>
            <a:bodyPr wrap="square">
              <a:spAutoFit/>
            </a:bodyPr>
            <a:lstStyle/>
            <a:p>
              <a:r>
                <a:rPr lang="en-GB" sz="700" b="1" kern="0">
                  <a:solidFill>
                    <a:srgbClr val="000000"/>
                  </a:solidFill>
                  <a:latin typeface="Century Gothic"/>
                  <a:cs typeface="Arial" panose="020B0604020202020204" pitchFamily="34" charset="0"/>
                </a:rPr>
                <a:t>health</a:t>
              </a:r>
              <a:r>
                <a:rPr kumimoji="0" lang="en-GB" sz="700" b="1" i="0" u="none" strike="noStrike" kern="0" cap="none" spc="0" normalizeH="0" baseline="0" noProof="0">
                  <a:ln>
                    <a:noFill/>
                  </a:ln>
                  <a:solidFill>
                    <a:srgbClr val="000000"/>
                  </a:solidFill>
                  <a:effectLst/>
                  <a:uLnTx/>
                  <a:uFillTx/>
                  <a:latin typeface="Century Gothic"/>
                  <a:ea typeface="+mn-ea"/>
                  <a:cs typeface="Arial" panose="020B0604020202020204" pitchFamily="34" charset="0"/>
                </a:rPr>
                <a:t> and </a:t>
              </a:r>
            </a:p>
            <a:p>
              <a:r>
                <a:rPr kumimoji="0" lang="en-GB" sz="700" b="1" i="0" u="none" strike="noStrike" kern="0" cap="none" spc="0" normalizeH="0" baseline="0" noProof="0">
                  <a:ln>
                    <a:noFill/>
                  </a:ln>
                  <a:solidFill>
                    <a:srgbClr val="000000"/>
                  </a:solidFill>
                  <a:effectLst/>
                  <a:uLnTx/>
                  <a:uFillTx/>
                  <a:latin typeface="Century Gothic"/>
                  <a:ea typeface="+mn-ea"/>
                  <a:cs typeface="Arial" panose="020B0604020202020204" pitchFamily="34" charset="0"/>
                </a:rPr>
                <a:t>welfare</a:t>
              </a:r>
              <a:endParaRPr lang="en-GB" sz="700"/>
            </a:p>
          </p:txBody>
        </p:sp>
        <p:sp>
          <p:nvSpPr>
            <p:cNvPr id="87" name="TextBox 86">
              <a:extLst>
                <a:ext uri="{FF2B5EF4-FFF2-40B4-BE49-F238E27FC236}">
                  <a16:creationId xmlns:a16="http://schemas.microsoft.com/office/drawing/2014/main" id="{3DB711EC-C7A0-42DD-AD92-A44EFE1EF7A9}"/>
                </a:ext>
              </a:extLst>
            </p:cNvPr>
            <p:cNvSpPr txBox="1"/>
            <p:nvPr/>
          </p:nvSpPr>
          <p:spPr bwMode="gray">
            <a:xfrm>
              <a:off x="4113044" y="3640724"/>
              <a:ext cx="1159279" cy="707886"/>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1" i="0" u="none" strike="noStrike" kern="0" cap="none" spc="0" normalizeH="0" baseline="0" noProof="0">
                  <a:ln>
                    <a:noFill/>
                  </a:ln>
                  <a:solidFill>
                    <a:srgbClr val="000000"/>
                  </a:solidFill>
                  <a:effectLst/>
                  <a:uLnTx/>
                  <a:uFillTx/>
                  <a:latin typeface="Century Gothic"/>
                  <a:ea typeface="+mn-ea"/>
                  <a:cs typeface="Arial" panose="020B0604020202020204" pitchFamily="34" charset="0"/>
                </a:rPr>
                <a:t>Robust</a:t>
              </a:r>
            </a:p>
            <a:p>
              <a:pPr marL="0" marR="0" lvl="0" indent="0" algn="ctr" defTabSz="914400" rtl="0" eaLnBrk="1" fontAlgn="auto" latinLnBrk="0" hangingPunct="1">
                <a:lnSpc>
                  <a:spcPct val="100000"/>
                </a:lnSpc>
                <a:spcBef>
                  <a:spcPts val="0"/>
                </a:spcBef>
                <a:spcAft>
                  <a:spcPts val="0"/>
                </a:spcAft>
                <a:buClrTx/>
                <a:buSzTx/>
                <a:buFontTx/>
                <a:buNone/>
                <a:tabLst/>
                <a:defRPr/>
              </a:pPr>
              <a:r>
                <a:rPr lang="en-GB" sz="1000" b="1" kern="0">
                  <a:solidFill>
                    <a:srgbClr val="000000"/>
                  </a:solidFill>
                  <a:latin typeface="Century Gothic"/>
                  <a:cs typeface="Arial" panose="020B0604020202020204" pitchFamily="34" charset="0"/>
                </a:rPr>
                <a:t>standard</a:t>
              </a:r>
              <a:r>
                <a:rPr kumimoji="0" lang="en-GB" sz="1000" b="1" i="0" u="none" strike="noStrike" kern="0" cap="none" spc="0" normalizeH="0" baseline="0" noProof="0">
                  <a:ln>
                    <a:noFill/>
                  </a:ln>
                  <a:solidFill>
                    <a:srgbClr val="000000"/>
                  </a:solidFill>
                  <a:effectLst/>
                  <a:uLnTx/>
                  <a:uFillTx/>
                  <a:latin typeface="Century Gothic"/>
                  <a:ea typeface="+mn-ea"/>
                  <a:cs typeface="Arial" panose="020B0604020202020204" pitchFamily="34" charset="0"/>
                </a:rPr>
                <a:t> screening for delirium</a:t>
              </a:r>
            </a:p>
          </p:txBody>
        </p:sp>
      </p:grpSp>
      <p:sp>
        <p:nvSpPr>
          <p:cNvPr id="91" name="TextBox 90">
            <a:extLst>
              <a:ext uri="{FF2B5EF4-FFF2-40B4-BE49-F238E27FC236}">
                <a16:creationId xmlns:a16="http://schemas.microsoft.com/office/drawing/2014/main" id="{BB4563C7-7410-43D9-8598-22277AE9651A}"/>
              </a:ext>
            </a:extLst>
          </p:cNvPr>
          <p:cNvSpPr txBox="1"/>
          <p:nvPr/>
        </p:nvSpPr>
        <p:spPr bwMode="gray">
          <a:xfrm>
            <a:off x="351826" y="1188272"/>
            <a:ext cx="3241990" cy="1754326"/>
          </a:xfrm>
          <a:prstGeom prst="rect">
            <a:avLst/>
          </a:prstGeom>
          <a:solidFill>
            <a:schemeClr val="bg2"/>
          </a:solidFill>
          <a:ln>
            <a:solidFill>
              <a:srgbClr val="9B029B"/>
            </a:solidFill>
          </a:ln>
          <a:effectLst>
            <a:outerShdw blurRad="50800" dist="38100" dir="5400000" algn="t" rotWithShape="0">
              <a:prstClr val="black">
                <a:alpha val="40000"/>
              </a:prstClr>
            </a:outerShdw>
          </a:effectLst>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1" i="0" u="none" strike="noStrike" kern="1200" cap="none" spc="0" normalizeH="0" baseline="0" noProof="0">
                <a:ln>
                  <a:noFill/>
                </a:ln>
                <a:solidFill>
                  <a:srgbClr val="9B029B"/>
                </a:solidFill>
                <a:effectLst/>
                <a:uLnTx/>
                <a:uFillTx/>
                <a:latin typeface="Century Gothic"/>
                <a:ea typeface="+mn-ea"/>
                <a:cs typeface="+mn-cs"/>
              </a:rPr>
              <a:t>Each person is seen as an individual</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0" i="1" u="none" strike="noStrike" kern="1200" cap="none" spc="0" normalizeH="0" baseline="0" noProof="0">
                <a:ln>
                  <a:noFill/>
                </a:ln>
                <a:solidFill>
                  <a:srgbClr val="000000"/>
                </a:solidFill>
                <a:effectLst/>
                <a:uLnTx/>
                <a:uFillTx/>
                <a:latin typeface="Century Gothic"/>
                <a:ea typeface="+mn-ea"/>
                <a:cs typeface="+mn-cs"/>
              </a:rPr>
              <a:t>We have the right to an early and accurate diagnosis, and to receive evidence based, appropriate, compassionate and properly funded care and treatment, from trained people who understand us and how dementia affects us. This must meet our needs, wherever we live.</a:t>
            </a:r>
          </a:p>
        </p:txBody>
      </p:sp>
      <p:sp>
        <p:nvSpPr>
          <p:cNvPr id="92" name="Arrow: Right 91">
            <a:extLst>
              <a:ext uri="{FF2B5EF4-FFF2-40B4-BE49-F238E27FC236}">
                <a16:creationId xmlns:a16="http://schemas.microsoft.com/office/drawing/2014/main" id="{A3284AAE-68E0-476A-AFAF-4E586F80C862}"/>
              </a:ext>
            </a:extLst>
          </p:cNvPr>
          <p:cNvSpPr/>
          <p:nvPr/>
        </p:nvSpPr>
        <p:spPr>
          <a:xfrm>
            <a:off x="177800" y="6439431"/>
            <a:ext cx="11798852" cy="403230"/>
          </a:xfrm>
          <a:prstGeom prst="rightArrow">
            <a:avLst/>
          </a:prstGeom>
          <a:solidFill>
            <a:srgbClr val="7265CF"/>
          </a:solidFill>
          <a:ln w="12700" cap="flat" cmpd="sng" algn="ctr">
            <a:solidFill>
              <a:srgbClr val="70AD47">
                <a:lumMod val="60000"/>
                <a:lumOff val="40000"/>
              </a:srgbClr>
            </a:solidFill>
            <a:prstDash val="solid"/>
            <a:miter lim="800000"/>
          </a:ln>
          <a:effectLst>
            <a:outerShdw blurRad="50800" dist="38100" dir="5400000" algn="t" rotWithShape="0">
              <a:prstClr val="black">
                <a:alpha val="40000"/>
              </a:prst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1" i="0" u="none" strike="noStrike" kern="0" cap="none" spc="0" normalizeH="0" baseline="0" noProof="0">
                <a:ln>
                  <a:noFill/>
                </a:ln>
                <a:solidFill>
                  <a:schemeClr val="bg2"/>
                </a:solidFill>
                <a:effectLst/>
                <a:uLnTx/>
                <a:uFillTx/>
                <a:latin typeface="Century Gothic"/>
                <a:ea typeface="+mn-ea"/>
                <a:cs typeface="+mn-cs"/>
              </a:rPr>
              <a:t>Underpinned by communication plan,  recognising experts by experience, access to assistive technology etc. Implementation of the Recognition and Good Work Training Frameworks</a:t>
            </a:r>
          </a:p>
        </p:txBody>
      </p:sp>
    </p:spTree>
    <p:extLst>
      <p:ext uri="{BB962C8B-B14F-4D97-AF65-F5344CB8AC3E}">
        <p14:creationId xmlns:p14="http://schemas.microsoft.com/office/powerpoint/2010/main" val="2298915416"/>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 name="TextBox 72">
            <a:extLst>
              <a:ext uri="{FF2B5EF4-FFF2-40B4-BE49-F238E27FC236}">
                <a16:creationId xmlns:a16="http://schemas.microsoft.com/office/drawing/2014/main" id="{5F30591A-AACB-4013-983F-6A7DC6C68460}"/>
              </a:ext>
            </a:extLst>
          </p:cNvPr>
          <p:cNvSpPr txBox="1"/>
          <p:nvPr/>
        </p:nvSpPr>
        <p:spPr>
          <a:xfrm>
            <a:off x="275511" y="888182"/>
            <a:ext cx="2504428"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400" b="1" i="0" u="sng" strike="noStrike" kern="0" cap="none" spc="0" normalizeH="0" baseline="0" noProof="0">
                <a:ln>
                  <a:noFill/>
                </a:ln>
                <a:solidFill>
                  <a:prstClr val="black"/>
                </a:solidFill>
                <a:effectLst/>
                <a:uLnTx/>
                <a:uFillTx/>
                <a:latin typeface="Century Gothic"/>
                <a:ea typeface="+mn-ea"/>
                <a:cs typeface="+mn-cs"/>
              </a:rPr>
              <a:t>Living well with dementia</a:t>
            </a:r>
          </a:p>
        </p:txBody>
      </p:sp>
      <p:sp>
        <p:nvSpPr>
          <p:cNvPr id="76" name="TextBox 75">
            <a:extLst>
              <a:ext uri="{FF2B5EF4-FFF2-40B4-BE49-F238E27FC236}">
                <a16:creationId xmlns:a16="http://schemas.microsoft.com/office/drawing/2014/main" id="{C0A47F29-0059-4ADC-ADFE-D7E2BE01453A}"/>
              </a:ext>
            </a:extLst>
          </p:cNvPr>
          <p:cNvSpPr txBox="1"/>
          <p:nvPr/>
        </p:nvSpPr>
        <p:spPr bwMode="gray">
          <a:xfrm>
            <a:off x="8297212" y="1143707"/>
            <a:ext cx="3848424" cy="946413"/>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300"/>
              </a:spcBef>
              <a:spcAft>
                <a:spcPts val="0"/>
              </a:spcAft>
              <a:buClrTx/>
              <a:buSzTx/>
              <a:buFontTx/>
              <a:buNone/>
              <a:tabLst/>
              <a:defRPr/>
            </a:pPr>
            <a:r>
              <a:rPr kumimoji="0" lang="en-GB" sz="1000" b="1" i="0" u="none" strike="noStrike" kern="1200" cap="none" spc="0" normalizeH="0" baseline="0" noProof="0" dirty="0">
                <a:ln>
                  <a:noFill/>
                </a:ln>
                <a:solidFill>
                  <a:srgbClr val="000000"/>
                </a:solidFill>
                <a:effectLst/>
                <a:uLnTx/>
                <a:uFillTx/>
                <a:latin typeface="Century Gothic"/>
                <a:ea typeface="+mn-ea"/>
                <a:cs typeface="Arial" pitchFamily="34" charset="0"/>
              </a:rPr>
              <a:t>Proactive care planning through </a:t>
            </a:r>
            <a:r>
              <a:rPr kumimoji="0" lang="en-GB" sz="1000" b="1" i="0" u="sng" strike="noStrike" kern="1200" cap="none" spc="0" normalizeH="0" baseline="0" noProof="0" dirty="0">
                <a:ln>
                  <a:noFill/>
                </a:ln>
                <a:solidFill>
                  <a:srgbClr val="FF0000"/>
                </a:solidFill>
                <a:effectLst/>
                <a:uLnTx/>
                <a:uFillTx/>
                <a:latin typeface="Century Gothic"/>
                <a:ea typeface="+mn-ea"/>
                <a:cs typeface="Arial" pitchFamily="34" charset="0"/>
              </a:rPr>
              <a:t>HOLISTIC</a:t>
            </a:r>
            <a:r>
              <a:rPr kumimoji="0" lang="en-GB" sz="1000" b="1" i="0" u="none" strike="noStrike" kern="1200" cap="none" spc="0" normalizeH="0" baseline="0" noProof="0" dirty="0">
                <a:ln>
                  <a:noFill/>
                </a:ln>
                <a:solidFill>
                  <a:srgbClr val="000000"/>
                </a:solidFill>
                <a:effectLst/>
                <a:uLnTx/>
                <a:uFillTx/>
                <a:latin typeface="Century Gothic"/>
                <a:ea typeface="+mn-ea"/>
                <a:cs typeface="Arial" pitchFamily="34" charset="0"/>
              </a:rPr>
              <a:t> MDT (colleagues enabled to attend virtually)</a:t>
            </a:r>
            <a:r>
              <a:rPr kumimoji="0" lang="en-GB" sz="1000" b="0" i="0" u="none" strike="noStrike" kern="1200" cap="none" spc="0" normalizeH="0" baseline="0" noProof="0" dirty="0">
                <a:ln>
                  <a:noFill/>
                </a:ln>
                <a:solidFill>
                  <a:srgbClr val="000000"/>
                </a:solidFill>
                <a:effectLst/>
                <a:uLnTx/>
                <a:uFillTx/>
                <a:latin typeface="Century Gothic"/>
                <a:ea typeface="+mn-ea"/>
                <a:cs typeface="Arial" pitchFamily="34" charset="0"/>
              </a:rPr>
              <a:t> </a:t>
            </a:r>
            <a:r>
              <a:rPr kumimoji="0" lang="en-GB" sz="1000" b="1" i="0" u="none" strike="noStrike" kern="1200" cap="none" spc="0" normalizeH="0" baseline="0" noProof="0" dirty="0">
                <a:ln>
                  <a:noFill/>
                </a:ln>
                <a:solidFill>
                  <a:srgbClr val="000000"/>
                </a:solidFill>
                <a:effectLst/>
                <a:uLnTx/>
                <a:uFillTx/>
                <a:latin typeface="Century Gothic"/>
                <a:ea typeface="+mn-ea"/>
                <a:cs typeface="Arial" pitchFamily="34" charset="0"/>
              </a:rPr>
              <a:t>- consistent regional approach</a:t>
            </a:r>
            <a:r>
              <a:rPr kumimoji="0" lang="en-GB" sz="1000" b="0" i="0" u="none" strike="noStrike" kern="1200" cap="none" spc="0" normalizeH="0" baseline="0" noProof="0" dirty="0">
                <a:ln>
                  <a:noFill/>
                </a:ln>
                <a:solidFill>
                  <a:srgbClr val="000000"/>
                </a:solidFill>
                <a:effectLst/>
                <a:uLnTx/>
                <a:uFillTx/>
                <a:latin typeface="Century Gothic"/>
                <a:ea typeface="+mn-ea"/>
                <a:cs typeface="Arial" pitchFamily="34" charset="0"/>
              </a:rPr>
              <a:t>, providing stable support and wellbeing plan around the person and where appropriate, their carer, regardless of diagnosis including:</a:t>
            </a:r>
          </a:p>
          <a:p>
            <a:pPr marL="0" marR="0" lvl="0" indent="0" algn="l" defTabSz="914400" rtl="0" eaLnBrk="1" fontAlgn="auto" latinLnBrk="0" hangingPunct="1">
              <a:lnSpc>
                <a:spcPct val="100000"/>
              </a:lnSpc>
              <a:spcBef>
                <a:spcPts val="300"/>
              </a:spcBef>
              <a:spcAft>
                <a:spcPts val="0"/>
              </a:spcAft>
              <a:buClrTx/>
              <a:buSzTx/>
              <a:buFontTx/>
              <a:buNone/>
              <a:tabLst/>
              <a:defRPr/>
            </a:pPr>
            <a:endParaRPr kumimoji="0" lang="en-GB" sz="900" b="1" i="0" u="none" strike="noStrike" kern="1200" cap="none" spc="0" normalizeH="0" baseline="0" noProof="0" dirty="0">
              <a:ln>
                <a:noFill/>
              </a:ln>
              <a:solidFill>
                <a:srgbClr val="0077B7"/>
              </a:solidFill>
              <a:effectLst/>
              <a:uLnTx/>
              <a:uFillTx/>
              <a:latin typeface="Century Gothic"/>
              <a:ea typeface="+mn-ea"/>
              <a:cs typeface="Arial" pitchFamily="34" charset="0"/>
            </a:endParaRPr>
          </a:p>
        </p:txBody>
      </p:sp>
      <p:sp>
        <p:nvSpPr>
          <p:cNvPr id="134" name="Title 4">
            <a:extLst>
              <a:ext uri="{FF2B5EF4-FFF2-40B4-BE49-F238E27FC236}">
                <a16:creationId xmlns:a16="http://schemas.microsoft.com/office/drawing/2014/main" id="{CB917961-85FF-4213-9BF9-A56D035929B3}"/>
              </a:ext>
            </a:extLst>
          </p:cNvPr>
          <p:cNvSpPr txBox="1">
            <a:spLocks/>
          </p:cNvSpPr>
          <p:nvPr/>
        </p:nvSpPr>
        <p:spPr>
          <a:xfrm>
            <a:off x="358775" y="434515"/>
            <a:ext cx="10021172" cy="403229"/>
          </a:xfrm>
          <a:prstGeom prst="rect">
            <a:avLst/>
          </a:prstGeom>
        </p:spPr>
        <p:txBody>
          <a:bodyPr vert="horz" lIns="0" tIns="0" rIns="0" bIns="0" rtlCol="0" anchor="b">
            <a:noAutofit/>
          </a:bodyPr>
          <a:lstStyle>
            <a:lvl1pPr algn="l" defTabSz="914400" rtl="0" eaLnBrk="1" latinLnBrk="0" hangingPunct="1">
              <a:lnSpc>
                <a:spcPct val="90000"/>
              </a:lnSpc>
              <a:spcBef>
                <a:spcPct val="0"/>
              </a:spcBef>
              <a:buNone/>
              <a:defRPr sz="3000" kern="1200" cap="none" baseline="0">
                <a:solidFill>
                  <a:srgbClr val="000000"/>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3000" b="0" i="0" u="none" strike="noStrike" kern="1200" cap="none" spc="0" normalizeH="0" baseline="0" noProof="0">
                <a:ln>
                  <a:noFill/>
                </a:ln>
                <a:solidFill>
                  <a:srgbClr val="000000"/>
                </a:solidFill>
                <a:effectLst/>
                <a:uLnTx/>
                <a:uFillTx/>
                <a:latin typeface="Century Gothic"/>
                <a:ea typeface="+mj-ea"/>
                <a:cs typeface="+mj-cs"/>
              </a:rPr>
              <a:t>What good looks like for West Wales – </a:t>
            </a:r>
          </a:p>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3000" b="0" i="0" u="none" strike="noStrike" kern="1200" cap="none" spc="0" normalizeH="0" baseline="0" noProof="0">
                <a:ln>
                  <a:noFill/>
                </a:ln>
                <a:solidFill>
                  <a:srgbClr val="000000"/>
                </a:solidFill>
                <a:effectLst/>
                <a:uLnTx/>
                <a:uFillTx/>
                <a:latin typeface="Century Gothic"/>
                <a:ea typeface="+mj-ea"/>
                <a:cs typeface="+mj-cs"/>
              </a:rPr>
              <a:t>The draft dementia wellbeing pathway</a:t>
            </a:r>
          </a:p>
        </p:txBody>
      </p:sp>
      <p:sp>
        <p:nvSpPr>
          <p:cNvPr id="36" name="Slide Number Placeholder 35">
            <a:extLst>
              <a:ext uri="{FF2B5EF4-FFF2-40B4-BE49-F238E27FC236}">
                <a16:creationId xmlns:a16="http://schemas.microsoft.com/office/drawing/2014/main" id="{8F933328-DC46-41C9-AE89-CA3B7535F6CE}"/>
              </a:ext>
            </a:extLst>
          </p:cNvPr>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A3DA7B4-1CBC-4A9E-B9AD-6DD77CAE4334}" type="slidenum">
              <a:rPr kumimoji="0" lang="en-GB" sz="1200" b="0" i="0" u="none" strike="noStrike" kern="1200" cap="none" spc="0" normalizeH="0" baseline="0" noProof="0" smtClean="0">
                <a:ln>
                  <a:noFill/>
                </a:ln>
                <a:solidFill>
                  <a:srgbClr val="0077B7">
                    <a:tint val="75000"/>
                  </a:srgbClr>
                </a:solidFill>
                <a:effectLst/>
                <a:uLnTx/>
                <a:uFillTx/>
                <a:latin typeface="Book Antiqua"/>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33</a:t>
            </a:fld>
            <a:endParaRPr kumimoji="0" lang="en-GB" sz="1200" b="0" i="0" u="none" strike="noStrike" kern="1200" cap="none" spc="0" normalizeH="0" baseline="0" noProof="0">
              <a:ln>
                <a:noFill/>
              </a:ln>
              <a:solidFill>
                <a:srgbClr val="0077B7">
                  <a:tint val="75000"/>
                </a:srgbClr>
              </a:solidFill>
              <a:effectLst/>
              <a:uLnTx/>
              <a:uFillTx/>
              <a:latin typeface="Book Antiqua"/>
              <a:ea typeface="+mn-ea"/>
              <a:cs typeface="+mn-cs"/>
            </a:endParaRPr>
          </a:p>
        </p:txBody>
      </p:sp>
      <p:pic>
        <p:nvPicPr>
          <p:cNvPr id="85" name="Picture 1" descr="Description: http://www.wwcp.org.uk/wp-content/uploads/2016/11/West-Wales-Care-Partnership-logo-Partneriaeth-Gofal-Gorllewin-Cymru-logo.jpg">
            <a:extLst>
              <a:ext uri="{FF2B5EF4-FFF2-40B4-BE49-F238E27FC236}">
                <a16:creationId xmlns:a16="http://schemas.microsoft.com/office/drawing/2014/main" id="{E5545B38-BF4D-4959-9DE7-992B6F771E2E}"/>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9137729" y="452962"/>
            <a:ext cx="1618557" cy="6597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6" name="Rectangle 85">
            <a:extLst>
              <a:ext uri="{FF2B5EF4-FFF2-40B4-BE49-F238E27FC236}">
                <a16:creationId xmlns:a16="http://schemas.microsoft.com/office/drawing/2014/main" id="{CE27C24A-07FC-47B5-B04A-304486B2A654}"/>
              </a:ext>
            </a:extLst>
          </p:cNvPr>
          <p:cNvSpPr/>
          <p:nvPr/>
        </p:nvSpPr>
        <p:spPr>
          <a:xfrm>
            <a:off x="9411925" y="1839411"/>
            <a:ext cx="2170478" cy="4901342"/>
          </a:xfrm>
          <a:prstGeom prst="rect">
            <a:avLst/>
          </a:prstGeom>
        </p:spPr>
        <p:txBody>
          <a:bodyPr wrap="square" lIns="0">
            <a:spAutoFit/>
          </a:bodyPr>
          <a:lstStyle/>
          <a:p>
            <a:pPr marL="285750" marR="0" lvl="0" indent="-285750" algn="l" defTabSz="914400" rtl="0" eaLnBrk="1" fontAlgn="auto" latinLnBrk="0" hangingPunct="1">
              <a:lnSpc>
                <a:spcPct val="100000"/>
              </a:lnSpc>
              <a:spcBef>
                <a:spcPts val="300"/>
              </a:spcBef>
              <a:spcAft>
                <a:spcPts val="0"/>
              </a:spcAft>
              <a:buClrTx/>
              <a:buSzTx/>
              <a:buFont typeface="Arial" panose="020B0604020202020204" pitchFamily="34" charset="0"/>
              <a:buChar char="•"/>
              <a:tabLst/>
              <a:defRPr/>
            </a:pPr>
            <a:r>
              <a:rPr kumimoji="0" lang="en-GB" sz="1000" b="0" i="0" u="none" strike="noStrike" kern="1200" cap="none" spc="0" normalizeH="0" baseline="0" noProof="0">
                <a:ln>
                  <a:noFill/>
                </a:ln>
                <a:solidFill>
                  <a:srgbClr val="000000"/>
                </a:solidFill>
                <a:effectLst/>
                <a:uLnTx/>
                <a:uFillTx/>
                <a:latin typeface="Century Gothic"/>
                <a:ea typeface="+mn-ea"/>
                <a:cs typeface="Arial" pitchFamily="34" charset="0"/>
              </a:rPr>
              <a:t>Dementia wellbeing connector</a:t>
            </a:r>
          </a:p>
          <a:p>
            <a:pPr marL="285750" marR="0" lvl="0" indent="-285750" algn="l" defTabSz="914400" rtl="0" eaLnBrk="1" fontAlgn="auto" latinLnBrk="0" hangingPunct="1">
              <a:lnSpc>
                <a:spcPct val="100000"/>
              </a:lnSpc>
              <a:spcBef>
                <a:spcPts val="300"/>
              </a:spcBef>
              <a:spcAft>
                <a:spcPts val="0"/>
              </a:spcAft>
              <a:buClrTx/>
              <a:buSzTx/>
              <a:buFont typeface="Arial" panose="020B0604020202020204" pitchFamily="34" charset="0"/>
              <a:buChar char="•"/>
              <a:tabLst/>
              <a:defRPr/>
            </a:pPr>
            <a:r>
              <a:rPr kumimoji="0" lang="en-GB" sz="1000" b="0" i="0" u="none" strike="noStrike" kern="1200" cap="none" spc="0" normalizeH="0" baseline="0" noProof="0">
                <a:ln>
                  <a:noFill/>
                </a:ln>
                <a:solidFill>
                  <a:srgbClr val="000000"/>
                </a:solidFill>
                <a:effectLst/>
                <a:uLnTx/>
                <a:uFillTx/>
                <a:latin typeface="Century Gothic"/>
                <a:ea typeface="+mn-ea"/>
                <a:cs typeface="Arial" pitchFamily="34" charset="0"/>
              </a:rPr>
              <a:t>GP</a:t>
            </a:r>
          </a:p>
          <a:p>
            <a:pPr marL="285750" marR="0" lvl="0" indent="-285750" algn="l" defTabSz="914400" rtl="0" eaLnBrk="1" fontAlgn="auto" latinLnBrk="0" hangingPunct="1">
              <a:lnSpc>
                <a:spcPct val="100000"/>
              </a:lnSpc>
              <a:spcBef>
                <a:spcPts val="300"/>
              </a:spcBef>
              <a:spcAft>
                <a:spcPts val="0"/>
              </a:spcAft>
              <a:buClrTx/>
              <a:buSzTx/>
              <a:buFont typeface="Arial" panose="020B0604020202020204" pitchFamily="34" charset="0"/>
              <a:buChar char="•"/>
              <a:tabLst/>
              <a:defRPr/>
            </a:pPr>
            <a:r>
              <a:rPr kumimoji="0" lang="en-GB" sz="1000" b="0" i="0" u="none" strike="noStrike" kern="1200" cap="none" spc="0" normalizeH="0" baseline="0" noProof="0">
                <a:ln>
                  <a:noFill/>
                </a:ln>
                <a:solidFill>
                  <a:srgbClr val="000000"/>
                </a:solidFill>
                <a:effectLst/>
                <a:uLnTx/>
                <a:uFillTx/>
                <a:latin typeface="Century Gothic"/>
                <a:ea typeface="+mn-ea"/>
                <a:cs typeface="Arial" pitchFamily="34" charset="0"/>
              </a:rPr>
              <a:t>Advocate</a:t>
            </a:r>
          </a:p>
          <a:p>
            <a:pPr marL="285750" marR="0" lvl="0" indent="-285750" algn="l" defTabSz="914400" rtl="0" eaLnBrk="1" fontAlgn="auto" latinLnBrk="0" hangingPunct="1">
              <a:lnSpc>
                <a:spcPct val="100000"/>
              </a:lnSpc>
              <a:spcBef>
                <a:spcPts val="300"/>
              </a:spcBef>
              <a:spcAft>
                <a:spcPts val="0"/>
              </a:spcAft>
              <a:buClrTx/>
              <a:buSzTx/>
              <a:buFont typeface="Arial" panose="020B0604020202020204" pitchFamily="34" charset="0"/>
              <a:buChar char="•"/>
              <a:tabLst/>
              <a:defRPr/>
            </a:pPr>
            <a:r>
              <a:rPr kumimoji="0" lang="en-GB" sz="1000" b="0" i="0" u="none" strike="noStrike" kern="1200" cap="none" spc="0" normalizeH="0" baseline="0" noProof="0">
                <a:ln>
                  <a:noFill/>
                </a:ln>
                <a:solidFill>
                  <a:srgbClr val="000000"/>
                </a:solidFill>
                <a:effectLst/>
                <a:uLnTx/>
                <a:uFillTx/>
                <a:latin typeface="Century Gothic"/>
                <a:ea typeface="+mn-ea"/>
                <a:cs typeface="Arial" pitchFamily="34" charset="0"/>
              </a:rPr>
              <a:t>Social care </a:t>
            </a:r>
          </a:p>
          <a:p>
            <a:pPr marL="285750" marR="0" lvl="0" indent="-285750" algn="l" defTabSz="914400" rtl="0" eaLnBrk="1" fontAlgn="auto" latinLnBrk="0" hangingPunct="1">
              <a:lnSpc>
                <a:spcPct val="100000"/>
              </a:lnSpc>
              <a:spcBef>
                <a:spcPts val="300"/>
              </a:spcBef>
              <a:spcAft>
                <a:spcPts val="0"/>
              </a:spcAft>
              <a:buClrTx/>
              <a:buSzTx/>
              <a:buFont typeface="Arial" panose="020B0604020202020204" pitchFamily="34" charset="0"/>
              <a:buChar char="•"/>
              <a:tabLst/>
              <a:defRPr/>
            </a:pPr>
            <a:r>
              <a:rPr kumimoji="0" lang="en-GB" sz="1000" b="0" i="0" u="none" strike="noStrike" kern="1200" cap="none" spc="0" normalizeH="0" baseline="0" noProof="0">
                <a:ln>
                  <a:noFill/>
                </a:ln>
                <a:solidFill>
                  <a:srgbClr val="000000"/>
                </a:solidFill>
                <a:effectLst/>
                <a:uLnTx/>
                <a:uFillTx/>
                <a:latin typeface="Century Gothic"/>
                <a:ea typeface="+mn-ea"/>
                <a:cs typeface="Arial" pitchFamily="34" charset="0"/>
              </a:rPr>
              <a:t>District nurse (DN)</a:t>
            </a:r>
          </a:p>
          <a:p>
            <a:pPr marL="285750" marR="0" lvl="0" indent="-285750" algn="l" defTabSz="914400" rtl="0" eaLnBrk="1" fontAlgn="auto" latinLnBrk="0" hangingPunct="1">
              <a:lnSpc>
                <a:spcPct val="100000"/>
              </a:lnSpc>
              <a:spcBef>
                <a:spcPts val="300"/>
              </a:spcBef>
              <a:spcAft>
                <a:spcPts val="0"/>
              </a:spcAft>
              <a:buClrTx/>
              <a:buSzTx/>
              <a:buFont typeface="Arial" panose="020B0604020202020204" pitchFamily="34" charset="0"/>
              <a:buChar char="•"/>
              <a:tabLst/>
              <a:defRPr/>
            </a:pPr>
            <a:r>
              <a:rPr kumimoji="0" lang="en-GB" sz="1000" b="0" i="0" u="none" strike="noStrike" kern="1200" cap="none" spc="0" normalizeH="0" baseline="0" noProof="0">
                <a:ln>
                  <a:noFill/>
                </a:ln>
                <a:solidFill>
                  <a:srgbClr val="000000"/>
                </a:solidFill>
                <a:effectLst/>
                <a:uLnTx/>
                <a:uFillTx/>
                <a:latin typeface="Century Gothic"/>
                <a:ea typeface="+mn-ea"/>
                <a:cs typeface="Arial" pitchFamily="34" charset="0"/>
              </a:rPr>
              <a:t>Allied health professionals (AHPs) e.g. OTs, physio, dietetics, speech and language etc.</a:t>
            </a:r>
          </a:p>
          <a:p>
            <a:pPr marL="285750" marR="0" lvl="0" indent="-285750" algn="l" defTabSz="914400" rtl="0" eaLnBrk="1" fontAlgn="auto" latinLnBrk="0" hangingPunct="1">
              <a:lnSpc>
                <a:spcPct val="100000"/>
              </a:lnSpc>
              <a:spcBef>
                <a:spcPts val="300"/>
              </a:spcBef>
              <a:spcAft>
                <a:spcPts val="0"/>
              </a:spcAft>
              <a:buClrTx/>
              <a:buSzTx/>
              <a:buFont typeface="Arial" panose="020B0604020202020204" pitchFamily="34" charset="0"/>
              <a:buChar char="•"/>
              <a:tabLst/>
              <a:defRPr/>
            </a:pPr>
            <a:r>
              <a:rPr kumimoji="0" lang="en-GB" sz="1000" b="0" i="0" u="none" strike="noStrike" kern="1200" cap="none" spc="0" normalizeH="0" baseline="0" noProof="0">
                <a:ln>
                  <a:noFill/>
                </a:ln>
                <a:solidFill>
                  <a:srgbClr val="000000"/>
                </a:solidFill>
                <a:effectLst/>
                <a:uLnTx/>
                <a:uFillTx/>
                <a:latin typeface="Century Gothic"/>
                <a:ea typeface="+mn-ea"/>
                <a:cs typeface="Arial" pitchFamily="34" charset="0"/>
              </a:rPr>
              <a:t>Key workers/ assistive technology lead</a:t>
            </a:r>
          </a:p>
          <a:p>
            <a:pPr marL="285750" marR="0" lvl="0" indent="-285750" algn="l" defTabSz="914400" rtl="0" eaLnBrk="1" fontAlgn="auto" latinLnBrk="0" hangingPunct="1">
              <a:lnSpc>
                <a:spcPct val="100000"/>
              </a:lnSpc>
              <a:spcBef>
                <a:spcPts val="300"/>
              </a:spcBef>
              <a:spcAft>
                <a:spcPts val="0"/>
              </a:spcAft>
              <a:buClrTx/>
              <a:buSzTx/>
              <a:buFont typeface="Arial" panose="020B0604020202020204" pitchFamily="34" charset="0"/>
              <a:buChar char="•"/>
              <a:tabLst/>
              <a:defRPr/>
            </a:pPr>
            <a:r>
              <a:rPr kumimoji="0" lang="en-GB" sz="1000" b="0" i="0" u="none" strike="noStrike" kern="1200" cap="none" spc="0" normalizeH="0" baseline="0" noProof="0">
                <a:ln>
                  <a:noFill/>
                </a:ln>
                <a:solidFill>
                  <a:srgbClr val="000000"/>
                </a:solidFill>
                <a:effectLst/>
                <a:uLnTx/>
                <a:uFillTx/>
                <a:latin typeface="Century Gothic"/>
                <a:ea typeface="+mn-ea"/>
                <a:cs typeface="Arial" pitchFamily="34" charset="0"/>
              </a:rPr>
              <a:t>Admiral nurse</a:t>
            </a:r>
          </a:p>
          <a:p>
            <a:pPr marL="285750" marR="0" lvl="0" indent="-285750" algn="l" defTabSz="914400" rtl="0" eaLnBrk="1" fontAlgn="auto" latinLnBrk="0" hangingPunct="1">
              <a:lnSpc>
                <a:spcPct val="100000"/>
              </a:lnSpc>
              <a:spcBef>
                <a:spcPts val="300"/>
              </a:spcBef>
              <a:spcAft>
                <a:spcPts val="0"/>
              </a:spcAft>
              <a:buClrTx/>
              <a:buSzTx/>
              <a:buFont typeface="Arial" panose="020B0604020202020204" pitchFamily="34" charset="0"/>
              <a:buChar char="•"/>
              <a:tabLst/>
              <a:defRPr/>
            </a:pPr>
            <a:r>
              <a:rPr kumimoji="0" lang="en-GB" sz="1000" b="0" i="0" u="none" strike="noStrike" kern="1200" cap="none" spc="0" normalizeH="0" baseline="0" noProof="0">
                <a:ln>
                  <a:noFill/>
                </a:ln>
                <a:solidFill>
                  <a:srgbClr val="000000"/>
                </a:solidFill>
                <a:effectLst/>
                <a:uLnTx/>
                <a:uFillTx/>
                <a:latin typeface="Century Gothic"/>
                <a:ea typeface="+mn-ea"/>
                <a:cs typeface="Arial" pitchFamily="34" charset="0"/>
              </a:rPr>
              <a:t>Primary care </a:t>
            </a:r>
          </a:p>
          <a:p>
            <a:pPr marL="285750" marR="0" lvl="0" indent="-285750" algn="l" defTabSz="914400" rtl="0" eaLnBrk="1" fontAlgn="auto" latinLnBrk="0" hangingPunct="1">
              <a:lnSpc>
                <a:spcPct val="100000"/>
              </a:lnSpc>
              <a:spcBef>
                <a:spcPts val="300"/>
              </a:spcBef>
              <a:spcAft>
                <a:spcPts val="0"/>
              </a:spcAft>
              <a:buClrTx/>
              <a:buSzTx/>
              <a:buFont typeface="Arial" panose="020B0604020202020204" pitchFamily="34" charset="0"/>
              <a:buChar char="•"/>
              <a:tabLst/>
              <a:defRPr/>
            </a:pPr>
            <a:r>
              <a:rPr kumimoji="0" lang="en-GB" sz="1000" b="0" i="0" u="none" strike="noStrike" kern="1200" cap="none" spc="0" normalizeH="0" baseline="0" noProof="0">
                <a:ln>
                  <a:noFill/>
                </a:ln>
                <a:solidFill>
                  <a:srgbClr val="000000"/>
                </a:solidFill>
                <a:effectLst/>
                <a:uLnTx/>
                <a:uFillTx/>
                <a:latin typeface="Century Gothic"/>
                <a:ea typeface="+mn-ea"/>
                <a:cs typeface="Arial" pitchFamily="34" charset="0"/>
              </a:rPr>
              <a:t>3</a:t>
            </a:r>
            <a:r>
              <a:rPr kumimoji="0" lang="en-GB" sz="1000" b="0" i="0" u="none" strike="noStrike" kern="1200" cap="none" spc="0" normalizeH="0" baseline="30000" noProof="0">
                <a:ln>
                  <a:noFill/>
                </a:ln>
                <a:solidFill>
                  <a:srgbClr val="000000"/>
                </a:solidFill>
                <a:effectLst/>
                <a:uLnTx/>
                <a:uFillTx/>
                <a:latin typeface="Century Gothic"/>
                <a:ea typeface="+mn-ea"/>
                <a:cs typeface="Arial" pitchFamily="34" charset="0"/>
              </a:rPr>
              <a:t>rd</a:t>
            </a:r>
            <a:r>
              <a:rPr kumimoji="0" lang="en-GB" sz="1000" b="0" i="0" u="none" strike="noStrike" kern="1200" cap="none" spc="0" normalizeH="0" baseline="0" noProof="0">
                <a:ln>
                  <a:noFill/>
                </a:ln>
                <a:solidFill>
                  <a:srgbClr val="000000"/>
                </a:solidFill>
                <a:effectLst/>
                <a:uLnTx/>
                <a:uFillTx/>
                <a:latin typeface="Century Gothic"/>
                <a:ea typeface="+mn-ea"/>
                <a:cs typeface="Arial" pitchFamily="34" charset="0"/>
              </a:rPr>
              <a:t> sector</a:t>
            </a:r>
          </a:p>
          <a:p>
            <a:pPr marL="285750" marR="0" lvl="0" indent="-285750" algn="l" defTabSz="914400" rtl="0" eaLnBrk="1" fontAlgn="auto" latinLnBrk="0" hangingPunct="1">
              <a:lnSpc>
                <a:spcPct val="100000"/>
              </a:lnSpc>
              <a:spcBef>
                <a:spcPts val="300"/>
              </a:spcBef>
              <a:spcAft>
                <a:spcPts val="0"/>
              </a:spcAft>
              <a:buClrTx/>
              <a:buSzTx/>
              <a:buFont typeface="Arial" panose="020B0604020202020204" pitchFamily="34" charset="0"/>
              <a:buChar char="•"/>
              <a:tabLst/>
              <a:defRPr/>
            </a:pPr>
            <a:r>
              <a:rPr kumimoji="0" lang="en-GB" sz="1000" b="0" i="0" u="none" strike="noStrike" kern="1200" cap="none" spc="0" normalizeH="0" baseline="0" noProof="0">
                <a:ln>
                  <a:noFill/>
                </a:ln>
                <a:solidFill>
                  <a:srgbClr val="000000"/>
                </a:solidFill>
                <a:effectLst/>
                <a:uLnTx/>
                <a:uFillTx/>
                <a:latin typeface="Century Gothic"/>
                <a:ea typeface="+mn-ea"/>
                <a:cs typeface="Arial" pitchFamily="34" charset="0"/>
              </a:rPr>
              <a:t>Pharmacist</a:t>
            </a:r>
          </a:p>
          <a:p>
            <a:pPr marL="285750" marR="0" lvl="0" indent="-285750" algn="l" defTabSz="914400" rtl="0" eaLnBrk="1" fontAlgn="auto" latinLnBrk="0" hangingPunct="1">
              <a:lnSpc>
                <a:spcPct val="100000"/>
              </a:lnSpc>
              <a:spcBef>
                <a:spcPts val="300"/>
              </a:spcBef>
              <a:spcAft>
                <a:spcPts val="0"/>
              </a:spcAft>
              <a:buClrTx/>
              <a:buSzTx/>
              <a:buFont typeface="Arial" panose="020B0604020202020204" pitchFamily="34" charset="0"/>
              <a:buChar char="•"/>
              <a:tabLst/>
              <a:defRPr/>
            </a:pPr>
            <a:r>
              <a:rPr kumimoji="0" lang="en-GB" sz="1000" b="0" i="0" u="none" strike="noStrike" kern="1200" cap="none" spc="0" normalizeH="0" baseline="0" noProof="0">
                <a:ln>
                  <a:noFill/>
                </a:ln>
                <a:solidFill>
                  <a:srgbClr val="000000"/>
                </a:solidFill>
                <a:effectLst/>
                <a:uLnTx/>
                <a:uFillTx/>
                <a:latin typeface="Century Gothic"/>
                <a:ea typeface="+mn-ea"/>
                <a:cs typeface="Arial" pitchFamily="34" charset="0"/>
              </a:rPr>
              <a:t>Psychologist </a:t>
            </a:r>
          </a:p>
          <a:p>
            <a:pPr marL="285750" marR="0" lvl="0" indent="-285750" algn="l" defTabSz="914400" rtl="0" eaLnBrk="1" fontAlgn="auto" latinLnBrk="0" hangingPunct="1">
              <a:lnSpc>
                <a:spcPct val="100000"/>
              </a:lnSpc>
              <a:spcBef>
                <a:spcPts val="300"/>
              </a:spcBef>
              <a:spcAft>
                <a:spcPts val="0"/>
              </a:spcAft>
              <a:buClrTx/>
              <a:buSzTx/>
              <a:buFont typeface="Arial" panose="020B0604020202020204" pitchFamily="34" charset="0"/>
              <a:buChar char="•"/>
              <a:tabLst/>
              <a:defRPr/>
            </a:pPr>
            <a:r>
              <a:rPr kumimoji="0" lang="en-GB" sz="1000" b="0" i="0" u="none" strike="noStrike" kern="1200" cap="none" spc="0" normalizeH="0" baseline="0" noProof="0">
                <a:ln>
                  <a:noFill/>
                </a:ln>
                <a:solidFill>
                  <a:srgbClr val="000000"/>
                </a:solidFill>
                <a:effectLst/>
                <a:uLnTx/>
                <a:uFillTx/>
                <a:latin typeface="Century Gothic"/>
                <a:ea typeface="+mn-ea"/>
                <a:cs typeface="Arial" pitchFamily="34" charset="0"/>
              </a:rPr>
              <a:t>Care homes</a:t>
            </a:r>
          </a:p>
          <a:p>
            <a:pPr marL="285750" marR="0" lvl="0" indent="-285750" algn="l" defTabSz="914400" rtl="0" eaLnBrk="1" fontAlgn="auto" latinLnBrk="0" hangingPunct="1">
              <a:lnSpc>
                <a:spcPct val="100000"/>
              </a:lnSpc>
              <a:spcBef>
                <a:spcPts val="300"/>
              </a:spcBef>
              <a:spcAft>
                <a:spcPts val="0"/>
              </a:spcAft>
              <a:buClrTx/>
              <a:buSzTx/>
              <a:buFont typeface="Arial" panose="020B0604020202020204" pitchFamily="34" charset="0"/>
              <a:buChar char="•"/>
              <a:tabLst/>
              <a:defRPr/>
            </a:pPr>
            <a:r>
              <a:rPr kumimoji="0" lang="en-GB" sz="1000" b="0" i="0" u="none" strike="noStrike" kern="1200" cap="none" spc="0" normalizeH="0" baseline="0" noProof="0">
                <a:ln>
                  <a:noFill/>
                </a:ln>
                <a:solidFill>
                  <a:srgbClr val="000000"/>
                </a:solidFill>
                <a:effectLst/>
                <a:uLnTx/>
                <a:uFillTx/>
                <a:latin typeface="Century Gothic"/>
                <a:ea typeface="+mn-ea"/>
                <a:cs typeface="Arial" pitchFamily="34" charset="0"/>
              </a:rPr>
              <a:t>Older Adult mental health</a:t>
            </a:r>
          </a:p>
          <a:p>
            <a:pPr marL="285750" marR="0" lvl="0" indent="-285750" algn="l" defTabSz="914400" rtl="0" eaLnBrk="1" fontAlgn="auto" latinLnBrk="0" hangingPunct="1">
              <a:lnSpc>
                <a:spcPct val="100000"/>
              </a:lnSpc>
              <a:spcBef>
                <a:spcPts val="300"/>
              </a:spcBef>
              <a:spcAft>
                <a:spcPts val="0"/>
              </a:spcAft>
              <a:buClrTx/>
              <a:buSzTx/>
              <a:buFont typeface="Arial" panose="020B0604020202020204" pitchFamily="34" charset="0"/>
              <a:buChar char="•"/>
              <a:tabLst/>
              <a:defRPr/>
            </a:pPr>
            <a:r>
              <a:rPr kumimoji="0" lang="en-GB" sz="1000" b="0" i="0" u="none" strike="noStrike" kern="1200" cap="none" spc="0" normalizeH="0" baseline="0" noProof="0">
                <a:ln>
                  <a:noFill/>
                </a:ln>
                <a:solidFill>
                  <a:srgbClr val="000000"/>
                </a:solidFill>
                <a:effectLst/>
                <a:uLnTx/>
                <a:uFillTx/>
                <a:latin typeface="Century Gothic"/>
                <a:ea typeface="+mn-ea"/>
                <a:cs typeface="Arial" pitchFamily="34" charset="0"/>
              </a:rPr>
              <a:t>Adult MH for young onset</a:t>
            </a:r>
          </a:p>
          <a:p>
            <a:pPr marL="285750" marR="0" lvl="0" indent="-285750" algn="l" defTabSz="914400" rtl="0" eaLnBrk="1" fontAlgn="auto" latinLnBrk="0" hangingPunct="1">
              <a:lnSpc>
                <a:spcPct val="100000"/>
              </a:lnSpc>
              <a:spcBef>
                <a:spcPts val="300"/>
              </a:spcBef>
              <a:spcAft>
                <a:spcPts val="0"/>
              </a:spcAft>
              <a:buClrTx/>
              <a:buSzTx/>
              <a:buFont typeface="Arial" panose="020B0604020202020204" pitchFamily="34" charset="0"/>
              <a:buChar char="•"/>
              <a:tabLst/>
              <a:defRPr/>
            </a:pPr>
            <a:r>
              <a:rPr kumimoji="0" lang="en-GB" sz="1000" b="0" i="0" u="none" strike="noStrike" kern="1200" cap="none" spc="0" normalizeH="0" baseline="0" noProof="0">
                <a:ln>
                  <a:noFill/>
                </a:ln>
                <a:solidFill>
                  <a:srgbClr val="000000"/>
                </a:solidFill>
                <a:effectLst/>
                <a:uLnTx/>
                <a:uFillTx/>
                <a:latin typeface="Century Gothic"/>
                <a:ea typeface="+mn-ea"/>
                <a:cs typeface="Arial" pitchFamily="34" charset="0"/>
              </a:rPr>
              <a:t>Advice and advice on training as required from DWTs in the community and acute settings</a:t>
            </a:r>
          </a:p>
          <a:p>
            <a:pPr marL="285750" marR="0" lvl="0" indent="-285750" algn="l" defTabSz="914400" rtl="0" eaLnBrk="1" fontAlgn="auto" latinLnBrk="0" hangingPunct="1">
              <a:lnSpc>
                <a:spcPct val="100000"/>
              </a:lnSpc>
              <a:spcBef>
                <a:spcPts val="300"/>
              </a:spcBef>
              <a:spcAft>
                <a:spcPts val="0"/>
              </a:spcAft>
              <a:buClrTx/>
              <a:buSzTx/>
              <a:buFont typeface="Arial" panose="020B0604020202020204" pitchFamily="34" charset="0"/>
              <a:buChar char="•"/>
              <a:tabLst/>
              <a:defRPr/>
            </a:pPr>
            <a:r>
              <a:rPr kumimoji="0" lang="en-GB" sz="1000" b="0" i="0" u="none" strike="noStrike" kern="1200" cap="none" spc="0" normalizeH="0" baseline="0" noProof="0">
                <a:ln>
                  <a:noFill/>
                </a:ln>
                <a:solidFill>
                  <a:srgbClr val="000000"/>
                </a:solidFill>
                <a:effectLst/>
                <a:uLnTx/>
                <a:uFillTx/>
                <a:latin typeface="Century Gothic"/>
                <a:ea typeface="+mn-ea"/>
                <a:cs typeface="Arial" pitchFamily="34" charset="0"/>
              </a:rPr>
              <a:t>Secondary care and SPC consultants as required</a:t>
            </a:r>
          </a:p>
          <a:p>
            <a:pPr marL="0" marR="0" lvl="0" indent="0" algn="l" defTabSz="914400" rtl="0" eaLnBrk="1" fontAlgn="auto" latinLnBrk="0" hangingPunct="1">
              <a:lnSpc>
                <a:spcPct val="100000"/>
              </a:lnSpc>
              <a:spcBef>
                <a:spcPts val="300"/>
              </a:spcBef>
              <a:spcAft>
                <a:spcPts val="0"/>
              </a:spcAft>
              <a:buClrTx/>
              <a:buSzTx/>
              <a:buFontTx/>
              <a:buNone/>
              <a:tabLst/>
              <a:defRPr/>
            </a:pPr>
            <a:endParaRPr kumimoji="0" lang="en-GB" sz="1000" b="0" i="0" u="none" strike="noStrike" kern="1200" cap="none" spc="0" normalizeH="0" baseline="0" noProof="0">
              <a:ln>
                <a:noFill/>
              </a:ln>
              <a:solidFill>
                <a:srgbClr val="0077B7"/>
              </a:solidFill>
              <a:effectLst/>
              <a:uLnTx/>
              <a:uFillTx/>
              <a:latin typeface="Century Gothic"/>
              <a:ea typeface="+mn-ea"/>
              <a:cs typeface="Arial" pitchFamily="34" charset="0"/>
            </a:endParaRPr>
          </a:p>
        </p:txBody>
      </p:sp>
      <p:grpSp>
        <p:nvGrpSpPr>
          <p:cNvPr id="37" name="Group 36">
            <a:extLst>
              <a:ext uri="{FF2B5EF4-FFF2-40B4-BE49-F238E27FC236}">
                <a16:creationId xmlns:a16="http://schemas.microsoft.com/office/drawing/2014/main" id="{3E5B8F1D-A513-4EFE-8F69-0A976C0F9565}"/>
              </a:ext>
            </a:extLst>
          </p:cNvPr>
          <p:cNvGrpSpPr/>
          <p:nvPr/>
        </p:nvGrpSpPr>
        <p:grpSpPr>
          <a:xfrm>
            <a:off x="3307252" y="1027856"/>
            <a:ext cx="5331265" cy="5650121"/>
            <a:chOff x="3266944" y="1027856"/>
            <a:chExt cx="5331265" cy="5650121"/>
          </a:xfrm>
        </p:grpSpPr>
        <p:grpSp>
          <p:nvGrpSpPr>
            <p:cNvPr id="2" name="Group 1">
              <a:extLst>
                <a:ext uri="{FF2B5EF4-FFF2-40B4-BE49-F238E27FC236}">
                  <a16:creationId xmlns:a16="http://schemas.microsoft.com/office/drawing/2014/main" id="{B27EBC00-7D74-4964-9432-CD110DCA9470}"/>
                </a:ext>
              </a:extLst>
            </p:cNvPr>
            <p:cNvGrpSpPr/>
            <p:nvPr/>
          </p:nvGrpSpPr>
          <p:grpSpPr>
            <a:xfrm>
              <a:off x="3266944" y="1027856"/>
              <a:ext cx="5331265" cy="5650121"/>
              <a:chOff x="3266944" y="1027856"/>
              <a:chExt cx="5331265" cy="5650121"/>
            </a:xfrm>
          </p:grpSpPr>
          <p:grpSp>
            <p:nvGrpSpPr>
              <p:cNvPr id="9" name="Group 8">
                <a:extLst>
                  <a:ext uri="{FF2B5EF4-FFF2-40B4-BE49-F238E27FC236}">
                    <a16:creationId xmlns:a16="http://schemas.microsoft.com/office/drawing/2014/main" id="{D9C3755C-110D-46C9-9D52-0A73F8712D52}"/>
                  </a:ext>
                </a:extLst>
              </p:cNvPr>
              <p:cNvGrpSpPr/>
              <p:nvPr/>
            </p:nvGrpSpPr>
            <p:grpSpPr>
              <a:xfrm>
                <a:off x="3988326" y="1857646"/>
                <a:ext cx="3850642" cy="3708085"/>
                <a:chOff x="1996535" y="855662"/>
                <a:chExt cx="5150693" cy="5145088"/>
              </a:xfrm>
              <a:solidFill>
                <a:schemeClr val="tx1">
                  <a:lumMod val="20000"/>
                  <a:lumOff val="80000"/>
                </a:schemeClr>
              </a:solidFill>
              <a:effectLst>
                <a:outerShdw blurRad="50800" dist="38100" dir="5400000" algn="t" rotWithShape="0">
                  <a:prstClr val="black">
                    <a:alpha val="40000"/>
                  </a:prstClr>
                </a:outerShdw>
              </a:effectLst>
            </p:grpSpPr>
            <p:sp>
              <p:nvSpPr>
                <p:cNvPr id="10" name="Freeform 42">
                  <a:extLst>
                    <a:ext uri="{FF2B5EF4-FFF2-40B4-BE49-F238E27FC236}">
                      <a16:creationId xmlns:a16="http://schemas.microsoft.com/office/drawing/2014/main" id="{07CDF254-84D7-485C-95D5-1AC6BE5E83F4}"/>
                    </a:ext>
                  </a:extLst>
                </p:cNvPr>
                <p:cNvSpPr>
                  <a:spLocks/>
                </p:cNvSpPr>
                <p:nvPr/>
              </p:nvSpPr>
              <p:spPr bwMode="auto">
                <a:xfrm>
                  <a:off x="4588691" y="855662"/>
                  <a:ext cx="2208213" cy="2081557"/>
                </a:xfrm>
                <a:custGeom>
                  <a:avLst/>
                  <a:gdLst>
                    <a:gd name="connsiteX0" fmla="*/ 0 w 2208213"/>
                    <a:gd name="connsiteY0" fmla="*/ 0 h 2081557"/>
                    <a:gd name="connsiteX1" fmla="*/ 2208213 w 2208213"/>
                    <a:gd name="connsiteY1" fmla="*/ 1275938 h 2081557"/>
                    <a:gd name="connsiteX2" fmla="*/ 813127 w 2208213"/>
                    <a:gd name="connsiteY2" fmla="*/ 2081557 h 2081557"/>
                    <a:gd name="connsiteX3" fmla="*/ 774911 w 2208213"/>
                    <a:gd name="connsiteY3" fmla="*/ 2018652 h 2081557"/>
                    <a:gd name="connsiteX4" fmla="*/ 91934 w 2208213"/>
                    <a:gd name="connsiteY4" fmla="*/ 1609294 h 2081557"/>
                    <a:gd name="connsiteX5" fmla="*/ 0 w 2208213"/>
                    <a:gd name="connsiteY5" fmla="*/ 1604651 h 20815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208213" h="2081557">
                      <a:moveTo>
                        <a:pt x="0" y="0"/>
                      </a:moveTo>
                      <a:cubicBezTo>
                        <a:pt x="911102" y="0"/>
                        <a:pt x="1752853" y="486435"/>
                        <a:pt x="2208213" y="1275938"/>
                      </a:cubicBezTo>
                      <a:lnTo>
                        <a:pt x="813127" y="2081557"/>
                      </a:lnTo>
                      <a:lnTo>
                        <a:pt x="774911" y="2018652"/>
                      </a:lnTo>
                      <a:cubicBezTo>
                        <a:pt x="622963" y="1793739"/>
                        <a:pt x="376178" y="1638160"/>
                        <a:pt x="91934" y="1609294"/>
                      </a:cubicBezTo>
                      <a:lnTo>
                        <a:pt x="0" y="1604651"/>
                      </a:lnTo>
                      <a:close/>
                    </a:path>
                  </a:pathLst>
                </a:custGeom>
                <a:solidFill>
                  <a:srgbClr val="B6C7F3"/>
                </a:solidFill>
                <a:ln w="0">
                  <a:noFill/>
                  <a:prstDash val="solid"/>
                  <a:round/>
                  <a:headEnd/>
                  <a:tailEnd/>
                </a:ln>
              </p:spPr>
              <p:txBody>
                <a:bodyPr vert="horz" wrap="square" lIns="82953" tIns="41476" rIns="82953" bIns="41476" numCol="1" anchor="t" anchorCtr="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ZA" sz="1633" b="0" i="0" u="none" strike="noStrike" kern="1200" cap="none" spc="0" normalizeH="0" baseline="0" noProof="0">
                    <a:ln>
                      <a:noFill/>
                    </a:ln>
                    <a:solidFill>
                      <a:srgbClr val="FFFFFF"/>
                    </a:solidFill>
                    <a:effectLst/>
                    <a:uLnTx/>
                    <a:uFillTx/>
                    <a:latin typeface="Book Antiqua"/>
                    <a:ea typeface="+mn-ea"/>
                    <a:cs typeface="+mn-cs"/>
                  </a:endParaRPr>
                </a:p>
              </p:txBody>
            </p:sp>
            <p:sp>
              <p:nvSpPr>
                <p:cNvPr id="11" name="Freeform 43">
                  <a:extLst>
                    <a:ext uri="{FF2B5EF4-FFF2-40B4-BE49-F238E27FC236}">
                      <a16:creationId xmlns:a16="http://schemas.microsoft.com/office/drawing/2014/main" id="{E13E60F6-A800-42B7-AB13-217B8E627718}"/>
                    </a:ext>
                  </a:extLst>
                </p:cNvPr>
                <p:cNvSpPr>
                  <a:spLocks/>
                </p:cNvSpPr>
                <p:nvPr/>
              </p:nvSpPr>
              <p:spPr bwMode="auto">
                <a:xfrm>
                  <a:off x="5383750" y="2157412"/>
                  <a:ext cx="1763478" cy="2551113"/>
                </a:xfrm>
                <a:custGeom>
                  <a:avLst/>
                  <a:gdLst>
                    <a:gd name="connsiteX0" fmla="*/ 1421485 w 1763478"/>
                    <a:gd name="connsiteY0" fmla="*/ 0 h 2551113"/>
                    <a:gd name="connsiteX1" fmla="*/ 1421485 w 1763478"/>
                    <a:gd name="connsiteY1" fmla="*/ 2551113 h 2551113"/>
                    <a:gd name="connsiteX2" fmla="*/ 0 w 1763478"/>
                    <a:gd name="connsiteY2" fmla="*/ 1730330 h 2551113"/>
                    <a:gd name="connsiteX3" fmla="*/ 66472 w 1763478"/>
                    <a:gd name="connsiteY3" fmla="*/ 1607865 h 2551113"/>
                    <a:gd name="connsiteX4" fmla="*/ 140301 w 1763478"/>
                    <a:gd name="connsiteY4" fmla="*/ 1242176 h 2551113"/>
                    <a:gd name="connsiteX5" fmla="*/ 66472 w 1763478"/>
                    <a:gd name="connsiteY5" fmla="*/ 876487 h 2551113"/>
                    <a:gd name="connsiteX6" fmla="*/ 27491 w 1763478"/>
                    <a:gd name="connsiteY6" fmla="*/ 804669 h 25511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763478" h="2551113">
                      <a:moveTo>
                        <a:pt x="1421485" y="0"/>
                      </a:moveTo>
                      <a:cubicBezTo>
                        <a:pt x="1877476" y="789240"/>
                        <a:pt x="1877476" y="1761873"/>
                        <a:pt x="1421485" y="2551113"/>
                      </a:cubicBezTo>
                      <a:lnTo>
                        <a:pt x="0" y="1730330"/>
                      </a:lnTo>
                      <a:lnTo>
                        <a:pt x="66472" y="1607865"/>
                      </a:lnTo>
                      <a:cubicBezTo>
                        <a:pt x="114012" y="1495467"/>
                        <a:pt x="140301" y="1371892"/>
                        <a:pt x="140301" y="1242176"/>
                      </a:cubicBezTo>
                      <a:cubicBezTo>
                        <a:pt x="140301" y="1112461"/>
                        <a:pt x="114012" y="988885"/>
                        <a:pt x="66472" y="876487"/>
                      </a:cubicBezTo>
                      <a:lnTo>
                        <a:pt x="27491" y="804669"/>
                      </a:lnTo>
                      <a:close/>
                    </a:path>
                  </a:pathLst>
                </a:custGeom>
                <a:solidFill>
                  <a:srgbClr val="B6C7F3"/>
                </a:solidFill>
                <a:ln w="0">
                  <a:noFill/>
                  <a:prstDash val="solid"/>
                  <a:round/>
                  <a:headEnd/>
                  <a:tailEnd/>
                </a:ln>
              </p:spPr>
              <p:txBody>
                <a:bodyPr vert="horz" wrap="square" lIns="82953" tIns="41476" rIns="82953" bIns="41476" numCol="1" anchor="t" anchorCtr="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ZA" sz="1633" b="0" i="0" u="none" strike="noStrike" kern="1200" cap="none" spc="0" normalizeH="0" baseline="0" noProof="0">
                    <a:ln>
                      <a:noFill/>
                    </a:ln>
                    <a:solidFill>
                      <a:srgbClr val="FFFFFF"/>
                    </a:solidFill>
                    <a:effectLst/>
                    <a:uLnTx/>
                    <a:uFillTx/>
                    <a:latin typeface="Book Antiqua"/>
                    <a:ea typeface="+mn-ea"/>
                    <a:cs typeface="+mn-cs"/>
                  </a:endParaRPr>
                </a:p>
              </p:txBody>
            </p:sp>
            <p:sp>
              <p:nvSpPr>
                <p:cNvPr id="12" name="Freeform 44">
                  <a:extLst>
                    <a:ext uri="{FF2B5EF4-FFF2-40B4-BE49-F238E27FC236}">
                      <a16:creationId xmlns:a16="http://schemas.microsoft.com/office/drawing/2014/main" id="{7B2B1810-40A7-42FA-BD83-3A17D943975E}"/>
                    </a:ext>
                  </a:extLst>
                </p:cNvPr>
                <p:cNvSpPr>
                  <a:spLocks/>
                </p:cNvSpPr>
                <p:nvPr/>
              </p:nvSpPr>
              <p:spPr bwMode="auto">
                <a:xfrm>
                  <a:off x="4579938" y="3909136"/>
                  <a:ext cx="2208213" cy="2091614"/>
                </a:xfrm>
                <a:custGeom>
                  <a:avLst/>
                  <a:gdLst>
                    <a:gd name="connsiteX0" fmla="*/ 793218 w 2208213"/>
                    <a:gd name="connsiteY0" fmla="*/ 0 h 2091614"/>
                    <a:gd name="connsiteX1" fmla="*/ 2208213 w 2208213"/>
                    <a:gd name="connsiteY1" fmla="*/ 816852 h 2091614"/>
                    <a:gd name="connsiteX2" fmla="*/ 0 w 2208213"/>
                    <a:gd name="connsiteY2" fmla="*/ 2091614 h 2091614"/>
                    <a:gd name="connsiteX3" fmla="*/ 0 w 2208213"/>
                    <a:gd name="connsiteY3" fmla="*/ 429701 h 2091614"/>
                    <a:gd name="connsiteX4" fmla="*/ 4630 w 2208213"/>
                    <a:gd name="connsiteY4" fmla="*/ 429935 h 2091614"/>
                    <a:gd name="connsiteX5" fmla="*/ 783664 w 2208213"/>
                    <a:gd name="connsiteY5" fmla="*/ 15726 h 20916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208213" h="2091614">
                      <a:moveTo>
                        <a:pt x="793218" y="0"/>
                      </a:moveTo>
                      <a:lnTo>
                        <a:pt x="2208213" y="816852"/>
                      </a:lnTo>
                      <a:cubicBezTo>
                        <a:pt x="1752931" y="1605863"/>
                        <a:pt x="910945" y="2091614"/>
                        <a:pt x="0" y="2091614"/>
                      </a:cubicBezTo>
                      <a:lnTo>
                        <a:pt x="0" y="429701"/>
                      </a:lnTo>
                      <a:lnTo>
                        <a:pt x="4630" y="429935"/>
                      </a:lnTo>
                      <a:cubicBezTo>
                        <a:pt x="328919" y="429935"/>
                        <a:pt x="614832" y="265630"/>
                        <a:pt x="783664" y="15726"/>
                      </a:cubicBezTo>
                      <a:close/>
                    </a:path>
                  </a:pathLst>
                </a:custGeom>
                <a:solidFill>
                  <a:srgbClr val="B6C7F3"/>
                </a:solidFill>
                <a:ln w="0">
                  <a:noFill/>
                  <a:prstDash val="solid"/>
                  <a:round/>
                  <a:headEnd/>
                  <a:tailEnd/>
                </a:ln>
              </p:spPr>
              <p:txBody>
                <a:bodyPr vert="horz" wrap="square" lIns="82953" tIns="41476" rIns="82953" bIns="41476" numCol="1" anchor="t" anchorCtr="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ZA" sz="1633" b="0" i="0" u="none" strike="noStrike" kern="1200" cap="none" spc="0" normalizeH="0" baseline="0" noProof="0">
                    <a:ln>
                      <a:noFill/>
                    </a:ln>
                    <a:solidFill>
                      <a:srgbClr val="FFFFFF"/>
                    </a:solidFill>
                    <a:effectLst/>
                    <a:uLnTx/>
                    <a:uFillTx/>
                    <a:latin typeface="Book Antiqua"/>
                    <a:ea typeface="+mn-ea"/>
                    <a:cs typeface="+mn-cs"/>
                  </a:endParaRPr>
                </a:p>
              </p:txBody>
            </p:sp>
            <p:sp>
              <p:nvSpPr>
                <p:cNvPr id="13" name="Freeform 45">
                  <a:extLst>
                    <a:ext uri="{FF2B5EF4-FFF2-40B4-BE49-F238E27FC236}">
                      <a16:creationId xmlns:a16="http://schemas.microsoft.com/office/drawing/2014/main" id="{4050F71C-908C-48F3-B2BD-B2A7D12A59DA}"/>
                    </a:ext>
                  </a:extLst>
                </p:cNvPr>
                <p:cNvSpPr>
                  <a:spLocks/>
                </p:cNvSpPr>
                <p:nvPr/>
              </p:nvSpPr>
              <p:spPr bwMode="auto">
                <a:xfrm>
                  <a:off x="2354263" y="3890763"/>
                  <a:ext cx="2208213" cy="2100462"/>
                </a:xfrm>
                <a:custGeom>
                  <a:avLst/>
                  <a:gdLst>
                    <a:gd name="connsiteX0" fmla="*/ 1430555 w 2208213"/>
                    <a:gd name="connsiteY0" fmla="*/ 0 h 2100462"/>
                    <a:gd name="connsiteX1" fmla="*/ 1451271 w 2208213"/>
                    <a:gd name="connsiteY1" fmla="*/ 34099 h 2100462"/>
                    <a:gd name="connsiteX2" fmla="*/ 2134249 w 2208213"/>
                    <a:gd name="connsiteY2" fmla="*/ 443458 h 2100462"/>
                    <a:gd name="connsiteX3" fmla="*/ 2208213 w 2208213"/>
                    <a:gd name="connsiteY3" fmla="*/ 447193 h 2100462"/>
                    <a:gd name="connsiteX4" fmla="*/ 2208213 w 2208213"/>
                    <a:gd name="connsiteY4" fmla="*/ 2100462 h 2100462"/>
                    <a:gd name="connsiteX5" fmla="*/ 0 w 2208213"/>
                    <a:gd name="connsiteY5" fmla="*/ 826081 h 21004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208213" h="2100462">
                      <a:moveTo>
                        <a:pt x="1430555" y="0"/>
                      </a:moveTo>
                      <a:lnTo>
                        <a:pt x="1451271" y="34099"/>
                      </a:lnTo>
                      <a:cubicBezTo>
                        <a:pt x="1603220" y="259013"/>
                        <a:pt x="1850005" y="414591"/>
                        <a:pt x="2134249" y="443458"/>
                      </a:cubicBezTo>
                      <a:lnTo>
                        <a:pt x="2208213" y="447193"/>
                      </a:lnTo>
                      <a:lnTo>
                        <a:pt x="2208213" y="2100462"/>
                      </a:lnTo>
                      <a:cubicBezTo>
                        <a:pt x="1297302" y="2100462"/>
                        <a:pt x="455742" y="1614757"/>
                        <a:pt x="0" y="826081"/>
                      </a:cubicBezTo>
                      <a:close/>
                    </a:path>
                  </a:pathLst>
                </a:custGeom>
                <a:solidFill>
                  <a:srgbClr val="B6C7F3"/>
                </a:solidFill>
                <a:ln w="0">
                  <a:noFill/>
                  <a:prstDash val="solid"/>
                  <a:round/>
                  <a:headEnd/>
                  <a:tailEnd/>
                </a:ln>
              </p:spPr>
              <p:txBody>
                <a:bodyPr vert="horz" wrap="square" lIns="82953" tIns="41476" rIns="82953" bIns="41476" numCol="1" anchor="t" anchorCtr="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ZA" sz="1633" b="0" i="0" u="none" strike="noStrike" kern="1200" cap="none" spc="0" normalizeH="0" baseline="0" noProof="0">
                    <a:ln>
                      <a:noFill/>
                    </a:ln>
                    <a:solidFill>
                      <a:srgbClr val="FFFFFF"/>
                    </a:solidFill>
                    <a:effectLst/>
                    <a:uLnTx/>
                    <a:uFillTx/>
                    <a:latin typeface="Book Antiqua"/>
                    <a:ea typeface="+mn-ea"/>
                    <a:cs typeface="+mn-cs"/>
                  </a:endParaRPr>
                </a:p>
              </p:txBody>
            </p:sp>
            <p:sp>
              <p:nvSpPr>
                <p:cNvPr id="14" name="Freeform 46">
                  <a:extLst>
                    <a:ext uri="{FF2B5EF4-FFF2-40B4-BE49-F238E27FC236}">
                      <a16:creationId xmlns:a16="http://schemas.microsoft.com/office/drawing/2014/main" id="{19A2F620-93D9-4993-BEAF-CE71329A06D8}"/>
                    </a:ext>
                  </a:extLst>
                </p:cNvPr>
                <p:cNvSpPr>
                  <a:spLocks/>
                </p:cNvSpPr>
                <p:nvPr/>
              </p:nvSpPr>
              <p:spPr bwMode="auto">
                <a:xfrm>
                  <a:off x="1996535" y="2149474"/>
                  <a:ext cx="1778583" cy="2549526"/>
                </a:xfrm>
                <a:custGeom>
                  <a:avLst/>
                  <a:gdLst>
                    <a:gd name="connsiteX0" fmla="*/ 341280 w 1778584"/>
                    <a:gd name="connsiteY0" fmla="*/ 0 h 2549525"/>
                    <a:gd name="connsiteX1" fmla="*/ 1758263 w 1778584"/>
                    <a:gd name="connsiteY1" fmla="*/ 818314 h 2549525"/>
                    <a:gd name="connsiteX2" fmla="*/ 1722379 w 1778584"/>
                    <a:gd name="connsiteY2" fmla="*/ 884424 h 2549525"/>
                    <a:gd name="connsiteX3" fmla="*/ 1648550 w 1778584"/>
                    <a:gd name="connsiteY3" fmla="*/ 1250113 h 2549525"/>
                    <a:gd name="connsiteX4" fmla="*/ 1722379 w 1778584"/>
                    <a:gd name="connsiteY4" fmla="*/ 1615802 h 2549525"/>
                    <a:gd name="connsiteX5" fmla="*/ 1778584 w 1778584"/>
                    <a:gd name="connsiteY5" fmla="*/ 1719351 h 2549525"/>
                    <a:gd name="connsiteX6" fmla="*/ 341280 w 1778584"/>
                    <a:gd name="connsiteY6" fmla="*/ 2549525 h 2549525"/>
                    <a:gd name="connsiteX7" fmla="*/ 341280 w 1778584"/>
                    <a:gd name="connsiteY7" fmla="*/ 0 h 2549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778584" h="2549525">
                      <a:moveTo>
                        <a:pt x="341280" y="0"/>
                      </a:moveTo>
                      <a:lnTo>
                        <a:pt x="1758263" y="818314"/>
                      </a:lnTo>
                      <a:lnTo>
                        <a:pt x="1722379" y="884424"/>
                      </a:lnTo>
                      <a:cubicBezTo>
                        <a:pt x="1674839" y="996822"/>
                        <a:pt x="1648550" y="1120398"/>
                        <a:pt x="1648550" y="1250113"/>
                      </a:cubicBezTo>
                      <a:cubicBezTo>
                        <a:pt x="1648550" y="1379829"/>
                        <a:pt x="1674839" y="1503404"/>
                        <a:pt x="1722379" y="1615802"/>
                      </a:cubicBezTo>
                      <a:lnTo>
                        <a:pt x="1778584" y="1719351"/>
                      </a:lnTo>
                      <a:lnTo>
                        <a:pt x="341280" y="2549525"/>
                      </a:lnTo>
                      <a:cubicBezTo>
                        <a:pt x="-113760" y="1760718"/>
                        <a:pt x="-113760" y="788808"/>
                        <a:pt x="341280" y="0"/>
                      </a:cubicBezTo>
                      <a:close/>
                    </a:path>
                  </a:pathLst>
                </a:custGeom>
                <a:solidFill>
                  <a:srgbClr val="B6C7F3"/>
                </a:solidFill>
                <a:ln w="0">
                  <a:noFill/>
                  <a:prstDash val="solid"/>
                  <a:round/>
                  <a:headEnd/>
                  <a:tailEnd/>
                </a:ln>
              </p:spPr>
              <p:txBody>
                <a:bodyPr vert="horz" wrap="square" lIns="82953" tIns="41476" rIns="82953" bIns="41476" numCol="1" anchor="t" anchorCtr="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ZA" sz="1633" b="0" i="0" u="none" strike="noStrike" kern="1200" cap="none" spc="0" normalizeH="0" baseline="0" noProof="0">
                    <a:ln>
                      <a:noFill/>
                    </a:ln>
                    <a:solidFill>
                      <a:srgbClr val="FFFFFF"/>
                    </a:solidFill>
                    <a:effectLst/>
                    <a:uLnTx/>
                    <a:uFillTx/>
                    <a:latin typeface="Book Antiqua"/>
                    <a:ea typeface="+mn-ea"/>
                    <a:cs typeface="+mn-cs"/>
                  </a:endParaRPr>
                </a:p>
              </p:txBody>
            </p:sp>
            <p:sp>
              <p:nvSpPr>
                <p:cNvPr id="15" name="Freeform 47">
                  <a:extLst>
                    <a:ext uri="{FF2B5EF4-FFF2-40B4-BE49-F238E27FC236}">
                      <a16:creationId xmlns:a16="http://schemas.microsoft.com/office/drawing/2014/main" id="{7202991D-82EA-4F87-8B1A-4668CD6091EE}"/>
                    </a:ext>
                  </a:extLst>
                </p:cNvPr>
                <p:cNvSpPr>
                  <a:spLocks/>
                </p:cNvSpPr>
                <p:nvPr/>
              </p:nvSpPr>
              <p:spPr bwMode="auto">
                <a:xfrm>
                  <a:off x="2354263" y="855662"/>
                  <a:ext cx="2208213" cy="2089137"/>
                </a:xfrm>
                <a:custGeom>
                  <a:avLst/>
                  <a:gdLst>
                    <a:gd name="connsiteX0" fmla="*/ 2208213 w 2208213"/>
                    <a:gd name="connsiteY0" fmla="*/ 0 h 2089137"/>
                    <a:gd name="connsiteX1" fmla="*/ 2208213 w 2208213"/>
                    <a:gd name="connsiteY1" fmla="*/ 1605559 h 2089137"/>
                    <a:gd name="connsiteX2" fmla="*/ 2134249 w 2208213"/>
                    <a:gd name="connsiteY2" fmla="*/ 1609294 h 2089137"/>
                    <a:gd name="connsiteX3" fmla="*/ 1451271 w 2208213"/>
                    <a:gd name="connsiteY3" fmla="*/ 2018652 h 2089137"/>
                    <a:gd name="connsiteX4" fmla="*/ 1408451 w 2208213"/>
                    <a:gd name="connsiteY4" fmla="*/ 2089137 h 2089137"/>
                    <a:gd name="connsiteX5" fmla="*/ 0 w 2208213"/>
                    <a:gd name="connsiteY5" fmla="*/ 1275557 h 2089137"/>
                    <a:gd name="connsiteX6" fmla="*/ 2208213 w 2208213"/>
                    <a:gd name="connsiteY6" fmla="*/ 0 h 20891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208213" h="2089137">
                      <a:moveTo>
                        <a:pt x="2208213" y="0"/>
                      </a:moveTo>
                      <a:lnTo>
                        <a:pt x="2208213" y="1605559"/>
                      </a:lnTo>
                      <a:lnTo>
                        <a:pt x="2134249" y="1609294"/>
                      </a:lnTo>
                      <a:cubicBezTo>
                        <a:pt x="1850005" y="1638160"/>
                        <a:pt x="1603220" y="1793739"/>
                        <a:pt x="1451271" y="2018652"/>
                      </a:cubicBezTo>
                      <a:lnTo>
                        <a:pt x="1408451" y="2089137"/>
                      </a:lnTo>
                      <a:lnTo>
                        <a:pt x="0" y="1275557"/>
                      </a:lnTo>
                      <a:cubicBezTo>
                        <a:pt x="455361" y="486244"/>
                        <a:pt x="1297302" y="0"/>
                        <a:pt x="2208213" y="0"/>
                      </a:cubicBezTo>
                      <a:close/>
                    </a:path>
                  </a:pathLst>
                </a:custGeom>
                <a:solidFill>
                  <a:srgbClr val="B6C7F3"/>
                </a:solidFill>
                <a:ln w="0">
                  <a:noFill/>
                  <a:prstDash val="solid"/>
                  <a:round/>
                  <a:headEnd/>
                  <a:tailEnd/>
                </a:ln>
              </p:spPr>
              <p:txBody>
                <a:bodyPr vert="horz" wrap="square" lIns="82953" tIns="41476" rIns="82953" bIns="41476" numCol="1" anchor="t" anchorCtr="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ZA" sz="1633" b="0" i="0" u="none" strike="noStrike" kern="1200" cap="none" spc="0" normalizeH="0" baseline="0" noProof="0">
                    <a:ln>
                      <a:noFill/>
                    </a:ln>
                    <a:solidFill>
                      <a:srgbClr val="FFFFFF"/>
                    </a:solidFill>
                    <a:effectLst/>
                    <a:uLnTx/>
                    <a:uFillTx/>
                    <a:latin typeface="Book Antiqua"/>
                    <a:ea typeface="+mn-ea"/>
                    <a:cs typeface="+mn-cs"/>
                  </a:endParaRPr>
                </a:p>
              </p:txBody>
            </p:sp>
          </p:grpSp>
          <p:pic>
            <p:nvPicPr>
              <p:cNvPr id="16" name="Picture 15">
                <a:extLst>
                  <a:ext uri="{FF2B5EF4-FFF2-40B4-BE49-F238E27FC236}">
                    <a16:creationId xmlns:a16="http://schemas.microsoft.com/office/drawing/2014/main" id="{56A37A1D-A750-4087-858A-4567ABBD68C6}"/>
                  </a:ext>
                </a:extLst>
              </p:cNvPr>
              <p:cNvPicPr>
                <a:picLocks noChangeAspect="1"/>
              </p:cNvPicPr>
              <p:nvPr/>
            </p:nvPicPr>
            <p:blipFill>
              <a:blip r:embed="rId3"/>
              <a:stretch>
                <a:fillRect/>
              </a:stretch>
            </p:blipFill>
            <p:spPr>
              <a:xfrm>
                <a:off x="5732450" y="3395184"/>
                <a:ext cx="408467" cy="481626"/>
              </a:xfrm>
              <a:prstGeom prst="rect">
                <a:avLst/>
              </a:prstGeom>
            </p:spPr>
          </p:pic>
          <p:sp>
            <p:nvSpPr>
              <p:cNvPr id="18" name="TextBox 17">
                <a:extLst>
                  <a:ext uri="{FF2B5EF4-FFF2-40B4-BE49-F238E27FC236}">
                    <a16:creationId xmlns:a16="http://schemas.microsoft.com/office/drawing/2014/main" id="{CC02A68B-6581-412D-ABD1-125D922F7986}"/>
                  </a:ext>
                </a:extLst>
              </p:cNvPr>
              <p:cNvSpPr txBox="1"/>
              <p:nvPr/>
            </p:nvSpPr>
            <p:spPr>
              <a:xfrm>
                <a:off x="5029061" y="3111064"/>
                <a:ext cx="1793158" cy="3566913"/>
              </a:xfrm>
              <a:prstGeom prst="rect">
                <a:avLst/>
              </a:prstGeom>
              <a:noFill/>
            </p:spPr>
            <p:txBody>
              <a:bodyPr wrap="square" rtlCol="0">
                <a:prstTxWarp prst="textArchUp">
                  <a:avLst>
                    <a:gd name="adj" fmla="val 13556575"/>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ZA" sz="800" b="1" i="0" u="none" strike="noStrike" kern="0" cap="none" spc="0" normalizeH="0" baseline="0" noProof="0">
                    <a:ln>
                      <a:noFill/>
                    </a:ln>
                    <a:solidFill>
                      <a:srgbClr val="000000"/>
                    </a:solidFill>
                    <a:effectLst/>
                    <a:uLnTx/>
                    <a:uFillTx/>
                    <a:latin typeface="Century Gothic"/>
                    <a:ea typeface="+mn-ea"/>
                    <a:cs typeface="Arial" panose="020B0604020202020204" pitchFamily="34" charset="0"/>
                  </a:rPr>
                  <a:t>People living with dementia</a:t>
                </a:r>
              </a:p>
            </p:txBody>
          </p:sp>
          <p:grpSp>
            <p:nvGrpSpPr>
              <p:cNvPr id="28" name="Group 27">
                <a:extLst>
                  <a:ext uri="{FF2B5EF4-FFF2-40B4-BE49-F238E27FC236}">
                    <a16:creationId xmlns:a16="http://schemas.microsoft.com/office/drawing/2014/main" id="{4DA1A84E-3177-4CD5-AA16-3E2FC906A752}"/>
                  </a:ext>
                </a:extLst>
              </p:cNvPr>
              <p:cNvGrpSpPr/>
              <p:nvPr/>
            </p:nvGrpSpPr>
            <p:grpSpPr>
              <a:xfrm>
                <a:off x="3266944" y="1027856"/>
                <a:ext cx="5331265" cy="5381626"/>
                <a:chOff x="11269985" y="1512633"/>
                <a:chExt cx="4613904" cy="4791363"/>
              </a:xfrm>
              <a:solidFill>
                <a:schemeClr val="bg2"/>
              </a:solidFill>
              <a:effectLst>
                <a:outerShdw blurRad="50800" dist="38100" dir="5400000" algn="t" rotWithShape="0">
                  <a:prstClr val="black">
                    <a:alpha val="40000"/>
                  </a:prstClr>
                </a:outerShdw>
              </a:effectLst>
            </p:grpSpPr>
            <p:sp>
              <p:nvSpPr>
                <p:cNvPr id="29" name="Freeform 5">
                  <a:extLst>
                    <a:ext uri="{FF2B5EF4-FFF2-40B4-BE49-F238E27FC236}">
                      <a16:creationId xmlns:a16="http://schemas.microsoft.com/office/drawing/2014/main" id="{9DBCD90F-33B2-4E23-B63D-B83F5282CBBB}"/>
                    </a:ext>
                  </a:extLst>
                </p:cNvPr>
                <p:cNvSpPr>
                  <a:spLocks/>
                </p:cNvSpPr>
                <p:nvPr/>
              </p:nvSpPr>
              <p:spPr bwMode="auto">
                <a:xfrm>
                  <a:off x="13593574" y="1605798"/>
                  <a:ext cx="1968673" cy="1334262"/>
                </a:xfrm>
                <a:custGeom>
                  <a:avLst/>
                  <a:gdLst>
                    <a:gd name="T0" fmla="*/ 20 w 3550"/>
                    <a:gd name="T1" fmla="*/ 834 h 2405"/>
                    <a:gd name="T2" fmla="*/ 226 w 3550"/>
                    <a:gd name="T3" fmla="*/ 843 h 2405"/>
                    <a:gd name="T4" fmla="*/ 427 w 3550"/>
                    <a:gd name="T5" fmla="*/ 865 h 2405"/>
                    <a:gd name="T6" fmla="*/ 625 w 3550"/>
                    <a:gd name="T7" fmla="*/ 898 h 2405"/>
                    <a:gd name="T8" fmla="*/ 820 w 3550"/>
                    <a:gd name="T9" fmla="*/ 943 h 2405"/>
                    <a:gd name="T10" fmla="*/ 1009 w 3550"/>
                    <a:gd name="T11" fmla="*/ 999 h 2405"/>
                    <a:gd name="T12" fmla="*/ 1194 w 3550"/>
                    <a:gd name="T13" fmla="*/ 1065 h 2405"/>
                    <a:gd name="T14" fmla="*/ 1373 w 3550"/>
                    <a:gd name="T15" fmla="*/ 1143 h 2405"/>
                    <a:gd name="T16" fmla="*/ 1546 w 3550"/>
                    <a:gd name="T17" fmla="*/ 1230 h 2405"/>
                    <a:gd name="T18" fmla="*/ 1713 w 3550"/>
                    <a:gd name="T19" fmla="*/ 1326 h 2405"/>
                    <a:gd name="T20" fmla="*/ 1875 w 3550"/>
                    <a:gd name="T21" fmla="*/ 1432 h 2405"/>
                    <a:gd name="T22" fmla="*/ 2031 w 3550"/>
                    <a:gd name="T23" fmla="*/ 1547 h 2405"/>
                    <a:gd name="T24" fmla="*/ 2178 w 3550"/>
                    <a:gd name="T25" fmla="*/ 1671 h 2405"/>
                    <a:gd name="T26" fmla="*/ 2317 w 3550"/>
                    <a:gd name="T27" fmla="*/ 1802 h 2405"/>
                    <a:gd name="T28" fmla="*/ 2450 w 3550"/>
                    <a:gd name="T29" fmla="*/ 1942 h 2405"/>
                    <a:gd name="T30" fmla="*/ 2575 w 3550"/>
                    <a:gd name="T31" fmla="*/ 2089 h 2405"/>
                    <a:gd name="T32" fmla="*/ 2690 w 3550"/>
                    <a:gd name="T33" fmla="*/ 2243 h 2405"/>
                    <a:gd name="T34" fmla="*/ 2544 w 3550"/>
                    <a:gd name="T35" fmla="*/ 2354 h 2405"/>
                    <a:gd name="T36" fmla="*/ 3550 w 3550"/>
                    <a:gd name="T37" fmla="*/ 1726 h 2405"/>
                    <a:gd name="T38" fmla="*/ 3397 w 3550"/>
                    <a:gd name="T39" fmla="*/ 1801 h 2405"/>
                    <a:gd name="T40" fmla="*/ 3362 w 3550"/>
                    <a:gd name="T41" fmla="*/ 1751 h 2405"/>
                    <a:gd name="T42" fmla="*/ 3290 w 3550"/>
                    <a:gd name="T43" fmla="*/ 1652 h 2405"/>
                    <a:gd name="T44" fmla="*/ 3214 w 3550"/>
                    <a:gd name="T45" fmla="*/ 1555 h 2405"/>
                    <a:gd name="T46" fmla="*/ 3135 w 3550"/>
                    <a:gd name="T47" fmla="*/ 1460 h 2405"/>
                    <a:gd name="T48" fmla="*/ 3054 w 3550"/>
                    <a:gd name="T49" fmla="*/ 1368 h 2405"/>
                    <a:gd name="T50" fmla="*/ 2971 w 3550"/>
                    <a:gd name="T51" fmla="*/ 1278 h 2405"/>
                    <a:gd name="T52" fmla="*/ 2884 w 3550"/>
                    <a:gd name="T53" fmla="*/ 1192 h 2405"/>
                    <a:gd name="T54" fmla="*/ 2795 w 3550"/>
                    <a:gd name="T55" fmla="*/ 1106 h 2405"/>
                    <a:gd name="T56" fmla="*/ 2705 w 3550"/>
                    <a:gd name="T57" fmla="*/ 1025 h 2405"/>
                    <a:gd name="T58" fmla="*/ 2610 w 3550"/>
                    <a:gd name="T59" fmla="*/ 946 h 2405"/>
                    <a:gd name="T60" fmla="*/ 2514 w 3550"/>
                    <a:gd name="T61" fmla="*/ 869 h 2405"/>
                    <a:gd name="T62" fmla="*/ 2416 w 3550"/>
                    <a:gd name="T63" fmla="*/ 795 h 2405"/>
                    <a:gd name="T64" fmla="*/ 2316 w 3550"/>
                    <a:gd name="T65" fmla="*/ 725 h 2405"/>
                    <a:gd name="T66" fmla="*/ 2213 w 3550"/>
                    <a:gd name="T67" fmla="*/ 656 h 2405"/>
                    <a:gd name="T68" fmla="*/ 2108 w 3550"/>
                    <a:gd name="T69" fmla="*/ 591 h 2405"/>
                    <a:gd name="T70" fmla="*/ 2002 w 3550"/>
                    <a:gd name="T71" fmla="*/ 530 h 2405"/>
                    <a:gd name="T72" fmla="*/ 1892 w 3550"/>
                    <a:gd name="T73" fmla="*/ 470 h 2405"/>
                    <a:gd name="T74" fmla="*/ 1782 w 3550"/>
                    <a:gd name="T75" fmla="*/ 415 h 2405"/>
                    <a:gd name="T76" fmla="*/ 1670 w 3550"/>
                    <a:gd name="T77" fmla="*/ 362 h 2405"/>
                    <a:gd name="T78" fmla="*/ 1555 w 3550"/>
                    <a:gd name="T79" fmla="*/ 313 h 2405"/>
                    <a:gd name="T80" fmla="*/ 1440 w 3550"/>
                    <a:gd name="T81" fmla="*/ 268 h 2405"/>
                    <a:gd name="T82" fmla="*/ 1322 w 3550"/>
                    <a:gd name="T83" fmla="*/ 224 h 2405"/>
                    <a:gd name="T84" fmla="*/ 1202 w 3550"/>
                    <a:gd name="T85" fmla="*/ 186 h 2405"/>
                    <a:gd name="T86" fmla="*/ 1082 w 3550"/>
                    <a:gd name="T87" fmla="*/ 150 h 2405"/>
                    <a:gd name="T88" fmla="*/ 959 w 3550"/>
                    <a:gd name="T89" fmla="*/ 119 h 2405"/>
                    <a:gd name="T90" fmla="*/ 836 w 3550"/>
                    <a:gd name="T91" fmla="*/ 90 h 2405"/>
                    <a:gd name="T92" fmla="*/ 710 w 3550"/>
                    <a:gd name="T93" fmla="*/ 65 h 2405"/>
                    <a:gd name="T94" fmla="*/ 584 w 3550"/>
                    <a:gd name="T95" fmla="*/ 45 h 2405"/>
                    <a:gd name="T96" fmla="*/ 456 w 3550"/>
                    <a:gd name="T97" fmla="*/ 29 h 2405"/>
                    <a:gd name="T98" fmla="*/ 326 w 3550"/>
                    <a:gd name="T99" fmla="*/ 16 h 2405"/>
                    <a:gd name="T100" fmla="*/ 197 w 3550"/>
                    <a:gd name="T101" fmla="*/ 7 h 2405"/>
                    <a:gd name="T102" fmla="*/ 66 w 3550"/>
                    <a:gd name="T103" fmla="*/ 1 h 2405"/>
                    <a:gd name="T104" fmla="*/ 312 w 3550"/>
                    <a:gd name="T105" fmla="*/ 402 h 24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3550" h="2405">
                      <a:moveTo>
                        <a:pt x="20" y="834"/>
                      </a:moveTo>
                      <a:lnTo>
                        <a:pt x="20" y="834"/>
                      </a:lnTo>
                      <a:lnTo>
                        <a:pt x="122" y="837"/>
                      </a:lnTo>
                      <a:lnTo>
                        <a:pt x="226" y="843"/>
                      </a:lnTo>
                      <a:lnTo>
                        <a:pt x="326" y="853"/>
                      </a:lnTo>
                      <a:lnTo>
                        <a:pt x="427" y="865"/>
                      </a:lnTo>
                      <a:lnTo>
                        <a:pt x="527" y="881"/>
                      </a:lnTo>
                      <a:lnTo>
                        <a:pt x="625" y="898"/>
                      </a:lnTo>
                      <a:lnTo>
                        <a:pt x="722" y="918"/>
                      </a:lnTo>
                      <a:lnTo>
                        <a:pt x="820" y="943"/>
                      </a:lnTo>
                      <a:lnTo>
                        <a:pt x="914" y="969"/>
                      </a:lnTo>
                      <a:lnTo>
                        <a:pt x="1009" y="999"/>
                      </a:lnTo>
                      <a:lnTo>
                        <a:pt x="1102" y="1031"/>
                      </a:lnTo>
                      <a:lnTo>
                        <a:pt x="1194" y="1065"/>
                      </a:lnTo>
                      <a:lnTo>
                        <a:pt x="1284" y="1103"/>
                      </a:lnTo>
                      <a:lnTo>
                        <a:pt x="1373" y="1143"/>
                      </a:lnTo>
                      <a:lnTo>
                        <a:pt x="1460" y="1185"/>
                      </a:lnTo>
                      <a:lnTo>
                        <a:pt x="1546" y="1230"/>
                      </a:lnTo>
                      <a:lnTo>
                        <a:pt x="1630" y="1277"/>
                      </a:lnTo>
                      <a:lnTo>
                        <a:pt x="1713" y="1326"/>
                      </a:lnTo>
                      <a:lnTo>
                        <a:pt x="1796" y="1378"/>
                      </a:lnTo>
                      <a:lnTo>
                        <a:pt x="1875" y="1432"/>
                      </a:lnTo>
                      <a:lnTo>
                        <a:pt x="1953" y="1489"/>
                      </a:lnTo>
                      <a:lnTo>
                        <a:pt x="2031" y="1547"/>
                      </a:lnTo>
                      <a:lnTo>
                        <a:pt x="2105" y="1608"/>
                      </a:lnTo>
                      <a:lnTo>
                        <a:pt x="2178" y="1671"/>
                      </a:lnTo>
                      <a:lnTo>
                        <a:pt x="2249" y="1737"/>
                      </a:lnTo>
                      <a:lnTo>
                        <a:pt x="2317" y="1802"/>
                      </a:lnTo>
                      <a:lnTo>
                        <a:pt x="2386" y="1872"/>
                      </a:lnTo>
                      <a:lnTo>
                        <a:pt x="2450" y="1942"/>
                      </a:lnTo>
                      <a:lnTo>
                        <a:pt x="2514" y="2015"/>
                      </a:lnTo>
                      <a:lnTo>
                        <a:pt x="2575" y="2089"/>
                      </a:lnTo>
                      <a:lnTo>
                        <a:pt x="2633" y="2166"/>
                      </a:lnTo>
                      <a:lnTo>
                        <a:pt x="2690" y="2243"/>
                      </a:lnTo>
                      <a:lnTo>
                        <a:pt x="2523" y="2320"/>
                      </a:lnTo>
                      <a:lnTo>
                        <a:pt x="2544" y="2354"/>
                      </a:lnTo>
                      <a:lnTo>
                        <a:pt x="3275" y="2405"/>
                      </a:lnTo>
                      <a:lnTo>
                        <a:pt x="3550" y="1726"/>
                      </a:lnTo>
                      <a:lnTo>
                        <a:pt x="3530" y="1694"/>
                      </a:lnTo>
                      <a:lnTo>
                        <a:pt x="3397" y="1801"/>
                      </a:lnTo>
                      <a:lnTo>
                        <a:pt x="3397" y="1801"/>
                      </a:lnTo>
                      <a:lnTo>
                        <a:pt x="3362" y="1751"/>
                      </a:lnTo>
                      <a:lnTo>
                        <a:pt x="3326" y="1702"/>
                      </a:lnTo>
                      <a:lnTo>
                        <a:pt x="3290" y="1652"/>
                      </a:lnTo>
                      <a:lnTo>
                        <a:pt x="3252" y="1603"/>
                      </a:lnTo>
                      <a:lnTo>
                        <a:pt x="3214" y="1555"/>
                      </a:lnTo>
                      <a:lnTo>
                        <a:pt x="3175" y="1508"/>
                      </a:lnTo>
                      <a:lnTo>
                        <a:pt x="3135" y="1460"/>
                      </a:lnTo>
                      <a:lnTo>
                        <a:pt x="3095" y="1413"/>
                      </a:lnTo>
                      <a:lnTo>
                        <a:pt x="3054" y="1368"/>
                      </a:lnTo>
                      <a:lnTo>
                        <a:pt x="3013" y="1323"/>
                      </a:lnTo>
                      <a:lnTo>
                        <a:pt x="2971" y="1278"/>
                      </a:lnTo>
                      <a:lnTo>
                        <a:pt x="2927" y="1234"/>
                      </a:lnTo>
                      <a:lnTo>
                        <a:pt x="2884" y="1192"/>
                      </a:lnTo>
                      <a:lnTo>
                        <a:pt x="2840" y="1148"/>
                      </a:lnTo>
                      <a:lnTo>
                        <a:pt x="2795" y="1106"/>
                      </a:lnTo>
                      <a:lnTo>
                        <a:pt x="2750" y="1065"/>
                      </a:lnTo>
                      <a:lnTo>
                        <a:pt x="2705" y="1025"/>
                      </a:lnTo>
                      <a:lnTo>
                        <a:pt x="2658" y="985"/>
                      </a:lnTo>
                      <a:lnTo>
                        <a:pt x="2610" y="946"/>
                      </a:lnTo>
                      <a:lnTo>
                        <a:pt x="2563" y="907"/>
                      </a:lnTo>
                      <a:lnTo>
                        <a:pt x="2514" y="869"/>
                      </a:lnTo>
                      <a:lnTo>
                        <a:pt x="2466" y="831"/>
                      </a:lnTo>
                      <a:lnTo>
                        <a:pt x="2416" y="795"/>
                      </a:lnTo>
                      <a:lnTo>
                        <a:pt x="2367" y="760"/>
                      </a:lnTo>
                      <a:lnTo>
                        <a:pt x="2316" y="725"/>
                      </a:lnTo>
                      <a:lnTo>
                        <a:pt x="2265" y="690"/>
                      </a:lnTo>
                      <a:lnTo>
                        <a:pt x="2213" y="656"/>
                      </a:lnTo>
                      <a:lnTo>
                        <a:pt x="2162" y="623"/>
                      </a:lnTo>
                      <a:lnTo>
                        <a:pt x="2108" y="591"/>
                      </a:lnTo>
                      <a:lnTo>
                        <a:pt x="2055" y="560"/>
                      </a:lnTo>
                      <a:lnTo>
                        <a:pt x="2002" y="530"/>
                      </a:lnTo>
                      <a:lnTo>
                        <a:pt x="1948" y="499"/>
                      </a:lnTo>
                      <a:lnTo>
                        <a:pt x="1892" y="470"/>
                      </a:lnTo>
                      <a:lnTo>
                        <a:pt x="1837" y="442"/>
                      </a:lnTo>
                      <a:lnTo>
                        <a:pt x="1782" y="415"/>
                      </a:lnTo>
                      <a:lnTo>
                        <a:pt x="1726" y="389"/>
                      </a:lnTo>
                      <a:lnTo>
                        <a:pt x="1670" y="362"/>
                      </a:lnTo>
                      <a:lnTo>
                        <a:pt x="1613" y="338"/>
                      </a:lnTo>
                      <a:lnTo>
                        <a:pt x="1555" y="313"/>
                      </a:lnTo>
                      <a:lnTo>
                        <a:pt x="1498" y="290"/>
                      </a:lnTo>
                      <a:lnTo>
                        <a:pt x="1440" y="268"/>
                      </a:lnTo>
                      <a:lnTo>
                        <a:pt x="1380" y="246"/>
                      </a:lnTo>
                      <a:lnTo>
                        <a:pt x="1322" y="224"/>
                      </a:lnTo>
                      <a:lnTo>
                        <a:pt x="1262" y="205"/>
                      </a:lnTo>
                      <a:lnTo>
                        <a:pt x="1202" y="186"/>
                      </a:lnTo>
                      <a:lnTo>
                        <a:pt x="1141" y="167"/>
                      </a:lnTo>
                      <a:lnTo>
                        <a:pt x="1082" y="150"/>
                      </a:lnTo>
                      <a:lnTo>
                        <a:pt x="1020" y="134"/>
                      </a:lnTo>
                      <a:lnTo>
                        <a:pt x="959" y="119"/>
                      </a:lnTo>
                      <a:lnTo>
                        <a:pt x="897" y="105"/>
                      </a:lnTo>
                      <a:lnTo>
                        <a:pt x="836" y="90"/>
                      </a:lnTo>
                      <a:lnTo>
                        <a:pt x="773" y="77"/>
                      </a:lnTo>
                      <a:lnTo>
                        <a:pt x="710" y="65"/>
                      </a:lnTo>
                      <a:lnTo>
                        <a:pt x="646" y="55"/>
                      </a:lnTo>
                      <a:lnTo>
                        <a:pt x="584" y="45"/>
                      </a:lnTo>
                      <a:lnTo>
                        <a:pt x="520" y="36"/>
                      </a:lnTo>
                      <a:lnTo>
                        <a:pt x="456" y="29"/>
                      </a:lnTo>
                      <a:lnTo>
                        <a:pt x="392" y="22"/>
                      </a:lnTo>
                      <a:lnTo>
                        <a:pt x="326" y="16"/>
                      </a:lnTo>
                      <a:lnTo>
                        <a:pt x="262" y="10"/>
                      </a:lnTo>
                      <a:lnTo>
                        <a:pt x="197" y="7"/>
                      </a:lnTo>
                      <a:lnTo>
                        <a:pt x="131" y="4"/>
                      </a:lnTo>
                      <a:lnTo>
                        <a:pt x="66" y="1"/>
                      </a:lnTo>
                      <a:lnTo>
                        <a:pt x="0" y="0"/>
                      </a:lnTo>
                      <a:lnTo>
                        <a:pt x="312" y="402"/>
                      </a:lnTo>
                      <a:lnTo>
                        <a:pt x="20" y="834"/>
                      </a:lnTo>
                      <a:close/>
                    </a:path>
                  </a:pathLst>
                </a:custGeom>
                <a:grpFill/>
                <a:ln w="28575">
                  <a:solidFill>
                    <a:srgbClr val="4457EC"/>
                  </a:solidFill>
                </a:ln>
              </p:spPr>
              <p:txBody>
                <a:bodyPr vert="horz" wrap="square" lIns="82953" tIns="41476" rIns="82953" bIns="41476"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ZA" sz="998" b="0" i="0" u="none" strike="noStrike" kern="1200" cap="none" spc="0" normalizeH="0" baseline="0" noProof="0">
                    <a:ln>
                      <a:noFill/>
                    </a:ln>
                    <a:solidFill>
                      <a:srgbClr val="000000"/>
                    </a:solidFill>
                    <a:effectLst/>
                    <a:uLnTx/>
                    <a:uFillTx/>
                    <a:latin typeface="Book Antiqua"/>
                    <a:ea typeface="+mn-ea"/>
                    <a:cs typeface="+mn-cs"/>
                  </a:endParaRPr>
                </a:p>
              </p:txBody>
            </p:sp>
            <p:sp>
              <p:nvSpPr>
                <p:cNvPr id="30" name="Freeform 6">
                  <a:extLst>
                    <a:ext uri="{FF2B5EF4-FFF2-40B4-BE49-F238E27FC236}">
                      <a16:creationId xmlns:a16="http://schemas.microsoft.com/office/drawing/2014/main" id="{E53B98F0-397B-49DA-BFB5-9555BB6F2159}"/>
                    </a:ext>
                  </a:extLst>
                </p:cNvPr>
                <p:cNvSpPr>
                  <a:spLocks/>
                </p:cNvSpPr>
                <p:nvPr/>
              </p:nvSpPr>
              <p:spPr bwMode="auto">
                <a:xfrm>
                  <a:off x="15149657" y="2765929"/>
                  <a:ext cx="734232" cy="2248169"/>
                </a:xfrm>
                <a:custGeom>
                  <a:avLst/>
                  <a:gdLst>
                    <a:gd name="T0" fmla="*/ 75 w 1325"/>
                    <a:gd name="T1" fmla="*/ 453 h 4053"/>
                    <a:gd name="T2" fmla="*/ 168 w 1325"/>
                    <a:gd name="T3" fmla="*/ 636 h 4053"/>
                    <a:gd name="T4" fmla="*/ 252 w 1325"/>
                    <a:gd name="T5" fmla="*/ 825 h 4053"/>
                    <a:gd name="T6" fmla="*/ 324 w 1325"/>
                    <a:gd name="T7" fmla="*/ 1020 h 4053"/>
                    <a:gd name="T8" fmla="*/ 383 w 1325"/>
                    <a:gd name="T9" fmla="*/ 1221 h 4053"/>
                    <a:gd name="T10" fmla="*/ 430 w 1325"/>
                    <a:gd name="T11" fmla="*/ 1426 h 4053"/>
                    <a:gd name="T12" fmla="*/ 465 w 1325"/>
                    <a:gd name="T13" fmla="*/ 1636 h 4053"/>
                    <a:gd name="T14" fmla="*/ 481 w 1325"/>
                    <a:gd name="T15" fmla="*/ 1798 h 4053"/>
                    <a:gd name="T16" fmla="*/ 488 w 1325"/>
                    <a:gd name="T17" fmla="*/ 1905 h 4053"/>
                    <a:gd name="T18" fmla="*/ 492 w 1325"/>
                    <a:gd name="T19" fmla="*/ 2015 h 4053"/>
                    <a:gd name="T20" fmla="*/ 492 w 1325"/>
                    <a:gd name="T21" fmla="*/ 2070 h 4053"/>
                    <a:gd name="T22" fmla="*/ 487 w 1325"/>
                    <a:gd name="T23" fmla="*/ 2256 h 4053"/>
                    <a:gd name="T24" fmla="*/ 472 w 1325"/>
                    <a:gd name="T25" fmla="*/ 2441 h 4053"/>
                    <a:gd name="T26" fmla="*/ 446 w 1325"/>
                    <a:gd name="T27" fmla="*/ 2622 h 4053"/>
                    <a:gd name="T28" fmla="*/ 411 w 1325"/>
                    <a:gd name="T29" fmla="*/ 2801 h 4053"/>
                    <a:gd name="T30" fmla="*/ 367 w 1325"/>
                    <a:gd name="T31" fmla="*/ 2975 h 4053"/>
                    <a:gd name="T32" fmla="*/ 313 w 1325"/>
                    <a:gd name="T33" fmla="*/ 3146 h 4053"/>
                    <a:gd name="T34" fmla="*/ 252 w 1325"/>
                    <a:gd name="T35" fmla="*/ 3313 h 4053"/>
                    <a:gd name="T36" fmla="*/ 181 w 1325"/>
                    <a:gd name="T37" fmla="*/ 3475 h 4053"/>
                    <a:gd name="T38" fmla="*/ 0 w 1325"/>
                    <a:gd name="T39" fmla="*/ 3395 h 4053"/>
                    <a:gd name="T40" fmla="*/ 1047 w 1325"/>
                    <a:gd name="T41" fmla="*/ 3952 h 4053"/>
                    <a:gd name="T42" fmla="*/ 920 w 1325"/>
                    <a:gd name="T43" fmla="*/ 3862 h 4053"/>
                    <a:gd name="T44" fmla="*/ 967 w 1325"/>
                    <a:gd name="T45" fmla="*/ 3760 h 4053"/>
                    <a:gd name="T46" fmla="*/ 1054 w 1325"/>
                    <a:gd name="T47" fmla="*/ 3550 h 4053"/>
                    <a:gd name="T48" fmla="*/ 1128 w 1325"/>
                    <a:gd name="T49" fmla="*/ 3335 h 4053"/>
                    <a:gd name="T50" fmla="*/ 1193 w 1325"/>
                    <a:gd name="T51" fmla="*/ 3115 h 4053"/>
                    <a:gd name="T52" fmla="*/ 1245 w 1325"/>
                    <a:gd name="T53" fmla="*/ 2890 h 4053"/>
                    <a:gd name="T54" fmla="*/ 1284 w 1325"/>
                    <a:gd name="T55" fmla="*/ 2661 h 4053"/>
                    <a:gd name="T56" fmla="*/ 1310 w 1325"/>
                    <a:gd name="T57" fmla="*/ 2427 h 4053"/>
                    <a:gd name="T58" fmla="*/ 1324 w 1325"/>
                    <a:gd name="T59" fmla="*/ 2189 h 4053"/>
                    <a:gd name="T60" fmla="*/ 1325 w 1325"/>
                    <a:gd name="T61" fmla="*/ 2070 h 4053"/>
                    <a:gd name="T62" fmla="*/ 1324 w 1325"/>
                    <a:gd name="T63" fmla="*/ 1929 h 4053"/>
                    <a:gd name="T64" fmla="*/ 1316 w 1325"/>
                    <a:gd name="T65" fmla="*/ 1789 h 4053"/>
                    <a:gd name="T66" fmla="*/ 1305 w 1325"/>
                    <a:gd name="T67" fmla="*/ 1651 h 4053"/>
                    <a:gd name="T68" fmla="*/ 1289 w 1325"/>
                    <a:gd name="T69" fmla="*/ 1514 h 4053"/>
                    <a:gd name="T70" fmla="*/ 1268 w 1325"/>
                    <a:gd name="T71" fmla="*/ 1378 h 4053"/>
                    <a:gd name="T72" fmla="*/ 1243 w 1325"/>
                    <a:gd name="T73" fmla="*/ 1244 h 4053"/>
                    <a:gd name="T74" fmla="*/ 1214 w 1325"/>
                    <a:gd name="T75" fmla="*/ 1112 h 4053"/>
                    <a:gd name="T76" fmla="*/ 1181 w 1325"/>
                    <a:gd name="T77" fmla="*/ 981 h 4053"/>
                    <a:gd name="T78" fmla="*/ 1145 w 1325"/>
                    <a:gd name="T79" fmla="*/ 851 h 4053"/>
                    <a:gd name="T80" fmla="*/ 1104 w 1325"/>
                    <a:gd name="T81" fmla="*/ 723 h 4053"/>
                    <a:gd name="T82" fmla="*/ 1059 w 1325"/>
                    <a:gd name="T83" fmla="*/ 598 h 4053"/>
                    <a:gd name="T84" fmla="*/ 1009 w 1325"/>
                    <a:gd name="T85" fmla="*/ 474 h 4053"/>
                    <a:gd name="T86" fmla="*/ 955 w 1325"/>
                    <a:gd name="T87" fmla="*/ 352 h 4053"/>
                    <a:gd name="T88" fmla="*/ 900 w 1325"/>
                    <a:gd name="T89" fmla="*/ 233 h 4053"/>
                    <a:gd name="T90" fmla="*/ 839 w 1325"/>
                    <a:gd name="T91" fmla="*/ 115 h 4053"/>
                    <a:gd name="T92" fmla="*/ 775 w 1325"/>
                    <a:gd name="T93" fmla="*/ 0 h 4053"/>
                    <a:gd name="T94" fmla="*/ 75 w 1325"/>
                    <a:gd name="T95" fmla="*/ 453 h 40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1325" h="4053">
                      <a:moveTo>
                        <a:pt x="75" y="453"/>
                      </a:moveTo>
                      <a:lnTo>
                        <a:pt x="75" y="453"/>
                      </a:lnTo>
                      <a:lnTo>
                        <a:pt x="123" y="544"/>
                      </a:lnTo>
                      <a:lnTo>
                        <a:pt x="168" y="636"/>
                      </a:lnTo>
                      <a:lnTo>
                        <a:pt x="211" y="729"/>
                      </a:lnTo>
                      <a:lnTo>
                        <a:pt x="252" y="825"/>
                      </a:lnTo>
                      <a:lnTo>
                        <a:pt x="289" y="921"/>
                      </a:lnTo>
                      <a:lnTo>
                        <a:pt x="324" y="1020"/>
                      </a:lnTo>
                      <a:lnTo>
                        <a:pt x="354" y="1119"/>
                      </a:lnTo>
                      <a:lnTo>
                        <a:pt x="383" y="1221"/>
                      </a:lnTo>
                      <a:lnTo>
                        <a:pt x="408" y="1323"/>
                      </a:lnTo>
                      <a:lnTo>
                        <a:pt x="430" y="1426"/>
                      </a:lnTo>
                      <a:lnTo>
                        <a:pt x="449" y="1531"/>
                      </a:lnTo>
                      <a:lnTo>
                        <a:pt x="465" y="1636"/>
                      </a:lnTo>
                      <a:lnTo>
                        <a:pt x="476" y="1744"/>
                      </a:lnTo>
                      <a:lnTo>
                        <a:pt x="481" y="1798"/>
                      </a:lnTo>
                      <a:lnTo>
                        <a:pt x="485" y="1852"/>
                      </a:lnTo>
                      <a:lnTo>
                        <a:pt x="488" y="1905"/>
                      </a:lnTo>
                      <a:lnTo>
                        <a:pt x="491" y="1959"/>
                      </a:lnTo>
                      <a:lnTo>
                        <a:pt x="492" y="2015"/>
                      </a:lnTo>
                      <a:lnTo>
                        <a:pt x="492" y="2070"/>
                      </a:lnTo>
                      <a:lnTo>
                        <a:pt x="492" y="2070"/>
                      </a:lnTo>
                      <a:lnTo>
                        <a:pt x="491" y="2163"/>
                      </a:lnTo>
                      <a:lnTo>
                        <a:pt x="487" y="2256"/>
                      </a:lnTo>
                      <a:lnTo>
                        <a:pt x="481" y="2349"/>
                      </a:lnTo>
                      <a:lnTo>
                        <a:pt x="472" y="2441"/>
                      </a:lnTo>
                      <a:lnTo>
                        <a:pt x="460" y="2531"/>
                      </a:lnTo>
                      <a:lnTo>
                        <a:pt x="446" y="2622"/>
                      </a:lnTo>
                      <a:lnTo>
                        <a:pt x="430" y="2712"/>
                      </a:lnTo>
                      <a:lnTo>
                        <a:pt x="411" y="2801"/>
                      </a:lnTo>
                      <a:lnTo>
                        <a:pt x="391" y="2888"/>
                      </a:lnTo>
                      <a:lnTo>
                        <a:pt x="367" y="2975"/>
                      </a:lnTo>
                      <a:lnTo>
                        <a:pt x="342" y="3061"/>
                      </a:lnTo>
                      <a:lnTo>
                        <a:pt x="313" y="3146"/>
                      </a:lnTo>
                      <a:lnTo>
                        <a:pt x="284" y="3230"/>
                      </a:lnTo>
                      <a:lnTo>
                        <a:pt x="252" y="3313"/>
                      </a:lnTo>
                      <a:lnTo>
                        <a:pt x="217" y="3395"/>
                      </a:lnTo>
                      <a:lnTo>
                        <a:pt x="181" y="3475"/>
                      </a:lnTo>
                      <a:lnTo>
                        <a:pt x="18" y="3360"/>
                      </a:lnTo>
                      <a:lnTo>
                        <a:pt x="0" y="3395"/>
                      </a:lnTo>
                      <a:lnTo>
                        <a:pt x="322" y="4053"/>
                      </a:lnTo>
                      <a:lnTo>
                        <a:pt x="1047" y="3952"/>
                      </a:lnTo>
                      <a:lnTo>
                        <a:pt x="1064" y="3919"/>
                      </a:lnTo>
                      <a:lnTo>
                        <a:pt x="920" y="3862"/>
                      </a:lnTo>
                      <a:lnTo>
                        <a:pt x="920" y="3862"/>
                      </a:lnTo>
                      <a:lnTo>
                        <a:pt x="967" y="3760"/>
                      </a:lnTo>
                      <a:lnTo>
                        <a:pt x="1012" y="3657"/>
                      </a:lnTo>
                      <a:lnTo>
                        <a:pt x="1054" y="3550"/>
                      </a:lnTo>
                      <a:lnTo>
                        <a:pt x="1092" y="3444"/>
                      </a:lnTo>
                      <a:lnTo>
                        <a:pt x="1128" y="3335"/>
                      </a:lnTo>
                      <a:lnTo>
                        <a:pt x="1162" y="3226"/>
                      </a:lnTo>
                      <a:lnTo>
                        <a:pt x="1193" y="3115"/>
                      </a:lnTo>
                      <a:lnTo>
                        <a:pt x="1220" y="3003"/>
                      </a:lnTo>
                      <a:lnTo>
                        <a:pt x="1245" y="2890"/>
                      </a:lnTo>
                      <a:lnTo>
                        <a:pt x="1265" y="2776"/>
                      </a:lnTo>
                      <a:lnTo>
                        <a:pt x="1284" y="2661"/>
                      </a:lnTo>
                      <a:lnTo>
                        <a:pt x="1299" y="2544"/>
                      </a:lnTo>
                      <a:lnTo>
                        <a:pt x="1310" y="2427"/>
                      </a:lnTo>
                      <a:lnTo>
                        <a:pt x="1319" y="2309"/>
                      </a:lnTo>
                      <a:lnTo>
                        <a:pt x="1324" y="2189"/>
                      </a:lnTo>
                      <a:lnTo>
                        <a:pt x="1325" y="2070"/>
                      </a:lnTo>
                      <a:lnTo>
                        <a:pt x="1325" y="2070"/>
                      </a:lnTo>
                      <a:lnTo>
                        <a:pt x="1325" y="1999"/>
                      </a:lnTo>
                      <a:lnTo>
                        <a:pt x="1324" y="1929"/>
                      </a:lnTo>
                      <a:lnTo>
                        <a:pt x="1321" y="1859"/>
                      </a:lnTo>
                      <a:lnTo>
                        <a:pt x="1316" y="1789"/>
                      </a:lnTo>
                      <a:lnTo>
                        <a:pt x="1310" y="1719"/>
                      </a:lnTo>
                      <a:lnTo>
                        <a:pt x="1305" y="1651"/>
                      </a:lnTo>
                      <a:lnTo>
                        <a:pt x="1297" y="1582"/>
                      </a:lnTo>
                      <a:lnTo>
                        <a:pt x="1289" y="1514"/>
                      </a:lnTo>
                      <a:lnTo>
                        <a:pt x="1278" y="1445"/>
                      </a:lnTo>
                      <a:lnTo>
                        <a:pt x="1268" y="1378"/>
                      </a:lnTo>
                      <a:lnTo>
                        <a:pt x="1257" y="1311"/>
                      </a:lnTo>
                      <a:lnTo>
                        <a:pt x="1243" y="1244"/>
                      </a:lnTo>
                      <a:lnTo>
                        <a:pt x="1230" y="1178"/>
                      </a:lnTo>
                      <a:lnTo>
                        <a:pt x="1214" y="1112"/>
                      </a:lnTo>
                      <a:lnTo>
                        <a:pt x="1198" y="1047"/>
                      </a:lnTo>
                      <a:lnTo>
                        <a:pt x="1181" y="981"/>
                      </a:lnTo>
                      <a:lnTo>
                        <a:pt x="1163" y="915"/>
                      </a:lnTo>
                      <a:lnTo>
                        <a:pt x="1145" y="851"/>
                      </a:lnTo>
                      <a:lnTo>
                        <a:pt x="1124" y="787"/>
                      </a:lnTo>
                      <a:lnTo>
                        <a:pt x="1104" y="723"/>
                      </a:lnTo>
                      <a:lnTo>
                        <a:pt x="1080" y="661"/>
                      </a:lnTo>
                      <a:lnTo>
                        <a:pt x="1059" y="598"/>
                      </a:lnTo>
                      <a:lnTo>
                        <a:pt x="1034" y="536"/>
                      </a:lnTo>
                      <a:lnTo>
                        <a:pt x="1009" y="474"/>
                      </a:lnTo>
                      <a:lnTo>
                        <a:pt x="983" y="413"/>
                      </a:lnTo>
                      <a:lnTo>
                        <a:pt x="955" y="352"/>
                      </a:lnTo>
                      <a:lnTo>
                        <a:pt x="928" y="292"/>
                      </a:lnTo>
                      <a:lnTo>
                        <a:pt x="900" y="233"/>
                      </a:lnTo>
                      <a:lnTo>
                        <a:pt x="869" y="173"/>
                      </a:lnTo>
                      <a:lnTo>
                        <a:pt x="839" y="115"/>
                      </a:lnTo>
                      <a:lnTo>
                        <a:pt x="807" y="57"/>
                      </a:lnTo>
                      <a:lnTo>
                        <a:pt x="775" y="0"/>
                      </a:lnTo>
                      <a:lnTo>
                        <a:pt x="577" y="487"/>
                      </a:lnTo>
                      <a:lnTo>
                        <a:pt x="75" y="453"/>
                      </a:lnTo>
                      <a:close/>
                    </a:path>
                  </a:pathLst>
                </a:custGeom>
                <a:grpFill/>
                <a:ln w="28575">
                  <a:solidFill>
                    <a:srgbClr val="4457EC"/>
                  </a:solidFill>
                </a:ln>
              </p:spPr>
              <p:txBody>
                <a:bodyPr vert="horz" wrap="square" lIns="82953" tIns="41476" rIns="82953" bIns="41476"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ZA" sz="998" b="0" i="0" u="none" strike="noStrike" kern="1200" cap="none" spc="0" normalizeH="0" baseline="0" noProof="0">
                    <a:ln>
                      <a:noFill/>
                    </a:ln>
                    <a:solidFill>
                      <a:srgbClr val="000000"/>
                    </a:solidFill>
                    <a:effectLst/>
                    <a:uLnTx/>
                    <a:uFillTx/>
                    <a:latin typeface="Book Antiqua"/>
                    <a:ea typeface="+mn-ea"/>
                    <a:cs typeface="+mn-cs"/>
                  </a:endParaRPr>
                </a:p>
              </p:txBody>
            </p:sp>
            <p:sp>
              <p:nvSpPr>
                <p:cNvPr id="31" name="Freeform 7">
                  <a:extLst>
                    <a:ext uri="{FF2B5EF4-FFF2-40B4-BE49-F238E27FC236}">
                      <a16:creationId xmlns:a16="http://schemas.microsoft.com/office/drawing/2014/main" id="{63A4C02A-70A4-450A-B4A8-D234615C5406}"/>
                    </a:ext>
                  </a:extLst>
                </p:cNvPr>
                <p:cNvSpPr>
                  <a:spLocks/>
                </p:cNvSpPr>
                <p:nvPr/>
              </p:nvSpPr>
              <p:spPr bwMode="auto">
                <a:xfrm>
                  <a:off x="11591627" y="1512633"/>
                  <a:ext cx="2049638" cy="1449609"/>
                </a:xfrm>
                <a:custGeom>
                  <a:avLst/>
                  <a:gdLst>
                    <a:gd name="T0" fmla="*/ 730 w 3697"/>
                    <a:gd name="T1" fmla="*/ 2615 h 2615"/>
                    <a:gd name="T2" fmla="*/ 834 w 3697"/>
                    <a:gd name="T3" fmla="*/ 2452 h 2615"/>
                    <a:gd name="T4" fmla="*/ 946 w 3697"/>
                    <a:gd name="T5" fmla="*/ 2297 h 2615"/>
                    <a:gd name="T6" fmla="*/ 1069 w 3697"/>
                    <a:gd name="T7" fmla="*/ 2149 h 2615"/>
                    <a:gd name="T8" fmla="*/ 1198 w 3697"/>
                    <a:gd name="T9" fmla="*/ 2008 h 2615"/>
                    <a:gd name="T10" fmla="*/ 1337 w 3697"/>
                    <a:gd name="T11" fmla="*/ 1874 h 2615"/>
                    <a:gd name="T12" fmla="*/ 1482 w 3697"/>
                    <a:gd name="T13" fmla="*/ 1748 h 2615"/>
                    <a:gd name="T14" fmla="*/ 1633 w 3697"/>
                    <a:gd name="T15" fmla="*/ 1632 h 2615"/>
                    <a:gd name="T16" fmla="*/ 1792 w 3697"/>
                    <a:gd name="T17" fmla="*/ 1524 h 2615"/>
                    <a:gd name="T18" fmla="*/ 1958 w 3697"/>
                    <a:gd name="T19" fmla="*/ 1425 h 2615"/>
                    <a:gd name="T20" fmla="*/ 2130 w 3697"/>
                    <a:gd name="T21" fmla="*/ 1335 h 2615"/>
                    <a:gd name="T22" fmla="*/ 2306 w 3697"/>
                    <a:gd name="T23" fmla="*/ 1256 h 2615"/>
                    <a:gd name="T24" fmla="*/ 2489 w 3697"/>
                    <a:gd name="T25" fmla="*/ 1186 h 2615"/>
                    <a:gd name="T26" fmla="*/ 2677 w 3697"/>
                    <a:gd name="T27" fmla="*/ 1127 h 2615"/>
                    <a:gd name="T28" fmla="*/ 2868 w 3697"/>
                    <a:gd name="T29" fmla="*/ 1080 h 2615"/>
                    <a:gd name="T30" fmla="*/ 3064 w 3697"/>
                    <a:gd name="T31" fmla="*/ 1042 h 2615"/>
                    <a:gd name="T32" fmla="*/ 3265 w 3697"/>
                    <a:gd name="T33" fmla="*/ 1018 h 2615"/>
                    <a:gd name="T34" fmla="*/ 3287 w 3697"/>
                    <a:gd name="T35" fmla="*/ 1185 h 2615"/>
                    <a:gd name="T36" fmla="*/ 3248 w 3697"/>
                    <a:gd name="T37" fmla="*/ 0 h 2615"/>
                    <a:gd name="T38" fmla="*/ 3239 w 3697"/>
                    <a:gd name="T39" fmla="*/ 183 h 2615"/>
                    <a:gd name="T40" fmla="*/ 3173 w 3697"/>
                    <a:gd name="T41" fmla="*/ 189 h 2615"/>
                    <a:gd name="T42" fmla="*/ 3045 w 3697"/>
                    <a:gd name="T43" fmla="*/ 204 h 2615"/>
                    <a:gd name="T44" fmla="*/ 2919 w 3697"/>
                    <a:gd name="T45" fmla="*/ 223 h 2615"/>
                    <a:gd name="T46" fmla="*/ 2794 w 3697"/>
                    <a:gd name="T47" fmla="*/ 245 h 2615"/>
                    <a:gd name="T48" fmla="*/ 2668 w 3697"/>
                    <a:gd name="T49" fmla="*/ 271 h 2615"/>
                    <a:gd name="T50" fmla="*/ 2546 w 3697"/>
                    <a:gd name="T51" fmla="*/ 300 h 2615"/>
                    <a:gd name="T52" fmla="*/ 2424 w 3697"/>
                    <a:gd name="T53" fmla="*/ 333 h 2615"/>
                    <a:gd name="T54" fmla="*/ 2304 w 3697"/>
                    <a:gd name="T55" fmla="*/ 370 h 2615"/>
                    <a:gd name="T56" fmla="*/ 2187 w 3697"/>
                    <a:gd name="T57" fmla="*/ 409 h 2615"/>
                    <a:gd name="T58" fmla="*/ 2069 w 3697"/>
                    <a:gd name="T59" fmla="*/ 453 h 2615"/>
                    <a:gd name="T60" fmla="*/ 1954 w 3697"/>
                    <a:gd name="T61" fmla="*/ 499 h 2615"/>
                    <a:gd name="T62" fmla="*/ 1840 w 3697"/>
                    <a:gd name="T63" fmla="*/ 550 h 2615"/>
                    <a:gd name="T64" fmla="*/ 1730 w 3697"/>
                    <a:gd name="T65" fmla="*/ 604 h 2615"/>
                    <a:gd name="T66" fmla="*/ 1619 w 3697"/>
                    <a:gd name="T67" fmla="*/ 661 h 2615"/>
                    <a:gd name="T68" fmla="*/ 1511 w 3697"/>
                    <a:gd name="T69" fmla="*/ 721 h 2615"/>
                    <a:gd name="T70" fmla="*/ 1406 w 3697"/>
                    <a:gd name="T71" fmla="*/ 783 h 2615"/>
                    <a:gd name="T72" fmla="*/ 1302 w 3697"/>
                    <a:gd name="T73" fmla="*/ 849 h 2615"/>
                    <a:gd name="T74" fmla="*/ 1200 w 3697"/>
                    <a:gd name="T75" fmla="*/ 919 h 2615"/>
                    <a:gd name="T76" fmla="*/ 1101 w 3697"/>
                    <a:gd name="T77" fmla="*/ 990 h 2615"/>
                    <a:gd name="T78" fmla="*/ 1003 w 3697"/>
                    <a:gd name="T79" fmla="*/ 1064 h 2615"/>
                    <a:gd name="T80" fmla="*/ 909 w 3697"/>
                    <a:gd name="T81" fmla="*/ 1141 h 2615"/>
                    <a:gd name="T82" fmla="*/ 815 w 3697"/>
                    <a:gd name="T83" fmla="*/ 1221 h 2615"/>
                    <a:gd name="T84" fmla="*/ 725 w 3697"/>
                    <a:gd name="T85" fmla="*/ 1304 h 2615"/>
                    <a:gd name="T86" fmla="*/ 638 w 3697"/>
                    <a:gd name="T87" fmla="*/ 1389 h 2615"/>
                    <a:gd name="T88" fmla="*/ 553 w 3697"/>
                    <a:gd name="T89" fmla="*/ 1478 h 2615"/>
                    <a:gd name="T90" fmla="*/ 470 w 3697"/>
                    <a:gd name="T91" fmla="*/ 1568 h 2615"/>
                    <a:gd name="T92" fmla="*/ 390 w 3697"/>
                    <a:gd name="T93" fmla="*/ 1660 h 2615"/>
                    <a:gd name="T94" fmla="*/ 313 w 3697"/>
                    <a:gd name="T95" fmla="*/ 1756 h 2615"/>
                    <a:gd name="T96" fmla="*/ 239 w 3697"/>
                    <a:gd name="T97" fmla="*/ 1853 h 2615"/>
                    <a:gd name="T98" fmla="*/ 166 w 3697"/>
                    <a:gd name="T99" fmla="*/ 1952 h 2615"/>
                    <a:gd name="T100" fmla="*/ 98 w 3697"/>
                    <a:gd name="T101" fmla="*/ 2054 h 2615"/>
                    <a:gd name="T102" fmla="*/ 32 w 3697"/>
                    <a:gd name="T103" fmla="*/ 2157 h 2615"/>
                    <a:gd name="T104" fmla="*/ 500 w 3697"/>
                    <a:gd name="T105" fmla="*/ 2141 h 26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3697" h="2615">
                      <a:moveTo>
                        <a:pt x="730" y="2615"/>
                      </a:moveTo>
                      <a:lnTo>
                        <a:pt x="730" y="2615"/>
                      </a:lnTo>
                      <a:lnTo>
                        <a:pt x="780" y="2533"/>
                      </a:lnTo>
                      <a:lnTo>
                        <a:pt x="834" y="2452"/>
                      </a:lnTo>
                      <a:lnTo>
                        <a:pt x="890" y="2374"/>
                      </a:lnTo>
                      <a:lnTo>
                        <a:pt x="946" y="2297"/>
                      </a:lnTo>
                      <a:lnTo>
                        <a:pt x="1008" y="2222"/>
                      </a:lnTo>
                      <a:lnTo>
                        <a:pt x="1069" y="2149"/>
                      </a:lnTo>
                      <a:lnTo>
                        <a:pt x="1133" y="2077"/>
                      </a:lnTo>
                      <a:lnTo>
                        <a:pt x="1198" y="2008"/>
                      </a:lnTo>
                      <a:lnTo>
                        <a:pt x="1267" y="1941"/>
                      </a:lnTo>
                      <a:lnTo>
                        <a:pt x="1337" y="1874"/>
                      </a:lnTo>
                      <a:lnTo>
                        <a:pt x="1408" y="1811"/>
                      </a:lnTo>
                      <a:lnTo>
                        <a:pt x="1482" y="1748"/>
                      </a:lnTo>
                      <a:lnTo>
                        <a:pt x="1556" y="1689"/>
                      </a:lnTo>
                      <a:lnTo>
                        <a:pt x="1633" y="1632"/>
                      </a:lnTo>
                      <a:lnTo>
                        <a:pt x="1712" y="1577"/>
                      </a:lnTo>
                      <a:lnTo>
                        <a:pt x="1792" y="1524"/>
                      </a:lnTo>
                      <a:lnTo>
                        <a:pt x="1875" y="1473"/>
                      </a:lnTo>
                      <a:lnTo>
                        <a:pt x="1958" y="1425"/>
                      </a:lnTo>
                      <a:lnTo>
                        <a:pt x="2042" y="1379"/>
                      </a:lnTo>
                      <a:lnTo>
                        <a:pt x="2130" y="1335"/>
                      </a:lnTo>
                      <a:lnTo>
                        <a:pt x="2217" y="1294"/>
                      </a:lnTo>
                      <a:lnTo>
                        <a:pt x="2306" y="1256"/>
                      </a:lnTo>
                      <a:lnTo>
                        <a:pt x="2398" y="1220"/>
                      </a:lnTo>
                      <a:lnTo>
                        <a:pt x="2489" y="1186"/>
                      </a:lnTo>
                      <a:lnTo>
                        <a:pt x="2582" y="1156"/>
                      </a:lnTo>
                      <a:lnTo>
                        <a:pt x="2677" y="1127"/>
                      </a:lnTo>
                      <a:lnTo>
                        <a:pt x="2772" y="1102"/>
                      </a:lnTo>
                      <a:lnTo>
                        <a:pt x="2868" y="1080"/>
                      </a:lnTo>
                      <a:lnTo>
                        <a:pt x="2965" y="1060"/>
                      </a:lnTo>
                      <a:lnTo>
                        <a:pt x="3064" y="1042"/>
                      </a:lnTo>
                      <a:lnTo>
                        <a:pt x="3165" y="1029"/>
                      </a:lnTo>
                      <a:lnTo>
                        <a:pt x="3265" y="1018"/>
                      </a:lnTo>
                      <a:lnTo>
                        <a:pt x="3249" y="1186"/>
                      </a:lnTo>
                      <a:lnTo>
                        <a:pt x="3287" y="1185"/>
                      </a:lnTo>
                      <a:lnTo>
                        <a:pt x="3697" y="576"/>
                      </a:lnTo>
                      <a:lnTo>
                        <a:pt x="3248" y="0"/>
                      </a:lnTo>
                      <a:lnTo>
                        <a:pt x="3210" y="1"/>
                      </a:lnTo>
                      <a:lnTo>
                        <a:pt x="3239" y="183"/>
                      </a:lnTo>
                      <a:lnTo>
                        <a:pt x="3239" y="183"/>
                      </a:lnTo>
                      <a:lnTo>
                        <a:pt x="3173" y="189"/>
                      </a:lnTo>
                      <a:lnTo>
                        <a:pt x="3109" y="197"/>
                      </a:lnTo>
                      <a:lnTo>
                        <a:pt x="3045" y="204"/>
                      </a:lnTo>
                      <a:lnTo>
                        <a:pt x="2983" y="213"/>
                      </a:lnTo>
                      <a:lnTo>
                        <a:pt x="2919" y="223"/>
                      </a:lnTo>
                      <a:lnTo>
                        <a:pt x="2856" y="233"/>
                      </a:lnTo>
                      <a:lnTo>
                        <a:pt x="2794" y="245"/>
                      </a:lnTo>
                      <a:lnTo>
                        <a:pt x="2731" y="256"/>
                      </a:lnTo>
                      <a:lnTo>
                        <a:pt x="2668" y="271"/>
                      </a:lnTo>
                      <a:lnTo>
                        <a:pt x="2607" y="284"/>
                      </a:lnTo>
                      <a:lnTo>
                        <a:pt x="2546" y="300"/>
                      </a:lnTo>
                      <a:lnTo>
                        <a:pt x="2485" y="316"/>
                      </a:lnTo>
                      <a:lnTo>
                        <a:pt x="2424" y="333"/>
                      </a:lnTo>
                      <a:lnTo>
                        <a:pt x="2364" y="351"/>
                      </a:lnTo>
                      <a:lnTo>
                        <a:pt x="2304" y="370"/>
                      </a:lnTo>
                      <a:lnTo>
                        <a:pt x="2245" y="389"/>
                      </a:lnTo>
                      <a:lnTo>
                        <a:pt x="2187" y="409"/>
                      </a:lnTo>
                      <a:lnTo>
                        <a:pt x="2127" y="431"/>
                      </a:lnTo>
                      <a:lnTo>
                        <a:pt x="2069" y="453"/>
                      </a:lnTo>
                      <a:lnTo>
                        <a:pt x="2012" y="476"/>
                      </a:lnTo>
                      <a:lnTo>
                        <a:pt x="1954" y="499"/>
                      </a:lnTo>
                      <a:lnTo>
                        <a:pt x="1897" y="524"/>
                      </a:lnTo>
                      <a:lnTo>
                        <a:pt x="1840" y="550"/>
                      </a:lnTo>
                      <a:lnTo>
                        <a:pt x="1785" y="576"/>
                      </a:lnTo>
                      <a:lnTo>
                        <a:pt x="1730" y="604"/>
                      </a:lnTo>
                      <a:lnTo>
                        <a:pt x="1674" y="632"/>
                      </a:lnTo>
                      <a:lnTo>
                        <a:pt x="1619" y="661"/>
                      </a:lnTo>
                      <a:lnTo>
                        <a:pt x="1565" y="690"/>
                      </a:lnTo>
                      <a:lnTo>
                        <a:pt x="1511" y="721"/>
                      </a:lnTo>
                      <a:lnTo>
                        <a:pt x="1459" y="751"/>
                      </a:lnTo>
                      <a:lnTo>
                        <a:pt x="1406" y="783"/>
                      </a:lnTo>
                      <a:lnTo>
                        <a:pt x="1354" y="815"/>
                      </a:lnTo>
                      <a:lnTo>
                        <a:pt x="1302" y="849"/>
                      </a:lnTo>
                      <a:lnTo>
                        <a:pt x="1251" y="884"/>
                      </a:lnTo>
                      <a:lnTo>
                        <a:pt x="1200" y="919"/>
                      </a:lnTo>
                      <a:lnTo>
                        <a:pt x="1150" y="954"/>
                      </a:lnTo>
                      <a:lnTo>
                        <a:pt x="1101" y="990"/>
                      </a:lnTo>
                      <a:lnTo>
                        <a:pt x="1051" y="1026"/>
                      </a:lnTo>
                      <a:lnTo>
                        <a:pt x="1003" y="1064"/>
                      </a:lnTo>
                      <a:lnTo>
                        <a:pt x="955" y="1102"/>
                      </a:lnTo>
                      <a:lnTo>
                        <a:pt x="909" y="1141"/>
                      </a:lnTo>
                      <a:lnTo>
                        <a:pt x="862" y="1181"/>
                      </a:lnTo>
                      <a:lnTo>
                        <a:pt x="815" y="1221"/>
                      </a:lnTo>
                      <a:lnTo>
                        <a:pt x="770" y="1262"/>
                      </a:lnTo>
                      <a:lnTo>
                        <a:pt x="725" y="1304"/>
                      </a:lnTo>
                      <a:lnTo>
                        <a:pt x="682" y="1347"/>
                      </a:lnTo>
                      <a:lnTo>
                        <a:pt x="638" y="1389"/>
                      </a:lnTo>
                      <a:lnTo>
                        <a:pt x="596" y="1432"/>
                      </a:lnTo>
                      <a:lnTo>
                        <a:pt x="553" y="1478"/>
                      </a:lnTo>
                      <a:lnTo>
                        <a:pt x="511" y="1523"/>
                      </a:lnTo>
                      <a:lnTo>
                        <a:pt x="470" y="1568"/>
                      </a:lnTo>
                      <a:lnTo>
                        <a:pt x="430" y="1613"/>
                      </a:lnTo>
                      <a:lnTo>
                        <a:pt x="390" y="1660"/>
                      </a:lnTo>
                      <a:lnTo>
                        <a:pt x="351" y="1708"/>
                      </a:lnTo>
                      <a:lnTo>
                        <a:pt x="313" y="1756"/>
                      </a:lnTo>
                      <a:lnTo>
                        <a:pt x="275" y="1804"/>
                      </a:lnTo>
                      <a:lnTo>
                        <a:pt x="239" y="1853"/>
                      </a:lnTo>
                      <a:lnTo>
                        <a:pt x="203" y="1903"/>
                      </a:lnTo>
                      <a:lnTo>
                        <a:pt x="166" y="1952"/>
                      </a:lnTo>
                      <a:lnTo>
                        <a:pt x="133" y="2003"/>
                      </a:lnTo>
                      <a:lnTo>
                        <a:pt x="98" y="2054"/>
                      </a:lnTo>
                      <a:lnTo>
                        <a:pt x="64" y="2105"/>
                      </a:lnTo>
                      <a:lnTo>
                        <a:pt x="32" y="2157"/>
                      </a:lnTo>
                      <a:lnTo>
                        <a:pt x="0" y="2210"/>
                      </a:lnTo>
                      <a:lnTo>
                        <a:pt x="500" y="2141"/>
                      </a:lnTo>
                      <a:lnTo>
                        <a:pt x="730" y="2615"/>
                      </a:lnTo>
                      <a:close/>
                    </a:path>
                  </a:pathLst>
                </a:custGeom>
                <a:grpFill/>
                <a:ln w="28575">
                  <a:solidFill>
                    <a:srgbClr val="4457EC"/>
                  </a:solidFill>
                </a:ln>
              </p:spPr>
              <p:txBody>
                <a:bodyPr vert="horz" wrap="square" lIns="82953" tIns="41476" rIns="82953" bIns="41476"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ZA" sz="998" b="0" i="0" u="none" strike="noStrike" kern="1200" cap="none" spc="0" normalizeH="0" baseline="0" noProof="0">
                    <a:ln>
                      <a:noFill/>
                    </a:ln>
                    <a:solidFill>
                      <a:srgbClr val="000000"/>
                    </a:solidFill>
                    <a:effectLst/>
                    <a:uLnTx/>
                    <a:uFillTx/>
                    <a:latin typeface="Book Antiqua"/>
                    <a:ea typeface="+mn-ea"/>
                    <a:cs typeface="+mn-cs"/>
                  </a:endParaRPr>
                </a:p>
              </p:txBody>
            </p:sp>
            <p:sp>
              <p:nvSpPr>
                <p:cNvPr id="32" name="Freeform 8">
                  <a:extLst>
                    <a:ext uri="{FF2B5EF4-FFF2-40B4-BE49-F238E27FC236}">
                      <a16:creationId xmlns:a16="http://schemas.microsoft.com/office/drawing/2014/main" id="{6AE9EC3C-8623-4077-A618-4298B6419BB5}"/>
                    </a:ext>
                  </a:extLst>
                </p:cNvPr>
                <p:cNvSpPr>
                  <a:spLocks/>
                </p:cNvSpPr>
                <p:nvPr/>
              </p:nvSpPr>
              <p:spPr bwMode="auto">
                <a:xfrm>
                  <a:off x="11269985" y="2802530"/>
                  <a:ext cx="723140" cy="2241515"/>
                </a:xfrm>
                <a:custGeom>
                  <a:avLst/>
                  <a:gdLst>
                    <a:gd name="T0" fmla="*/ 728 w 1304"/>
                    <a:gd name="T1" fmla="*/ 3566 h 4043"/>
                    <a:gd name="T2" fmla="*/ 1240 w 1304"/>
                    <a:gd name="T3" fmla="*/ 3600 h 4043"/>
                    <a:gd name="T4" fmla="*/ 1148 w 1304"/>
                    <a:gd name="T5" fmla="*/ 3420 h 4043"/>
                    <a:gd name="T6" fmla="*/ 1067 w 1304"/>
                    <a:gd name="T7" fmla="*/ 3232 h 4043"/>
                    <a:gd name="T8" fmla="*/ 997 w 1304"/>
                    <a:gd name="T9" fmla="*/ 3040 h 4043"/>
                    <a:gd name="T10" fmla="*/ 939 w 1304"/>
                    <a:gd name="T11" fmla="*/ 2842 h 4043"/>
                    <a:gd name="T12" fmla="*/ 894 w 1304"/>
                    <a:gd name="T13" fmla="*/ 2638 h 4043"/>
                    <a:gd name="T14" fmla="*/ 860 w 1304"/>
                    <a:gd name="T15" fmla="*/ 2431 h 4043"/>
                    <a:gd name="T16" fmla="*/ 840 w 1304"/>
                    <a:gd name="T17" fmla="*/ 2219 h 4043"/>
                    <a:gd name="T18" fmla="*/ 833 w 1304"/>
                    <a:gd name="T19" fmla="*/ 2005 h 4043"/>
                    <a:gd name="T20" fmla="*/ 834 w 1304"/>
                    <a:gd name="T21" fmla="*/ 1910 h 4043"/>
                    <a:gd name="T22" fmla="*/ 844 w 1304"/>
                    <a:gd name="T23" fmla="*/ 1724 h 4043"/>
                    <a:gd name="T24" fmla="*/ 865 w 1304"/>
                    <a:gd name="T25" fmla="*/ 1541 h 4043"/>
                    <a:gd name="T26" fmla="*/ 895 w 1304"/>
                    <a:gd name="T27" fmla="*/ 1360 h 4043"/>
                    <a:gd name="T28" fmla="*/ 934 w 1304"/>
                    <a:gd name="T29" fmla="*/ 1182 h 4043"/>
                    <a:gd name="T30" fmla="*/ 984 w 1304"/>
                    <a:gd name="T31" fmla="*/ 1009 h 4043"/>
                    <a:gd name="T32" fmla="*/ 1042 w 1304"/>
                    <a:gd name="T33" fmla="*/ 840 h 4043"/>
                    <a:gd name="T34" fmla="*/ 1109 w 1304"/>
                    <a:gd name="T35" fmla="*/ 676 h 4043"/>
                    <a:gd name="T36" fmla="*/ 1285 w 1304"/>
                    <a:gd name="T37" fmla="*/ 693 h 4043"/>
                    <a:gd name="T38" fmla="*/ 983 w 1304"/>
                    <a:gd name="T39" fmla="*/ 0 h 4043"/>
                    <a:gd name="T40" fmla="*/ 239 w 1304"/>
                    <a:gd name="T41" fmla="*/ 134 h 4043"/>
                    <a:gd name="T42" fmla="*/ 410 w 1304"/>
                    <a:gd name="T43" fmla="*/ 200 h 4043"/>
                    <a:gd name="T44" fmla="*/ 317 w 1304"/>
                    <a:gd name="T45" fmla="*/ 408 h 4043"/>
                    <a:gd name="T46" fmla="*/ 236 w 1304"/>
                    <a:gd name="T47" fmla="*/ 622 h 4043"/>
                    <a:gd name="T48" fmla="*/ 164 w 1304"/>
                    <a:gd name="T49" fmla="*/ 840 h 4043"/>
                    <a:gd name="T50" fmla="*/ 106 w 1304"/>
                    <a:gd name="T51" fmla="*/ 1064 h 4043"/>
                    <a:gd name="T52" fmla="*/ 60 w 1304"/>
                    <a:gd name="T53" fmla="*/ 1293 h 4043"/>
                    <a:gd name="T54" fmla="*/ 26 w 1304"/>
                    <a:gd name="T55" fmla="*/ 1526 h 4043"/>
                    <a:gd name="T56" fmla="*/ 6 w 1304"/>
                    <a:gd name="T57" fmla="*/ 1763 h 4043"/>
                    <a:gd name="T58" fmla="*/ 0 w 1304"/>
                    <a:gd name="T59" fmla="*/ 2005 h 4043"/>
                    <a:gd name="T60" fmla="*/ 0 w 1304"/>
                    <a:gd name="T61" fmla="*/ 2073 h 4043"/>
                    <a:gd name="T62" fmla="*/ 4 w 1304"/>
                    <a:gd name="T63" fmla="*/ 2212 h 4043"/>
                    <a:gd name="T64" fmla="*/ 13 w 1304"/>
                    <a:gd name="T65" fmla="*/ 2348 h 4043"/>
                    <a:gd name="T66" fmla="*/ 26 w 1304"/>
                    <a:gd name="T67" fmla="*/ 2484 h 4043"/>
                    <a:gd name="T68" fmla="*/ 45 w 1304"/>
                    <a:gd name="T69" fmla="*/ 2618 h 4043"/>
                    <a:gd name="T70" fmla="*/ 67 w 1304"/>
                    <a:gd name="T71" fmla="*/ 2750 h 4043"/>
                    <a:gd name="T72" fmla="*/ 92 w 1304"/>
                    <a:gd name="T73" fmla="*/ 2881 h 4043"/>
                    <a:gd name="T74" fmla="*/ 122 w 1304"/>
                    <a:gd name="T75" fmla="*/ 3011 h 4043"/>
                    <a:gd name="T76" fmla="*/ 157 w 1304"/>
                    <a:gd name="T77" fmla="*/ 3139 h 4043"/>
                    <a:gd name="T78" fmla="*/ 195 w 1304"/>
                    <a:gd name="T79" fmla="*/ 3266 h 4043"/>
                    <a:gd name="T80" fmla="*/ 236 w 1304"/>
                    <a:gd name="T81" fmla="*/ 3391 h 4043"/>
                    <a:gd name="T82" fmla="*/ 282 w 1304"/>
                    <a:gd name="T83" fmla="*/ 3515 h 4043"/>
                    <a:gd name="T84" fmla="*/ 332 w 1304"/>
                    <a:gd name="T85" fmla="*/ 3635 h 4043"/>
                    <a:gd name="T86" fmla="*/ 384 w 1304"/>
                    <a:gd name="T87" fmla="*/ 3755 h 4043"/>
                    <a:gd name="T88" fmla="*/ 441 w 1304"/>
                    <a:gd name="T89" fmla="*/ 3871 h 4043"/>
                    <a:gd name="T90" fmla="*/ 502 w 1304"/>
                    <a:gd name="T91" fmla="*/ 3986 h 4043"/>
                    <a:gd name="T92" fmla="*/ 533 w 1304"/>
                    <a:gd name="T93" fmla="*/ 4043 h 40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1304" h="4043">
                      <a:moveTo>
                        <a:pt x="533" y="4043"/>
                      </a:moveTo>
                      <a:lnTo>
                        <a:pt x="728" y="3566"/>
                      </a:lnTo>
                      <a:lnTo>
                        <a:pt x="1240" y="3600"/>
                      </a:lnTo>
                      <a:lnTo>
                        <a:pt x="1240" y="3600"/>
                      </a:lnTo>
                      <a:lnTo>
                        <a:pt x="1192" y="3510"/>
                      </a:lnTo>
                      <a:lnTo>
                        <a:pt x="1148" y="3420"/>
                      </a:lnTo>
                      <a:lnTo>
                        <a:pt x="1106" y="3327"/>
                      </a:lnTo>
                      <a:lnTo>
                        <a:pt x="1067" y="3232"/>
                      </a:lnTo>
                      <a:lnTo>
                        <a:pt x="1031" y="3138"/>
                      </a:lnTo>
                      <a:lnTo>
                        <a:pt x="997" y="3040"/>
                      </a:lnTo>
                      <a:lnTo>
                        <a:pt x="966" y="2941"/>
                      </a:lnTo>
                      <a:lnTo>
                        <a:pt x="939" y="2842"/>
                      </a:lnTo>
                      <a:lnTo>
                        <a:pt x="914" y="2740"/>
                      </a:lnTo>
                      <a:lnTo>
                        <a:pt x="894" y="2638"/>
                      </a:lnTo>
                      <a:lnTo>
                        <a:pt x="875" y="2535"/>
                      </a:lnTo>
                      <a:lnTo>
                        <a:pt x="860" y="2431"/>
                      </a:lnTo>
                      <a:lnTo>
                        <a:pt x="849" y="2325"/>
                      </a:lnTo>
                      <a:lnTo>
                        <a:pt x="840" y="2219"/>
                      </a:lnTo>
                      <a:lnTo>
                        <a:pt x="834" y="2113"/>
                      </a:lnTo>
                      <a:lnTo>
                        <a:pt x="833" y="2005"/>
                      </a:lnTo>
                      <a:lnTo>
                        <a:pt x="833" y="2005"/>
                      </a:lnTo>
                      <a:lnTo>
                        <a:pt x="834" y="1910"/>
                      </a:lnTo>
                      <a:lnTo>
                        <a:pt x="838" y="1817"/>
                      </a:lnTo>
                      <a:lnTo>
                        <a:pt x="844" y="1724"/>
                      </a:lnTo>
                      <a:lnTo>
                        <a:pt x="853" y="1632"/>
                      </a:lnTo>
                      <a:lnTo>
                        <a:pt x="865" y="1541"/>
                      </a:lnTo>
                      <a:lnTo>
                        <a:pt x="879" y="1449"/>
                      </a:lnTo>
                      <a:lnTo>
                        <a:pt x="895" y="1360"/>
                      </a:lnTo>
                      <a:lnTo>
                        <a:pt x="914" y="1271"/>
                      </a:lnTo>
                      <a:lnTo>
                        <a:pt x="934" y="1182"/>
                      </a:lnTo>
                      <a:lnTo>
                        <a:pt x="959" y="1095"/>
                      </a:lnTo>
                      <a:lnTo>
                        <a:pt x="984" y="1009"/>
                      </a:lnTo>
                      <a:lnTo>
                        <a:pt x="1012" y="925"/>
                      </a:lnTo>
                      <a:lnTo>
                        <a:pt x="1042" y="840"/>
                      </a:lnTo>
                      <a:lnTo>
                        <a:pt x="1074" y="757"/>
                      </a:lnTo>
                      <a:lnTo>
                        <a:pt x="1109" y="676"/>
                      </a:lnTo>
                      <a:lnTo>
                        <a:pt x="1146" y="594"/>
                      </a:lnTo>
                      <a:lnTo>
                        <a:pt x="1285" y="693"/>
                      </a:lnTo>
                      <a:lnTo>
                        <a:pt x="1304" y="658"/>
                      </a:lnTo>
                      <a:lnTo>
                        <a:pt x="983" y="0"/>
                      </a:lnTo>
                      <a:lnTo>
                        <a:pt x="258" y="101"/>
                      </a:lnTo>
                      <a:lnTo>
                        <a:pt x="239" y="134"/>
                      </a:lnTo>
                      <a:lnTo>
                        <a:pt x="410" y="200"/>
                      </a:lnTo>
                      <a:lnTo>
                        <a:pt x="410" y="200"/>
                      </a:lnTo>
                      <a:lnTo>
                        <a:pt x="362" y="303"/>
                      </a:lnTo>
                      <a:lnTo>
                        <a:pt x="317" y="408"/>
                      </a:lnTo>
                      <a:lnTo>
                        <a:pt x="275" y="514"/>
                      </a:lnTo>
                      <a:lnTo>
                        <a:pt x="236" y="622"/>
                      </a:lnTo>
                      <a:lnTo>
                        <a:pt x="198" y="730"/>
                      </a:lnTo>
                      <a:lnTo>
                        <a:pt x="164" y="840"/>
                      </a:lnTo>
                      <a:lnTo>
                        <a:pt x="134" y="952"/>
                      </a:lnTo>
                      <a:lnTo>
                        <a:pt x="106" y="1064"/>
                      </a:lnTo>
                      <a:lnTo>
                        <a:pt x="82" y="1178"/>
                      </a:lnTo>
                      <a:lnTo>
                        <a:pt x="60" y="1293"/>
                      </a:lnTo>
                      <a:lnTo>
                        <a:pt x="42" y="1410"/>
                      </a:lnTo>
                      <a:lnTo>
                        <a:pt x="26" y="1526"/>
                      </a:lnTo>
                      <a:lnTo>
                        <a:pt x="15" y="1644"/>
                      </a:lnTo>
                      <a:lnTo>
                        <a:pt x="6" y="1763"/>
                      </a:lnTo>
                      <a:lnTo>
                        <a:pt x="1" y="1884"/>
                      </a:lnTo>
                      <a:lnTo>
                        <a:pt x="0" y="2005"/>
                      </a:lnTo>
                      <a:lnTo>
                        <a:pt x="0" y="2005"/>
                      </a:lnTo>
                      <a:lnTo>
                        <a:pt x="0" y="2073"/>
                      </a:lnTo>
                      <a:lnTo>
                        <a:pt x="1" y="2143"/>
                      </a:lnTo>
                      <a:lnTo>
                        <a:pt x="4" y="2212"/>
                      </a:lnTo>
                      <a:lnTo>
                        <a:pt x="9" y="2280"/>
                      </a:lnTo>
                      <a:lnTo>
                        <a:pt x="13" y="2348"/>
                      </a:lnTo>
                      <a:lnTo>
                        <a:pt x="20" y="2415"/>
                      </a:lnTo>
                      <a:lnTo>
                        <a:pt x="26" y="2484"/>
                      </a:lnTo>
                      <a:lnTo>
                        <a:pt x="35" y="2551"/>
                      </a:lnTo>
                      <a:lnTo>
                        <a:pt x="45" y="2618"/>
                      </a:lnTo>
                      <a:lnTo>
                        <a:pt x="55" y="2685"/>
                      </a:lnTo>
                      <a:lnTo>
                        <a:pt x="67" y="2750"/>
                      </a:lnTo>
                      <a:lnTo>
                        <a:pt x="79" y="2816"/>
                      </a:lnTo>
                      <a:lnTo>
                        <a:pt x="92" y="2881"/>
                      </a:lnTo>
                      <a:lnTo>
                        <a:pt x="106" y="2947"/>
                      </a:lnTo>
                      <a:lnTo>
                        <a:pt x="122" y="3011"/>
                      </a:lnTo>
                      <a:lnTo>
                        <a:pt x="138" y="3076"/>
                      </a:lnTo>
                      <a:lnTo>
                        <a:pt x="157" y="3139"/>
                      </a:lnTo>
                      <a:lnTo>
                        <a:pt x="175" y="3203"/>
                      </a:lnTo>
                      <a:lnTo>
                        <a:pt x="195" y="3266"/>
                      </a:lnTo>
                      <a:lnTo>
                        <a:pt x="215" y="3328"/>
                      </a:lnTo>
                      <a:lnTo>
                        <a:pt x="236" y="3391"/>
                      </a:lnTo>
                      <a:lnTo>
                        <a:pt x="259" y="3452"/>
                      </a:lnTo>
                      <a:lnTo>
                        <a:pt x="282" y="3515"/>
                      </a:lnTo>
                      <a:lnTo>
                        <a:pt x="306" y="3574"/>
                      </a:lnTo>
                      <a:lnTo>
                        <a:pt x="332" y="3635"/>
                      </a:lnTo>
                      <a:lnTo>
                        <a:pt x="358" y="3695"/>
                      </a:lnTo>
                      <a:lnTo>
                        <a:pt x="384" y="3755"/>
                      </a:lnTo>
                      <a:lnTo>
                        <a:pt x="412" y="3813"/>
                      </a:lnTo>
                      <a:lnTo>
                        <a:pt x="441" y="3871"/>
                      </a:lnTo>
                      <a:lnTo>
                        <a:pt x="472" y="3929"/>
                      </a:lnTo>
                      <a:lnTo>
                        <a:pt x="502" y="3986"/>
                      </a:lnTo>
                      <a:lnTo>
                        <a:pt x="533" y="4043"/>
                      </a:lnTo>
                      <a:lnTo>
                        <a:pt x="533" y="4043"/>
                      </a:lnTo>
                      <a:close/>
                    </a:path>
                  </a:pathLst>
                </a:custGeom>
                <a:grpFill/>
                <a:ln w="28575">
                  <a:solidFill>
                    <a:srgbClr val="4457EC"/>
                  </a:solidFill>
                </a:ln>
              </p:spPr>
              <p:txBody>
                <a:bodyPr vert="horz" wrap="square" lIns="82953" tIns="41476" rIns="82953" bIns="41476"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ZA" sz="998" b="0" i="0" u="none" strike="noStrike" kern="1200" cap="none" spc="0" normalizeH="0" baseline="0" noProof="0">
                    <a:ln>
                      <a:noFill/>
                    </a:ln>
                    <a:solidFill>
                      <a:srgbClr val="000000"/>
                    </a:solidFill>
                    <a:effectLst/>
                    <a:uLnTx/>
                    <a:uFillTx/>
                    <a:latin typeface="Book Antiqua"/>
                    <a:ea typeface="+mn-ea"/>
                    <a:cs typeface="+mn-cs"/>
                  </a:endParaRPr>
                </a:p>
              </p:txBody>
            </p:sp>
            <p:sp>
              <p:nvSpPr>
                <p:cNvPr id="33" name="Freeform 9">
                  <a:extLst>
                    <a:ext uri="{FF2B5EF4-FFF2-40B4-BE49-F238E27FC236}">
                      <a16:creationId xmlns:a16="http://schemas.microsoft.com/office/drawing/2014/main" id="{AFAA070F-2741-4B67-8C5F-672ACC5DD6EF}"/>
                    </a:ext>
                  </a:extLst>
                </p:cNvPr>
                <p:cNvSpPr>
                  <a:spLocks/>
                </p:cNvSpPr>
                <p:nvPr/>
              </p:nvSpPr>
              <p:spPr bwMode="auto">
                <a:xfrm>
                  <a:off x="11580536" y="4876569"/>
                  <a:ext cx="1977546" cy="1345353"/>
                </a:xfrm>
                <a:custGeom>
                  <a:avLst/>
                  <a:gdLst>
                    <a:gd name="T0" fmla="*/ 275 w 3567"/>
                    <a:gd name="T1" fmla="*/ 0 h 2426"/>
                    <a:gd name="T2" fmla="*/ 19 w 3567"/>
                    <a:gd name="T3" fmla="*/ 712 h 2426"/>
                    <a:gd name="T4" fmla="*/ 158 w 3567"/>
                    <a:gd name="T5" fmla="*/ 600 h 2426"/>
                    <a:gd name="T6" fmla="*/ 229 w 3567"/>
                    <a:gd name="T7" fmla="*/ 702 h 2426"/>
                    <a:gd name="T8" fmla="*/ 302 w 3567"/>
                    <a:gd name="T9" fmla="*/ 801 h 2426"/>
                    <a:gd name="T10" fmla="*/ 379 w 3567"/>
                    <a:gd name="T11" fmla="*/ 897 h 2426"/>
                    <a:gd name="T12" fmla="*/ 459 w 3567"/>
                    <a:gd name="T13" fmla="*/ 992 h 2426"/>
                    <a:gd name="T14" fmla="*/ 540 w 3567"/>
                    <a:gd name="T15" fmla="*/ 1083 h 2426"/>
                    <a:gd name="T16" fmla="*/ 626 w 3567"/>
                    <a:gd name="T17" fmla="*/ 1174 h 2426"/>
                    <a:gd name="T18" fmla="*/ 714 w 3567"/>
                    <a:gd name="T19" fmla="*/ 1261 h 2426"/>
                    <a:gd name="T20" fmla="*/ 804 w 3567"/>
                    <a:gd name="T21" fmla="*/ 1345 h 2426"/>
                    <a:gd name="T22" fmla="*/ 897 w 3567"/>
                    <a:gd name="T23" fmla="*/ 1427 h 2426"/>
                    <a:gd name="T24" fmla="*/ 992 w 3567"/>
                    <a:gd name="T25" fmla="*/ 1505 h 2426"/>
                    <a:gd name="T26" fmla="*/ 1089 w 3567"/>
                    <a:gd name="T27" fmla="*/ 1581 h 2426"/>
                    <a:gd name="T28" fmla="*/ 1188 w 3567"/>
                    <a:gd name="T29" fmla="*/ 1655 h 2426"/>
                    <a:gd name="T30" fmla="*/ 1290 w 3567"/>
                    <a:gd name="T31" fmla="*/ 1725 h 2426"/>
                    <a:gd name="T32" fmla="*/ 1395 w 3567"/>
                    <a:gd name="T33" fmla="*/ 1792 h 2426"/>
                    <a:gd name="T34" fmla="*/ 1501 w 3567"/>
                    <a:gd name="T35" fmla="*/ 1856 h 2426"/>
                    <a:gd name="T36" fmla="*/ 1609 w 3567"/>
                    <a:gd name="T37" fmla="*/ 1917 h 2426"/>
                    <a:gd name="T38" fmla="*/ 1718 w 3567"/>
                    <a:gd name="T39" fmla="*/ 1976 h 2426"/>
                    <a:gd name="T40" fmla="*/ 1830 w 3567"/>
                    <a:gd name="T41" fmla="*/ 2031 h 2426"/>
                    <a:gd name="T42" fmla="*/ 1945 w 3567"/>
                    <a:gd name="T43" fmla="*/ 2082 h 2426"/>
                    <a:gd name="T44" fmla="*/ 2060 w 3567"/>
                    <a:gd name="T45" fmla="*/ 2131 h 2426"/>
                    <a:gd name="T46" fmla="*/ 2178 w 3567"/>
                    <a:gd name="T47" fmla="*/ 2175 h 2426"/>
                    <a:gd name="T48" fmla="*/ 2297 w 3567"/>
                    <a:gd name="T49" fmla="*/ 2217 h 2426"/>
                    <a:gd name="T50" fmla="*/ 2418 w 3567"/>
                    <a:gd name="T51" fmla="*/ 2255 h 2426"/>
                    <a:gd name="T52" fmla="*/ 2540 w 3567"/>
                    <a:gd name="T53" fmla="*/ 2289 h 2426"/>
                    <a:gd name="T54" fmla="*/ 2664 w 3567"/>
                    <a:gd name="T55" fmla="*/ 2319 h 2426"/>
                    <a:gd name="T56" fmla="*/ 2789 w 3567"/>
                    <a:gd name="T57" fmla="*/ 2345 h 2426"/>
                    <a:gd name="T58" fmla="*/ 2916 w 3567"/>
                    <a:gd name="T59" fmla="*/ 2369 h 2426"/>
                    <a:gd name="T60" fmla="*/ 3044 w 3567"/>
                    <a:gd name="T61" fmla="*/ 2388 h 2426"/>
                    <a:gd name="T62" fmla="*/ 3172 w 3567"/>
                    <a:gd name="T63" fmla="*/ 2404 h 2426"/>
                    <a:gd name="T64" fmla="*/ 3303 w 3567"/>
                    <a:gd name="T65" fmla="*/ 2414 h 2426"/>
                    <a:gd name="T66" fmla="*/ 3434 w 3567"/>
                    <a:gd name="T67" fmla="*/ 2421 h 2426"/>
                    <a:gd name="T68" fmla="*/ 3567 w 3567"/>
                    <a:gd name="T69" fmla="*/ 2426 h 2426"/>
                    <a:gd name="T70" fmla="*/ 3517 w 3567"/>
                    <a:gd name="T71" fmla="*/ 1591 h 2426"/>
                    <a:gd name="T72" fmla="*/ 3414 w 3567"/>
                    <a:gd name="T73" fmla="*/ 1587 h 2426"/>
                    <a:gd name="T74" fmla="*/ 3211 w 3567"/>
                    <a:gd name="T75" fmla="*/ 1570 h 2426"/>
                    <a:gd name="T76" fmla="*/ 3012 w 3567"/>
                    <a:gd name="T77" fmla="*/ 1540 h 2426"/>
                    <a:gd name="T78" fmla="*/ 2817 w 3567"/>
                    <a:gd name="T79" fmla="*/ 1500 h 2426"/>
                    <a:gd name="T80" fmla="*/ 2626 w 3567"/>
                    <a:gd name="T81" fmla="*/ 1447 h 2426"/>
                    <a:gd name="T82" fmla="*/ 2440 w 3567"/>
                    <a:gd name="T83" fmla="*/ 1385 h 2426"/>
                    <a:gd name="T84" fmla="*/ 2259 w 3567"/>
                    <a:gd name="T85" fmla="*/ 1310 h 2426"/>
                    <a:gd name="T86" fmla="*/ 2083 w 3567"/>
                    <a:gd name="T87" fmla="*/ 1227 h 2426"/>
                    <a:gd name="T88" fmla="*/ 1914 w 3567"/>
                    <a:gd name="T89" fmla="*/ 1134 h 2426"/>
                    <a:gd name="T90" fmla="*/ 1751 w 3567"/>
                    <a:gd name="T91" fmla="*/ 1031 h 2426"/>
                    <a:gd name="T92" fmla="*/ 1594 w 3567"/>
                    <a:gd name="T93" fmla="*/ 919 h 2426"/>
                    <a:gd name="T94" fmla="*/ 1444 w 3567"/>
                    <a:gd name="T95" fmla="*/ 798 h 2426"/>
                    <a:gd name="T96" fmla="*/ 1302 w 3567"/>
                    <a:gd name="T97" fmla="*/ 670 h 2426"/>
                    <a:gd name="T98" fmla="*/ 1166 w 3567"/>
                    <a:gd name="T99" fmla="*/ 533 h 2426"/>
                    <a:gd name="T100" fmla="*/ 1040 w 3567"/>
                    <a:gd name="T101" fmla="*/ 389 h 2426"/>
                    <a:gd name="T102" fmla="*/ 920 w 3567"/>
                    <a:gd name="T103" fmla="*/ 237 h 2426"/>
                    <a:gd name="T104" fmla="*/ 1027 w 3567"/>
                    <a:gd name="T105" fmla="*/ 85 h 24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3567" h="2426">
                      <a:moveTo>
                        <a:pt x="1006" y="51"/>
                      </a:moveTo>
                      <a:lnTo>
                        <a:pt x="275" y="0"/>
                      </a:lnTo>
                      <a:lnTo>
                        <a:pt x="0" y="679"/>
                      </a:lnTo>
                      <a:lnTo>
                        <a:pt x="19" y="712"/>
                      </a:lnTo>
                      <a:lnTo>
                        <a:pt x="158" y="600"/>
                      </a:lnTo>
                      <a:lnTo>
                        <a:pt x="158" y="600"/>
                      </a:lnTo>
                      <a:lnTo>
                        <a:pt x="193" y="651"/>
                      </a:lnTo>
                      <a:lnTo>
                        <a:pt x="229" y="702"/>
                      </a:lnTo>
                      <a:lnTo>
                        <a:pt x="265" y="751"/>
                      </a:lnTo>
                      <a:lnTo>
                        <a:pt x="302" y="801"/>
                      </a:lnTo>
                      <a:lnTo>
                        <a:pt x="341" y="849"/>
                      </a:lnTo>
                      <a:lnTo>
                        <a:pt x="379" y="897"/>
                      </a:lnTo>
                      <a:lnTo>
                        <a:pt x="418" y="945"/>
                      </a:lnTo>
                      <a:lnTo>
                        <a:pt x="459" y="992"/>
                      </a:lnTo>
                      <a:lnTo>
                        <a:pt x="500" y="1038"/>
                      </a:lnTo>
                      <a:lnTo>
                        <a:pt x="540" y="1083"/>
                      </a:lnTo>
                      <a:lnTo>
                        <a:pt x="583" y="1128"/>
                      </a:lnTo>
                      <a:lnTo>
                        <a:pt x="626" y="1174"/>
                      </a:lnTo>
                      <a:lnTo>
                        <a:pt x="670" y="1217"/>
                      </a:lnTo>
                      <a:lnTo>
                        <a:pt x="714" y="1261"/>
                      </a:lnTo>
                      <a:lnTo>
                        <a:pt x="759" y="1303"/>
                      </a:lnTo>
                      <a:lnTo>
                        <a:pt x="804" y="1345"/>
                      </a:lnTo>
                      <a:lnTo>
                        <a:pt x="850" y="1386"/>
                      </a:lnTo>
                      <a:lnTo>
                        <a:pt x="897" y="1427"/>
                      </a:lnTo>
                      <a:lnTo>
                        <a:pt x="944" y="1466"/>
                      </a:lnTo>
                      <a:lnTo>
                        <a:pt x="992" y="1505"/>
                      </a:lnTo>
                      <a:lnTo>
                        <a:pt x="1040" y="1543"/>
                      </a:lnTo>
                      <a:lnTo>
                        <a:pt x="1089" y="1581"/>
                      </a:lnTo>
                      <a:lnTo>
                        <a:pt x="1139" y="1619"/>
                      </a:lnTo>
                      <a:lnTo>
                        <a:pt x="1188" y="1655"/>
                      </a:lnTo>
                      <a:lnTo>
                        <a:pt x="1239" y="1690"/>
                      </a:lnTo>
                      <a:lnTo>
                        <a:pt x="1290" y="1725"/>
                      </a:lnTo>
                      <a:lnTo>
                        <a:pt x="1342" y="1759"/>
                      </a:lnTo>
                      <a:lnTo>
                        <a:pt x="1395" y="1792"/>
                      </a:lnTo>
                      <a:lnTo>
                        <a:pt x="1447" y="1826"/>
                      </a:lnTo>
                      <a:lnTo>
                        <a:pt x="1501" y="1856"/>
                      </a:lnTo>
                      <a:lnTo>
                        <a:pt x="1553" y="1888"/>
                      </a:lnTo>
                      <a:lnTo>
                        <a:pt x="1609" y="1917"/>
                      </a:lnTo>
                      <a:lnTo>
                        <a:pt x="1663" y="1948"/>
                      </a:lnTo>
                      <a:lnTo>
                        <a:pt x="1718" y="1976"/>
                      </a:lnTo>
                      <a:lnTo>
                        <a:pt x="1775" y="2003"/>
                      </a:lnTo>
                      <a:lnTo>
                        <a:pt x="1830" y="2031"/>
                      </a:lnTo>
                      <a:lnTo>
                        <a:pt x="1887" y="2057"/>
                      </a:lnTo>
                      <a:lnTo>
                        <a:pt x="1945" y="2082"/>
                      </a:lnTo>
                      <a:lnTo>
                        <a:pt x="2002" y="2107"/>
                      </a:lnTo>
                      <a:lnTo>
                        <a:pt x="2060" y="2131"/>
                      </a:lnTo>
                      <a:lnTo>
                        <a:pt x="2118" y="2153"/>
                      </a:lnTo>
                      <a:lnTo>
                        <a:pt x="2178" y="2175"/>
                      </a:lnTo>
                      <a:lnTo>
                        <a:pt x="2238" y="2197"/>
                      </a:lnTo>
                      <a:lnTo>
                        <a:pt x="2297" y="2217"/>
                      </a:lnTo>
                      <a:lnTo>
                        <a:pt x="2357" y="2236"/>
                      </a:lnTo>
                      <a:lnTo>
                        <a:pt x="2418" y="2255"/>
                      </a:lnTo>
                      <a:lnTo>
                        <a:pt x="2479" y="2273"/>
                      </a:lnTo>
                      <a:lnTo>
                        <a:pt x="2540" y="2289"/>
                      </a:lnTo>
                      <a:lnTo>
                        <a:pt x="2601" y="2305"/>
                      </a:lnTo>
                      <a:lnTo>
                        <a:pt x="2664" y="2319"/>
                      </a:lnTo>
                      <a:lnTo>
                        <a:pt x="2727" y="2332"/>
                      </a:lnTo>
                      <a:lnTo>
                        <a:pt x="2789" y="2345"/>
                      </a:lnTo>
                      <a:lnTo>
                        <a:pt x="2852" y="2359"/>
                      </a:lnTo>
                      <a:lnTo>
                        <a:pt x="2916" y="2369"/>
                      </a:lnTo>
                      <a:lnTo>
                        <a:pt x="2980" y="2379"/>
                      </a:lnTo>
                      <a:lnTo>
                        <a:pt x="3044" y="2388"/>
                      </a:lnTo>
                      <a:lnTo>
                        <a:pt x="3108" y="2396"/>
                      </a:lnTo>
                      <a:lnTo>
                        <a:pt x="3172" y="2404"/>
                      </a:lnTo>
                      <a:lnTo>
                        <a:pt x="3238" y="2409"/>
                      </a:lnTo>
                      <a:lnTo>
                        <a:pt x="3303" y="2414"/>
                      </a:lnTo>
                      <a:lnTo>
                        <a:pt x="3369" y="2418"/>
                      </a:lnTo>
                      <a:lnTo>
                        <a:pt x="3434" y="2421"/>
                      </a:lnTo>
                      <a:lnTo>
                        <a:pt x="3500" y="2424"/>
                      </a:lnTo>
                      <a:lnTo>
                        <a:pt x="3567" y="2426"/>
                      </a:lnTo>
                      <a:lnTo>
                        <a:pt x="3239" y="2003"/>
                      </a:lnTo>
                      <a:lnTo>
                        <a:pt x="3517" y="1591"/>
                      </a:lnTo>
                      <a:lnTo>
                        <a:pt x="3517" y="1591"/>
                      </a:lnTo>
                      <a:lnTo>
                        <a:pt x="3414" y="1587"/>
                      </a:lnTo>
                      <a:lnTo>
                        <a:pt x="3312" y="1580"/>
                      </a:lnTo>
                      <a:lnTo>
                        <a:pt x="3211" y="1570"/>
                      </a:lnTo>
                      <a:lnTo>
                        <a:pt x="3111" y="1556"/>
                      </a:lnTo>
                      <a:lnTo>
                        <a:pt x="3012" y="1540"/>
                      </a:lnTo>
                      <a:lnTo>
                        <a:pt x="2914" y="1521"/>
                      </a:lnTo>
                      <a:lnTo>
                        <a:pt x="2817" y="1500"/>
                      </a:lnTo>
                      <a:lnTo>
                        <a:pt x="2721" y="1475"/>
                      </a:lnTo>
                      <a:lnTo>
                        <a:pt x="2626" y="1447"/>
                      </a:lnTo>
                      <a:lnTo>
                        <a:pt x="2533" y="1417"/>
                      </a:lnTo>
                      <a:lnTo>
                        <a:pt x="2440" y="1385"/>
                      </a:lnTo>
                      <a:lnTo>
                        <a:pt x="2350" y="1348"/>
                      </a:lnTo>
                      <a:lnTo>
                        <a:pt x="2259" y="1310"/>
                      </a:lnTo>
                      <a:lnTo>
                        <a:pt x="2171" y="1270"/>
                      </a:lnTo>
                      <a:lnTo>
                        <a:pt x="2083" y="1227"/>
                      </a:lnTo>
                      <a:lnTo>
                        <a:pt x="1999" y="1182"/>
                      </a:lnTo>
                      <a:lnTo>
                        <a:pt x="1914" y="1134"/>
                      </a:lnTo>
                      <a:lnTo>
                        <a:pt x="1831" y="1083"/>
                      </a:lnTo>
                      <a:lnTo>
                        <a:pt x="1751" y="1031"/>
                      </a:lnTo>
                      <a:lnTo>
                        <a:pt x="1671" y="976"/>
                      </a:lnTo>
                      <a:lnTo>
                        <a:pt x="1594" y="919"/>
                      </a:lnTo>
                      <a:lnTo>
                        <a:pt x="1519" y="861"/>
                      </a:lnTo>
                      <a:lnTo>
                        <a:pt x="1444" y="798"/>
                      </a:lnTo>
                      <a:lnTo>
                        <a:pt x="1372" y="735"/>
                      </a:lnTo>
                      <a:lnTo>
                        <a:pt x="1302" y="670"/>
                      </a:lnTo>
                      <a:lnTo>
                        <a:pt x="1233" y="603"/>
                      </a:lnTo>
                      <a:lnTo>
                        <a:pt x="1166" y="533"/>
                      </a:lnTo>
                      <a:lnTo>
                        <a:pt x="1102" y="462"/>
                      </a:lnTo>
                      <a:lnTo>
                        <a:pt x="1040" y="389"/>
                      </a:lnTo>
                      <a:lnTo>
                        <a:pt x="979" y="313"/>
                      </a:lnTo>
                      <a:lnTo>
                        <a:pt x="920" y="237"/>
                      </a:lnTo>
                      <a:lnTo>
                        <a:pt x="865" y="159"/>
                      </a:lnTo>
                      <a:lnTo>
                        <a:pt x="1027" y="85"/>
                      </a:lnTo>
                      <a:lnTo>
                        <a:pt x="1006" y="51"/>
                      </a:lnTo>
                      <a:close/>
                    </a:path>
                  </a:pathLst>
                </a:custGeom>
                <a:grpFill/>
                <a:ln w="28575">
                  <a:solidFill>
                    <a:srgbClr val="4457EC"/>
                  </a:solidFill>
                </a:ln>
              </p:spPr>
              <p:txBody>
                <a:bodyPr vert="horz" wrap="square" lIns="82953" tIns="41476" rIns="82953" bIns="41476"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ZA" sz="998" b="0" i="0" u="none" strike="noStrike" kern="1200" cap="none" spc="0" normalizeH="0" baseline="0" noProof="0">
                    <a:ln>
                      <a:noFill/>
                    </a:ln>
                    <a:solidFill>
                      <a:srgbClr val="000000"/>
                    </a:solidFill>
                    <a:effectLst/>
                    <a:uLnTx/>
                    <a:uFillTx/>
                    <a:latin typeface="Book Antiqua"/>
                    <a:ea typeface="+mn-ea"/>
                    <a:cs typeface="+mn-cs"/>
                  </a:endParaRPr>
                </a:p>
              </p:txBody>
            </p:sp>
            <p:sp>
              <p:nvSpPr>
                <p:cNvPr id="34" name="Freeform 10">
                  <a:extLst>
                    <a:ext uri="{FF2B5EF4-FFF2-40B4-BE49-F238E27FC236}">
                      <a16:creationId xmlns:a16="http://schemas.microsoft.com/office/drawing/2014/main" id="{D6655E89-3A59-406E-9DEC-35AC3B9FE7BC}"/>
                    </a:ext>
                  </a:extLst>
                </p:cNvPr>
                <p:cNvSpPr>
                  <a:spLocks/>
                </p:cNvSpPr>
                <p:nvPr/>
              </p:nvSpPr>
              <p:spPr bwMode="auto">
                <a:xfrm>
                  <a:off x="13501517" y="4872133"/>
                  <a:ext cx="2069602" cy="1431863"/>
                </a:xfrm>
                <a:custGeom>
                  <a:avLst/>
                  <a:gdLst>
                    <a:gd name="T0" fmla="*/ 0 w 3732"/>
                    <a:gd name="T1" fmla="*/ 2007 h 2583"/>
                    <a:gd name="T2" fmla="*/ 488 w 3732"/>
                    <a:gd name="T3" fmla="*/ 2582 h 2583"/>
                    <a:gd name="T4" fmla="*/ 462 w 3732"/>
                    <a:gd name="T5" fmla="*/ 2421 h 2583"/>
                    <a:gd name="T6" fmla="*/ 593 w 3732"/>
                    <a:gd name="T7" fmla="*/ 2410 h 2583"/>
                    <a:gd name="T8" fmla="*/ 722 w 3732"/>
                    <a:gd name="T9" fmla="*/ 2394 h 2583"/>
                    <a:gd name="T10" fmla="*/ 850 w 3732"/>
                    <a:gd name="T11" fmla="*/ 2373 h 2583"/>
                    <a:gd name="T12" fmla="*/ 977 w 3732"/>
                    <a:gd name="T13" fmla="*/ 2349 h 2583"/>
                    <a:gd name="T14" fmla="*/ 1102 w 3732"/>
                    <a:gd name="T15" fmla="*/ 2321 h 2583"/>
                    <a:gd name="T16" fmla="*/ 1226 w 3732"/>
                    <a:gd name="T17" fmla="*/ 2290 h 2583"/>
                    <a:gd name="T18" fmla="*/ 1348 w 3732"/>
                    <a:gd name="T19" fmla="*/ 2255 h 2583"/>
                    <a:gd name="T20" fmla="*/ 1469 w 3732"/>
                    <a:gd name="T21" fmla="*/ 2216 h 2583"/>
                    <a:gd name="T22" fmla="*/ 1587 w 3732"/>
                    <a:gd name="T23" fmla="*/ 2174 h 2583"/>
                    <a:gd name="T24" fmla="*/ 1705 w 3732"/>
                    <a:gd name="T25" fmla="*/ 2129 h 2583"/>
                    <a:gd name="T26" fmla="*/ 1821 w 3732"/>
                    <a:gd name="T27" fmla="*/ 2079 h 2583"/>
                    <a:gd name="T28" fmla="*/ 1935 w 3732"/>
                    <a:gd name="T29" fmla="*/ 2027 h 2583"/>
                    <a:gd name="T30" fmla="*/ 2047 w 3732"/>
                    <a:gd name="T31" fmla="*/ 1972 h 2583"/>
                    <a:gd name="T32" fmla="*/ 2156 w 3732"/>
                    <a:gd name="T33" fmla="*/ 1912 h 2583"/>
                    <a:gd name="T34" fmla="*/ 2264 w 3732"/>
                    <a:gd name="T35" fmla="*/ 1849 h 2583"/>
                    <a:gd name="T36" fmla="*/ 2370 w 3732"/>
                    <a:gd name="T37" fmla="*/ 1784 h 2583"/>
                    <a:gd name="T38" fmla="*/ 2473 w 3732"/>
                    <a:gd name="T39" fmla="*/ 1715 h 2583"/>
                    <a:gd name="T40" fmla="*/ 2575 w 3732"/>
                    <a:gd name="T41" fmla="*/ 1644 h 2583"/>
                    <a:gd name="T42" fmla="*/ 2676 w 3732"/>
                    <a:gd name="T43" fmla="*/ 1570 h 2583"/>
                    <a:gd name="T44" fmla="*/ 2772 w 3732"/>
                    <a:gd name="T45" fmla="*/ 1494 h 2583"/>
                    <a:gd name="T46" fmla="*/ 2866 w 3732"/>
                    <a:gd name="T47" fmla="*/ 1414 h 2583"/>
                    <a:gd name="T48" fmla="*/ 2959 w 3732"/>
                    <a:gd name="T49" fmla="*/ 1331 h 2583"/>
                    <a:gd name="T50" fmla="*/ 3048 w 3732"/>
                    <a:gd name="T51" fmla="*/ 1245 h 2583"/>
                    <a:gd name="T52" fmla="*/ 3135 w 3732"/>
                    <a:gd name="T53" fmla="*/ 1158 h 2583"/>
                    <a:gd name="T54" fmla="*/ 3220 w 3732"/>
                    <a:gd name="T55" fmla="*/ 1068 h 2583"/>
                    <a:gd name="T56" fmla="*/ 3301 w 3732"/>
                    <a:gd name="T57" fmla="*/ 974 h 2583"/>
                    <a:gd name="T58" fmla="*/ 3381 w 3732"/>
                    <a:gd name="T59" fmla="*/ 878 h 2583"/>
                    <a:gd name="T60" fmla="*/ 3457 w 3732"/>
                    <a:gd name="T61" fmla="*/ 781 h 2583"/>
                    <a:gd name="T62" fmla="*/ 3530 w 3732"/>
                    <a:gd name="T63" fmla="*/ 680 h 2583"/>
                    <a:gd name="T64" fmla="*/ 3601 w 3732"/>
                    <a:gd name="T65" fmla="*/ 578 h 2583"/>
                    <a:gd name="T66" fmla="*/ 3668 w 3732"/>
                    <a:gd name="T67" fmla="*/ 474 h 2583"/>
                    <a:gd name="T68" fmla="*/ 3732 w 3732"/>
                    <a:gd name="T69" fmla="*/ 367 h 2583"/>
                    <a:gd name="T70" fmla="*/ 2983 w 3732"/>
                    <a:gd name="T71" fmla="*/ 0 h 2583"/>
                    <a:gd name="T72" fmla="*/ 2930 w 3732"/>
                    <a:gd name="T73" fmla="*/ 82 h 2583"/>
                    <a:gd name="T74" fmla="*/ 2821 w 3732"/>
                    <a:gd name="T75" fmla="*/ 241 h 2583"/>
                    <a:gd name="T76" fmla="*/ 2703 w 3732"/>
                    <a:gd name="T77" fmla="*/ 392 h 2583"/>
                    <a:gd name="T78" fmla="*/ 2577 w 3732"/>
                    <a:gd name="T79" fmla="*/ 536 h 2583"/>
                    <a:gd name="T80" fmla="*/ 2441 w 3732"/>
                    <a:gd name="T81" fmla="*/ 674 h 2583"/>
                    <a:gd name="T82" fmla="*/ 2299 w 3732"/>
                    <a:gd name="T83" fmla="*/ 803 h 2583"/>
                    <a:gd name="T84" fmla="*/ 2149 w 3732"/>
                    <a:gd name="T85" fmla="*/ 923 h 2583"/>
                    <a:gd name="T86" fmla="*/ 1991 w 3732"/>
                    <a:gd name="T87" fmla="*/ 1036 h 2583"/>
                    <a:gd name="T88" fmla="*/ 1828 w 3732"/>
                    <a:gd name="T89" fmla="*/ 1139 h 2583"/>
                    <a:gd name="T90" fmla="*/ 1660 w 3732"/>
                    <a:gd name="T91" fmla="*/ 1234 h 2583"/>
                    <a:gd name="T92" fmla="*/ 1483 w 3732"/>
                    <a:gd name="T93" fmla="*/ 1316 h 2583"/>
                    <a:gd name="T94" fmla="*/ 1303 w 3732"/>
                    <a:gd name="T95" fmla="*/ 1391 h 2583"/>
                    <a:gd name="T96" fmla="*/ 1117 w 3732"/>
                    <a:gd name="T97" fmla="*/ 1455 h 2583"/>
                    <a:gd name="T98" fmla="*/ 926 w 3732"/>
                    <a:gd name="T99" fmla="*/ 1507 h 2583"/>
                    <a:gd name="T100" fmla="*/ 731 w 3732"/>
                    <a:gd name="T101" fmla="*/ 1548 h 2583"/>
                    <a:gd name="T102" fmla="*/ 531 w 3732"/>
                    <a:gd name="T103" fmla="*/ 1577 h 2583"/>
                    <a:gd name="T104" fmla="*/ 448 w 3732"/>
                    <a:gd name="T105" fmla="*/ 1397 h 25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3732" h="2583">
                      <a:moveTo>
                        <a:pt x="409" y="1398"/>
                      </a:moveTo>
                      <a:lnTo>
                        <a:pt x="0" y="2007"/>
                      </a:lnTo>
                      <a:lnTo>
                        <a:pt x="448" y="2583"/>
                      </a:lnTo>
                      <a:lnTo>
                        <a:pt x="488" y="2582"/>
                      </a:lnTo>
                      <a:lnTo>
                        <a:pt x="462" y="2421"/>
                      </a:lnTo>
                      <a:lnTo>
                        <a:pt x="462" y="2421"/>
                      </a:lnTo>
                      <a:lnTo>
                        <a:pt x="527" y="2416"/>
                      </a:lnTo>
                      <a:lnTo>
                        <a:pt x="593" y="2410"/>
                      </a:lnTo>
                      <a:lnTo>
                        <a:pt x="657" y="2401"/>
                      </a:lnTo>
                      <a:lnTo>
                        <a:pt x="722" y="2394"/>
                      </a:lnTo>
                      <a:lnTo>
                        <a:pt x="786" y="2384"/>
                      </a:lnTo>
                      <a:lnTo>
                        <a:pt x="850" y="2373"/>
                      </a:lnTo>
                      <a:lnTo>
                        <a:pt x="913" y="2362"/>
                      </a:lnTo>
                      <a:lnTo>
                        <a:pt x="977" y="2349"/>
                      </a:lnTo>
                      <a:lnTo>
                        <a:pt x="1039" y="2336"/>
                      </a:lnTo>
                      <a:lnTo>
                        <a:pt x="1102" y="2321"/>
                      </a:lnTo>
                      <a:lnTo>
                        <a:pt x="1163" y="2306"/>
                      </a:lnTo>
                      <a:lnTo>
                        <a:pt x="1226" y="2290"/>
                      </a:lnTo>
                      <a:lnTo>
                        <a:pt x="1287" y="2273"/>
                      </a:lnTo>
                      <a:lnTo>
                        <a:pt x="1348" y="2255"/>
                      </a:lnTo>
                      <a:lnTo>
                        <a:pt x="1408" y="2237"/>
                      </a:lnTo>
                      <a:lnTo>
                        <a:pt x="1469" y="2216"/>
                      </a:lnTo>
                      <a:lnTo>
                        <a:pt x="1529" y="2196"/>
                      </a:lnTo>
                      <a:lnTo>
                        <a:pt x="1587" y="2174"/>
                      </a:lnTo>
                      <a:lnTo>
                        <a:pt x="1646" y="2152"/>
                      </a:lnTo>
                      <a:lnTo>
                        <a:pt x="1705" y="2129"/>
                      </a:lnTo>
                      <a:lnTo>
                        <a:pt x="1763" y="2104"/>
                      </a:lnTo>
                      <a:lnTo>
                        <a:pt x="1821" y="2079"/>
                      </a:lnTo>
                      <a:lnTo>
                        <a:pt x="1878" y="2053"/>
                      </a:lnTo>
                      <a:lnTo>
                        <a:pt x="1935" y="2027"/>
                      </a:lnTo>
                      <a:lnTo>
                        <a:pt x="1990" y="1999"/>
                      </a:lnTo>
                      <a:lnTo>
                        <a:pt x="2047" y="1972"/>
                      </a:lnTo>
                      <a:lnTo>
                        <a:pt x="2102" y="1942"/>
                      </a:lnTo>
                      <a:lnTo>
                        <a:pt x="2156" y="1912"/>
                      </a:lnTo>
                      <a:lnTo>
                        <a:pt x="2210" y="1881"/>
                      </a:lnTo>
                      <a:lnTo>
                        <a:pt x="2264" y="1849"/>
                      </a:lnTo>
                      <a:lnTo>
                        <a:pt x="2317" y="1817"/>
                      </a:lnTo>
                      <a:lnTo>
                        <a:pt x="2370" y="1784"/>
                      </a:lnTo>
                      <a:lnTo>
                        <a:pt x="2422" y="1750"/>
                      </a:lnTo>
                      <a:lnTo>
                        <a:pt x="2473" y="1715"/>
                      </a:lnTo>
                      <a:lnTo>
                        <a:pt x="2526" y="1680"/>
                      </a:lnTo>
                      <a:lnTo>
                        <a:pt x="2575" y="1644"/>
                      </a:lnTo>
                      <a:lnTo>
                        <a:pt x="2626" y="1608"/>
                      </a:lnTo>
                      <a:lnTo>
                        <a:pt x="2676" y="1570"/>
                      </a:lnTo>
                      <a:lnTo>
                        <a:pt x="2724" y="1532"/>
                      </a:lnTo>
                      <a:lnTo>
                        <a:pt x="2772" y="1494"/>
                      </a:lnTo>
                      <a:lnTo>
                        <a:pt x="2820" y="1453"/>
                      </a:lnTo>
                      <a:lnTo>
                        <a:pt x="2866" y="1414"/>
                      </a:lnTo>
                      <a:lnTo>
                        <a:pt x="2913" y="1372"/>
                      </a:lnTo>
                      <a:lnTo>
                        <a:pt x="2959" y="1331"/>
                      </a:lnTo>
                      <a:lnTo>
                        <a:pt x="3004" y="1289"/>
                      </a:lnTo>
                      <a:lnTo>
                        <a:pt x="3048" y="1245"/>
                      </a:lnTo>
                      <a:lnTo>
                        <a:pt x="3092" y="1201"/>
                      </a:lnTo>
                      <a:lnTo>
                        <a:pt x="3135" y="1158"/>
                      </a:lnTo>
                      <a:lnTo>
                        <a:pt x="3178" y="1113"/>
                      </a:lnTo>
                      <a:lnTo>
                        <a:pt x="3220" y="1068"/>
                      </a:lnTo>
                      <a:lnTo>
                        <a:pt x="3261" y="1021"/>
                      </a:lnTo>
                      <a:lnTo>
                        <a:pt x="3301" y="974"/>
                      </a:lnTo>
                      <a:lnTo>
                        <a:pt x="3342" y="926"/>
                      </a:lnTo>
                      <a:lnTo>
                        <a:pt x="3381" y="878"/>
                      </a:lnTo>
                      <a:lnTo>
                        <a:pt x="3419" y="830"/>
                      </a:lnTo>
                      <a:lnTo>
                        <a:pt x="3457" y="781"/>
                      </a:lnTo>
                      <a:lnTo>
                        <a:pt x="3494" y="731"/>
                      </a:lnTo>
                      <a:lnTo>
                        <a:pt x="3530" y="680"/>
                      </a:lnTo>
                      <a:lnTo>
                        <a:pt x="3566" y="629"/>
                      </a:lnTo>
                      <a:lnTo>
                        <a:pt x="3601" y="578"/>
                      </a:lnTo>
                      <a:lnTo>
                        <a:pt x="3635" y="526"/>
                      </a:lnTo>
                      <a:lnTo>
                        <a:pt x="3668" y="474"/>
                      </a:lnTo>
                      <a:lnTo>
                        <a:pt x="3700" y="421"/>
                      </a:lnTo>
                      <a:lnTo>
                        <a:pt x="3732" y="367"/>
                      </a:lnTo>
                      <a:lnTo>
                        <a:pt x="3198" y="442"/>
                      </a:lnTo>
                      <a:lnTo>
                        <a:pt x="2983" y="0"/>
                      </a:lnTo>
                      <a:lnTo>
                        <a:pt x="2983" y="0"/>
                      </a:lnTo>
                      <a:lnTo>
                        <a:pt x="2930" y="82"/>
                      </a:lnTo>
                      <a:lnTo>
                        <a:pt x="2876" y="162"/>
                      </a:lnTo>
                      <a:lnTo>
                        <a:pt x="2821" y="241"/>
                      </a:lnTo>
                      <a:lnTo>
                        <a:pt x="2763" y="318"/>
                      </a:lnTo>
                      <a:lnTo>
                        <a:pt x="2703" y="392"/>
                      </a:lnTo>
                      <a:lnTo>
                        <a:pt x="2641" y="465"/>
                      </a:lnTo>
                      <a:lnTo>
                        <a:pt x="2577" y="536"/>
                      </a:lnTo>
                      <a:lnTo>
                        <a:pt x="2510" y="606"/>
                      </a:lnTo>
                      <a:lnTo>
                        <a:pt x="2441" y="674"/>
                      </a:lnTo>
                      <a:lnTo>
                        <a:pt x="2371" y="740"/>
                      </a:lnTo>
                      <a:lnTo>
                        <a:pt x="2299" y="803"/>
                      </a:lnTo>
                      <a:lnTo>
                        <a:pt x="2224" y="865"/>
                      </a:lnTo>
                      <a:lnTo>
                        <a:pt x="2149" y="923"/>
                      </a:lnTo>
                      <a:lnTo>
                        <a:pt x="2071" y="982"/>
                      </a:lnTo>
                      <a:lnTo>
                        <a:pt x="1991" y="1036"/>
                      </a:lnTo>
                      <a:lnTo>
                        <a:pt x="1911" y="1089"/>
                      </a:lnTo>
                      <a:lnTo>
                        <a:pt x="1828" y="1139"/>
                      </a:lnTo>
                      <a:lnTo>
                        <a:pt x="1744" y="1187"/>
                      </a:lnTo>
                      <a:lnTo>
                        <a:pt x="1660" y="1234"/>
                      </a:lnTo>
                      <a:lnTo>
                        <a:pt x="1572" y="1276"/>
                      </a:lnTo>
                      <a:lnTo>
                        <a:pt x="1483" y="1316"/>
                      </a:lnTo>
                      <a:lnTo>
                        <a:pt x="1393" y="1356"/>
                      </a:lnTo>
                      <a:lnTo>
                        <a:pt x="1303" y="1391"/>
                      </a:lnTo>
                      <a:lnTo>
                        <a:pt x="1210" y="1424"/>
                      </a:lnTo>
                      <a:lnTo>
                        <a:pt x="1117" y="1455"/>
                      </a:lnTo>
                      <a:lnTo>
                        <a:pt x="1022" y="1482"/>
                      </a:lnTo>
                      <a:lnTo>
                        <a:pt x="926" y="1507"/>
                      </a:lnTo>
                      <a:lnTo>
                        <a:pt x="828" y="1529"/>
                      </a:lnTo>
                      <a:lnTo>
                        <a:pt x="731" y="1548"/>
                      </a:lnTo>
                      <a:lnTo>
                        <a:pt x="632" y="1564"/>
                      </a:lnTo>
                      <a:lnTo>
                        <a:pt x="531" y="1577"/>
                      </a:lnTo>
                      <a:lnTo>
                        <a:pt x="431" y="1589"/>
                      </a:lnTo>
                      <a:lnTo>
                        <a:pt x="448" y="1397"/>
                      </a:lnTo>
                      <a:lnTo>
                        <a:pt x="409" y="1398"/>
                      </a:lnTo>
                      <a:close/>
                    </a:path>
                  </a:pathLst>
                </a:custGeom>
                <a:grpFill/>
                <a:ln w="28575">
                  <a:solidFill>
                    <a:srgbClr val="4457EC"/>
                  </a:solidFill>
                </a:ln>
              </p:spPr>
              <p:txBody>
                <a:bodyPr vert="horz" wrap="square" lIns="82953" tIns="41476" rIns="82953" bIns="41476"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ZA" sz="998" b="0" i="0" u="none" strike="noStrike" kern="1200" cap="none" spc="0" normalizeH="0" baseline="0" noProof="0">
                    <a:ln>
                      <a:noFill/>
                    </a:ln>
                    <a:solidFill>
                      <a:srgbClr val="000000"/>
                    </a:solidFill>
                    <a:effectLst/>
                    <a:uLnTx/>
                    <a:uFillTx/>
                    <a:latin typeface="Book Antiqua"/>
                    <a:ea typeface="+mn-ea"/>
                    <a:cs typeface="+mn-cs"/>
                  </a:endParaRPr>
                </a:p>
              </p:txBody>
            </p:sp>
          </p:grpSp>
          <p:sp>
            <p:nvSpPr>
              <p:cNvPr id="56" name="Rectangle 55">
                <a:extLst>
                  <a:ext uri="{FF2B5EF4-FFF2-40B4-BE49-F238E27FC236}">
                    <a16:creationId xmlns:a16="http://schemas.microsoft.com/office/drawing/2014/main" id="{635681BD-89EF-44A0-AC52-209469476AB4}"/>
                  </a:ext>
                </a:extLst>
              </p:cNvPr>
              <p:cNvSpPr/>
              <p:nvPr/>
            </p:nvSpPr>
            <p:spPr>
              <a:xfrm>
                <a:off x="4567287" y="2006829"/>
                <a:ext cx="1417242" cy="553998"/>
              </a:xfrm>
              <a:prstGeom prst="rect">
                <a:avLst/>
              </a:prstGeom>
            </p:spPr>
            <p:txBody>
              <a:bodyPr wrap="square">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GB" sz="1000" b="1" i="0" u="none" strike="noStrike" kern="0" cap="none" spc="0" normalizeH="0" baseline="0" noProof="0">
                    <a:ln>
                      <a:noFill/>
                    </a:ln>
                    <a:solidFill>
                      <a:srgbClr val="000000"/>
                    </a:solidFill>
                    <a:effectLst/>
                    <a:uLnTx/>
                    <a:uFillTx/>
                    <a:latin typeface="Century Gothic"/>
                    <a:ea typeface="+mn-ea"/>
                    <a:cs typeface="Arial" panose="020B0604020202020204" pitchFamily="34" charset="0"/>
                  </a:rPr>
                  <a:t>General health, medication review  </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en-GB" sz="1000" b="1" i="0" u="none" strike="noStrike" kern="0" cap="none" spc="0" normalizeH="0" baseline="0" noProof="0">
                    <a:ln>
                      <a:noFill/>
                    </a:ln>
                    <a:solidFill>
                      <a:srgbClr val="000000"/>
                    </a:solidFill>
                    <a:effectLst/>
                    <a:uLnTx/>
                    <a:uFillTx/>
                    <a:latin typeface="Century Gothic"/>
                    <a:ea typeface="+mn-ea"/>
                    <a:cs typeface="Arial" panose="020B0604020202020204" pitchFamily="34" charset="0"/>
                  </a:rPr>
                  <a:t>and mental health </a:t>
                </a:r>
                <a:endParaRPr kumimoji="0" lang="en-GB" sz="1000" b="1" i="0" u="none" strike="noStrike" kern="0" cap="none" spc="0" normalizeH="0" baseline="0" noProof="0">
                  <a:ln>
                    <a:noFill/>
                  </a:ln>
                  <a:solidFill>
                    <a:prstClr val="black"/>
                  </a:solidFill>
                  <a:effectLst/>
                  <a:uLnTx/>
                  <a:uFillTx/>
                  <a:latin typeface="Century Gothic"/>
                  <a:ea typeface="+mn-ea"/>
                  <a:cs typeface="+mn-cs"/>
                </a:endParaRPr>
              </a:p>
            </p:txBody>
          </p:sp>
          <p:sp>
            <p:nvSpPr>
              <p:cNvPr id="57" name="Rectangle 56">
                <a:extLst>
                  <a:ext uri="{FF2B5EF4-FFF2-40B4-BE49-F238E27FC236}">
                    <a16:creationId xmlns:a16="http://schemas.microsoft.com/office/drawing/2014/main" id="{0E0E15CF-AB52-4309-8C55-33B98B348F03}"/>
                  </a:ext>
                </a:extLst>
              </p:cNvPr>
              <p:cNvSpPr/>
              <p:nvPr/>
            </p:nvSpPr>
            <p:spPr>
              <a:xfrm>
                <a:off x="4345776" y="2454440"/>
                <a:ext cx="1442667" cy="553998"/>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1" i="0" u="none" strike="noStrike" kern="0" cap="none" spc="0" normalizeH="0" baseline="0" noProof="0">
                    <a:ln>
                      <a:noFill/>
                    </a:ln>
                    <a:solidFill>
                      <a:srgbClr val="000000"/>
                    </a:solidFill>
                    <a:effectLst/>
                    <a:uLnTx/>
                    <a:uFillTx/>
                    <a:latin typeface="Century Gothic"/>
                    <a:ea typeface="+mn-ea"/>
                    <a:cs typeface="Arial" panose="020B0604020202020204" pitchFamily="34" charset="0"/>
                  </a:rPr>
                  <a:t>/psychological support for both the PLWD and</a:t>
                </a:r>
              </a:p>
            </p:txBody>
          </p:sp>
          <p:sp>
            <p:nvSpPr>
              <p:cNvPr id="59" name="TextBox 58">
                <a:extLst>
                  <a:ext uri="{FF2B5EF4-FFF2-40B4-BE49-F238E27FC236}">
                    <a16:creationId xmlns:a16="http://schemas.microsoft.com/office/drawing/2014/main" id="{9C71B02A-F4C4-419E-A401-98C7CE56D532}"/>
                  </a:ext>
                </a:extLst>
              </p:cNvPr>
              <p:cNvSpPr txBox="1"/>
              <p:nvPr/>
            </p:nvSpPr>
            <p:spPr bwMode="gray">
              <a:xfrm>
                <a:off x="4910944" y="2958318"/>
                <a:ext cx="788919" cy="153888"/>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300"/>
                  </a:spcBef>
                  <a:spcAft>
                    <a:spcPts val="0"/>
                  </a:spcAft>
                  <a:buClrTx/>
                  <a:buSzTx/>
                  <a:buFontTx/>
                  <a:buNone/>
                  <a:tabLst/>
                  <a:defRPr/>
                </a:pPr>
                <a:r>
                  <a:rPr kumimoji="0" lang="en-GB" sz="1000" b="1" i="0" u="none" strike="noStrike" kern="1200" cap="none" spc="0" normalizeH="0" baseline="0" noProof="0">
                    <a:ln>
                      <a:noFill/>
                    </a:ln>
                    <a:solidFill>
                      <a:srgbClr val="000000"/>
                    </a:solidFill>
                    <a:effectLst/>
                    <a:uLnTx/>
                    <a:uFillTx/>
                    <a:latin typeface="Century Gothic"/>
                    <a:ea typeface="+mn-ea"/>
                    <a:cs typeface="Arial" pitchFamily="34" charset="0"/>
                  </a:rPr>
                  <a:t>their Carer</a:t>
                </a:r>
              </a:p>
            </p:txBody>
          </p:sp>
          <p:sp>
            <p:nvSpPr>
              <p:cNvPr id="60" name="Rectangle 59">
                <a:extLst>
                  <a:ext uri="{FF2B5EF4-FFF2-40B4-BE49-F238E27FC236}">
                    <a16:creationId xmlns:a16="http://schemas.microsoft.com/office/drawing/2014/main" id="{4945A4C1-08BA-4FBC-BEB6-DB5307401653}"/>
                  </a:ext>
                </a:extLst>
              </p:cNvPr>
              <p:cNvSpPr/>
              <p:nvPr/>
            </p:nvSpPr>
            <p:spPr>
              <a:xfrm>
                <a:off x="5847643" y="2124175"/>
                <a:ext cx="1489410" cy="861774"/>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1" i="0" u="none" strike="noStrike" kern="0" cap="none" spc="0" normalizeH="0" baseline="0" noProof="0">
                    <a:ln>
                      <a:noFill/>
                    </a:ln>
                    <a:solidFill>
                      <a:srgbClr val="000000"/>
                    </a:solidFill>
                    <a:effectLst/>
                    <a:uLnTx/>
                    <a:uFillTx/>
                    <a:latin typeface="Century Gothic"/>
                    <a:ea typeface="+mn-ea"/>
                    <a:cs typeface="Arial" panose="020B0604020202020204" pitchFamily="34" charset="0"/>
                  </a:rPr>
                  <a:t>Dementia</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1" i="0" u="none" strike="noStrike" kern="0" cap="none" spc="0" normalizeH="0" baseline="0" noProof="0">
                    <a:ln>
                      <a:noFill/>
                    </a:ln>
                    <a:solidFill>
                      <a:srgbClr val="000000"/>
                    </a:solidFill>
                    <a:effectLst/>
                    <a:uLnTx/>
                    <a:uFillTx/>
                    <a:latin typeface="Century Gothic"/>
                    <a:ea typeface="+mn-ea"/>
                    <a:cs typeface="Arial" panose="020B0604020202020204" pitchFamily="34" charset="0"/>
                  </a:rPr>
                  <a:t>Wellbeing connector supporting the PLWD and co-ordinating system </a:t>
                </a:r>
              </a:p>
            </p:txBody>
          </p:sp>
          <p:sp>
            <p:nvSpPr>
              <p:cNvPr id="61" name="Rectangle 60">
                <a:extLst>
                  <a:ext uri="{FF2B5EF4-FFF2-40B4-BE49-F238E27FC236}">
                    <a16:creationId xmlns:a16="http://schemas.microsoft.com/office/drawing/2014/main" id="{05DA6E82-10E9-4EF8-B797-ADDC8E1332DC}"/>
                  </a:ext>
                </a:extLst>
              </p:cNvPr>
              <p:cNvSpPr/>
              <p:nvPr/>
            </p:nvSpPr>
            <p:spPr>
              <a:xfrm>
                <a:off x="6566483" y="3433534"/>
                <a:ext cx="1403957" cy="707886"/>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1" i="0" u="none" strike="noStrike" kern="0" cap="none" spc="0" normalizeH="0" baseline="0" noProof="0">
                    <a:ln>
                      <a:noFill/>
                    </a:ln>
                    <a:solidFill>
                      <a:srgbClr val="000000"/>
                    </a:solidFill>
                    <a:effectLst/>
                    <a:uLnTx/>
                    <a:uFillTx/>
                    <a:latin typeface="Century Gothic"/>
                    <a:ea typeface="+mn-ea"/>
                    <a:cs typeface="Arial" panose="020B0604020202020204" pitchFamily="34" charset="0"/>
                  </a:rPr>
                  <a:t>living for PLWD and their Carers.  Environmental</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1" i="0" u="none" strike="noStrike" kern="0" cap="none" spc="0" normalizeH="0" baseline="0" noProof="0">
                    <a:ln>
                      <a:noFill/>
                    </a:ln>
                    <a:solidFill>
                      <a:srgbClr val="000000"/>
                    </a:solidFill>
                    <a:effectLst/>
                    <a:uLnTx/>
                    <a:uFillTx/>
                    <a:latin typeface="Century Gothic"/>
                    <a:ea typeface="+mn-ea"/>
                    <a:cs typeface="Arial" panose="020B0604020202020204" pitchFamily="34" charset="0"/>
                  </a:rPr>
                  <a:t>adaptation, tec, </a:t>
                </a:r>
              </a:p>
            </p:txBody>
          </p:sp>
          <p:sp>
            <p:nvSpPr>
              <p:cNvPr id="63" name="TextBox 62">
                <a:extLst>
                  <a:ext uri="{FF2B5EF4-FFF2-40B4-BE49-F238E27FC236}">
                    <a16:creationId xmlns:a16="http://schemas.microsoft.com/office/drawing/2014/main" id="{8C407AF9-E9F9-45F1-9AD5-82A0511C7636}"/>
                  </a:ext>
                </a:extLst>
              </p:cNvPr>
              <p:cNvSpPr txBox="1"/>
              <p:nvPr/>
            </p:nvSpPr>
            <p:spPr>
              <a:xfrm>
                <a:off x="5804820" y="4389381"/>
                <a:ext cx="1537173" cy="116955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1" i="0" u="none" strike="noStrike" kern="0" cap="none" spc="0" normalizeH="0" baseline="0" noProof="0">
                    <a:ln>
                      <a:noFill/>
                    </a:ln>
                    <a:solidFill>
                      <a:srgbClr val="000000"/>
                    </a:solidFill>
                    <a:effectLst/>
                    <a:uLnTx/>
                    <a:uFillTx/>
                    <a:latin typeface="Century Gothic"/>
                    <a:ea typeface="+mn-ea"/>
                    <a:cs typeface="Arial" panose="020B0604020202020204" pitchFamily="34" charset="0"/>
                  </a:rPr>
                  <a:t>Personalised support for the PLWD and</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1" i="0" u="none" strike="noStrike" kern="0" cap="none" spc="0" normalizeH="0" baseline="0" noProof="0">
                    <a:ln>
                      <a:noFill/>
                    </a:ln>
                    <a:solidFill>
                      <a:srgbClr val="000000"/>
                    </a:solidFill>
                    <a:effectLst/>
                    <a:uLnTx/>
                    <a:uFillTx/>
                    <a:latin typeface="Century Gothic"/>
                    <a:ea typeface="+mn-ea"/>
                    <a:cs typeface="Arial" panose="020B0604020202020204" pitchFamily="34" charset="0"/>
                  </a:rPr>
                  <a:t>the carer when</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1" i="0" u="none" strike="noStrike" kern="0" cap="none" spc="0" normalizeH="0" baseline="0" noProof="0">
                    <a:ln>
                      <a:noFill/>
                    </a:ln>
                    <a:solidFill>
                      <a:srgbClr val="000000"/>
                    </a:solidFill>
                    <a:effectLst/>
                    <a:uLnTx/>
                    <a:uFillTx/>
                    <a:latin typeface="Century Gothic"/>
                    <a:ea typeface="+mn-ea"/>
                    <a:cs typeface="Arial" panose="020B0604020202020204" pitchFamily="34" charset="0"/>
                  </a:rPr>
                  <a:t>needed e.g wellbeing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1" i="0" u="none" strike="noStrike" kern="0" cap="none" spc="0" normalizeH="0" baseline="0" noProof="0">
                    <a:ln>
                      <a:noFill/>
                    </a:ln>
                    <a:solidFill>
                      <a:srgbClr val="000000"/>
                    </a:solidFill>
                    <a:effectLst/>
                    <a:uLnTx/>
                    <a:uFillTx/>
                    <a:latin typeface="Century Gothic"/>
                    <a:ea typeface="+mn-ea"/>
                    <a:cs typeface="Arial" panose="020B0604020202020204" pitchFamily="34" charset="0"/>
                  </a:rPr>
                  <a:t>activities</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000" b="1" i="0" u="none" strike="noStrike" kern="0" cap="none" spc="0" normalizeH="0" baseline="0" noProof="0">
                  <a:ln>
                    <a:noFill/>
                  </a:ln>
                  <a:solidFill>
                    <a:srgbClr val="000000"/>
                  </a:solidFill>
                  <a:effectLst/>
                  <a:uLnTx/>
                  <a:uFillTx/>
                  <a:latin typeface="Century Gothic"/>
                  <a:ea typeface="+mn-ea"/>
                  <a:cs typeface="Arial" panose="020B0604020202020204" pitchFamily="34" charset="0"/>
                </a:endParaRPr>
              </a:p>
            </p:txBody>
          </p:sp>
          <p:sp>
            <p:nvSpPr>
              <p:cNvPr id="64" name="Rectangle 63">
                <a:extLst>
                  <a:ext uri="{FF2B5EF4-FFF2-40B4-BE49-F238E27FC236}">
                    <a16:creationId xmlns:a16="http://schemas.microsoft.com/office/drawing/2014/main" id="{2970EEEA-4FFE-4CC5-9DB9-CFF18A90B808}"/>
                  </a:ext>
                </a:extLst>
              </p:cNvPr>
              <p:cNvSpPr/>
              <p:nvPr/>
            </p:nvSpPr>
            <p:spPr>
              <a:xfrm>
                <a:off x="4516469" y="4245425"/>
                <a:ext cx="1562227" cy="553998"/>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1" i="0" u="none" strike="noStrike" kern="1200" cap="none" spc="0" normalizeH="0" baseline="0" noProof="0">
                    <a:ln>
                      <a:noFill/>
                    </a:ln>
                    <a:solidFill>
                      <a:prstClr val="black"/>
                    </a:solidFill>
                    <a:effectLst/>
                    <a:uLnTx/>
                    <a:uFillTx/>
                    <a:latin typeface="Century Gothic"/>
                    <a:ea typeface="+mn-ea"/>
                    <a:cs typeface="Arial" panose="020B0604020202020204" pitchFamily="34" charset="0"/>
                  </a:rPr>
                  <a:t>Proactive care planning enabling people to have</a:t>
                </a:r>
              </a:p>
            </p:txBody>
          </p:sp>
          <p:sp>
            <p:nvSpPr>
              <p:cNvPr id="65" name="Rectangle 64">
                <a:extLst>
                  <a:ext uri="{FF2B5EF4-FFF2-40B4-BE49-F238E27FC236}">
                    <a16:creationId xmlns:a16="http://schemas.microsoft.com/office/drawing/2014/main" id="{7D027AA7-CABA-4B7F-8C3C-8452402C598D}"/>
                  </a:ext>
                </a:extLst>
              </p:cNvPr>
              <p:cNvSpPr/>
              <p:nvPr/>
            </p:nvSpPr>
            <p:spPr>
              <a:xfrm>
                <a:off x="4337172" y="4708874"/>
                <a:ext cx="1739928" cy="400110"/>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1" i="0" u="none" strike="noStrike" kern="1200" cap="none" spc="0" normalizeH="0" baseline="0" noProof="0">
                    <a:ln>
                      <a:noFill/>
                    </a:ln>
                    <a:solidFill>
                      <a:prstClr val="black"/>
                    </a:solidFill>
                    <a:effectLst/>
                    <a:uLnTx/>
                    <a:uFillTx/>
                    <a:latin typeface="Century Gothic"/>
                    <a:ea typeface="+mn-ea"/>
                    <a:cs typeface="Arial" panose="020B0604020202020204" pitchFamily="34" charset="0"/>
                  </a:rPr>
                  <a:t>a good quality of life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1" i="0" u="none" strike="noStrike" kern="1200" cap="none" spc="0" normalizeH="0" baseline="0" noProof="0">
                    <a:ln>
                      <a:noFill/>
                    </a:ln>
                    <a:solidFill>
                      <a:prstClr val="black"/>
                    </a:solidFill>
                    <a:effectLst/>
                    <a:uLnTx/>
                    <a:uFillTx/>
                    <a:latin typeface="Century Gothic"/>
                    <a:ea typeface="+mn-ea"/>
                    <a:cs typeface="Arial" panose="020B0604020202020204" pitchFamily="34" charset="0"/>
                  </a:rPr>
                  <a:t>and remain in their</a:t>
                </a:r>
              </a:p>
            </p:txBody>
          </p:sp>
          <p:sp>
            <p:nvSpPr>
              <p:cNvPr id="66" name="Rectangle 65">
                <a:extLst>
                  <a:ext uri="{FF2B5EF4-FFF2-40B4-BE49-F238E27FC236}">
                    <a16:creationId xmlns:a16="http://schemas.microsoft.com/office/drawing/2014/main" id="{71A9A701-9FF0-4377-9677-D66DCA5B30E4}"/>
                  </a:ext>
                </a:extLst>
              </p:cNvPr>
              <p:cNvSpPr/>
              <p:nvPr/>
            </p:nvSpPr>
            <p:spPr>
              <a:xfrm>
                <a:off x="4593384" y="5001114"/>
                <a:ext cx="1398840" cy="553998"/>
              </a:xfrm>
              <a:prstGeom prst="rect">
                <a:avLst/>
              </a:prstGeom>
            </p:spPr>
            <p:txBody>
              <a:bodyPr wrap="square">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GB" sz="1000" b="1" i="0" u="none" strike="noStrike" kern="1200" cap="none" spc="0" normalizeH="0" baseline="0" noProof="0">
                    <a:ln>
                      <a:noFill/>
                    </a:ln>
                    <a:solidFill>
                      <a:prstClr val="black"/>
                    </a:solidFill>
                    <a:effectLst/>
                    <a:uLnTx/>
                    <a:uFillTx/>
                    <a:latin typeface="Century Gothic"/>
                    <a:ea typeface="+mn-ea"/>
                    <a:cs typeface="Arial" panose="020B0604020202020204" pitchFamily="34" charset="0"/>
                  </a:rPr>
                  <a:t>own environment for as long as possible</a:t>
                </a:r>
                <a:endParaRPr kumimoji="0" lang="en-GB" sz="1800" b="0" i="0" u="none" strike="noStrike" kern="1200" cap="none" spc="0" normalizeH="0" baseline="0" noProof="0">
                  <a:ln>
                    <a:noFill/>
                  </a:ln>
                  <a:solidFill>
                    <a:srgbClr val="0077B7"/>
                  </a:solidFill>
                  <a:effectLst/>
                  <a:uLnTx/>
                  <a:uFillTx/>
                  <a:latin typeface="Book Antiqua"/>
                  <a:ea typeface="+mn-ea"/>
                  <a:cs typeface="+mn-cs"/>
                </a:endParaRPr>
              </a:p>
            </p:txBody>
          </p:sp>
          <p:sp>
            <p:nvSpPr>
              <p:cNvPr id="67" name="Rectangle 66">
                <a:extLst>
                  <a:ext uri="{FF2B5EF4-FFF2-40B4-BE49-F238E27FC236}">
                    <a16:creationId xmlns:a16="http://schemas.microsoft.com/office/drawing/2014/main" id="{9E9D45CC-805C-4371-9EBE-D7EADADF744F}"/>
                  </a:ext>
                </a:extLst>
              </p:cNvPr>
              <p:cNvSpPr/>
              <p:nvPr/>
            </p:nvSpPr>
            <p:spPr>
              <a:xfrm>
                <a:off x="4104308" y="3217631"/>
                <a:ext cx="1087556" cy="1015663"/>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1" i="0" u="none" strike="noStrike" kern="0" cap="none" spc="0" normalizeH="0" baseline="0" noProof="0">
                    <a:ln>
                      <a:noFill/>
                    </a:ln>
                    <a:solidFill>
                      <a:srgbClr val="000000"/>
                    </a:solidFill>
                    <a:effectLst/>
                    <a:uLnTx/>
                    <a:uFillTx/>
                    <a:latin typeface="Century Gothic"/>
                    <a:ea typeface="+mn-ea"/>
                    <a:cs typeface="Arial" panose="020B0604020202020204" pitchFamily="34" charset="0"/>
                  </a:rPr>
                  <a:t>Specialist support for the PLWD  Anticipatory bereavement for carers</a:t>
                </a:r>
              </a:p>
            </p:txBody>
          </p:sp>
          <p:sp>
            <p:nvSpPr>
              <p:cNvPr id="68" name="TextBox 67">
                <a:extLst>
                  <a:ext uri="{FF2B5EF4-FFF2-40B4-BE49-F238E27FC236}">
                    <a16:creationId xmlns:a16="http://schemas.microsoft.com/office/drawing/2014/main" id="{05C32E94-D661-4176-85B5-EE041E913414}"/>
                  </a:ext>
                </a:extLst>
              </p:cNvPr>
              <p:cNvSpPr txBox="1"/>
              <p:nvPr/>
            </p:nvSpPr>
            <p:spPr>
              <a:xfrm rot="19939007">
                <a:off x="3655695" y="1628272"/>
                <a:ext cx="3154211" cy="1599373"/>
              </a:xfrm>
              <a:prstGeom prst="rect">
                <a:avLst/>
              </a:prstGeom>
              <a:noFill/>
            </p:spPr>
            <p:txBody>
              <a:bodyPr wrap="square" rtlCol="0">
                <a:prstTxWarp prst="textArchUp">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1" i="0" u="none" strike="noStrike" kern="1200" cap="none" spc="0" normalizeH="0" baseline="0" noProof="0">
                    <a:ln>
                      <a:noFill/>
                    </a:ln>
                    <a:solidFill>
                      <a:srgbClr val="000000"/>
                    </a:solidFill>
                    <a:effectLst/>
                    <a:uLnTx/>
                    <a:uFillTx/>
                    <a:latin typeface="Century Gothic"/>
                    <a:ea typeface="+mn-ea"/>
                    <a:cs typeface="Arial" panose="020B0604020202020204" pitchFamily="34" charset="0"/>
                  </a:rPr>
                  <a:t>Holistic MDT wellbeing planning as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1" i="0" u="none" strike="noStrike" kern="1200" cap="none" spc="0" normalizeH="0" baseline="0" noProof="0">
                    <a:ln>
                      <a:noFill/>
                    </a:ln>
                    <a:solidFill>
                      <a:srgbClr val="000000"/>
                    </a:solidFill>
                    <a:effectLst/>
                    <a:uLnTx/>
                    <a:uFillTx/>
                    <a:latin typeface="Century Gothic"/>
                    <a:ea typeface="+mn-ea"/>
                    <a:cs typeface="Arial" panose="020B0604020202020204" pitchFamily="34" charset="0"/>
                  </a:rPr>
                  <a:t>part of frailty and dementia model </a:t>
                </a:r>
              </a:p>
            </p:txBody>
          </p:sp>
          <p:sp>
            <p:nvSpPr>
              <p:cNvPr id="69" name="TextBox 68">
                <a:extLst>
                  <a:ext uri="{FF2B5EF4-FFF2-40B4-BE49-F238E27FC236}">
                    <a16:creationId xmlns:a16="http://schemas.microsoft.com/office/drawing/2014/main" id="{419149C2-0305-48E0-85BD-B4EA487B921C}"/>
                  </a:ext>
                </a:extLst>
              </p:cNvPr>
              <p:cNvSpPr txBox="1"/>
              <p:nvPr/>
            </p:nvSpPr>
            <p:spPr>
              <a:xfrm rot="1868003">
                <a:off x="4943041" y="1715641"/>
                <a:ext cx="3237618" cy="2126970"/>
              </a:xfrm>
              <a:prstGeom prst="rect">
                <a:avLst/>
              </a:prstGeom>
              <a:noFill/>
            </p:spPr>
            <p:txBody>
              <a:bodyPr wrap="square" rtlCol="0">
                <a:prstTxWarp prst="textArchUp">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1" i="0" u="none" strike="noStrike" kern="1200" cap="none" spc="0" normalizeH="0" baseline="0" noProof="0">
                    <a:ln>
                      <a:noFill/>
                    </a:ln>
                    <a:solidFill>
                      <a:srgbClr val="000000"/>
                    </a:solidFill>
                    <a:effectLst/>
                    <a:uLnTx/>
                    <a:uFillTx/>
                    <a:latin typeface="Century Gothic"/>
                    <a:ea typeface="+mn-ea"/>
                    <a:cs typeface="Arial" panose="020B0604020202020204" pitchFamily="34" charset="0"/>
                  </a:rPr>
                  <a:t>Located in primary care dementia </a:t>
                </a:r>
              </a:p>
              <a:p>
                <a:pPr marL="0" marR="0" lvl="0" indent="0" algn="ctr" defTabSz="914400" rtl="0" eaLnBrk="1" fontAlgn="auto" latinLnBrk="0" hangingPunct="1">
                  <a:lnSpc>
                    <a:spcPct val="100000"/>
                  </a:lnSpc>
                  <a:spcBef>
                    <a:spcPts val="0"/>
                  </a:spcBef>
                  <a:spcAft>
                    <a:spcPts val="0"/>
                  </a:spcAft>
                  <a:buClrTx/>
                  <a:buSzTx/>
                  <a:buFontTx/>
                  <a:buNone/>
                  <a:tabLst/>
                  <a:defRPr/>
                </a:pPr>
                <a:r>
                  <a:rPr lang="en-GB" sz="1000" b="1">
                    <a:solidFill>
                      <a:srgbClr val="000000"/>
                    </a:solidFill>
                    <a:latin typeface="Century Gothic"/>
                    <a:cs typeface="Arial" panose="020B0604020202020204" pitchFamily="34" charset="0"/>
                  </a:rPr>
                  <a:t>wellbeing connectors</a:t>
                </a:r>
                <a:r>
                  <a:rPr kumimoji="0" lang="en-GB" sz="1000" b="1" i="0" u="none" strike="noStrike" kern="1200" cap="none" spc="0" normalizeH="0" baseline="0" noProof="0">
                    <a:ln>
                      <a:noFill/>
                    </a:ln>
                    <a:solidFill>
                      <a:srgbClr val="000000"/>
                    </a:solidFill>
                    <a:effectLst/>
                    <a:uLnTx/>
                    <a:uFillTx/>
                    <a:latin typeface="Century Gothic"/>
                    <a:ea typeface="+mn-ea"/>
                    <a:cs typeface="Arial" panose="020B0604020202020204" pitchFamily="34" charset="0"/>
                  </a:rPr>
                  <a:t> supporting </a:t>
                </a:r>
                <a:endParaRPr lang="en-GB" sz="1000" b="1">
                  <a:solidFill>
                    <a:srgbClr val="000000"/>
                  </a:solidFill>
                  <a:latin typeface="Century Gothic"/>
                  <a:cs typeface="Arial" panose="020B060402020202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1" i="0" u="none" strike="noStrike" kern="1200" cap="none" spc="0" normalizeH="0" baseline="0" noProof="0">
                    <a:ln>
                      <a:noFill/>
                    </a:ln>
                    <a:solidFill>
                      <a:srgbClr val="000000"/>
                    </a:solidFill>
                    <a:effectLst/>
                    <a:uLnTx/>
                    <a:uFillTx/>
                    <a:latin typeface="Century Gothic"/>
                    <a:ea typeface="+mn-ea"/>
                    <a:cs typeface="Arial" panose="020B0604020202020204" pitchFamily="34" charset="0"/>
                  </a:rPr>
                  <a:t>PLWD/Carer along the journey</a:t>
                </a:r>
              </a:p>
            </p:txBody>
          </p:sp>
          <p:sp>
            <p:nvSpPr>
              <p:cNvPr id="70" name="Rectangle 69">
                <a:extLst>
                  <a:ext uri="{FF2B5EF4-FFF2-40B4-BE49-F238E27FC236}">
                    <a16:creationId xmlns:a16="http://schemas.microsoft.com/office/drawing/2014/main" id="{F95593BD-C860-459C-82D0-9490DCDB222E}"/>
                  </a:ext>
                </a:extLst>
              </p:cNvPr>
              <p:cNvSpPr/>
              <p:nvPr/>
            </p:nvSpPr>
            <p:spPr>
              <a:xfrm>
                <a:off x="6131743" y="2880565"/>
                <a:ext cx="1434181" cy="246221"/>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000" b="1" i="0" u="none" strike="noStrike" kern="0" cap="none" spc="0" normalizeH="0" baseline="0" noProof="0">
                    <a:ln>
                      <a:noFill/>
                    </a:ln>
                    <a:solidFill>
                      <a:srgbClr val="000000"/>
                    </a:solidFill>
                    <a:effectLst/>
                    <a:uLnTx/>
                    <a:uFillTx/>
                    <a:latin typeface="Century Gothic"/>
                    <a:ea typeface="+mn-ea"/>
                    <a:cs typeface="Arial" panose="020B0604020202020204" pitchFamily="34" charset="0"/>
                  </a:rPr>
                  <a:t>wrap around</a:t>
                </a:r>
                <a:endParaRPr kumimoji="0" lang="en-GB" sz="1800" b="0" i="0" u="none" strike="noStrike" kern="1200" cap="none" spc="0" normalizeH="0" baseline="0" noProof="0">
                  <a:ln>
                    <a:noFill/>
                  </a:ln>
                  <a:solidFill>
                    <a:srgbClr val="0077B7"/>
                  </a:solidFill>
                  <a:effectLst/>
                  <a:uLnTx/>
                  <a:uFillTx/>
                  <a:latin typeface="Book Antiqua"/>
                  <a:ea typeface="+mn-ea"/>
                  <a:cs typeface="+mn-cs"/>
                </a:endParaRPr>
              </a:p>
            </p:txBody>
          </p:sp>
          <p:sp>
            <p:nvSpPr>
              <p:cNvPr id="72" name="TextBox 71">
                <a:extLst>
                  <a:ext uri="{FF2B5EF4-FFF2-40B4-BE49-F238E27FC236}">
                    <a16:creationId xmlns:a16="http://schemas.microsoft.com/office/drawing/2014/main" id="{37CCE2FA-4D8C-4DDD-A223-6AE9F47C3CCF}"/>
                  </a:ext>
                </a:extLst>
              </p:cNvPr>
              <p:cNvSpPr txBox="1"/>
              <p:nvPr/>
            </p:nvSpPr>
            <p:spPr>
              <a:xfrm rot="19766895">
                <a:off x="4930043" y="3907370"/>
                <a:ext cx="3364536" cy="1967189"/>
              </a:xfrm>
              <a:prstGeom prst="rect">
                <a:avLst/>
              </a:prstGeom>
              <a:noFill/>
            </p:spPr>
            <p:txBody>
              <a:bodyPr wrap="square" rtlCol="0">
                <a:prstTxWarp prst="textArchDown">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1" i="0" u="none" strike="noStrike" kern="1200" cap="none" spc="0" normalizeH="0" baseline="0" noProof="0">
                    <a:ln>
                      <a:noFill/>
                    </a:ln>
                    <a:solidFill>
                      <a:srgbClr val="000000"/>
                    </a:solidFill>
                    <a:effectLst/>
                    <a:uLnTx/>
                    <a:uFillTx/>
                    <a:latin typeface="Century Gothic"/>
                    <a:ea typeface="+mn-ea"/>
                    <a:cs typeface="Arial" panose="020B0604020202020204" pitchFamily="34" charset="0"/>
                  </a:rPr>
                  <a:t>Access as part of wellbeing plan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1" i="0" u="none" strike="noStrike" kern="1200" cap="none" spc="0" normalizeH="0" baseline="0" noProof="0">
                    <a:ln>
                      <a:noFill/>
                    </a:ln>
                    <a:solidFill>
                      <a:srgbClr val="000000"/>
                    </a:solidFill>
                    <a:effectLst/>
                    <a:uLnTx/>
                    <a:uFillTx/>
                    <a:latin typeface="Century Gothic"/>
                    <a:ea typeface="+mn-ea"/>
                    <a:cs typeface="Arial" panose="020B0604020202020204" pitchFamily="34" charset="0"/>
                  </a:rPr>
                  <a:t>formal/informal arrangements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1" i="0" u="none" strike="noStrike" kern="1200" cap="none" spc="0" normalizeH="0" baseline="0" noProof="0">
                    <a:ln>
                      <a:noFill/>
                    </a:ln>
                    <a:solidFill>
                      <a:srgbClr val="000000"/>
                    </a:solidFill>
                    <a:effectLst/>
                    <a:uLnTx/>
                    <a:uFillTx/>
                    <a:latin typeface="Century Gothic"/>
                    <a:ea typeface="+mn-ea"/>
                    <a:cs typeface="Arial" panose="020B0604020202020204" pitchFamily="34" charset="0"/>
                  </a:rPr>
                  <a:t>.</a:t>
                </a:r>
              </a:p>
            </p:txBody>
          </p:sp>
          <p:sp>
            <p:nvSpPr>
              <p:cNvPr id="74" name="TextBox 73">
                <a:extLst>
                  <a:ext uri="{FF2B5EF4-FFF2-40B4-BE49-F238E27FC236}">
                    <a16:creationId xmlns:a16="http://schemas.microsoft.com/office/drawing/2014/main" id="{F27CA35D-9665-4564-85C2-791214B97EF7}"/>
                  </a:ext>
                </a:extLst>
              </p:cNvPr>
              <p:cNvSpPr txBox="1"/>
              <p:nvPr/>
            </p:nvSpPr>
            <p:spPr>
              <a:xfrm rot="1809643">
                <a:off x="3602487" y="3781921"/>
                <a:ext cx="3323102" cy="1978828"/>
              </a:xfrm>
              <a:prstGeom prst="rect">
                <a:avLst/>
              </a:prstGeom>
              <a:noFill/>
            </p:spPr>
            <p:txBody>
              <a:bodyPr wrap="square" rtlCol="0">
                <a:prstTxWarp prst="textArchDown">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1" i="0" u="none" strike="noStrike" kern="1200" cap="none" spc="0" normalizeH="0" baseline="0" noProof="0">
                    <a:ln>
                      <a:noFill/>
                    </a:ln>
                    <a:solidFill>
                      <a:srgbClr val="000000"/>
                    </a:solidFill>
                    <a:effectLst/>
                    <a:uLnTx/>
                    <a:uFillTx/>
                    <a:latin typeface="Century Gothic"/>
                    <a:ea typeface="+mn-ea"/>
                    <a:cs typeface="Arial" panose="020B0604020202020204" pitchFamily="34" charset="0"/>
                  </a:rPr>
                  <a:t>Wellbeing plan review minimum 6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1" i="0" u="none" strike="noStrike" kern="1200" cap="none" spc="0" normalizeH="0" baseline="0" noProof="0">
                    <a:ln>
                      <a:noFill/>
                    </a:ln>
                    <a:solidFill>
                      <a:srgbClr val="000000"/>
                    </a:solidFill>
                    <a:effectLst/>
                    <a:uLnTx/>
                    <a:uFillTx/>
                    <a:latin typeface="Century Gothic"/>
                    <a:ea typeface="+mn-ea"/>
                    <a:cs typeface="Arial" panose="020B0604020202020204" pitchFamily="34" charset="0"/>
                  </a:rPr>
                  <a:t>months persons, physical condition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1" i="0" u="none" strike="noStrike" kern="1200" cap="none" spc="0" normalizeH="0" baseline="0" noProof="0">
                    <a:ln>
                      <a:noFill/>
                    </a:ln>
                    <a:solidFill>
                      <a:srgbClr val="000000"/>
                    </a:solidFill>
                    <a:effectLst/>
                    <a:uLnTx/>
                    <a:uFillTx/>
                    <a:latin typeface="Century Gothic"/>
                    <a:ea typeface="+mn-ea"/>
                    <a:cs typeface="Arial" panose="020B0604020202020204" pitchFamily="34" charset="0"/>
                  </a:rPr>
                  <a:t>and their environment included</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1" i="0" u="none" strike="noStrike" kern="1200" cap="none" spc="0" normalizeH="0" baseline="0" noProof="0">
                    <a:ln>
                      <a:noFill/>
                    </a:ln>
                    <a:solidFill>
                      <a:srgbClr val="000000"/>
                    </a:solidFill>
                    <a:effectLst/>
                    <a:uLnTx/>
                    <a:uFillTx/>
                    <a:latin typeface="Century Gothic"/>
                    <a:ea typeface="+mn-ea"/>
                    <a:cs typeface="Arial" panose="020B0604020202020204" pitchFamily="34" charset="0"/>
                  </a:rPr>
                  <a:t>.</a:t>
                </a:r>
              </a:p>
            </p:txBody>
          </p:sp>
          <p:sp>
            <p:nvSpPr>
              <p:cNvPr id="75" name="TextBox 74">
                <a:extLst>
                  <a:ext uri="{FF2B5EF4-FFF2-40B4-BE49-F238E27FC236}">
                    <a16:creationId xmlns:a16="http://schemas.microsoft.com/office/drawing/2014/main" id="{C4EA7BA3-8343-4C5A-91C1-1CEAB3F627DB}"/>
                  </a:ext>
                </a:extLst>
              </p:cNvPr>
              <p:cNvSpPr txBox="1"/>
              <p:nvPr/>
            </p:nvSpPr>
            <p:spPr>
              <a:xfrm rot="16200000">
                <a:off x="3054603" y="2634628"/>
                <a:ext cx="3441630" cy="2126970"/>
              </a:xfrm>
              <a:prstGeom prst="rect">
                <a:avLst/>
              </a:prstGeom>
              <a:noFill/>
            </p:spPr>
            <p:txBody>
              <a:bodyPr wrap="square" rtlCol="0">
                <a:prstTxWarp prst="textArchUp">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000" b="1" i="0" u="none" strike="noStrike" kern="1200" cap="none" spc="0" normalizeH="0" baseline="0" noProof="0">
                  <a:ln>
                    <a:noFill/>
                  </a:ln>
                  <a:solidFill>
                    <a:srgbClr val="000000"/>
                  </a:solidFill>
                  <a:effectLst/>
                  <a:uLnTx/>
                  <a:uFillTx/>
                  <a:latin typeface="Century Gothic"/>
                  <a:ea typeface="+mn-ea"/>
                  <a:cs typeface="Arial" panose="020B060402020202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1" i="0" u="none" strike="noStrike" kern="1200" cap="none" spc="0" normalizeH="0" baseline="0" noProof="0">
                    <a:ln>
                      <a:noFill/>
                    </a:ln>
                    <a:solidFill>
                      <a:srgbClr val="000000"/>
                    </a:solidFill>
                    <a:effectLst/>
                    <a:uLnTx/>
                    <a:uFillTx/>
                    <a:latin typeface="Century Gothic"/>
                    <a:ea typeface="+mn-ea"/>
                    <a:cs typeface="Arial" panose="020B0604020202020204" pitchFamily="34" charset="0"/>
                  </a:rPr>
                  <a:t> Hospitals, demand led MAS satellite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1" i="0" u="none" strike="noStrike" kern="1200" cap="none" spc="0" normalizeH="0" baseline="0" noProof="0">
                    <a:ln>
                      <a:noFill/>
                    </a:ln>
                    <a:solidFill>
                      <a:srgbClr val="000000"/>
                    </a:solidFill>
                    <a:effectLst/>
                    <a:uLnTx/>
                    <a:uFillTx/>
                    <a:latin typeface="Century Gothic"/>
                    <a:ea typeface="+mn-ea"/>
                    <a:cs typeface="Arial" panose="020B0604020202020204" pitchFamily="34" charset="0"/>
                  </a:rPr>
                  <a:t>Clinics, OA MH and dementia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1" i="0" u="none" strike="noStrike" kern="1200" cap="none" spc="0" normalizeH="0" baseline="0" noProof="0">
                    <a:ln>
                      <a:noFill/>
                    </a:ln>
                    <a:solidFill>
                      <a:srgbClr val="000000"/>
                    </a:solidFill>
                    <a:effectLst/>
                    <a:uLnTx/>
                    <a:uFillTx/>
                    <a:latin typeface="Century Gothic"/>
                    <a:ea typeface="+mn-ea"/>
                    <a:cs typeface="Arial" panose="020B0604020202020204" pitchFamily="34" charset="0"/>
                  </a:rPr>
                  <a:t>wellbeing team (DWT) support</a:t>
                </a:r>
              </a:p>
            </p:txBody>
          </p:sp>
          <p:sp>
            <p:nvSpPr>
              <p:cNvPr id="77" name="Rectangle 76">
                <a:extLst>
                  <a:ext uri="{FF2B5EF4-FFF2-40B4-BE49-F238E27FC236}">
                    <a16:creationId xmlns:a16="http://schemas.microsoft.com/office/drawing/2014/main" id="{18DE213D-8046-47B4-B49D-8466AA0C2D15}"/>
                  </a:ext>
                </a:extLst>
              </p:cNvPr>
              <p:cNvSpPr/>
              <p:nvPr/>
            </p:nvSpPr>
            <p:spPr>
              <a:xfrm>
                <a:off x="7020128" y="4025107"/>
                <a:ext cx="854930" cy="400110"/>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1" i="0" u="none" strike="noStrike" kern="0" cap="none" spc="0" normalizeH="0" baseline="0" noProof="0">
                    <a:ln>
                      <a:noFill/>
                    </a:ln>
                    <a:solidFill>
                      <a:srgbClr val="000000"/>
                    </a:solidFill>
                    <a:effectLst/>
                    <a:uLnTx/>
                    <a:uFillTx/>
                    <a:latin typeface="Century Gothic"/>
                    <a:ea typeface="+mn-ea"/>
                    <a:cs typeface="Arial" panose="020B0604020202020204" pitchFamily="34" charset="0"/>
                  </a:rPr>
                  <a:t>supported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1" i="0" u="none" strike="noStrike" kern="0" cap="none" spc="0" normalizeH="0" baseline="0" noProof="0">
                    <a:ln>
                      <a:noFill/>
                    </a:ln>
                    <a:solidFill>
                      <a:srgbClr val="000000"/>
                    </a:solidFill>
                    <a:effectLst/>
                    <a:uLnTx/>
                    <a:uFillTx/>
                    <a:latin typeface="Century Gothic"/>
                    <a:ea typeface="+mn-ea"/>
                    <a:cs typeface="Arial" panose="020B0604020202020204" pitchFamily="34" charset="0"/>
                  </a:rPr>
                  <a:t>housing</a:t>
                </a:r>
              </a:p>
            </p:txBody>
          </p:sp>
          <p:sp>
            <p:nvSpPr>
              <p:cNvPr id="78" name="Rectangle 77">
                <a:extLst>
                  <a:ext uri="{FF2B5EF4-FFF2-40B4-BE49-F238E27FC236}">
                    <a16:creationId xmlns:a16="http://schemas.microsoft.com/office/drawing/2014/main" id="{344E8557-422A-4B6C-8E82-31CB4051A9FC}"/>
                  </a:ext>
                </a:extLst>
              </p:cNvPr>
              <p:cNvSpPr/>
              <p:nvPr/>
            </p:nvSpPr>
            <p:spPr>
              <a:xfrm>
                <a:off x="6718072" y="3138640"/>
                <a:ext cx="1117614" cy="400110"/>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1" i="0" u="none" strike="noStrike" kern="0" cap="none" spc="0" normalizeH="0" baseline="0" noProof="0">
                    <a:ln>
                      <a:noFill/>
                    </a:ln>
                    <a:solidFill>
                      <a:srgbClr val="000000"/>
                    </a:solidFill>
                    <a:effectLst/>
                    <a:uLnTx/>
                    <a:uFillTx/>
                    <a:latin typeface="Century Gothic"/>
                    <a:ea typeface="+mn-ea"/>
                    <a:cs typeface="Arial" panose="020B0604020202020204" pitchFamily="34" charset="0"/>
                  </a:rPr>
                  <a:t>Person centred</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1" i="0" u="none" strike="noStrike" kern="1200" cap="none" spc="0" normalizeH="0" baseline="0" noProof="0">
                    <a:ln>
                      <a:noFill/>
                    </a:ln>
                    <a:solidFill>
                      <a:srgbClr val="000000"/>
                    </a:solidFill>
                    <a:effectLst/>
                    <a:uLnTx/>
                    <a:uFillTx/>
                    <a:latin typeface="Century Gothic"/>
                    <a:ea typeface="+mn-ea"/>
                    <a:cs typeface="+mn-cs"/>
                  </a:rPr>
                  <a:t>wellbeing</a:t>
                </a:r>
              </a:p>
            </p:txBody>
          </p:sp>
          <p:sp>
            <p:nvSpPr>
              <p:cNvPr id="82" name="TextBox 81">
                <a:extLst>
                  <a:ext uri="{FF2B5EF4-FFF2-40B4-BE49-F238E27FC236}">
                    <a16:creationId xmlns:a16="http://schemas.microsoft.com/office/drawing/2014/main" id="{72CE47B0-8275-4F27-9D8F-19258339DFD7}"/>
                  </a:ext>
                </a:extLst>
              </p:cNvPr>
              <p:cNvSpPr txBox="1"/>
              <p:nvPr/>
            </p:nvSpPr>
            <p:spPr>
              <a:xfrm rot="5400000">
                <a:off x="5628732" y="2661977"/>
                <a:ext cx="3237618" cy="2126970"/>
              </a:xfrm>
              <a:prstGeom prst="rect">
                <a:avLst/>
              </a:prstGeom>
              <a:noFill/>
            </p:spPr>
            <p:txBody>
              <a:bodyPr wrap="square" rtlCol="0">
                <a:prstTxWarp prst="textArchUp">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1" i="0" u="none" strike="noStrike" kern="1200" cap="none" spc="0" normalizeH="0" baseline="0" noProof="0">
                    <a:ln>
                      <a:noFill/>
                    </a:ln>
                    <a:solidFill>
                      <a:srgbClr val="000000"/>
                    </a:solidFill>
                    <a:effectLst/>
                    <a:uLnTx/>
                    <a:uFillTx/>
                    <a:latin typeface="Century Gothic"/>
                    <a:ea typeface="+mn-ea"/>
                    <a:cs typeface="Arial" panose="020B0604020202020204" pitchFamily="34" charset="0"/>
                  </a:rPr>
                  <a:t>Access as part of wellbeing plan</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1" i="0" u="none" strike="noStrike" kern="1200" cap="none" spc="0" normalizeH="0" baseline="0" noProof="0">
                    <a:ln>
                      <a:noFill/>
                    </a:ln>
                    <a:solidFill>
                      <a:srgbClr val="000000"/>
                    </a:solidFill>
                    <a:effectLst/>
                    <a:uLnTx/>
                    <a:uFillTx/>
                    <a:latin typeface="Century Gothic"/>
                    <a:ea typeface="+mn-ea"/>
                    <a:cs typeface="Arial" panose="020B0604020202020204" pitchFamily="34" charset="0"/>
                  </a:rPr>
                  <a:t>Formal/informal arrangements</a:t>
                </a:r>
              </a:p>
            </p:txBody>
          </p:sp>
        </p:grpSp>
        <p:sp>
          <p:nvSpPr>
            <p:cNvPr id="88" name="TextBox 87">
              <a:extLst>
                <a:ext uri="{FF2B5EF4-FFF2-40B4-BE49-F238E27FC236}">
                  <a16:creationId xmlns:a16="http://schemas.microsoft.com/office/drawing/2014/main" id="{22615BAC-EDD9-44E0-AEA4-9E2FF38DD605}"/>
                </a:ext>
              </a:extLst>
            </p:cNvPr>
            <p:cNvSpPr txBox="1"/>
            <p:nvPr/>
          </p:nvSpPr>
          <p:spPr>
            <a:xfrm>
              <a:off x="5258465" y="2327024"/>
              <a:ext cx="1347471" cy="1859002"/>
            </a:xfrm>
            <a:prstGeom prst="rect">
              <a:avLst/>
            </a:prstGeom>
            <a:noFill/>
          </p:spPr>
          <p:txBody>
            <a:bodyPr wrap="square" rtlCol="0">
              <a:prstTxWarp prst="textArchDown">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ZA" sz="800" b="1" i="0" u="none" strike="noStrike" kern="0" cap="none" spc="0" normalizeH="0" baseline="0" noProof="0">
                  <a:ln>
                    <a:noFill/>
                  </a:ln>
                  <a:solidFill>
                    <a:srgbClr val="000000"/>
                  </a:solidFill>
                  <a:effectLst/>
                  <a:uLnTx/>
                  <a:uFillTx/>
                  <a:latin typeface="Century Gothic"/>
                  <a:ea typeface="+mn-ea"/>
                  <a:cs typeface="Arial" panose="020B0604020202020204" pitchFamily="34" charset="0"/>
                </a:rPr>
                <a:t>Planning for the future</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ZA" sz="800" b="1" i="0" u="none" strike="noStrike" kern="0" cap="none" spc="0" normalizeH="0" baseline="0" noProof="0">
                  <a:ln>
                    <a:noFill/>
                  </a:ln>
                  <a:solidFill>
                    <a:srgbClr val="000000"/>
                  </a:solidFill>
                  <a:effectLst/>
                  <a:uLnTx/>
                  <a:uFillTx/>
                  <a:latin typeface="Century Gothic"/>
                  <a:ea typeface="+mn-ea"/>
                  <a:cs typeface="Arial" panose="020B0604020202020204" pitchFamily="34" charset="0"/>
                </a:rPr>
                <a:t>support wrapped around you</a:t>
              </a:r>
            </a:p>
          </p:txBody>
        </p:sp>
      </p:grpSp>
      <p:sp>
        <p:nvSpPr>
          <p:cNvPr id="92" name="Arrow: Right 91">
            <a:extLst>
              <a:ext uri="{FF2B5EF4-FFF2-40B4-BE49-F238E27FC236}">
                <a16:creationId xmlns:a16="http://schemas.microsoft.com/office/drawing/2014/main" id="{A3284AAE-68E0-476A-AFAF-4E586F80C862}"/>
              </a:ext>
            </a:extLst>
          </p:cNvPr>
          <p:cNvSpPr/>
          <p:nvPr/>
        </p:nvSpPr>
        <p:spPr>
          <a:xfrm>
            <a:off x="177800" y="6439431"/>
            <a:ext cx="11798852" cy="403230"/>
          </a:xfrm>
          <a:prstGeom prst="rightArrow">
            <a:avLst/>
          </a:prstGeom>
          <a:solidFill>
            <a:srgbClr val="7265CF"/>
          </a:solidFill>
          <a:ln w="12700" cap="flat" cmpd="sng" algn="ctr">
            <a:solidFill>
              <a:srgbClr val="70AD47">
                <a:lumMod val="60000"/>
                <a:lumOff val="40000"/>
              </a:srgbClr>
            </a:solidFill>
            <a:prstDash val="solid"/>
            <a:miter lim="800000"/>
          </a:ln>
          <a:effectLst>
            <a:outerShdw blurRad="50800" dist="38100" dir="5400000" algn="t" rotWithShape="0">
              <a:prstClr val="black">
                <a:alpha val="40000"/>
              </a:prst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1" i="0" u="none" strike="noStrike" kern="0" cap="none" spc="0" normalizeH="0" baseline="0" noProof="0">
                <a:ln>
                  <a:noFill/>
                </a:ln>
                <a:solidFill>
                  <a:srgbClr val="FFFFFF"/>
                </a:solidFill>
                <a:effectLst/>
                <a:uLnTx/>
                <a:uFillTx/>
                <a:latin typeface="Century Gothic"/>
                <a:ea typeface="+mn-ea"/>
                <a:cs typeface="+mn-cs"/>
              </a:rPr>
              <a:t>Underpinned by communication plan,  recognising experts by experience, access to assistive technology etc. Implementation of the Recognition and Good Work Training Frameworks</a:t>
            </a:r>
          </a:p>
        </p:txBody>
      </p:sp>
      <p:sp>
        <p:nvSpPr>
          <p:cNvPr id="94" name="TextBox 93">
            <a:extLst>
              <a:ext uri="{FF2B5EF4-FFF2-40B4-BE49-F238E27FC236}">
                <a16:creationId xmlns:a16="http://schemas.microsoft.com/office/drawing/2014/main" id="{D28925BB-3008-45E0-8367-FB1ABAE90D47}"/>
              </a:ext>
            </a:extLst>
          </p:cNvPr>
          <p:cNvSpPr txBox="1"/>
          <p:nvPr/>
        </p:nvSpPr>
        <p:spPr bwMode="gray">
          <a:xfrm>
            <a:off x="368249" y="1234174"/>
            <a:ext cx="2796850" cy="2492990"/>
          </a:xfrm>
          <a:prstGeom prst="rect">
            <a:avLst/>
          </a:prstGeom>
          <a:solidFill>
            <a:schemeClr val="bg2"/>
          </a:solidFill>
          <a:ln>
            <a:solidFill>
              <a:srgbClr val="8FBF1A"/>
            </a:solidFill>
          </a:ln>
          <a:effectLst>
            <a:outerShdw blurRad="50800" dist="38100" dir="5400000" algn="t" rotWithShape="0">
              <a:prstClr val="black">
                <a:alpha val="40000"/>
              </a:prstClr>
            </a:outerShdw>
          </a:effectLst>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1" i="0" u="none" strike="noStrike" kern="1200" cap="none" spc="0" normalizeH="0" baseline="0" noProof="0">
                <a:ln>
                  <a:noFill/>
                </a:ln>
                <a:solidFill>
                  <a:srgbClr val="8FBF1A"/>
                </a:solidFill>
                <a:effectLst/>
                <a:uLnTx/>
                <a:uFillTx/>
                <a:latin typeface="Century Gothic"/>
                <a:ea typeface="+mn-ea"/>
                <a:cs typeface="+mn-cs"/>
              </a:rPr>
              <a:t>Care is co-ordinated</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0" i="1" u="none" strike="noStrike" kern="1200" cap="none" spc="0" normalizeH="0" baseline="0" noProof="0">
                <a:ln>
                  <a:noFill/>
                </a:ln>
                <a:solidFill>
                  <a:srgbClr val="000000"/>
                </a:solidFill>
                <a:effectLst/>
                <a:uLnTx/>
                <a:uFillTx/>
                <a:latin typeface="Century Gothic"/>
                <a:ea typeface="+mn-ea"/>
                <a:cs typeface="+mn-cs"/>
              </a:rPr>
              <a:t>We have the right to be respected, and recognised as partners in care, provided with education, support, services, and training which enables us to plan and make decisions about the future. We have the right to know about and decide if we want to be involved in research that looks at cause, cure and care for dementia and be supported to take part. </a:t>
            </a:r>
          </a:p>
        </p:txBody>
      </p:sp>
    </p:spTree>
    <p:extLst>
      <p:ext uri="{BB962C8B-B14F-4D97-AF65-F5344CB8AC3E}">
        <p14:creationId xmlns:p14="http://schemas.microsoft.com/office/powerpoint/2010/main" val="1068556423"/>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 name="Rectangle 54">
            <a:extLst>
              <a:ext uri="{FF2B5EF4-FFF2-40B4-BE49-F238E27FC236}">
                <a16:creationId xmlns:a16="http://schemas.microsoft.com/office/drawing/2014/main" id="{A16DD187-3A1F-4F42-BF53-BBE88B0D8262}"/>
              </a:ext>
            </a:extLst>
          </p:cNvPr>
          <p:cNvSpPr/>
          <p:nvPr/>
        </p:nvSpPr>
        <p:spPr>
          <a:xfrm>
            <a:off x="367637" y="4669039"/>
            <a:ext cx="2815804" cy="1785104"/>
          </a:xfrm>
          <a:prstGeom prst="rect">
            <a:avLst/>
          </a:prstGeom>
          <a:solidFill>
            <a:schemeClr val="bg2"/>
          </a:solidFill>
          <a:ln w="19050">
            <a:solidFill>
              <a:srgbClr val="929DF4"/>
            </a:solidFill>
          </a:ln>
          <a:effectLst>
            <a:outerShdw blurRad="50800" dist="38100" dir="5400000" algn="t" rotWithShape="0">
              <a:prstClr val="black">
                <a:alpha val="40000"/>
              </a:prstClr>
            </a:outerShdw>
          </a:effectLst>
        </p:spPr>
        <p:txBody>
          <a:bodyPr wrap="square">
            <a:spAutoFit/>
          </a:bodyPr>
          <a:lstStyle/>
          <a:p>
            <a:pPr marR="0" lvl="0" algn="ctr" defTabSz="914400" rtl="0" eaLnBrk="1" fontAlgn="auto" latinLnBrk="0" hangingPunct="1">
              <a:lnSpc>
                <a:spcPct val="100000"/>
              </a:lnSpc>
              <a:spcBef>
                <a:spcPts val="0"/>
              </a:spcBef>
              <a:spcAft>
                <a:spcPts val="0"/>
              </a:spcAft>
              <a:buClrTx/>
              <a:buSzTx/>
              <a:tabLst/>
              <a:defRPr/>
            </a:pPr>
            <a:r>
              <a:rPr kumimoji="0" lang="en-GB" sz="1000" b="1" i="0" u="none" strike="noStrike" kern="0" cap="none" spc="0" normalizeH="0" baseline="0" noProof="0">
                <a:ln>
                  <a:noFill/>
                </a:ln>
                <a:solidFill>
                  <a:schemeClr val="bg1"/>
                </a:solidFill>
                <a:effectLst/>
                <a:uLnTx/>
                <a:uFillTx/>
                <a:latin typeface="+mj-lt"/>
                <a:ea typeface="+mn-ea"/>
                <a:cs typeface="+mn-cs"/>
              </a:rPr>
              <a:t>Implementation of  the Good Work Framework - </a:t>
            </a:r>
            <a:r>
              <a:rPr kumimoji="0" lang="en-GB" sz="1000" b="0" i="0" u="none" strike="noStrike" kern="0" cap="none" spc="0" normalizeH="0" baseline="0" noProof="0">
                <a:ln>
                  <a:noFill/>
                </a:ln>
                <a:solidFill>
                  <a:schemeClr val="bg1"/>
                </a:solidFill>
                <a:effectLst/>
                <a:uLnTx/>
                <a:uFillTx/>
                <a:latin typeface="+mj-lt"/>
                <a:ea typeface="+mn-ea"/>
                <a:cs typeface="+mn-cs"/>
              </a:rPr>
              <a:t>we need to consider the </a:t>
            </a:r>
            <a:r>
              <a:rPr kumimoji="0" lang="en-GB" sz="1000" b="1" i="0" u="none" strike="noStrike" kern="0" cap="none" spc="0" normalizeH="0" baseline="0" noProof="0">
                <a:ln>
                  <a:noFill/>
                </a:ln>
                <a:solidFill>
                  <a:schemeClr val="bg1"/>
                </a:solidFill>
                <a:effectLst/>
                <a:uLnTx/>
                <a:uFillTx/>
                <a:latin typeface="+mj-lt"/>
                <a:ea typeface="+mn-ea"/>
                <a:cs typeface="+mn-cs"/>
              </a:rPr>
              <a:t>learning and development needs </a:t>
            </a:r>
            <a:r>
              <a:rPr kumimoji="0" lang="en-GB" sz="1000" b="0" i="0" u="none" strike="noStrike" kern="0" cap="none" spc="0" normalizeH="0" baseline="0" noProof="0">
                <a:ln>
                  <a:noFill/>
                </a:ln>
                <a:solidFill>
                  <a:schemeClr val="bg1"/>
                </a:solidFill>
                <a:effectLst/>
                <a:uLnTx/>
                <a:uFillTx/>
                <a:latin typeface="+mj-lt"/>
                <a:ea typeface="+mn-ea"/>
                <a:cs typeface="+mn-cs"/>
              </a:rPr>
              <a:t>of </a:t>
            </a:r>
            <a:r>
              <a:rPr kumimoji="0" lang="en-GB" sz="1000" b="1" i="0" u="none" strike="noStrike" kern="0" cap="none" spc="0" normalizeH="0" baseline="0" noProof="0">
                <a:ln>
                  <a:noFill/>
                </a:ln>
                <a:solidFill>
                  <a:schemeClr val="bg1"/>
                </a:solidFill>
                <a:effectLst/>
                <a:uLnTx/>
                <a:uFillTx/>
                <a:latin typeface="+mj-lt"/>
                <a:ea typeface="+mn-ea"/>
                <a:cs typeface="+mn-cs"/>
              </a:rPr>
              <a:t>everyone who is affected</a:t>
            </a:r>
            <a:r>
              <a:rPr kumimoji="0" lang="en-GB" sz="1000" b="0" i="0" u="none" strike="noStrike" kern="0" cap="none" spc="0" normalizeH="0" baseline="0" noProof="0">
                <a:ln>
                  <a:noFill/>
                </a:ln>
                <a:solidFill>
                  <a:schemeClr val="bg1"/>
                </a:solidFill>
                <a:effectLst/>
                <a:uLnTx/>
                <a:uFillTx/>
                <a:latin typeface="+mj-lt"/>
                <a:ea typeface="+mn-ea"/>
                <a:cs typeface="+mn-cs"/>
              </a:rPr>
              <a:t> in some way </a:t>
            </a:r>
            <a:r>
              <a:rPr kumimoji="0" lang="en-GB" sz="1000" b="1" i="0" u="none" strike="noStrike" kern="0" cap="none" spc="0" normalizeH="0" baseline="0" noProof="0">
                <a:ln>
                  <a:noFill/>
                </a:ln>
                <a:solidFill>
                  <a:schemeClr val="bg1"/>
                </a:solidFill>
                <a:effectLst/>
                <a:uLnTx/>
                <a:uFillTx/>
                <a:latin typeface="+mj-lt"/>
                <a:ea typeface="+mn-ea"/>
                <a:cs typeface="+mn-cs"/>
              </a:rPr>
              <a:t>by dementia</a:t>
            </a:r>
            <a:r>
              <a:rPr kumimoji="0" lang="en-GB" sz="1000" b="0" i="0" u="none" strike="noStrike" kern="0" cap="none" spc="0" normalizeH="0" baseline="0" noProof="0">
                <a:ln>
                  <a:noFill/>
                </a:ln>
                <a:solidFill>
                  <a:schemeClr val="bg1"/>
                </a:solidFill>
                <a:effectLst/>
                <a:uLnTx/>
                <a:uFillTx/>
                <a:latin typeface="+mj-lt"/>
                <a:ea typeface="+mn-ea"/>
                <a:cs typeface="+mn-cs"/>
              </a:rPr>
              <a:t>. This includes people living with dementia, carers, frontline staff, managers, commissioners, regulators, researchers, shopkeepers, next door neighbours etc. Resulting in </a:t>
            </a:r>
            <a:r>
              <a:rPr kumimoji="0" lang="en-GB" sz="1000" b="1" i="0" u="none" strike="noStrike" kern="0" cap="none" spc="0" normalizeH="0" baseline="0" noProof="0">
                <a:ln>
                  <a:noFill/>
                </a:ln>
                <a:solidFill>
                  <a:schemeClr val="bg1"/>
                </a:solidFill>
                <a:effectLst/>
                <a:uLnTx/>
                <a:uFillTx/>
                <a:latin typeface="+mj-lt"/>
                <a:ea typeface="+mn-ea"/>
                <a:cs typeface="+mn-cs"/>
              </a:rPr>
              <a:t>people</a:t>
            </a:r>
            <a:r>
              <a:rPr kumimoji="0" lang="en-GB" sz="1000" b="0" i="0" u="none" strike="noStrike" kern="0" cap="none" spc="0" normalizeH="0" baseline="0" noProof="0">
                <a:ln>
                  <a:noFill/>
                </a:ln>
                <a:solidFill>
                  <a:schemeClr val="bg1"/>
                </a:solidFill>
                <a:effectLst/>
                <a:uLnTx/>
                <a:uFillTx/>
                <a:latin typeface="+mj-lt"/>
                <a:ea typeface="+mn-ea"/>
                <a:cs typeface="+mn-cs"/>
              </a:rPr>
              <a:t> who are </a:t>
            </a:r>
            <a:r>
              <a:rPr kumimoji="0" lang="en-GB" sz="1000" b="1" i="0" u="none" strike="noStrike" kern="0" cap="none" spc="0" normalizeH="0" baseline="0" noProof="0">
                <a:ln>
                  <a:noFill/>
                </a:ln>
                <a:solidFill>
                  <a:schemeClr val="bg1"/>
                </a:solidFill>
                <a:effectLst/>
                <a:uLnTx/>
                <a:uFillTx/>
                <a:latin typeface="+mj-lt"/>
                <a:ea typeface="+mn-ea"/>
                <a:cs typeface="+mn-cs"/>
              </a:rPr>
              <a:t>informed</a:t>
            </a:r>
            <a:r>
              <a:rPr kumimoji="0" lang="en-GB" sz="1000" b="0" i="0" u="none" strike="noStrike" kern="0" cap="none" spc="0" normalizeH="0" baseline="0" noProof="0">
                <a:ln>
                  <a:noFill/>
                </a:ln>
                <a:solidFill>
                  <a:schemeClr val="bg1"/>
                </a:solidFill>
                <a:effectLst/>
                <a:uLnTx/>
                <a:uFillTx/>
                <a:latin typeface="+mj-lt"/>
                <a:ea typeface="+mn-ea"/>
                <a:cs typeface="+mn-cs"/>
              </a:rPr>
              <a:t>, people who are </a:t>
            </a:r>
            <a:r>
              <a:rPr kumimoji="0" lang="en-GB" sz="1000" b="1" i="0" u="none" strike="noStrike" kern="0" cap="none" spc="0" normalizeH="0" baseline="0" noProof="0">
                <a:ln>
                  <a:noFill/>
                </a:ln>
                <a:solidFill>
                  <a:schemeClr val="bg1"/>
                </a:solidFill>
                <a:effectLst/>
                <a:uLnTx/>
                <a:uFillTx/>
                <a:latin typeface="+mj-lt"/>
                <a:ea typeface="+mn-ea"/>
                <a:cs typeface="+mn-cs"/>
              </a:rPr>
              <a:t>skilled</a:t>
            </a:r>
            <a:r>
              <a:rPr kumimoji="0" lang="en-GB" sz="1000" b="0" i="0" u="none" strike="noStrike" kern="0" cap="none" spc="0" normalizeH="0" baseline="0" noProof="0">
                <a:ln>
                  <a:noFill/>
                </a:ln>
                <a:solidFill>
                  <a:schemeClr val="bg1"/>
                </a:solidFill>
                <a:effectLst/>
                <a:uLnTx/>
                <a:uFillTx/>
                <a:latin typeface="+mj-lt"/>
                <a:ea typeface="+mn-ea"/>
                <a:cs typeface="+mn-cs"/>
              </a:rPr>
              <a:t> and people who can </a:t>
            </a:r>
            <a:r>
              <a:rPr kumimoji="0" lang="en-GB" sz="1000" b="1" i="0" u="none" strike="noStrike" kern="0" cap="none" spc="0" normalizeH="0" baseline="0" noProof="0">
                <a:ln>
                  <a:noFill/>
                </a:ln>
                <a:solidFill>
                  <a:schemeClr val="bg1"/>
                </a:solidFill>
                <a:effectLst/>
                <a:uLnTx/>
                <a:uFillTx/>
                <a:latin typeface="+mj-lt"/>
                <a:ea typeface="+mn-ea"/>
                <a:cs typeface="+mn-cs"/>
              </a:rPr>
              <a:t>act as influencers</a:t>
            </a:r>
          </a:p>
        </p:txBody>
      </p:sp>
      <p:sp>
        <p:nvSpPr>
          <p:cNvPr id="56" name="Rectangle 55">
            <a:extLst>
              <a:ext uri="{FF2B5EF4-FFF2-40B4-BE49-F238E27FC236}">
                <a16:creationId xmlns:a16="http://schemas.microsoft.com/office/drawing/2014/main" id="{C9C745D5-38E1-41E0-9376-A8855E32779F}"/>
              </a:ext>
            </a:extLst>
          </p:cNvPr>
          <p:cNvSpPr/>
          <p:nvPr/>
        </p:nvSpPr>
        <p:spPr>
          <a:xfrm>
            <a:off x="273915" y="873807"/>
            <a:ext cx="3387527" cy="307777"/>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400" b="1" i="0" u="sng" strike="noStrike" kern="0" cap="none" spc="0" normalizeH="0" baseline="0" noProof="0">
                <a:ln>
                  <a:noFill/>
                </a:ln>
                <a:solidFill>
                  <a:prstClr val="black"/>
                </a:solidFill>
                <a:effectLst/>
                <a:uLnTx/>
                <a:uFillTx/>
                <a:latin typeface="Century Gothic"/>
                <a:ea typeface="+mn-ea"/>
                <a:cs typeface="+mn-cs"/>
              </a:rPr>
              <a:t>Increased support when you need it</a:t>
            </a:r>
          </a:p>
        </p:txBody>
      </p:sp>
      <p:sp>
        <p:nvSpPr>
          <p:cNvPr id="59" name="TextBox 58">
            <a:extLst>
              <a:ext uri="{FF2B5EF4-FFF2-40B4-BE49-F238E27FC236}">
                <a16:creationId xmlns:a16="http://schemas.microsoft.com/office/drawing/2014/main" id="{7002AB5F-645D-4D5D-A5B7-EFE70D77DA92}"/>
              </a:ext>
            </a:extLst>
          </p:cNvPr>
          <p:cNvSpPr txBox="1"/>
          <p:nvPr/>
        </p:nvSpPr>
        <p:spPr bwMode="gray">
          <a:xfrm>
            <a:off x="8410364" y="1137156"/>
            <a:ext cx="3848424" cy="961802"/>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300"/>
              </a:spcBef>
              <a:spcAft>
                <a:spcPts val="0"/>
              </a:spcAft>
              <a:buClrTx/>
              <a:buSzTx/>
              <a:buFontTx/>
              <a:buNone/>
              <a:tabLst/>
              <a:defRPr/>
            </a:pPr>
            <a:r>
              <a:rPr kumimoji="0" lang="en-GB" sz="1000" b="1" i="0" u="none" strike="noStrike" kern="1200" cap="none" spc="0" normalizeH="0" baseline="0" noProof="0" dirty="0">
                <a:ln>
                  <a:noFill/>
                </a:ln>
                <a:solidFill>
                  <a:schemeClr val="bg1"/>
                </a:solidFill>
                <a:effectLst/>
                <a:uLnTx/>
                <a:uFillTx/>
                <a:latin typeface="Century Gothic"/>
                <a:ea typeface="+mn-ea"/>
                <a:cs typeface="Arial" pitchFamily="34" charset="0"/>
              </a:rPr>
              <a:t>Proactive care planning through </a:t>
            </a:r>
            <a:r>
              <a:rPr kumimoji="0" lang="en-GB" sz="1000" b="1" i="0" u="sng" strike="noStrike" kern="1200" cap="none" spc="0" normalizeH="0" baseline="0" noProof="0" dirty="0">
                <a:ln>
                  <a:noFill/>
                </a:ln>
                <a:solidFill>
                  <a:srgbClr val="FF0000"/>
                </a:solidFill>
                <a:effectLst/>
                <a:uLnTx/>
                <a:uFillTx/>
                <a:latin typeface="Century Gothic"/>
                <a:ea typeface="+mn-ea"/>
                <a:cs typeface="Arial" pitchFamily="34" charset="0"/>
              </a:rPr>
              <a:t>HOLISITC</a:t>
            </a:r>
            <a:r>
              <a:rPr kumimoji="0" lang="en-GB" sz="1000" b="1" i="0" u="none" strike="noStrike" kern="1200" cap="none" spc="0" normalizeH="0" baseline="0" noProof="0" dirty="0">
                <a:ln>
                  <a:noFill/>
                </a:ln>
                <a:solidFill>
                  <a:schemeClr val="bg1"/>
                </a:solidFill>
                <a:effectLst/>
                <a:uLnTx/>
                <a:uFillTx/>
                <a:latin typeface="Century Gothic"/>
                <a:ea typeface="+mn-ea"/>
                <a:cs typeface="Arial" pitchFamily="34" charset="0"/>
              </a:rPr>
              <a:t> MDT (colleagues enabled to attend virtually) </a:t>
            </a:r>
            <a:r>
              <a:rPr kumimoji="0" lang="en-GB" sz="1000" i="0" u="none" strike="noStrike" kern="1200" cap="none" spc="0" normalizeH="0" baseline="0" noProof="0" dirty="0">
                <a:ln>
                  <a:noFill/>
                </a:ln>
                <a:solidFill>
                  <a:schemeClr val="bg1"/>
                </a:solidFill>
                <a:effectLst/>
                <a:uLnTx/>
                <a:uFillTx/>
                <a:latin typeface="Century Gothic"/>
                <a:ea typeface="+mn-ea"/>
                <a:cs typeface="Arial" pitchFamily="34" charset="0"/>
              </a:rPr>
              <a:t>- </a:t>
            </a:r>
            <a:r>
              <a:rPr kumimoji="0" lang="en-GB" sz="1000" b="1" i="0" u="none" strike="noStrike" kern="1200" cap="none" spc="0" normalizeH="0" baseline="0" noProof="0" dirty="0">
                <a:ln>
                  <a:noFill/>
                </a:ln>
                <a:solidFill>
                  <a:schemeClr val="bg1"/>
                </a:solidFill>
                <a:effectLst/>
                <a:uLnTx/>
                <a:uFillTx/>
                <a:latin typeface="Century Gothic"/>
                <a:ea typeface="+mn-ea"/>
                <a:cs typeface="Arial" pitchFamily="34" charset="0"/>
              </a:rPr>
              <a:t>consistent regional approach</a:t>
            </a:r>
            <a:r>
              <a:rPr kumimoji="0" lang="en-GB" sz="1000" i="0" u="none" strike="noStrike" kern="1200" cap="none" spc="0" normalizeH="0" baseline="0" noProof="0" dirty="0">
                <a:ln>
                  <a:noFill/>
                </a:ln>
                <a:solidFill>
                  <a:schemeClr val="bg1"/>
                </a:solidFill>
                <a:effectLst/>
                <a:uLnTx/>
                <a:uFillTx/>
                <a:latin typeface="Century Gothic"/>
                <a:ea typeface="+mn-ea"/>
                <a:cs typeface="Arial" pitchFamily="34" charset="0"/>
              </a:rPr>
              <a:t>, providing stable support and wellbeing plan around the person and where appropriate, their carer, regardless od diagnosis including:</a:t>
            </a:r>
          </a:p>
          <a:p>
            <a:pPr marL="0" marR="0" lvl="0" indent="0" algn="l" defTabSz="914400" rtl="0" eaLnBrk="1" fontAlgn="auto" latinLnBrk="0" hangingPunct="1">
              <a:lnSpc>
                <a:spcPct val="100000"/>
              </a:lnSpc>
              <a:spcBef>
                <a:spcPts val="300"/>
              </a:spcBef>
              <a:spcAft>
                <a:spcPts val="0"/>
              </a:spcAft>
              <a:buClrTx/>
              <a:buSzTx/>
              <a:buFontTx/>
              <a:buNone/>
              <a:tabLst/>
              <a:defRPr/>
            </a:pPr>
            <a:endParaRPr kumimoji="0" lang="en-GB" sz="1000" i="0" u="none" strike="noStrike" kern="1200" cap="none" spc="0" normalizeH="0" baseline="0" noProof="0" dirty="0">
              <a:ln>
                <a:noFill/>
              </a:ln>
              <a:solidFill>
                <a:schemeClr val="bg1"/>
              </a:solidFill>
              <a:effectLst/>
              <a:uLnTx/>
              <a:uFillTx/>
              <a:latin typeface="Century Gothic"/>
              <a:ea typeface="+mn-ea"/>
              <a:cs typeface="Arial" pitchFamily="34" charset="0"/>
            </a:endParaRPr>
          </a:p>
        </p:txBody>
      </p:sp>
      <p:sp>
        <p:nvSpPr>
          <p:cNvPr id="65" name="Title 4">
            <a:extLst>
              <a:ext uri="{FF2B5EF4-FFF2-40B4-BE49-F238E27FC236}">
                <a16:creationId xmlns:a16="http://schemas.microsoft.com/office/drawing/2014/main" id="{20569656-D940-4B50-AD9D-6C4D293B19B6}"/>
              </a:ext>
            </a:extLst>
          </p:cNvPr>
          <p:cNvSpPr txBox="1">
            <a:spLocks/>
          </p:cNvSpPr>
          <p:nvPr/>
        </p:nvSpPr>
        <p:spPr>
          <a:xfrm>
            <a:off x="358775" y="434515"/>
            <a:ext cx="10021172" cy="403229"/>
          </a:xfrm>
          <a:prstGeom prst="rect">
            <a:avLst/>
          </a:prstGeom>
        </p:spPr>
        <p:txBody>
          <a:bodyPr vert="horz" lIns="0" tIns="0" rIns="0" bIns="0" rtlCol="0" anchor="b">
            <a:noAutofit/>
          </a:bodyPr>
          <a:lstStyle>
            <a:lvl1pPr algn="l" defTabSz="914400" rtl="0" eaLnBrk="1" latinLnBrk="0" hangingPunct="1">
              <a:lnSpc>
                <a:spcPct val="90000"/>
              </a:lnSpc>
              <a:spcBef>
                <a:spcPct val="0"/>
              </a:spcBef>
              <a:buNone/>
              <a:defRPr sz="3000" kern="1200" cap="none" baseline="0">
                <a:solidFill>
                  <a:srgbClr val="000000"/>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3000" b="0" i="0" u="none" strike="noStrike" kern="1200" cap="none" spc="0" normalizeH="0" baseline="0" noProof="0">
                <a:ln>
                  <a:noFill/>
                </a:ln>
                <a:solidFill>
                  <a:srgbClr val="000000"/>
                </a:solidFill>
                <a:effectLst/>
                <a:uLnTx/>
                <a:uFillTx/>
                <a:latin typeface="Century Gothic"/>
                <a:ea typeface="+mj-ea"/>
                <a:cs typeface="+mj-cs"/>
              </a:rPr>
              <a:t>What good looks like for West Wales – </a:t>
            </a:r>
          </a:p>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3000" b="0" i="0" u="none" strike="noStrike" kern="1200" cap="none" spc="0" normalizeH="0" baseline="0" noProof="0">
                <a:ln>
                  <a:noFill/>
                </a:ln>
                <a:solidFill>
                  <a:srgbClr val="000000"/>
                </a:solidFill>
                <a:effectLst/>
                <a:uLnTx/>
                <a:uFillTx/>
                <a:latin typeface="Century Gothic"/>
                <a:ea typeface="+mj-ea"/>
                <a:cs typeface="+mj-cs"/>
              </a:rPr>
              <a:t>The draft dementia wellbeing pathway</a:t>
            </a:r>
          </a:p>
        </p:txBody>
      </p:sp>
      <p:sp>
        <p:nvSpPr>
          <p:cNvPr id="37" name="Slide Number Placeholder 36">
            <a:extLst>
              <a:ext uri="{FF2B5EF4-FFF2-40B4-BE49-F238E27FC236}">
                <a16:creationId xmlns:a16="http://schemas.microsoft.com/office/drawing/2014/main" id="{6E9721C4-92A0-47B0-91F9-6B05053AE5C5}"/>
              </a:ext>
            </a:extLst>
          </p:cNvPr>
          <p:cNvSpPr>
            <a:spLocks noGrp="1"/>
          </p:cNvSpPr>
          <p:nvPr>
            <p:ph type="sldNum" sz="quarter" idx="11"/>
          </p:nvPr>
        </p:nvSpPr>
        <p:spPr/>
        <p:txBody>
          <a:bodyPr/>
          <a:lstStyle/>
          <a:p>
            <a:fld id="{EA3DA7B4-1CBC-4A9E-B9AD-6DD77CAE4334}" type="slidenum">
              <a:rPr lang="en-GB" smtClean="0"/>
              <a:t>34</a:t>
            </a:fld>
            <a:endParaRPr lang="en-GB"/>
          </a:p>
        </p:txBody>
      </p:sp>
      <p:pic>
        <p:nvPicPr>
          <p:cNvPr id="61" name="Picture 1" descr="Description: http://www.wwcp.org.uk/wp-content/uploads/2016/11/West-Wales-Care-Partnership-logo-Partneriaeth-Gofal-Gorllewin-Cymru-logo.jpg">
            <a:extLst>
              <a:ext uri="{FF2B5EF4-FFF2-40B4-BE49-F238E27FC236}">
                <a16:creationId xmlns:a16="http://schemas.microsoft.com/office/drawing/2014/main" id="{027F2203-92E2-4E72-B382-E398D70B8264}"/>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9137729" y="452962"/>
            <a:ext cx="1618557" cy="6597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9" name="Rectangle 68">
            <a:extLst>
              <a:ext uri="{FF2B5EF4-FFF2-40B4-BE49-F238E27FC236}">
                <a16:creationId xmlns:a16="http://schemas.microsoft.com/office/drawing/2014/main" id="{846BC1E9-D682-4497-8A0D-717F19C39ADE}"/>
              </a:ext>
            </a:extLst>
          </p:cNvPr>
          <p:cNvSpPr/>
          <p:nvPr/>
        </p:nvSpPr>
        <p:spPr>
          <a:xfrm>
            <a:off x="9427467" y="1863146"/>
            <a:ext cx="2239599" cy="4901342"/>
          </a:xfrm>
          <a:prstGeom prst="rect">
            <a:avLst/>
          </a:prstGeom>
        </p:spPr>
        <p:txBody>
          <a:bodyPr wrap="square" lIns="0">
            <a:spAutoFit/>
          </a:bodyPr>
          <a:lstStyle/>
          <a:p>
            <a:pPr marL="285750" marR="0" lvl="0" indent="-285750" algn="l" defTabSz="914400" rtl="0" eaLnBrk="1" fontAlgn="auto" latinLnBrk="0" hangingPunct="1">
              <a:lnSpc>
                <a:spcPct val="100000"/>
              </a:lnSpc>
              <a:spcBef>
                <a:spcPts val="300"/>
              </a:spcBef>
              <a:spcAft>
                <a:spcPts val="0"/>
              </a:spcAft>
              <a:buClrTx/>
              <a:buSzTx/>
              <a:buFont typeface="Arial" panose="020B0604020202020204" pitchFamily="34" charset="0"/>
              <a:buChar char="•"/>
              <a:tabLst/>
              <a:defRPr/>
            </a:pPr>
            <a:r>
              <a:rPr kumimoji="0" lang="en-GB" sz="1000" i="0" u="none" strike="noStrike" kern="1200" cap="none" spc="0" normalizeH="0" baseline="0" noProof="0" dirty="0">
                <a:ln>
                  <a:noFill/>
                </a:ln>
                <a:solidFill>
                  <a:schemeClr val="bg1"/>
                </a:solidFill>
                <a:effectLst/>
                <a:uLnTx/>
                <a:uFillTx/>
                <a:latin typeface="Century Gothic"/>
                <a:ea typeface="+mn-ea"/>
                <a:cs typeface="Arial" pitchFamily="34" charset="0"/>
              </a:rPr>
              <a:t>Dementia wellbeing connector</a:t>
            </a:r>
          </a:p>
          <a:p>
            <a:pPr marL="285750" marR="0" lvl="0" indent="-285750" algn="l" defTabSz="914400" rtl="0" eaLnBrk="1" fontAlgn="auto" latinLnBrk="0" hangingPunct="1">
              <a:lnSpc>
                <a:spcPct val="100000"/>
              </a:lnSpc>
              <a:spcBef>
                <a:spcPts val="300"/>
              </a:spcBef>
              <a:spcAft>
                <a:spcPts val="0"/>
              </a:spcAft>
              <a:buClrTx/>
              <a:buSzTx/>
              <a:buFont typeface="Arial" panose="020B0604020202020204" pitchFamily="34" charset="0"/>
              <a:buChar char="•"/>
              <a:tabLst/>
              <a:defRPr/>
            </a:pPr>
            <a:r>
              <a:rPr lang="en-GB" sz="1000" dirty="0">
                <a:solidFill>
                  <a:schemeClr val="bg1"/>
                </a:solidFill>
                <a:latin typeface="Century Gothic"/>
                <a:cs typeface="Arial" pitchFamily="34" charset="0"/>
              </a:rPr>
              <a:t>GP</a:t>
            </a:r>
            <a:endParaRPr kumimoji="0" lang="en-GB" sz="1000" i="0" u="none" strike="noStrike" kern="1200" cap="none" spc="0" normalizeH="0" baseline="0" noProof="0" dirty="0">
              <a:ln>
                <a:noFill/>
              </a:ln>
              <a:solidFill>
                <a:schemeClr val="bg1"/>
              </a:solidFill>
              <a:effectLst/>
              <a:uLnTx/>
              <a:uFillTx/>
              <a:latin typeface="Century Gothic"/>
              <a:ea typeface="+mn-ea"/>
              <a:cs typeface="Arial" pitchFamily="34" charset="0"/>
            </a:endParaRPr>
          </a:p>
          <a:p>
            <a:pPr marL="285750" marR="0" lvl="0" indent="-285750" algn="l" defTabSz="914400" rtl="0" eaLnBrk="1" fontAlgn="auto" latinLnBrk="0" hangingPunct="1">
              <a:lnSpc>
                <a:spcPct val="100000"/>
              </a:lnSpc>
              <a:spcBef>
                <a:spcPts val="300"/>
              </a:spcBef>
              <a:spcAft>
                <a:spcPts val="0"/>
              </a:spcAft>
              <a:buClrTx/>
              <a:buSzTx/>
              <a:buFont typeface="Arial" panose="020B0604020202020204" pitchFamily="34" charset="0"/>
              <a:buChar char="•"/>
              <a:tabLst/>
              <a:defRPr/>
            </a:pPr>
            <a:r>
              <a:rPr kumimoji="0" lang="en-GB" sz="1000" i="0" u="none" strike="noStrike" kern="1200" cap="none" spc="0" normalizeH="0" baseline="0" noProof="0" dirty="0">
                <a:ln>
                  <a:noFill/>
                </a:ln>
                <a:solidFill>
                  <a:schemeClr val="bg1"/>
                </a:solidFill>
                <a:effectLst/>
                <a:uLnTx/>
                <a:uFillTx/>
                <a:latin typeface="Century Gothic"/>
                <a:ea typeface="+mn-ea"/>
                <a:cs typeface="Arial" pitchFamily="34" charset="0"/>
              </a:rPr>
              <a:t>Advocate</a:t>
            </a:r>
          </a:p>
          <a:p>
            <a:pPr marL="285750" marR="0" lvl="0" indent="-285750" algn="l" defTabSz="914400" rtl="0" eaLnBrk="1" fontAlgn="auto" latinLnBrk="0" hangingPunct="1">
              <a:lnSpc>
                <a:spcPct val="100000"/>
              </a:lnSpc>
              <a:spcBef>
                <a:spcPts val="300"/>
              </a:spcBef>
              <a:spcAft>
                <a:spcPts val="0"/>
              </a:spcAft>
              <a:buClrTx/>
              <a:buSzTx/>
              <a:buFont typeface="Arial" panose="020B0604020202020204" pitchFamily="34" charset="0"/>
              <a:buChar char="•"/>
              <a:tabLst/>
              <a:defRPr/>
            </a:pPr>
            <a:r>
              <a:rPr kumimoji="0" lang="en-GB" sz="1000" i="0" u="none" strike="noStrike" kern="1200" cap="none" spc="0" normalizeH="0" baseline="0" noProof="0" dirty="0">
                <a:ln>
                  <a:noFill/>
                </a:ln>
                <a:solidFill>
                  <a:schemeClr val="bg1"/>
                </a:solidFill>
                <a:effectLst/>
                <a:uLnTx/>
                <a:uFillTx/>
                <a:latin typeface="Century Gothic"/>
                <a:ea typeface="+mn-ea"/>
                <a:cs typeface="Arial" pitchFamily="34" charset="0"/>
              </a:rPr>
              <a:t>Social care </a:t>
            </a:r>
          </a:p>
          <a:p>
            <a:pPr marL="285750" marR="0" lvl="0" indent="-285750" algn="l" defTabSz="914400" rtl="0" eaLnBrk="1" fontAlgn="auto" latinLnBrk="0" hangingPunct="1">
              <a:lnSpc>
                <a:spcPct val="100000"/>
              </a:lnSpc>
              <a:spcBef>
                <a:spcPts val="300"/>
              </a:spcBef>
              <a:spcAft>
                <a:spcPts val="0"/>
              </a:spcAft>
              <a:buClrTx/>
              <a:buSzTx/>
              <a:buFont typeface="Arial" panose="020B0604020202020204" pitchFamily="34" charset="0"/>
              <a:buChar char="•"/>
              <a:tabLst/>
              <a:defRPr/>
            </a:pPr>
            <a:r>
              <a:rPr kumimoji="0" lang="en-GB" sz="1000" i="0" u="none" strike="noStrike" kern="1200" cap="none" spc="0" normalizeH="0" baseline="0" noProof="0" dirty="0">
                <a:ln>
                  <a:noFill/>
                </a:ln>
                <a:solidFill>
                  <a:schemeClr val="bg1"/>
                </a:solidFill>
                <a:effectLst/>
                <a:uLnTx/>
                <a:uFillTx/>
                <a:latin typeface="Century Gothic"/>
                <a:ea typeface="+mn-ea"/>
                <a:cs typeface="Arial" pitchFamily="34" charset="0"/>
              </a:rPr>
              <a:t>District nurse (DN)</a:t>
            </a:r>
          </a:p>
          <a:p>
            <a:pPr marL="285750" marR="0" lvl="0" indent="-285750" algn="l" defTabSz="914400" rtl="0" eaLnBrk="1" fontAlgn="auto" latinLnBrk="0" hangingPunct="1">
              <a:lnSpc>
                <a:spcPct val="100000"/>
              </a:lnSpc>
              <a:spcBef>
                <a:spcPts val="300"/>
              </a:spcBef>
              <a:spcAft>
                <a:spcPts val="0"/>
              </a:spcAft>
              <a:buClrTx/>
              <a:buSzTx/>
              <a:buFont typeface="Arial" panose="020B0604020202020204" pitchFamily="34" charset="0"/>
              <a:buChar char="•"/>
              <a:tabLst/>
              <a:defRPr/>
            </a:pPr>
            <a:r>
              <a:rPr kumimoji="0" lang="en-GB" sz="1000" i="0" u="none" strike="noStrike" kern="1200" cap="none" spc="0" normalizeH="0" baseline="0" noProof="0" dirty="0">
                <a:ln>
                  <a:noFill/>
                </a:ln>
                <a:solidFill>
                  <a:schemeClr val="bg1"/>
                </a:solidFill>
                <a:effectLst/>
                <a:uLnTx/>
                <a:uFillTx/>
                <a:latin typeface="Century Gothic"/>
                <a:ea typeface="+mn-ea"/>
                <a:cs typeface="Arial" pitchFamily="34" charset="0"/>
              </a:rPr>
              <a:t>Allied health professionals (AHPs) e.g. OTs, physio, dietetics, speech and language etc.</a:t>
            </a:r>
          </a:p>
          <a:p>
            <a:pPr marL="285750" marR="0" lvl="0" indent="-285750" algn="l" defTabSz="914400" rtl="0" eaLnBrk="1" fontAlgn="auto" latinLnBrk="0" hangingPunct="1">
              <a:lnSpc>
                <a:spcPct val="100000"/>
              </a:lnSpc>
              <a:spcBef>
                <a:spcPts val="300"/>
              </a:spcBef>
              <a:spcAft>
                <a:spcPts val="0"/>
              </a:spcAft>
              <a:buClrTx/>
              <a:buSzTx/>
              <a:buFont typeface="Arial" panose="020B0604020202020204" pitchFamily="34" charset="0"/>
              <a:buChar char="•"/>
              <a:tabLst/>
              <a:defRPr/>
            </a:pPr>
            <a:r>
              <a:rPr kumimoji="0" lang="en-GB" sz="1000" i="0" u="none" strike="noStrike" kern="1200" cap="none" spc="0" normalizeH="0" baseline="0" noProof="0" dirty="0">
                <a:ln>
                  <a:noFill/>
                </a:ln>
                <a:solidFill>
                  <a:schemeClr val="bg1"/>
                </a:solidFill>
                <a:effectLst/>
                <a:uLnTx/>
                <a:uFillTx/>
                <a:latin typeface="Century Gothic"/>
                <a:ea typeface="+mn-ea"/>
                <a:cs typeface="Arial" pitchFamily="34" charset="0"/>
              </a:rPr>
              <a:t>Key workers/ assistive technology lead</a:t>
            </a:r>
          </a:p>
          <a:p>
            <a:pPr marL="285750" marR="0" lvl="0" indent="-285750" algn="l" defTabSz="914400" rtl="0" eaLnBrk="1" fontAlgn="auto" latinLnBrk="0" hangingPunct="1">
              <a:lnSpc>
                <a:spcPct val="100000"/>
              </a:lnSpc>
              <a:spcBef>
                <a:spcPts val="300"/>
              </a:spcBef>
              <a:spcAft>
                <a:spcPts val="0"/>
              </a:spcAft>
              <a:buClrTx/>
              <a:buSzTx/>
              <a:buFont typeface="Arial" panose="020B0604020202020204" pitchFamily="34" charset="0"/>
              <a:buChar char="•"/>
              <a:tabLst/>
              <a:defRPr/>
            </a:pPr>
            <a:r>
              <a:rPr kumimoji="0" lang="en-GB" sz="1000" i="0" u="none" strike="noStrike" kern="1200" cap="none" spc="0" normalizeH="0" baseline="0" noProof="0" dirty="0">
                <a:ln>
                  <a:noFill/>
                </a:ln>
                <a:solidFill>
                  <a:schemeClr val="bg1"/>
                </a:solidFill>
                <a:effectLst/>
                <a:uLnTx/>
                <a:uFillTx/>
                <a:latin typeface="Century Gothic"/>
                <a:ea typeface="+mn-ea"/>
                <a:cs typeface="Arial" pitchFamily="34" charset="0"/>
              </a:rPr>
              <a:t>Admiral nurse</a:t>
            </a:r>
          </a:p>
          <a:p>
            <a:pPr marL="285750" marR="0" lvl="0" indent="-285750" algn="l" defTabSz="914400" rtl="0" eaLnBrk="1" fontAlgn="auto" latinLnBrk="0" hangingPunct="1">
              <a:lnSpc>
                <a:spcPct val="100000"/>
              </a:lnSpc>
              <a:spcBef>
                <a:spcPts val="300"/>
              </a:spcBef>
              <a:spcAft>
                <a:spcPts val="0"/>
              </a:spcAft>
              <a:buClrTx/>
              <a:buSzTx/>
              <a:buFont typeface="Arial" panose="020B0604020202020204" pitchFamily="34" charset="0"/>
              <a:buChar char="•"/>
              <a:tabLst/>
              <a:defRPr/>
            </a:pPr>
            <a:r>
              <a:rPr kumimoji="0" lang="en-GB" sz="1000" i="0" u="none" strike="noStrike" kern="1200" cap="none" spc="0" normalizeH="0" baseline="0" noProof="0" dirty="0">
                <a:ln>
                  <a:noFill/>
                </a:ln>
                <a:solidFill>
                  <a:schemeClr val="bg1"/>
                </a:solidFill>
                <a:effectLst/>
                <a:uLnTx/>
                <a:uFillTx/>
                <a:latin typeface="Century Gothic"/>
                <a:ea typeface="+mn-ea"/>
                <a:cs typeface="Arial" pitchFamily="34" charset="0"/>
              </a:rPr>
              <a:t>Primary care </a:t>
            </a:r>
          </a:p>
          <a:p>
            <a:pPr marL="285750" marR="0" lvl="0" indent="-285750" algn="l" defTabSz="914400" rtl="0" eaLnBrk="1" fontAlgn="auto" latinLnBrk="0" hangingPunct="1">
              <a:lnSpc>
                <a:spcPct val="100000"/>
              </a:lnSpc>
              <a:spcBef>
                <a:spcPts val="300"/>
              </a:spcBef>
              <a:spcAft>
                <a:spcPts val="0"/>
              </a:spcAft>
              <a:buClrTx/>
              <a:buSzTx/>
              <a:buFont typeface="Arial" panose="020B0604020202020204" pitchFamily="34" charset="0"/>
              <a:buChar char="•"/>
              <a:tabLst/>
              <a:defRPr/>
            </a:pPr>
            <a:r>
              <a:rPr kumimoji="0" lang="en-GB" sz="1000" i="0" u="none" strike="noStrike" kern="1200" cap="none" spc="0" normalizeH="0" baseline="0" noProof="0" dirty="0">
                <a:ln>
                  <a:noFill/>
                </a:ln>
                <a:solidFill>
                  <a:schemeClr val="bg1"/>
                </a:solidFill>
                <a:effectLst/>
                <a:uLnTx/>
                <a:uFillTx/>
                <a:latin typeface="Century Gothic"/>
                <a:ea typeface="+mn-ea"/>
                <a:cs typeface="Arial" pitchFamily="34" charset="0"/>
              </a:rPr>
              <a:t>3rd sector</a:t>
            </a:r>
          </a:p>
          <a:p>
            <a:pPr marL="285750" marR="0" lvl="0" indent="-285750" algn="l" defTabSz="914400" rtl="0" eaLnBrk="1" fontAlgn="auto" latinLnBrk="0" hangingPunct="1">
              <a:lnSpc>
                <a:spcPct val="100000"/>
              </a:lnSpc>
              <a:spcBef>
                <a:spcPts val="300"/>
              </a:spcBef>
              <a:spcAft>
                <a:spcPts val="0"/>
              </a:spcAft>
              <a:buClrTx/>
              <a:buSzTx/>
              <a:buFont typeface="Arial" panose="020B0604020202020204" pitchFamily="34" charset="0"/>
              <a:buChar char="•"/>
              <a:tabLst/>
              <a:defRPr/>
            </a:pPr>
            <a:r>
              <a:rPr kumimoji="0" lang="en-GB" sz="1000" i="0" u="none" strike="noStrike" kern="1200" cap="none" spc="0" normalizeH="0" baseline="0" noProof="0" dirty="0">
                <a:ln>
                  <a:noFill/>
                </a:ln>
                <a:solidFill>
                  <a:schemeClr val="bg1"/>
                </a:solidFill>
                <a:effectLst/>
                <a:uLnTx/>
                <a:uFillTx/>
                <a:latin typeface="Century Gothic"/>
                <a:ea typeface="+mn-ea"/>
                <a:cs typeface="Arial" pitchFamily="34" charset="0"/>
              </a:rPr>
              <a:t>Pharmacist</a:t>
            </a:r>
          </a:p>
          <a:p>
            <a:pPr marL="285750" marR="0" lvl="0" indent="-285750" algn="l" defTabSz="914400" rtl="0" eaLnBrk="1" fontAlgn="auto" latinLnBrk="0" hangingPunct="1">
              <a:lnSpc>
                <a:spcPct val="100000"/>
              </a:lnSpc>
              <a:spcBef>
                <a:spcPts val="300"/>
              </a:spcBef>
              <a:spcAft>
                <a:spcPts val="0"/>
              </a:spcAft>
              <a:buClrTx/>
              <a:buSzTx/>
              <a:buFont typeface="Arial" panose="020B0604020202020204" pitchFamily="34" charset="0"/>
              <a:buChar char="•"/>
              <a:tabLst/>
              <a:defRPr/>
            </a:pPr>
            <a:r>
              <a:rPr kumimoji="0" lang="en-GB" sz="1000" i="0" u="none" strike="noStrike" kern="1200" cap="none" spc="0" normalizeH="0" baseline="0" noProof="0" dirty="0">
                <a:ln>
                  <a:noFill/>
                </a:ln>
                <a:solidFill>
                  <a:schemeClr val="bg1"/>
                </a:solidFill>
                <a:effectLst/>
                <a:uLnTx/>
                <a:uFillTx/>
                <a:latin typeface="Century Gothic"/>
                <a:ea typeface="+mn-ea"/>
                <a:cs typeface="Arial" pitchFamily="34" charset="0"/>
              </a:rPr>
              <a:t>Psychologist </a:t>
            </a:r>
          </a:p>
          <a:p>
            <a:pPr marL="285750" marR="0" lvl="0" indent="-285750" algn="l" defTabSz="914400" rtl="0" eaLnBrk="1" fontAlgn="auto" latinLnBrk="0" hangingPunct="1">
              <a:lnSpc>
                <a:spcPct val="100000"/>
              </a:lnSpc>
              <a:spcBef>
                <a:spcPts val="300"/>
              </a:spcBef>
              <a:spcAft>
                <a:spcPts val="0"/>
              </a:spcAft>
              <a:buClrTx/>
              <a:buSzTx/>
              <a:buFont typeface="Arial" panose="020B0604020202020204" pitchFamily="34" charset="0"/>
              <a:buChar char="•"/>
              <a:tabLst/>
              <a:defRPr/>
            </a:pPr>
            <a:r>
              <a:rPr lang="en-GB" sz="1000" dirty="0">
                <a:solidFill>
                  <a:schemeClr val="bg1"/>
                </a:solidFill>
                <a:latin typeface="Century Gothic"/>
                <a:cs typeface="Arial" pitchFamily="34" charset="0"/>
              </a:rPr>
              <a:t>Care homes</a:t>
            </a:r>
            <a:endParaRPr kumimoji="0" lang="en-GB" sz="1000" i="0" u="none" strike="noStrike" kern="1200" cap="none" spc="0" normalizeH="0" baseline="0" noProof="0" dirty="0">
              <a:ln>
                <a:noFill/>
              </a:ln>
              <a:solidFill>
                <a:schemeClr val="bg1"/>
              </a:solidFill>
              <a:effectLst/>
              <a:uLnTx/>
              <a:uFillTx/>
              <a:latin typeface="Century Gothic"/>
              <a:ea typeface="+mn-ea"/>
              <a:cs typeface="Arial" pitchFamily="34" charset="0"/>
            </a:endParaRPr>
          </a:p>
          <a:p>
            <a:pPr marL="285750" marR="0" lvl="0" indent="-285750" algn="l" defTabSz="914400" rtl="0" eaLnBrk="1" fontAlgn="auto" latinLnBrk="0" hangingPunct="1">
              <a:lnSpc>
                <a:spcPct val="100000"/>
              </a:lnSpc>
              <a:spcBef>
                <a:spcPts val="300"/>
              </a:spcBef>
              <a:spcAft>
                <a:spcPts val="0"/>
              </a:spcAft>
              <a:buClrTx/>
              <a:buSzTx/>
              <a:buFont typeface="Arial" panose="020B0604020202020204" pitchFamily="34" charset="0"/>
              <a:buChar char="•"/>
              <a:tabLst/>
              <a:defRPr/>
            </a:pPr>
            <a:r>
              <a:rPr kumimoji="0" lang="en-GB" sz="1000" i="0" u="none" strike="noStrike" kern="1200" cap="none" spc="0" normalizeH="0" baseline="0" noProof="0" dirty="0">
                <a:ln>
                  <a:noFill/>
                </a:ln>
                <a:solidFill>
                  <a:schemeClr val="bg1"/>
                </a:solidFill>
                <a:effectLst/>
                <a:uLnTx/>
                <a:uFillTx/>
                <a:latin typeface="Century Gothic"/>
                <a:ea typeface="+mn-ea"/>
                <a:cs typeface="Arial" pitchFamily="34" charset="0"/>
              </a:rPr>
              <a:t>Older Adult mental health</a:t>
            </a:r>
          </a:p>
          <a:p>
            <a:pPr marL="285750" marR="0" lvl="0" indent="-285750" algn="l" defTabSz="914400" rtl="0" eaLnBrk="1" fontAlgn="auto" latinLnBrk="0" hangingPunct="1">
              <a:lnSpc>
                <a:spcPct val="100000"/>
              </a:lnSpc>
              <a:spcBef>
                <a:spcPts val="300"/>
              </a:spcBef>
              <a:spcAft>
                <a:spcPts val="0"/>
              </a:spcAft>
              <a:buClrTx/>
              <a:buSzTx/>
              <a:buFont typeface="Arial" panose="020B0604020202020204" pitchFamily="34" charset="0"/>
              <a:buChar char="•"/>
              <a:tabLst/>
              <a:defRPr/>
            </a:pPr>
            <a:r>
              <a:rPr kumimoji="0" lang="en-GB" sz="1000" i="0" u="none" strike="noStrike" kern="1200" cap="none" spc="0" normalizeH="0" baseline="0" noProof="0" dirty="0">
                <a:ln>
                  <a:noFill/>
                </a:ln>
                <a:solidFill>
                  <a:schemeClr val="bg1"/>
                </a:solidFill>
                <a:effectLst/>
                <a:uLnTx/>
                <a:uFillTx/>
                <a:latin typeface="Century Gothic"/>
                <a:ea typeface="+mn-ea"/>
                <a:cs typeface="Arial" pitchFamily="34" charset="0"/>
              </a:rPr>
              <a:t>Adult MH for young onset</a:t>
            </a:r>
          </a:p>
          <a:p>
            <a:pPr marL="285750" marR="0" lvl="0" indent="-285750" algn="l" defTabSz="914400" rtl="0" eaLnBrk="1" fontAlgn="auto" latinLnBrk="0" hangingPunct="1">
              <a:lnSpc>
                <a:spcPct val="100000"/>
              </a:lnSpc>
              <a:spcBef>
                <a:spcPts val="300"/>
              </a:spcBef>
              <a:spcAft>
                <a:spcPts val="0"/>
              </a:spcAft>
              <a:buClrTx/>
              <a:buSzTx/>
              <a:buFont typeface="Arial" panose="020B0604020202020204" pitchFamily="34" charset="0"/>
              <a:buChar char="•"/>
              <a:tabLst/>
              <a:defRPr/>
            </a:pPr>
            <a:r>
              <a:rPr kumimoji="0" lang="en-GB" sz="1000" i="0" u="none" strike="noStrike" kern="1200" cap="none" spc="0" normalizeH="0" baseline="0" noProof="0" dirty="0">
                <a:ln>
                  <a:noFill/>
                </a:ln>
                <a:solidFill>
                  <a:schemeClr val="bg1"/>
                </a:solidFill>
                <a:effectLst/>
                <a:uLnTx/>
                <a:uFillTx/>
                <a:latin typeface="Century Gothic"/>
                <a:ea typeface="+mn-ea"/>
                <a:cs typeface="Arial" pitchFamily="34" charset="0"/>
              </a:rPr>
              <a:t>Advice and advice on training as required from DWTs in the community and acute settings</a:t>
            </a:r>
          </a:p>
          <a:p>
            <a:pPr marL="285750" marR="0" lvl="0" indent="-285750" algn="l" defTabSz="914400" rtl="0" eaLnBrk="1" fontAlgn="auto" latinLnBrk="0" hangingPunct="1">
              <a:lnSpc>
                <a:spcPct val="100000"/>
              </a:lnSpc>
              <a:spcBef>
                <a:spcPts val="300"/>
              </a:spcBef>
              <a:spcAft>
                <a:spcPts val="0"/>
              </a:spcAft>
              <a:buClrTx/>
              <a:buSzTx/>
              <a:buFont typeface="Arial" panose="020B0604020202020204" pitchFamily="34" charset="0"/>
              <a:buChar char="•"/>
              <a:tabLst/>
              <a:defRPr/>
            </a:pPr>
            <a:r>
              <a:rPr kumimoji="0" lang="en-GB" sz="1000" i="0" u="none" strike="noStrike" kern="1200" cap="none" spc="0" normalizeH="0" baseline="0" noProof="0" dirty="0">
                <a:ln>
                  <a:noFill/>
                </a:ln>
                <a:solidFill>
                  <a:schemeClr val="bg1"/>
                </a:solidFill>
                <a:effectLst/>
                <a:uLnTx/>
                <a:uFillTx/>
                <a:latin typeface="Century Gothic"/>
                <a:ea typeface="+mn-ea"/>
                <a:cs typeface="Arial" pitchFamily="34" charset="0"/>
              </a:rPr>
              <a:t>Secondary care and SPC consultants as required</a:t>
            </a:r>
          </a:p>
          <a:p>
            <a:pPr marL="0" marR="0" lvl="0" indent="0" algn="l" defTabSz="914400" rtl="0" eaLnBrk="1" fontAlgn="auto" latinLnBrk="0" hangingPunct="1">
              <a:lnSpc>
                <a:spcPct val="100000"/>
              </a:lnSpc>
              <a:spcBef>
                <a:spcPts val="300"/>
              </a:spcBef>
              <a:spcAft>
                <a:spcPts val="0"/>
              </a:spcAft>
              <a:buClrTx/>
              <a:buSzTx/>
              <a:buFontTx/>
              <a:buNone/>
              <a:tabLst/>
              <a:defRPr/>
            </a:pPr>
            <a:r>
              <a:rPr kumimoji="0" lang="en-GB" sz="1000" i="0" u="none" strike="noStrike" kern="1200" cap="none" spc="0" normalizeH="0" baseline="0" noProof="0" dirty="0">
                <a:ln>
                  <a:noFill/>
                </a:ln>
                <a:solidFill>
                  <a:srgbClr val="0077B7"/>
                </a:solidFill>
                <a:effectLst/>
                <a:uLnTx/>
                <a:uFillTx/>
                <a:latin typeface="Century Gothic"/>
                <a:ea typeface="+mn-ea"/>
                <a:cs typeface="Arial" pitchFamily="34" charset="0"/>
              </a:rPr>
              <a:t> </a:t>
            </a:r>
          </a:p>
        </p:txBody>
      </p:sp>
      <p:sp>
        <p:nvSpPr>
          <p:cNvPr id="74" name="Arrow: Right 73">
            <a:extLst>
              <a:ext uri="{FF2B5EF4-FFF2-40B4-BE49-F238E27FC236}">
                <a16:creationId xmlns:a16="http://schemas.microsoft.com/office/drawing/2014/main" id="{78E96853-C6A0-41A9-B521-454D313036F0}"/>
              </a:ext>
            </a:extLst>
          </p:cNvPr>
          <p:cNvSpPr/>
          <p:nvPr/>
        </p:nvSpPr>
        <p:spPr>
          <a:xfrm>
            <a:off x="177800" y="6439431"/>
            <a:ext cx="11798852" cy="403230"/>
          </a:xfrm>
          <a:prstGeom prst="rightArrow">
            <a:avLst/>
          </a:prstGeom>
          <a:solidFill>
            <a:srgbClr val="7265CF"/>
          </a:solidFill>
          <a:ln w="12700" cap="flat" cmpd="sng" algn="ctr">
            <a:solidFill>
              <a:srgbClr val="70AD47">
                <a:lumMod val="60000"/>
                <a:lumOff val="40000"/>
              </a:srgbClr>
            </a:solidFill>
            <a:prstDash val="solid"/>
            <a:miter lim="800000"/>
          </a:ln>
          <a:effectLst>
            <a:outerShdw blurRad="50800" dist="38100" dir="5400000" algn="t" rotWithShape="0">
              <a:prstClr val="black">
                <a:alpha val="40000"/>
              </a:prst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1" i="0" u="none" strike="noStrike" kern="0" cap="none" spc="0" normalizeH="0" baseline="0" noProof="0">
                <a:ln>
                  <a:noFill/>
                </a:ln>
                <a:solidFill>
                  <a:schemeClr val="bg2"/>
                </a:solidFill>
                <a:effectLst/>
                <a:uLnTx/>
                <a:uFillTx/>
                <a:latin typeface="Century Gothic"/>
                <a:ea typeface="+mn-ea"/>
                <a:cs typeface="+mn-cs"/>
              </a:rPr>
              <a:t>Underpinned by communication plan,  recognising experts by experience, access to assistive technology etc. Implementation of the Recognition and Good Work Training Frameworks</a:t>
            </a:r>
          </a:p>
        </p:txBody>
      </p:sp>
      <p:sp>
        <p:nvSpPr>
          <p:cNvPr id="76" name="TextBox 75">
            <a:extLst>
              <a:ext uri="{FF2B5EF4-FFF2-40B4-BE49-F238E27FC236}">
                <a16:creationId xmlns:a16="http://schemas.microsoft.com/office/drawing/2014/main" id="{4013BB23-6028-469D-A041-4FABA6E25B11}"/>
              </a:ext>
            </a:extLst>
          </p:cNvPr>
          <p:cNvSpPr txBox="1"/>
          <p:nvPr/>
        </p:nvSpPr>
        <p:spPr bwMode="gray">
          <a:xfrm>
            <a:off x="366710" y="1189446"/>
            <a:ext cx="2847126" cy="1200329"/>
          </a:xfrm>
          <a:prstGeom prst="rect">
            <a:avLst/>
          </a:prstGeom>
          <a:solidFill>
            <a:schemeClr val="bg2"/>
          </a:solidFill>
          <a:ln>
            <a:solidFill>
              <a:srgbClr val="EE781F"/>
            </a:solidFill>
          </a:ln>
          <a:effectLst>
            <a:outerShdw blurRad="50800" dist="38100" dir="5400000" algn="t" rotWithShape="0">
              <a:prstClr val="black">
                <a:alpha val="40000"/>
              </a:prstClr>
            </a:outerShdw>
          </a:effectLst>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1" i="0" u="none" strike="noStrike" kern="1200" cap="none" spc="0" normalizeH="0" baseline="0" noProof="0">
                <a:ln>
                  <a:noFill/>
                </a:ln>
                <a:solidFill>
                  <a:srgbClr val="EC6906"/>
                </a:solidFill>
                <a:effectLst/>
                <a:uLnTx/>
                <a:uFillTx/>
                <a:latin typeface="Century Gothic"/>
                <a:ea typeface="+mn-ea"/>
                <a:cs typeface="+mn-cs"/>
              </a:rPr>
              <a:t>All staff are prepared to care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0" i="1" u="none" strike="noStrike" kern="1200" cap="none" spc="0" normalizeH="0" baseline="0" noProof="0">
                <a:ln>
                  <a:noFill/>
                </a:ln>
                <a:solidFill>
                  <a:srgbClr val="000000"/>
                </a:solidFill>
                <a:effectLst/>
                <a:uLnTx/>
                <a:uFillTx/>
                <a:latin typeface="Century Gothic"/>
                <a:ea typeface="+mn-ea"/>
                <a:cs typeface="+mn-cs"/>
              </a:rPr>
              <a:t>Wherever I am, health and care staff bring empathy, skills and expertise and give me competent, confident and compassionate care.</a:t>
            </a:r>
            <a:endParaRPr kumimoji="0" lang="en-GB" sz="1200" b="1" i="0" u="none" strike="noStrike" kern="1200" cap="none" spc="0" normalizeH="0" baseline="0" noProof="0">
              <a:ln>
                <a:noFill/>
              </a:ln>
              <a:solidFill>
                <a:srgbClr val="000000"/>
              </a:solidFill>
              <a:effectLst/>
              <a:uLnTx/>
              <a:uFillTx/>
              <a:latin typeface="Century Gothic"/>
              <a:ea typeface="+mn-ea"/>
              <a:cs typeface="+mn-cs"/>
            </a:endParaRPr>
          </a:p>
        </p:txBody>
      </p:sp>
      <p:grpSp>
        <p:nvGrpSpPr>
          <p:cNvPr id="77" name="Group 76">
            <a:extLst>
              <a:ext uri="{FF2B5EF4-FFF2-40B4-BE49-F238E27FC236}">
                <a16:creationId xmlns:a16="http://schemas.microsoft.com/office/drawing/2014/main" id="{8A96025F-8CCF-484A-9273-66D00D71522B}"/>
              </a:ext>
            </a:extLst>
          </p:cNvPr>
          <p:cNvGrpSpPr/>
          <p:nvPr/>
        </p:nvGrpSpPr>
        <p:grpSpPr>
          <a:xfrm>
            <a:off x="3348464" y="1027696"/>
            <a:ext cx="5331265" cy="5931992"/>
            <a:chOff x="3765081" y="929237"/>
            <a:chExt cx="5331265" cy="5931992"/>
          </a:xfrm>
        </p:grpSpPr>
        <p:grpSp>
          <p:nvGrpSpPr>
            <p:cNvPr id="60" name="Group 59">
              <a:extLst>
                <a:ext uri="{FF2B5EF4-FFF2-40B4-BE49-F238E27FC236}">
                  <a16:creationId xmlns:a16="http://schemas.microsoft.com/office/drawing/2014/main" id="{C0A9FE4C-352E-4225-BDAC-0D8B24AF3588}"/>
                </a:ext>
              </a:extLst>
            </p:cNvPr>
            <p:cNvGrpSpPr/>
            <p:nvPr/>
          </p:nvGrpSpPr>
          <p:grpSpPr>
            <a:xfrm>
              <a:off x="3765081" y="929237"/>
              <a:ext cx="5331265" cy="5931992"/>
              <a:chOff x="3921492" y="926008"/>
              <a:chExt cx="5331265" cy="5931992"/>
            </a:xfrm>
          </p:grpSpPr>
          <p:grpSp>
            <p:nvGrpSpPr>
              <p:cNvPr id="57" name="Group 56">
                <a:extLst>
                  <a:ext uri="{FF2B5EF4-FFF2-40B4-BE49-F238E27FC236}">
                    <a16:creationId xmlns:a16="http://schemas.microsoft.com/office/drawing/2014/main" id="{3527BA8A-9FA5-42A0-A623-AD3E98557785}"/>
                  </a:ext>
                </a:extLst>
              </p:cNvPr>
              <p:cNvGrpSpPr/>
              <p:nvPr/>
            </p:nvGrpSpPr>
            <p:grpSpPr>
              <a:xfrm>
                <a:off x="3921492" y="926008"/>
                <a:ext cx="5331265" cy="5931992"/>
                <a:chOff x="6453081" y="1112735"/>
                <a:chExt cx="5331265" cy="5931992"/>
              </a:xfrm>
            </p:grpSpPr>
            <p:grpSp>
              <p:nvGrpSpPr>
                <p:cNvPr id="5" name="Group 21">
                  <a:extLst>
                    <a:ext uri="{FF2B5EF4-FFF2-40B4-BE49-F238E27FC236}">
                      <a16:creationId xmlns:a16="http://schemas.microsoft.com/office/drawing/2014/main" id="{EE52B4E1-EAE1-45C2-AF2C-26D55609BCFA}"/>
                    </a:ext>
                  </a:extLst>
                </p:cNvPr>
                <p:cNvGrpSpPr>
                  <a:grpSpLocks noChangeAspect="1"/>
                </p:cNvGrpSpPr>
                <p:nvPr/>
              </p:nvGrpSpPr>
              <p:grpSpPr bwMode="auto">
                <a:xfrm>
                  <a:off x="7199531" y="1890385"/>
                  <a:ext cx="3794792" cy="3781446"/>
                  <a:chOff x="2834" y="1156"/>
                  <a:chExt cx="2011" cy="2008"/>
                </a:xfrm>
                <a:solidFill>
                  <a:srgbClr val="BEE8FF"/>
                </a:solidFill>
                <a:effectLst>
                  <a:outerShdw blurRad="50800" dist="38100" dir="5400000" algn="t" rotWithShape="0">
                    <a:prstClr val="black">
                      <a:alpha val="40000"/>
                    </a:prstClr>
                  </a:outerShdw>
                </a:effectLst>
              </p:grpSpPr>
              <p:sp>
                <p:nvSpPr>
                  <p:cNvPr id="6" name="Freeform 22">
                    <a:extLst>
                      <a:ext uri="{FF2B5EF4-FFF2-40B4-BE49-F238E27FC236}">
                        <a16:creationId xmlns:a16="http://schemas.microsoft.com/office/drawing/2014/main" id="{5F714C80-3543-4CF1-AB48-2082E33F2C72}"/>
                      </a:ext>
                    </a:extLst>
                  </p:cNvPr>
                  <p:cNvSpPr>
                    <a:spLocks/>
                  </p:cNvSpPr>
                  <p:nvPr/>
                </p:nvSpPr>
                <p:spPr bwMode="auto">
                  <a:xfrm>
                    <a:off x="3840" y="1156"/>
                    <a:ext cx="786" cy="1004"/>
                  </a:xfrm>
                  <a:custGeom>
                    <a:avLst/>
                    <a:gdLst>
                      <a:gd name="T0" fmla="*/ 0 w 1573"/>
                      <a:gd name="T1" fmla="*/ 0 h 2007"/>
                      <a:gd name="T2" fmla="*/ 58 w 1573"/>
                      <a:gd name="T3" fmla="*/ 0 h 2007"/>
                      <a:gd name="T4" fmla="*/ 115 w 1573"/>
                      <a:gd name="T5" fmla="*/ 2 h 2007"/>
                      <a:gd name="T6" fmla="*/ 171 w 1573"/>
                      <a:gd name="T7" fmla="*/ 6 h 2007"/>
                      <a:gd name="T8" fmla="*/ 229 w 1573"/>
                      <a:gd name="T9" fmla="*/ 12 h 2007"/>
                      <a:gd name="T10" fmla="*/ 284 w 1573"/>
                      <a:gd name="T11" fmla="*/ 19 h 2007"/>
                      <a:gd name="T12" fmla="*/ 340 w 1573"/>
                      <a:gd name="T13" fmla="*/ 29 h 2007"/>
                      <a:gd name="T14" fmla="*/ 396 w 1573"/>
                      <a:gd name="T15" fmla="*/ 39 h 2007"/>
                      <a:gd name="T16" fmla="*/ 452 w 1573"/>
                      <a:gd name="T17" fmla="*/ 50 h 2007"/>
                      <a:gd name="T18" fmla="*/ 505 w 1573"/>
                      <a:gd name="T19" fmla="*/ 63 h 2007"/>
                      <a:gd name="T20" fmla="*/ 559 w 1573"/>
                      <a:gd name="T21" fmla="*/ 79 h 2007"/>
                      <a:gd name="T22" fmla="*/ 613 w 1573"/>
                      <a:gd name="T23" fmla="*/ 94 h 2007"/>
                      <a:gd name="T24" fmla="*/ 667 w 1573"/>
                      <a:gd name="T25" fmla="*/ 113 h 2007"/>
                      <a:gd name="T26" fmla="*/ 719 w 1573"/>
                      <a:gd name="T27" fmla="*/ 133 h 2007"/>
                      <a:gd name="T28" fmla="*/ 770 w 1573"/>
                      <a:gd name="T29" fmla="*/ 152 h 2007"/>
                      <a:gd name="T30" fmla="*/ 822 w 1573"/>
                      <a:gd name="T31" fmla="*/ 175 h 2007"/>
                      <a:gd name="T32" fmla="*/ 872 w 1573"/>
                      <a:gd name="T33" fmla="*/ 198 h 2007"/>
                      <a:gd name="T34" fmla="*/ 922 w 1573"/>
                      <a:gd name="T35" fmla="*/ 223 h 2007"/>
                      <a:gd name="T36" fmla="*/ 972 w 1573"/>
                      <a:gd name="T37" fmla="*/ 250 h 2007"/>
                      <a:gd name="T38" fmla="*/ 1020 w 1573"/>
                      <a:gd name="T39" fmla="*/ 276 h 2007"/>
                      <a:gd name="T40" fmla="*/ 1068 w 1573"/>
                      <a:gd name="T41" fmla="*/ 307 h 2007"/>
                      <a:gd name="T42" fmla="*/ 1116 w 1573"/>
                      <a:gd name="T43" fmla="*/ 336 h 2007"/>
                      <a:gd name="T44" fmla="*/ 1162 w 1573"/>
                      <a:gd name="T45" fmla="*/ 369 h 2007"/>
                      <a:gd name="T46" fmla="*/ 1208 w 1573"/>
                      <a:gd name="T47" fmla="*/ 401 h 2007"/>
                      <a:gd name="T48" fmla="*/ 1253 w 1573"/>
                      <a:gd name="T49" fmla="*/ 436 h 2007"/>
                      <a:gd name="T50" fmla="*/ 1295 w 1573"/>
                      <a:gd name="T51" fmla="*/ 472 h 2007"/>
                      <a:gd name="T52" fmla="*/ 1339 w 1573"/>
                      <a:gd name="T53" fmla="*/ 509 h 2007"/>
                      <a:gd name="T54" fmla="*/ 1420 w 1573"/>
                      <a:gd name="T55" fmla="*/ 585 h 2007"/>
                      <a:gd name="T56" fmla="*/ 1499 w 1573"/>
                      <a:gd name="T57" fmla="*/ 668 h 2007"/>
                      <a:gd name="T58" fmla="*/ 1573 w 1573"/>
                      <a:gd name="T59" fmla="*/ 756 h 2007"/>
                      <a:gd name="T60" fmla="*/ 0 w 1573"/>
                      <a:gd name="T61" fmla="*/ 2007 h 2007"/>
                      <a:gd name="T62" fmla="*/ 0 w 1573"/>
                      <a:gd name="T63" fmla="*/ 0 h 20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573" h="2007">
                        <a:moveTo>
                          <a:pt x="0" y="0"/>
                        </a:moveTo>
                        <a:lnTo>
                          <a:pt x="58" y="0"/>
                        </a:lnTo>
                        <a:lnTo>
                          <a:pt x="115" y="2"/>
                        </a:lnTo>
                        <a:lnTo>
                          <a:pt x="171" y="6"/>
                        </a:lnTo>
                        <a:lnTo>
                          <a:pt x="229" y="12"/>
                        </a:lnTo>
                        <a:lnTo>
                          <a:pt x="284" y="19"/>
                        </a:lnTo>
                        <a:lnTo>
                          <a:pt x="340" y="29"/>
                        </a:lnTo>
                        <a:lnTo>
                          <a:pt x="396" y="39"/>
                        </a:lnTo>
                        <a:lnTo>
                          <a:pt x="452" y="50"/>
                        </a:lnTo>
                        <a:lnTo>
                          <a:pt x="505" y="63"/>
                        </a:lnTo>
                        <a:lnTo>
                          <a:pt x="559" y="79"/>
                        </a:lnTo>
                        <a:lnTo>
                          <a:pt x="613" y="94"/>
                        </a:lnTo>
                        <a:lnTo>
                          <a:pt x="667" y="113"/>
                        </a:lnTo>
                        <a:lnTo>
                          <a:pt x="719" y="133"/>
                        </a:lnTo>
                        <a:lnTo>
                          <a:pt x="770" y="152"/>
                        </a:lnTo>
                        <a:lnTo>
                          <a:pt x="822" y="175"/>
                        </a:lnTo>
                        <a:lnTo>
                          <a:pt x="872" y="198"/>
                        </a:lnTo>
                        <a:lnTo>
                          <a:pt x="922" y="223"/>
                        </a:lnTo>
                        <a:lnTo>
                          <a:pt x="972" y="250"/>
                        </a:lnTo>
                        <a:lnTo>
                          <a:pt x="1020" y="276"/>
                        </a:lnTo>
                        <a:lnTo>
                          <a:pt x="1068" y="307"/>
                        </a:lnTo>
                        <a:lnTo>
                          <a:pt x="1116" y="336"/>
                        </a:lnTo>
                        <a:lnTo>
                          <a:pt x="1162" y="369"/>
                        </a:lnTo>
                        <a:lnTo>
                          <a:pt x="1208" y="401"/>
                        </a:lnTo>
                        <a:lnTo>
                          <a:pt x="1253" y="436"/>
                        </a:lnTo>
                        <a:lnTo>
                          <a:pt x="1295" y="472"/>
                        </a:lnTo>
                        <a:lnTo>
                          <a:pt x="1339" y="509"/>
                        </a:lnTo>
                        <a:lnTo>
                          <a:pt x="1420" y="585"/>
                        </a:lnTo>
                        <a:lnTo>
                          <a:pt x="1499" y="668"/>
                        </a:lnTo>
                        <a:lnTo>
                          <a:pt x="1573" y="756"/>
                        </a:lnTo>
                        <a:lnTo>
                          <a:pt x="0" y="2007"/>
                        </a:lnTo>
                        <a:lnTo>
                          <a:pt x="0" y="0"/>
                        </a:lnTo>
                        <a:close/>
                      </a:path>
                    </a:pathLst>
                  </a:custGeom>
                  <a:grpFill/>
                  <a:ln w="9525">
                    <a:solidFill>
                      <a:srgbClr val="000000"/>
                    </a:solid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ZA" sz="1800" b="0" i="0" u="none" strike="noStrike" kern="1200" cap="none" spc="0" normalizeH="0" baseline="0" noProof="0">
                      <a:ln>
                        <a:noFill/>
                      </a:ln>
                      <a:solidFill>
                        <a:srgbClr val="0077B7"/>
                      </a:solidFill>
                      <a:effectLst/>
                      <a:uLnTx/>
                      <a:uFillTx/>
                      <a:latin typeface="Book Antiqua"/>
                      <a:ea typeface="+mn-ea"/>
                      <a:cs typeface="+mn-cs"/>
                    </a:endParaRPr>
                  </a:p>
                </p:txBody>
              </p:sp>
              <p:sp>
                <p:nvSpPr>
                  <p:cNvPr id="7" name="Freeform 23">
                    <a:extLst>
                      <a:ext uri="{FF2B5EF4-FFF2-40B4-BE49-F238E27FC236}">
                        <a16:creationId xmlns:a16="http://schemas.microsoft.com/office/drawing/2014/main" id="{3EFC9F14-7C8A-41B4-A898-C33DD2303B60}"/>
                      </a:ext>
                    </a:extLst>
                  </p:cNvPr>
                  <p:cNvSpPr>
                    <a:spLocks/>
                  </p:cNvSpPr>
                  <p:nvPr/>
                </p:nvSpPr>
                <p:spPr bwMode="auto">
                  <a:xfrm>
                    <a:off x="3840" y="1156"/>
                    <a:ext cx="786" cy="1004"/>
                  </a:xfrm>
                  <a:custGeom>
                    <a:avLst/>
                    <a:gdLst>
                      <a:gd name="T0" fmla="*/ 0 w 1573"/>
                      <a:gd name="T1" fmla="*/ 0 h 2007"/>
                      <a:gd name="T2" fmla="*/ 58 w 1573"/>
                      <a:gd name="T3" fmla="*/ 0 h 2007"/>
                      <a:gd name="T4" fmla="*/ 115 w 1573"/>
                      <a:gd name="T5" fmla="*/ 2 h 2007"/>
                      <a:gd name="T6" fmla="*/ 171 w 1573"/>
                      <a:gd name="T7" fmla="*/ 6 h 2007"/>
                      <a:gd name="T8" fmla="*/ 229 w 1573"/>
                      <a:gd name="T9" fmla="*/ 12 h 2007"/>
                      <a:gd name="T10" fmla="*/ 284 w 1573"/>
                      <a:gd name="T11" fmla="*/ 19 h 2007"/>
                      <a:gd name="T12" fmla="*/ 340 w 1573"/>
                      <a:gd name="T13" fmla="*/ 29 h 2007"/>
                      <a:gd name="T14" fmla="*/ 396 w 1573"/>
                      <a:gd name="T15" fmla="*/ 39 h 2007"/>
                      <a:gd name="T16" fmla="*/ 452 w 1573"/>
                      <a:gd name="T17" fmla="*/ 50 h 2007"/>
                      <a:gd name="T18" fmla="*/ 505 w 1573"/>
                      <a:gd name="T19" fmla="*/ 63 h 2007"/>
                      <a:gd name="T20" fmla="*/ 559 w 1573"/>
                      <a:gd name="T21" fmla="*/ 79 h 2007"/>
                      <a:gd name="T22" fmla="*/ 613 w 1573"/>
                      <a:gd name="T23" fmla="*/ 94 h 2007"/>
                      <a:gd name="T24" fmla="*/ 667 w 1573"/>
                      <a:gd name="T25" fmla="*/ 113 h 2007"/>
                      <a:gd name="T26" fmla="*/ 719 w 1573"/>
                      <a:gd name="T27" fmla="*/ 133 h 2007"/>
                      <a:gd name="T28" fmla="*/ 770 w 1573"/>
                      <a:gd name="T29" fmla="*/ 152 h 2007"/>
                      <a:gd name="T30" fmla="*/ 822 w 1573"/>
                      <a:gd name="T31" fmla="*/ 175 h 2007"/>
                      <a:gd name="T32" fmla="*/ 872 w 1573"/>
                      <a:gd name="T33" fmla="*/ 198 h 2007"/>
                      <a:gd name="T34" fmla="*/ 922 w 1573"/>
                      <a:gd name="T35" fmla="*/ 223 h 2007"/>
                      <a:gd name="T36" fmla="*/ 972 w 1573"/>
                      <a:gd name="T37" fmla="*/ 250 h 2007"/>
                      <a:gd name="T38" fmla="*/ 1020 w 1573"/>
                      <a:gd name="T39" fmla="*/ 276 h 2007"/>
                      <a:gd name="T40" fmla="*/ 1068 w 1573"/>
                      <a:gd name="T41" fmla="*/ 307 h 2007"/>
                      <a:gd name="T42" fmla="*/ 1116 w 1573"/>
                      <a:gd name="T43" fmla="*/ 336 h 2007"/>
                      <a:gd name="T44" fmla="*/ 1162 w 1573"/>
                      <a:gd name="T45" fmla="*/ 369 h 2007"/>
                      <a:gd name="T46" fmla="*/ 1208 w 1573"/>
                      <a:gd name="T47" fmla="*/ 401 h 2007"/>
                      <a:gd name="T48" fmla="*/ 1253 w 1573"/>
                      <a:gd name="T49" fmla="*/ 436 h 2007"/>
                      <a:gd name="T50" fmla="*/ 1295 w 1573"/>
                      <a:gd name="T51" fmla="*/ 472 h 2007"/>
                      <a:gd name="T52" fmla="*/ 1339 w 1573"/>
                      <a:gd name="T53" fmla="*/ 509 h 2007"/>
                      <a:gd name="T54" fmla="*/ 1420 w 1573"/>
                      <a:gd name="T55" fmla="*/ 585 h 2007"/>
                      <a:gd name="T56" fmla="*/ 1499 w 1573"/>
                      <a:gd name="T57" fmla="*/ 668 h 2007"/>
                      <a:gd name="T58" fmla="*/ 1573 w 1573"/>
                      <a:gd name="T59" fmla="*/ 756 h 2007"/>
                      <a:gd name="T60" fmla="*/ 0 w 1573"/>
                      <a:gd name="T61" fmla="*/ 2007 h 2007"/>
                      <a:gd name="T62" fmla="*/ 0 w 1573"/>
                      <a:gd name="T63" fmla="*/ 0 h 20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573" h="2007">
                        <a:moveTo>
                          <a:pt x="0" y="0"/>
                        </a:moveTo>
                        <a:lnTo>
                          <a:pt x="58" y="0"/>
                        </a:lnTo>
                        <a:lnTo>
                          <a:pt x="115" y="2"/>
                        </a:lnTo>
                        <a:lnTo>
                          <a:pt x="171" y="6"/>
                        </a:lnTo>
                        <a:lnTo>
                          <a:pt x="229" y="12"/>
                        </a:lnTo>
                        <a:lnTo>
                          <a:pt x="284" y="19"/>
                        </a:lnTo>
                        <a:lnTo>
                          <a:pt x="340" y="29"/>
                        </a:lnTo>
                        <a:lnTo>
                          <a:pt x="396" y="39"/>
                        </a:lnTo>
                        <a:lnTo>
                          <a:pt x="452" y="50"/>
                        </a:lnTo>
                        <a:lnTo>
                          <a:pt x="505" y="63"/>
                        </a:lnTo>
                        <a:lnTo>
                          <a:pt x="559" y="79"/>
                        </a:lnTo>
                        <a:lnTo>
                          <a:pt x="613" y="94"/>
                        </a:lnTo>
                        <a:lnTo>
                          <a:pt x="667" y="113"/>
                        </a:lnTo>
                        <a:lnTo>
                          <a:pt x="719" y="133"/>
                        </a:lnTo>
                        <a:lnTo>
                          <a:pt x="770" y="152"/>
                        </a:lnTo>
                        <a:lnTo>
                          <a:pt x="822" y="175"/>
                        </a:lnTo>
                        <a:lnTo>
                          <a:pt x="872" y="198"/>
                        </a:lnTo>
                        <a:lnTo>
                          <a:pt x="922" y="223"/>
                        </a:lnTo>
                        <a:lnTo>
                          <a:pt x="972" y="250"/>
                        </a:lnTo>
                        <a:lnTo>
                          <a:pt x="1020" y="276"/>
                        </a:lnTo>
                        <a:lnTo>
                          <a:pt x="1068" y="307"/>
                        </a:lnTo>
                        <a:lnTo>
                          <a:pt x="1116" y="336"/>
                        </a:lnTo>
                        <a:lnTo>
                          <a:pt x="1162" y="369"/>
                        </a:lnTo>
                        <a:lnTo>
                          <a:pt x="1208" y="401"/>
                        </a:lnTo>
                        <a:lnTo>
                          <a:pt x="1253" y="436"/>
                        </a:lnTo>
                        <a:lnTo>
                          <a:pt x="1295" y="472"/>
                        </a:lnTo>
                        <a:lnTo>
                          <a:pt x="1339" y="509"/>
                        </a:lnTo>
                        <a:lnTo>
                          <a:pt x="1420" y="585"/>
                        </a:lnTo>
                        <a:lnTo>
                          <a:pt x="1499" y="668"/>
                        </a:lnTo>
                        <a:lnTo>
                          <a:pt x="1573" y="756"/>
                        </a:lnTo>
                        <a:lnTo>
                          <a:pt x="0" y="2007"/>
                        </a:lnTo>
                        <a:lnTo>
                          <a:pt x="0" y="0"/>
                        </a:lnTo>
                      </a:path>
                    </a:pathLst>
                  </a:custGeom>
                  <a:solidFill>
                    <a:srgbClr val="B6C7F3"/>
                  </a:solidFill>
                  <a:ln w="19050">
                    <a:solidFill>
                      <a:schemeClr val="bg2"/>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ZA" sz="1800" b="0" i="0" u="none" strike="noStrike" kern="1200" cap="none" spc="0" normalizeH="0" baseline="0" noProof="0">
                      <a:ln>
                        <a:noFill/>
                      </a:ln>
                      <a:solidFill>
                        <a:srgbClr val="0077B7"/>
                      </a:solidFill>
                      <a:effectLst/>
                      <a:uLnTx/>
                      <a:uFillTx/>
                      <a:latin typeface="Book Antiqua"/>
                      <a:ea typeface="+mn-ea"/>
                      <a:cs typeface="+mn-cs"/>
                    </a:endParaRPr>
                  </a:p>
                </p:txBody>
              </p:sp>
              <p:sp>
                <p:nvSpPr>
                  <p:cNvPr id="8" name="Freeform 24">
                    <a:extLst>
                      <a:ext uri="{FF2B5EF4-FFF2-40B4-BE49-F238E27FC236}">
                        <a16:creationId xmlns:a16="http://schemas.microsoft.com/office/drawing/2014/main" id="{BC9CFECD-ACAD-450E-A697-30F42773FB16}"/>
                      </a:ext>
                    </a:extLst>
                  </p:cNvPr>
                  <p:cNvSpPr>
                    <a:spLocks/>
                  </p:cNvSpPr>
                  <p:nvPr/>
                </p:nvSpPr>
                <p:spPr bwMode="auto">
                  <a:xfrm>
                    <a:off x="3840" y="1534"/>
                    <a:ext cx="1005" cy="849"/>
                  </a:xfrm>
                  <a:custGeom>
                    <a:avLst/>
                    <a:gdLst>
                      <a:gd name="T0" fmla="*/ 1573 w 2011"/>
                      <a:gd name="T1" fmla="*/ 0 h 1698"/>
                      <a:gd name="T2" fmla="*/ 1608 w 2011"/>
                      <a:gd name="T3" fmla="*/ 44 h 1698"/>
                      <a:gd name="T4" fmla="*/ 1641 w 2011"/>
                      <a:gd name="T5" fmla="*/ 90 h 1698"/>
                      <a:gd name="T6" fmla="*/ 1673 w 2011"/>
                      <a:gd name="T7" fmla="*/ 138 h 1698"/>
                      <a:gd name="T8" fmla="*/ 1704 w 2011"/>
                      <a:gd name="T9" fmla="*/ 186 h 1698"/>
                      <a:gd name="T10" fmla="*/ 1733 w 2011"/>
                      <a:gd name="T11" fmla="*/ 234 h 1698"/>
                      <a:gd name="T12" fmla="*/ 1762 w 2011"/>
                      <a:gd name="T13" fmla="*/ 282 h 1698"/>
                      <a:gd name="T14" fmla="*/ 1789 w 2011"/>
                      <a:gd name="T15" fmla="*/ 332 h 1698"/>
                      <a:gd name="T16" fmla="*/ 1814 w 2011"/>
                      <a:gd name="T17" fmla="*/ 384 h 1698"/>
                      <a:gd name="T18" fmla="*/ 1837 w 2011"/>
                      <a:gd name="T19" fmla="*/ 434 h 1698"/>
                      <a:gd name="T20" fmla="*/ 1860 w 2011"/>
                      <a:gd name="T21" fmla="*/ 486 h 1698"/>
                      <a:gd name="T22" fmla="*/ 1879 w 2011"/>
                      <a:gd name="T23" fmla="*/ 537 h 1698"/>
                      <a:gd name="T24" fmla="*/ 1898 w 2011"/>
                      <a:gd name="T25" fmla="*/ 591 h 1698"/>
                      <a:gd name="T26" fmla="*/ 1917 w 2011"/>
                      <a:gd name="T27" fmla="*/ 643 h 1698"/>
                      <a:gd name="T28" fmla="*/ 1933 w 2011"/>
                      <a:gd name="T29" fmla="*/ 697 h 1698"/>
                      <a:gd name="T30" fmla="*/ 1948 w 2011"/>
                      <a:gd name="T31" fmla="*/ 750 h 1698"/>
                      <a:gd name="T32" fmla="*/ 1962 w 2011"/>
                      <a:gd name="T33" fmla="*/ 804 h 1698"/>
                      <a:gd name="T34" fmla="*/ 1973 w 2011"/>
                      <a:gd name="T35" fmla="*/ 860 h 1698"/>
                      <a:gd name="T36" fmla="*/ 1983 w 2011"/>
                      <a:gd name="T37" fmla="*/ 915 h 1698"/>
                      <a:gd name="T38" fmla="*/ 1992 w 2011"/>
                      <a:gd name="T39" fmla="*/ 969 h 1698"/>
                      <a:gd name="T40" fmla="*/ 1998 w 2011"/>
                      <a:gd name="T41" fmla="*/ 1025 h 1698"/>
                      <a:gd name="T42" fmla="*/ 2004 w 2011"/>
                      <a:gd name="T43" fmla="*/ 1080 h 1698"/>
                      <a:gd name="T44" fmla="*/ 2008 w 2011"/>
                      <a:gd name="T45" fmla="*/ 1136 h 1698"/>
                      <a:gd name="T46" fmla="*/ 2010 w 2011"/>
                      <a:gd name="T47" fmla="*/ 1193 h 1698"/>
                      <a:gd name="T48" fmla="*/ 2011 w 2011"/>
                      <a:gd name="T49" fmla="*/ 1249 h 1698"/>
                      <a:gd name="T50" fmla="*/ 2011 w 2011"/>
                      <a:gd name="T51" fmla="*/ 1305 h 1698"/>
                      <a:gd name="T52" fmla="*/ 2008 w 2011"/>
                      <a:gd name="T53" fmla="*/ 1362 h 1698"/>
                      <a:gd name="T54" fmla="*/ 2004 w 2011"/>
                      <a:gd name="T55" fmla="*/ 1418 h 1698"/>
                      <a:gd name="T56" fmla="*/ 2000 w 2011"/>
                      <a:gd name="T57" fmla="*/ 1474 h 1698"/>
                      <a:gd name="T58" fmla="*/ 1992 w 2011"/>
                      <a:gd name="T59" fmla="*/ 1531 h 1698"/>
                      <a:gd name="T60" fmla="*/ 1983 w 2011"/>
                      <a:gd name="T61" fmla="*/ 1587 h 1698"/>
                      <a:gd name="T62" fmla="*/ 1973 w 2011"/>
                      <a:gd name="T63" fmla="*/ 1642 h 1698"/>
                      <a:gd name="T64" fmla="*/ 1962 w 2011"/>
                      <a:gd name="T65" fmla="*/ 1698 h 1698"/>
                      <a:gd name="T66" fmla="*/ 0 w 2011"/>
                      <a:gd name="T67" fmla="*/ 1251 h 1698"/>
                      <a:gd name="T68" fmla="*/ 1573 w 2011"/>
                      <a:gd name="T69" fmla="*/ 0 h 16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2011" h="1698">
                        <a:moveTo>
                          <a:pt x="1573" y="0"/>
                        </a:moveTo>
                        <a:lnTo>
                          <a:pt x="1608" y="44"/>
                        </a:lnTo>
                        <a:lnTo>
                          <a:pt x="1641" y="90"/>
                        </a:lnTo>
                        <a:lnTo>
                          <a:pt x="1673" y="138"/>
                        </a:lnTo>
                        <a:lnTo>
                          <a:pt x="1704" y="186"/>
                        </a:lnTo>
                        <a:lnTo>
                          <a:pt x="1733" y="234"/>
                        </a:lnTo>
                        <a:lnTo>
                          <a:pt x="1762" y="282"/>
                        </a:lnTo>
                        <a:lnTo>
                          <a:pt x="1789" y="332"/>
                        </a:lnTo>
                        <a:lnTo>
                          <a:pt x="1814" y="384"/>
                        </a:lnTo>
                        <a:lnTo>
                          <a:pt x="1837" y="434"/>
                        </a:lnTo>
                        <a:lnTo>
                          <a:pt x="1860" y="486"/>
                        </a:lnTo>
                        <a:lnTo>
                          <a:pt x="1879" y="537"/>
                        </a:lnTo>
                        <a:lnTo>
                          <a:pt x="1898" y="591"/>
                        </a:lnTo>
                        <a:lnTo>
                          <a:pt x="1917" y="643"/>
                        </a:lnTo>
                        <a:lnTo>
                          <a:pt x="1933" y="697"/>
                        </a:lnTo>
                        <a:lnTo>
                          <a:pt x="1948" y="750"/>
                        </a:lnTo>
                        <a:lnTo>
                          <a:pt x="1962" y="804"/>
                        </a:lnTo>
                        <a:lnTo>
                          <a:pt x="1973" y="860"/>
                        </a:lnTo>
                        <a:lnTo>
                          <a:pt x="1983" y="915"/>
                        </a:lnTo>
                        <a:lnTo>
                          <a:pt x="1992" y="969"/>
                        </a:lnTo>
                        <a:lnTo>
                          <a:pt x="1998" y="1025"/>
                        </a:lnTo>
                        <a:lnTo>
                          <a:pt x="2004" y="1080"/>
                        </a:lnTo>
                        <a:lnTo>
                          <a:pt x="2008" y="1136"/>
                        </a:lnTo>
                        <a:lnTo>
                          <a:pt x="2010" y="1193"/>
                        </a:lnTo>
                        <a:lnTo>
                          <a:pt x="2011" y="1249"/>
                        </a:lnTo>
                        <a:lnTo>
                          <a:pt x="2011" y="1305"/>
                        </a:lnTo>
                        <a:lnTo>
                          <a:pt x="2008" y="1362"/>
                        </a:lnTo>
                        <a:lnTo>
                          <a:pt x="2004" y="1418"/>
                        </a:lnTo>
                        <a:lnTo>
                          <a:pt x="2000" y="1474"/>
                        </a:lnTo>
                        <a:lnTo>
                          <a:pt x="1992" y="1531"/>
                        </a:lnTo>
                        <a:lnTo>
                          <a:pt x="1983" y="1587"/>
                        </a:lnTo>
                        <a:lnTo>
                          <a:pt x="1973" y="1642"/>
                        </a:lnTo>
                        <a:lnTo>
                          <a:pt x="1962" y="1698"/>
                        </a:lnTo>
                        <a:lnTo>
                          <a:pt x="0" y="1251"/>
                        </a:lnTo>
                        <a:lnTo>
                          <a:pt x="1573" y="0"/>
                        </a:lnTo>
                        <a:close/>
                      </a:path>
                    </a:pathLst>
                  </a:custGeom>
                  <a:grpFill/>
                  <a:ln w="9525">
                    <a:solidFill>
                      <a:srgbClr val="000000"/>
                    </a:solid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ZA" sz="1800" b="0" i="0" u="none" strike="noStrike" kern="1200" cap="none" spc="0" normalizeH="0" baseline="0" noProof="0">
                      <a:ln>
                        <a:noFill/>
                      </a:ln>
                      <a:solidFill>
                        <a:srgbClr val="0077B7"/>
                      </a:solidFill>
                      <a:effectLst/>
                      <a:uLnTx/>
                      <a:uFillTx/>
                      <a:latin typeface="Book Antiqua"/>
                      <a:ea typeface="+mn-ea"/>
                      <a:cs typeface="+mn-cs"/>
                    </a:endParaRPr>
                  </a:p>
                </p:txBody>
              </p:sp>
              <p:sp>
                <p:nvSpPr>
                  <p:cNvPr id="9" name="Freeform 25">
                    <a:extLst>
                      <a:ext uri="{FF2B5EF4-FFF2-40B4-BE49-F238E27FC236}">
                        <a16:creationId xmlns:a16="http://schemas.microsoft.com/office/drawing/2014/main" id="{F04AE071-5B05-4917-BD0B-F7A63A72914F}"/>
                      </a:ext>
                    </a:extLst>
                  </p:cNvPr>
                  <p:cNvSpPr>
                    <a:spLocks/>
                  </p:cNvSpPr>
                  <p:nvPr/>
                </p:nvSpPr>
                <p:spPr bwMode="auto">
                  <a:xfrm>
                    <a:off x="3840" y="1534"/>
                    <a:ext cx="1005" cy="849"/>
                  </a:xfrm>
                  <a:custGeom>
                    <a:avLst/>
                    <a:gdLst>
                      <a:gd name="T0" fmla="*/ 1573 w 2011"/>
                      <a:gd name="T1" fmla="*/ 0 h 1698"/>
                      <a:gd name="T2" fmla="*/ 1608 w 2011"/>
                      <a:gd name="T3" fmla="*/ 44 h 1698"/>
                      <a:gd name="T4" fmla="*/ 1641 w 2011"/>
                      <a:gd name="T5" fmla="*/ 90 h 1698"/>
                      <a:gd name="T6" fmla="*/ 1673 w 2011"/>
                      <a:gd name="T7" fmla="*/ 138 h 1698"/>
                      <a:gd name="T8" fmla="*/ 1704 w 2011"/>
                      <a:gd name="T9" fmla="*/ 186 h 1698"/>
                      <a:gd name="T10" fmla="*/ 1733 w 2011"/>
                      <a:gd name="T11" fmla="*/ 234 h 1698"/>
                      <a:gd name="T12" fmla="*/ 1762 w 2011"/>
                      <a:gd name="T13" fmla="*/ 282 h 1698"/>
                      <a:gd name="T14" fmla="*/ 1789 w 2011"/>
                      <a:gd name="T15" fmla="*/ 332 h 1698"/>
                      <a:gd name="T16" fmla="*/ 1814 w 2011"/>
                      <a:gd name="T17" fmla="*/ 384 h 1698"/>
                      <a:gd name="T18" fmla="*/ 1837 w 2011"/>
                      <a:gd name="T19" fmla="*/ 434 h 1698"/>
                      <a:gd name="T20" fmla="*/ 1860 w 2011"/>
                      <a:gd name="T21" fmla="*/ 486 h 1698"/>
                      <a:gd name="T22" fmla="*/ 1879 w 2011"/>
                      <a:gd name="T23" fmla="*/ 537 h 1698"/>
                      <a:gd name="T24" fmla="*/ 1898 w 2011"/>
                      <a:gd name="T25" fmla="*/ 591 h 1698"/>
                      <a:gd name="T26" fmla="*/ 1917 w 2011"/>
                      <a:gd name="T27" fmla="*/ 643 h 1698"/>
                      <a:gd name="T28" fmla="*/ 1933 w 2011"/>
                      <a:gd name="T29" fmla="*/ 697 h 1698"/>
                      <a:gd name="T30" fmla="*/ 1948 w 2011"/>
                      <a:gd name="T31" fmla="*/ 750 h 1698"/>
                      <a:gd name="T32" fmla="*/ 1962 w 2011"/>
                      <a:gd name="T33" fmla="*/ 804 h 1698"/>
                      <a:gd name="T34" fmla="*/ 1973 w 2011"/>
                      <a:gd name="T35" fmla="*/ 860 h 1698"/>
                      <a:gd name="T36" fmla="*/ 1983 w 2011"/>
                      <a:gd name="T37" fmla="*/ 915 h 1698"/>
                      <a:gd name="T38" fmla="*/ 1992 w 2011"/>
                      <a:gd name="T39" fmla="*/ 969 h 1698"/>
                      <a:gd name="T40" fmla="*/ 1998 w 2011"/>
                      <a:gd name="T41" fmla="*/ 1025 h 1698"/>
                      <a:gd name="T42" fmla="*/ 2004 w 2011"/>
                      <a:gd name="T43" fmla="*/ 1080 h 1698"/>
                      <a:gd name="T44" fmla="*/ 2008 w 2011"/>
                      <a:gd name="T45" fmla="*/ 1136 h 1698"/>
                      <a:gd name="T46" fmla="*/ 2010 w 2011"/>
                      <a:gd name="T47" fmla="*/ 1193 h 1698"/>
                      <a:gd name="T48" fmla="*/ 2011 w 2011"/>
                      <a:gd name="T49" fmla="*/ 1249 h 1698"/>
                      <a:gd name="T50" fmla="*/ 2011 w 2011"/>
                      <a:gd name="T51" fmla="*/ 1305 h 1698"/>
                      <a:gd name="T52" fmla="*/ 2008 w 2011"/>
                      <a:gd name="T53" fmla="*/ 1362 h 1698"/>
                      <a:gd name="T54" fmla="*/ 2004 w 2011"/>
                      <a:gd name="T55" fmla="*/ 1418 h 1698"/>
                      <a:gd name="T56" fmla="*/ 2000 w 2011"/>
                      <a:gd name="T57" fmla="*/ 1474 h 1698"/>
                      <a:gd name="T58" fmla="*/ 1992 w 2011"/>
                      <a:gd name="T59" fmla="*/ 1531 h 1698"/>
                      <a:gd name="T60" fmla="*/ 1983 w 2011"/>
                      <a:gd name="T61" fmla="*/ 1587 h 1698"/>
                      <a:gd name="T62" fmla="*/ 1973 w 2011"/>
                      <a:gd name="T63" fmla="*/ 1642 h 1698"/>
                      <a:gd name="T64" fmla="*/ 1962 w 2011"/>
                      <a:gd name="T65" fmla="*/ 1698 h 1698"/>
                      <a:gd name="T66" fmla="*/ 0 w 2011"/>
                      <a:gd name="T67" fmla="*/ 1251 h 1698"/>
                      <a:gd name="T68" fmla="*/ 1573 w 2011"/>
                      <a:gd name="T69" fmla="*/ 0 h 16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2011" h="1698">
                        <a:moveTo>
                          <a:pt x="1573" y="0"/>
                        </a:moveTo>
                        <a:lnTo>
                          <a:pt x="1608" y="44"/>
                        </a:lnTo>
                        <a:lnTo>
                          <a:pt x="1641" y="90"/>
                        </a:lnTo>
                        <a:lnTo>
                          <a:pt x="1673" y="138"/>
                        </a:lnTo>
                        <a:lnTo>
                          <a:pt x="1704" y="186"/>
                        </a:lnTo>
                        <a:lnTo>
                          <a:pt x="1733" y="234"/>
                        </a:lnTo>
                        <a:lnTo>
                          <a:pt x="1762" y="282"/>
                        </a:lnTo>
                        <a:lnTo>
                          <a:pt x="1789" y="332"/>
                        </a:lnTo>
                        <a:lnTo>
                          <a:pt x="1814" y="384"/>
                        </a:lnTo>
                        <a:lnTo>
                          <a:pt x="1837" y="434"/>
                        </a:lnTo>
                        <a:lnTo>
                          <a:pt x="1860" y="486"/>
                        </a:lnTo>
                        <a:lnTo>
                          <a:pt x="1879" y="537"/>
                        </a:lnTo>
                        <a:lnTo>
                          <a:pt x="1898" y="591"/>
                        </a:lnTo>
                        <a:lnTo>
                          <a:pt x="1917" y="643"/>
                        </a:lnTo>
                        <a:lnTo>
                          <a:pt x="1933" y="697"/>
                        </a:lnTo>
                        <a:lnTo>
                          <a:pt x="1948" y="750"/>
                        </a:lnTo>
                        <a:lnTo>
                          <a:pt x="1962" y="804"/>
                        </a:lnTo>
                        <a:lnTo>
                          <a:pt x="1973" y="860"/>
                        </a:lnTo>
                        <a:lnTo>
                          <a:pt x="1983" y="915"/>
                        </a:lnTo>
                        <a:lnTo>
                          <a:pt x="1992" y="969"/>
                        </a:lnTo>
                        <a:lnTo>
                          <a:pt x="1998" y="1025"/>
                        </a:lnTo>
                        <a:lnTo>
                          <a:pt x="2004" y="1080"/>
                        </a:lnTo>
                        <a:lnTo>
                          <a:pt x="2008" y="1136"/>
                        </a:lnTo>
                        <a:lnTo>
                          <a:pt x="2010" y="1193"/>
                        </a:lnTo>
                        <a:lnTo>
                          <a:pt x="2011" y="1249"/>
                        </a:lnTo>
                        <a:lnTo>
                          <a:pt x="2011" y="1305"/>
                        </a:lnTo>
                        <a:lnTo>
                          <a:pt x="2008" y="1362"/>
                        </a:lnTo>
                        <a:lnTo>
                          <a:pt x="2004" y="1418"/>
                        </a:lnTo>
                        <a:lnTo>
                          <a:pt x="2000" y="1474"/>
                        </a:lnTo>
                        <a:lnTo>
                          <a:pt x="1992" y="1531"/>
                        </a:lnTo>
                        <a:lnTo>
                          <a:pt x="1983" y="1587"/>
                        </a:lnTo>
                        <a:lnTo>
                          <a:pt x="1973" y="1642"/>
                        </a:lnTo>
                        <a:lnTo>
                          <a:pt x="1962" y="1698"/>
                        </a:lnTo>
                        <a:lnTo>
                          <a:pt x="0" y="1251"/>
                        </a:lnTo>
                        <a:lnTo>
                          <a:pt x="1573" y="0"/>
                        </a:lnTo>
                      </a:path>
                    </a:pathLst>
                  </a:custGeom>
                  <a:solidFill>
                    <a:srgbClr val="B6C7F3"/>
                  </a:solidFill>
                  <a:ln w="19050">
                    <a:solidFill>
                      <a:schemeClr val="bg2"/>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ZA" sz="1800" b="0" i="0" u="none" strike="noStrike" kern="1200" cap="none" spc="0" normalizeH="0" baseline="0" noProof="0">
                      <a:ln>
                        <a:noFill/>
                      </a:ln>
                      <a:solidFill>
                        <a:srgbClr val="0077B7"/>
                      </a:solidFill>
                      <a:effectLst/>
                      <a:uLnTx/>
                      <a:uFillTx/>
                      <a:latin typeface="Book Antiqua"/>
                      <a:ea typeface="+mn-ea"/>
                      <a:cs typeface="+mn-cs"/>
                    </a:endParaRPr>
                  </a:p>
                </p:txBody>
              </p:sp>
              <p:sp>
                <p:nvSpPr>
                  <p:cNvPr id="10" name="Freeform 26">
                    <a:extLst>
                      <a:ext uri="{FF2B5EF4-FFF2-40B4-BE49-F238E27FC236}">
                        <a16:creationId xmlns:a16="http://schemas.microsoft.com/office/drawing/2014/main" id="{D34F1278-F47F-4EAB-9894-ED451B79D770}"/>
                      </a:ext>
                    </a:extLst>
                  </p:cNvPr>
                  <p:cNvSpPr>
                    <a:spLocks/>
                  </p:cNvSpPr>
                  <p:nvPr/>
                </p:nvSpPr>
                <p:spPr bwMode="auto">
                  <a:xfrm>
                    <a:off x="3840" y="2160"/>
                    <a:ext cx="980" cy="904"/>
                  </a:xfrm>
                  <a:custGeom>
                    <a:avLst/>
                    <a:gdLst>
                      <a:gd name="T0" fmla="*/ 1962 w 1962"/>
                      <a:gd name="T1" fmla="*/ 447 h 1809"/>
                      <a:gd name="T2" fmla="*/ 1948 w 1962"/>
                      <a:gd name="T3" fmla="*/ 503 h 1809"/>
                      <a:gd name="T4" fmla="*/ 1933 w 1962"/>
                      <a:gd name="T5" fmla="*/ 558 h 1809"/>
                      <a:gd name="T6" fmla="*/ 1915 w 1962"/>
                      <a:gd name="T7" fmla="*/ 612 h 1809"/>
                      <a:gd name="T8" fmla="*/ 1898 w 1962"/>
                      <a:gd name="T9" fmla="*/ 666 h 1809"/>
                      <a:gd name="T10" fmla="*/ 1879 w 1962"/>
                      <a:gd name="T11" fmla="*/ 720 h 1809"/>
                      <a:gd name="T12" fmla="*/ 1858 w 1962"/>
                      <a:gd name="T13" fmla="*/ 771 h 1809"/>
                      <a:gd name="T14" fmla="*/ 1835 w 1962"/>
                      <a:gd name="T15" fmla="*/ 823 h 1809"/>
                      <a:gd name="T16" fmla="*/ 1812 w 1962"/>
                      <a:gd name="T17" fmla="*/ 875 h 1809"/>
                      <a:gd name="T18" fmla="*/ 1787 w 1962"/>
                      <a:gd name="T19" fmla="*/ 925 h 1809"/>
                      <a:gd name="T20" fmla="*/ 1760 w 1962"/>
                      <a:gd name="T21" fmla="*/ 975 h 1809"/>
                      <a:gd name="T22" fmla="*/ 1731 w 1962"/>
                      <a:gd name="T23" fmla="*/ 1023 h 1809"/>
                      <a:gd name="T24" fmla="*/ 1702 w 1962"/>
                      <a:gd name="T25" fmla="*/ 1071 h 1809"/>
                      <a:gd name="T26" fmla="*/ 1671 w 1962"/>
                      <a:gd name="T27" fmla="*/ 1117 h 1809"/>
                      <a:gd name="T28" fmla="*/ 1641 w 1962"/>
                      <a:gd name="T29" fmla="*/ 1163 h 1809"/>
                      <a:gd name="T30" fmla="*/ 1573 w 1962"/>
                      <a:gd name="T31" fmla="*/ 1253 h 1809"/>
                      <a:gd name="T32" fmla="*/ 1500 w 1962"/>
                      <a:gd name="T33" fmla="*/ 1337 h 1809"/>
                      <a:gd name="T34" fmla="*/ 1424 w 1962"/>
                      <a:gd name="T35" fmla="*/ 1420 h 1809"/>
                      <a:gd name="T36" fmla="*/ 1343 w 1962"/>
                      <a:gd name="T37" fmla="*/ 1497 h 1809"/>
                      <a:gd name="T38" fmla="*/ 1256 w 1962"/>
                      <a:gd name="T39" fmla="*/ 1569 h 1809"/>
                      <a:gd name="T40" fmla="*/ 1166 w 1962"/>
                      <a:gd name="T41" fmla="*/ 1637 h 1809"/>
                      <a:gd name="T42" fmla="*/ 1120 w 1962"/>
                      <a:gd name="T43" fmla="*/ 1669 h 1809"/>
                      <a:gd name="T44" fmla="*/ 1072 w 1962"/>
                      <a:gd name="T45" fmla="*/ 1700 h 1809"/>
                      <a:gd name="T46" fmla="*/ 1024 w 1962"/>
                      <a:gd name="T47" fmla="*/ 1729 h 1809"/>
                      <a:gd name="T48" fmla="*/ 974 w 1962"/>
                      <a:gd name="T49" fmla="*/ 1757 h 1809"/>
                      <a:gd name="T50" fmla="*/ 924 w 1962"/>
                      <a:gd name="T51" fmla="*/ 1784 h 1809"/>
                      <a:gd name="T52" fmla="*/ 872 w 1962"/>
                      <a:gd name="T53" fmla="*/ 1809 h 1809"/>
                      <a:gd name="T54" fmla="*/ 0 w 1962"/>
                      <a:gd name="T55" fmla="*/ 0 h 1809"/>
                      <a:gd name="T56" fmla="*/ 1962 w 1962"/>
                      <a:gd name="T57" fmla="*/ 447 h 18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1962" h="1809">
                        <a:moveTo>
                          <a:pt x="1962" y="447"/>
                        </a:moveTo>
                        <a:lnTo>
                          <a:pt x="1948" y="503"/>
                        </a:lnTo>
                        <a:lnTo>
                          <a:pt x="1933" y="558"/>
                        </a:lnTo>
                        <a:lnTo>
                          <a:pt x="1915" y="612"/>
                        </a:lnTo>
                        <a:lnTo>
                          <a:pt x="1898" y="666"/>
                        </a:lnTo>
                        <a:lnTo>
                          <a:pt x="1879" y="720"/>
                        </a:lnTo>
                        <a:lnTo>
                          <a:pt x="1858" y="771"/>
                        </a:lnTo>
                        <a:lnTo>
                          <a:pt x="1835" y="823"/>
                        </a:lnTo>
                        <a:lnTo>
                          <a:pt x="1812" y="875"/>
                        </a:lnTo>
                        <a:lnTo>
                          <a:pt x="1787" y="925"/>
                        </a:lnTo>
                        <a:lnTo>
                          <a:pt x="1760" y="975"/>
                        </a:lnTo>
                        <a:lnTo>
                          <a:pt x="1731" y="1023"/>
                        </a:lnTo>
                        <a:lnTo>
                          <a:pt x="1702" y="1071"/>
                        </a:lnTo>
                        <a:lnTo>
                          <a:pt x="1671" y="1117"/>
                        </a:lnTo>
                        <a:lnTo>
                          <a:pt x="1641" y="1163"/>
                        </a:lnTo>
                        <a:lnTo>
                          <a:pt x="1573" y="1253"/>
                        </a:lnTo>
                        <a:lnTo>
                          <a:pt x="1500" y="1337"/>
                        </a:lnTo>
                        <a:lnTo>
                          <a:pt x="1424" y="1420"/>
                        </a:lnTo>
                        <a:lnTo>
                          <a:pt x="1343" y="1497"/>
                        </a:lnTo>
                        <a:lnTo>
                          <a:pt x="1256" y="1569"/>
                        </a:lnTo>
                        <a:lnTo>
                          <a:pt x="1166" y="1637"/>
                        </a:lnTo>
                        <a:lnTo>
                          <a:pt x="1120" y="1669"/>
                        </a:lnTo>
                        <a:lnTo>
                          <a:pt x="1072" y="1700"/>
                        </a:lnTo>
                        <a:lnTo>
                          <a:pt x="1024" y="1729"/>
                        </a:lnTo>
                        <a:lnTo>
                          <a:pt x="974" y="1757"/>
                        </a:lnTo>
                        <a:lnTo>
                          <a:pt x="924" y="1784"/>
                        </a:lnTo>
                        <a:lnTo>
                          <a:pt x="872" y="1809"/>
                        </a:lnTo>
                        <a:lnTo>
                          <a:pt x="0" y="0"/>
                        </a:lnTo>
                        <a:lnTo>
                          <a:pt x="1962" y="447"/>
                        </a:lnTo>
                        <a:close/>
                      </a:path>
                    </a:pathLst>
                  </a:custGeom>
                  <a:grpFill/>
                  <a:ln w="9525">
                    <a:solidFill>
                      <a:srgbClr val="000000"/>
                    </a:solid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ZA" sz="1800" b="0" i="0" u="none" strike="noStrike" kern="1200" cap="none" spc="0" normalizeH="0" baseline="0" noProof="0">
                      <a:ln>
                        <a:noFill/>
                      </a:ln>
                      <a:solidFill>
                        <a:srgbClr val="0077B7"/>
                      </a:solidFill>
                      <a:effectLst/>
                      <a:uLnTx/>
                      <a:uFillTx/>
                      <a:latin typeface="Book Antiqua"/>
                      <a:ea typeface="+mn-ea"/>
                      <a:cs typeface="+mn-cs"/>
                    </a:endParaRPr>
                  </a:p>
                </p:txBody>
              </p:sp>
              <p:sp>
                <p:nvSpPr>
                  <p:cNvPr id="11" name="Freeform 27">
                    <a:extLst>
                      <a:ext uri="{FF2B5EF4-FFF2-40B4-BE49-F238E27FC236}">
                        <a16:creationId xmlns:a16="http://schemas.microsoft.com/office/drawing/2014/main" id="{F151DE9E-922D-4CDD-9A26-B49F9078FF98}"/>
                      </a:ext>
                    </a:extLst>
                  </p:cNvPr>
                  <p:cNvSpPr>
                    <a:spLocks/>
                  </p:cNvSpPr>
                  <p:nvPr/>
                </p:nvSpPr>
                <p:spPr bwMode="auto">
                  <a:xfrm>
                    <a:off x="3840" y="2160"/>
                    <a:ext cx="980" cy="904"/>
                  </a:xfrm>
                  <a:custGeom>
                    <a:avLst/>
                    <a:gdLst>
                      <a:gd name="T0" fmla="*/ 1962 w 1962"/>
                      <a:gd name="T1" fmla="*/ 447 h 1809"/>
                      <a:gd name="T2" fmla="*/ 1948 w 1962"/>
                      <a:gd name="T3" fmla="*/ 503 h 1809"/>
                      <a:gd name="T4" fmla="*/ 1933 w 1962"/>
                      <a:gd name="T5" fmla="*/ 558 h 1809"/>
                      <a:gd name="T6" fmla="*/ 1915 w 1962"/>
                      <a:gd name="T7" fmla="*/ 612 h 1809"/>
                      <a:gd name="T8" fmla="*/ 1898 w 1962"/>
                      <a:gd name="T9" fmla="*/ 666 h 1809"/>
                      <a:gd name="T10" fmla="*/ 1879 w 1962"/>
                      <a:gd name="T11" fmla="*/ 720 h 1809"/>
                      <a:gd name="T12" fmla="*/ 1858 w 1962"/>
                      <a:gd name="T13" fmla="*/ 771 h 1809"/>
                      <a:gd name="T14" fmla="*/ 1835 w 1962"/>
                      <a:gd name="T15" fmla="*/ 823 h 1809"/>
                      <a:gd name="T16" fmla="*/ 1812 w 1962"/>
                      <a:gd name="T17" fmla="*/ 875 h 1809"/>
                      <a:gd name="T18" fmla="*/ 1787 w 1962"/>
                      <a:gd name="T19" fmla="*/ 925 h 1809"/>
                      <a:gd name="T20" fmla="*/ 1760 w 1962"/>
                      <a:gd name="T21" fmla="*/ 975 h 1809"/>
                      <a:gd name="T22" fmla="*/ 1731 w 1962"/>
                      <a:gd name="T23" fmla="*/ 1023 h 1809"/>
                      <a:gd name="T24" fmla="*/ 1702 w 1962"/>
                      <a:gd name="T25" fmla="*/ 1071 h 1809"/>
                      <a:gd name="T26" fmla="*/ 1671 w 1962"/>
                      <a:gd name="T27" fmla="*/ 1117 h 1809"/>
                      <a:gd name="T28" fmla="*/ 1641 w 1962"/>
                      <a:gd name="T29" fmla="*/ 1163 h 1809"/>
                      <a:gd name="T30" fmla="*/ 1573 w 1962"/>
                      <a:gd name="T31" fmla="*/ 1253 h 1809"/>
                      <a:gd name="T32" fmla="*/ 1500 w 1962"/>
                      <a:gd name="T33" fmla="*/ 1337 h 1809"/>
                      <a:gd name="T34" fmla="*/ 1424 w 1962"/>
                      <a:gd name="T35" fmla="*/ 1420 h 1809"/>
                      <a:gd name="T36" fmla="*/ 1343 w 1962"/>
                      <a:gd name="T37" fmla="*/ 1497 h 1809"/>
                      <a:gd name="T38" fmla="*/ 1256 w 1962"/>
                      <a:gd name="T39" fmla="*/ 1569 h 1809"/>
                      <a:gd name="T40" fmla="*/ 1166 w 1962"/>
                      <a:gd name="T41" fmla="*/ 1637 h 1809"/>
                      <a:gd name="T42" fmla="*/ 1120 w 1962"/>
                      <a:gd name="T43" fmla="*/ 1669 h 1809"/>
                      <a:gd name="T44" fmla="*/ 1072 w 1962"/>
                      <a:gd name="T45" fmla="*/ 1700 h 1809"/>
                      <a:gd name="T46" fmla="*/ 1024 w 1962"/>
                      <a:gd name="T47" fmla="*/ 1729 h 1809"/>
                      <a:gd name="T48" fmla="*/ 974 w 1962"/>
                      <a:gd name="T49" fmla="*/ 1757 h 1809"/>
                      <a:gd name="T50" fmla="*/ 924 w 1962"/>
                      <a:gd name="T51" fmla="*/ 1784 h 1809"/>
                      <a:gd name="T52" fmla="*/ 872 w 1962"/>
                      <a:gd name="T53" fmla="*/ 1809 h 1809"/>
                      <a:gd name="T54" fmla="*/ 0 w 1962"/>
                      <a:gd name="T55" fmla="*/ 0 h 1809"/>
                      <a:gd name="T56" fmla="*/ 1962 w 1962"/>
                      <a:gd name="T57" fmla="*/ 447 h 18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1962" h="1809">
                        <a:moveTo>
                          <a:pt x="1962" y="447"/>
                        </a:moveTo>
                        <a:lnTo>
                          <a:pt x="1948" y="503"/>
                        </a:lnTo>
                        <a:lnTo>
                          <a:pt x="1933" y="558"/>
                        </a:lnTo>
                        <a:lnTo>
                          <a:pt x="1915" y="612"/>
                        </a:lnTo>
                        <a:lnTo>
                          <a:pt x="1898" y="666"/>
                        </a:lnTo>
                        <a:lnTo>
                          <a:pt x="1879" y="720"/>
                        </a:lnTo>
                        <a:lnTo>
                          <a:pt x="1858" y="771"/>
                        </a:lnTo>
                        <a:lnTo>
                          <a:pt x="1835" y="823"/>
                        </a:lnTo>
                        <a:lnTo>
                          <a:pt x="1812" y="875"/>
                        </a:lnTo>
                        <a:lnTo>
                          <a:pt x="1787" y="925"/>
                        </a:lnTo>
                        <a:lnTo>
                          <a:pt x="1760" y="975"/>
                        </a:lnTo>
                        <a:lnTo>
                          <a:pt x="1731" y="1023"/>
                        </a:lnTo>
                        <a:lnTo>
                          <a:pt x="1702" y="1071"/>
                        </a:lnTo>
                        <a:lnTo>
                          <a:pt x="1671" y="1117"/>
                        </a:lnTo>
                        <a:lnTo>
                          <a:pt x="1641" y="1163"/>
                        </a:lnTo>
                        <a:lnTo>
                          <a:pt x="1573" y="1253"/>
                        </a:lnTo>
                        <a:lnTo>
                          <a:pt x="1500" y="1337"/>
                        </a:lnTo>
                        <a:lnTo>
                          <a:pt x="1424" y="1420"/>
                        </a:lnTo>
                        <a:lnTo>
                          <a:pt x="1343" y="1497"/>
                        </a:lnTo>
                        <a:lnTo>
                          <a:pt x="1256" y="1569"/>
                        </a:lnTo>
                        <a:lnTo>
                          <a:pt x="1166" y="1637"/>
                        </a:lnTo>
                        <a:lnTo>
                          <a:pt x="1120" y="1669"/>
                        </a:lnTo>
                        <a:lnTo>
                          <a:pt x="1072" y="1700"/>
                        </a:lnTo>
                        <a:lnTo>
                          <a:pt x="1024" y="1729"/>
                        </a:lnTo>
                        <a:lnTo>
                          <a:pt x="974" y="1757"/>
                        </a:lnTo>
                        <a:lnTo>
                          <a:pt x="924" y="1784"/>
                        </a:lnTo>
                        <a:lnTo>
                          <a:pt x="872" y="1809"/>
                        </a:lnTo>
                        <a:lnTo>
                          <a:pt x="0" y="0"/>
                        </a:lnTo>
                        <a:lnTo>
                          <a:pt x="1962" y="447"/>
                        </a:lnTo>
                      </a:path>
                    </a:pathLst>
                  </a:custGeom>
                  <a:solidFill>
                    <a:srgbClr val="B6C7F3"/>
                  </a:solidFill>
                  <a:ln w="19050">
                    <a:solidFill>
                      <a:schemeClr val="bg2"/>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ZA" sz="1800" b="0" i="0" u="none" strike="noStrike" kern="1200" cap="none" spc="0" normalizeH="0" baseline="0" noProof="0">
                      <a:ln>
                        <a:noFill/>
                      </a:ln>
                      <a:solidFill>
                        <a:srgbClr val="0077B7"/>
                      </a:solidFill>
                      <a:effectLst/>
                      <a:uLnTx/>
                      <a:uFillTx/>
                      <a:latin typeface="Book Antiqua"/>
                      <a:ea typeface="+mn-ea"/>
                      <a:cs typeface="+mn-cs"/>
                    </a:endParaRPr>
                  </a:p>
                </p:txBody>
              </p:sp>
              <p:sp>
                <p:nvSpPr>
                  <p:cNvPr id="12" name="Freeform 28">
                    <a:extLst>
                      <a:ext uri="{FF2B5EF4-FFF2-40B4-BE49-F238E27FC236}">
                        <a16:creationId xmlns:a16="http://schemas.microsoft.com/office/drawing/2014/main" id="{7AFD3F74-BC69-4F95-803F-0FA9F4CD0CFC}"/>
                      </a:ext>
                    </a:extLst>
                  </p:cNvPr>
                  <p:cNvSpPr>
                    <a:spLocks/>
                  </p:cNvSpPr>
                  <p:nvPr/>
                </p:nvSpPr>
                <p:spPr bwMode="auto">
                  <a:xfrm>
                    <a:off x="3403" y="2160"/>
                    <a:ext cx="873" cy="1004"/>
                  </a:xfrm>
                  <a:custGeom>
                    <a:avLst/>
                    <a:gdLst>
                      <a:gd name="T0" fmla="*/ 1744 w 1744"/>
                      <a:gd name="T1" fmla="*/ 1809 h 2009"/>
                      <a:gd name="T2" fmla="*/ 1692 w 1744"/>
                      <a:gd name="T3" fmla="*/ 1834 h 2009"/>
                      <a:gd name="T4" fmla="*/ 1640 w 1744"/>
                      <a:gd name="T5" fmla="*/ 1857 h 2009"/>
                      <a:gd name="T6" fmla="*/ 1587 w 1744"/>
                      <a:gd name="T7" fmla="*/ 1878 h 2009"/>
                      <a:gd name="T8" fmla="*/ 1535 w 1744"/>
                      <a:gd name="T9" fmla="*/ 1898 h 2009"/>
                      <a:gd name="T10" fmla="*/ 1481 w 1744"/>
                      <a:gd name="T11" fmla="*/ 1915 h 2009"/>
                      <a:gd name="T12" fmla="*/ 1425 w 1744"/>
                      <a:gd name="T13" fmla="*/ 1930 h 2009"/>
                      <a:gd name="T14" fmla="*/ 1372 w 1744"/>
                      <a:gd name="T15" fmla="*/ 1946 h 2009"/>
                      <a:gd name="T16" fmla="*/ 1318 w 1744"/>
                      <a:gd name="T17" fmla="*/ 1959 h 2009"/>
                      <a:gd name="T18" fmla="*/ 1262 w 1744"/>
                      <a:gd name="T19" fmla="*/ 1970 h 2009"/>
                      <a:gd name="T20" fmla="*/ 1206 w 1744"/>
                      <a:gd name="T21" fmla="*/ 1980 h 2009"/>
                      <a:gd name="T22" fmla="*/ 1151 w 1744"/>
                      <a:gd name="T23" fmla="*/ 1990 h 2009"/>
                      <a:gd name="T24" fmla="*/ 1095 w 1744"/>
                      <a:gd name="T25" fmla="*/ 1995 h 2009"/>
                      <a:gd name="T26" fmla="*/ 1039 w 1744"/>
                      <a:gd name="T27" fmla="*/ 2001 h 2009"/>
                      <a:gd name="T28" fmla="*/ 983 w 1744"/>
                      <a:gd name="T29" fmla="*/ 2005 h 2009"/>
                      <a:gd name="T30" fmla="*/ 928 w 1744"/>
                      <a:gd name="T31" fmla="*/ 2009 h 2009"/>
                      <a:gd name="T32" fmla="*/ 872 w 1744"/>
                      <a:gd name="T33" fmla="*/ 2009 h 2009"/>
                      <a:gd name="T34" fmla="*/ 816 w 1744"/>
                      <a:gd name="T35" fmla="*/ 2009 h 2009"/>
                      <a:gd name="T36" fmla="*/ 761 w 1744"/>
                      <a:gd name="T37" fmla="*/ 2005 h 2009"/>
                      <a:gd name="T38" fmla="*/ 705 w 1744"/>
                      <a:gd name="T39" fmla="*/ 2001 h 2009"/>
                      <a:gd name="T40" fmla="*/ 649 w 1744"/>
                      <a:gd name="T41" fmla="*/ 1995 h 2009"/>
                      <a:gd name="T42" fmla="*/ 593 w 1744"/>
                      <a:gd name="T43" fmla="*/ 1990 h 2009"/>
                      <a:gd name="T44" fmla="*/ 538 w 1744"/>
                      <a:gd name="T45" fmla="*/ 1980 h 2009"/>
                      <a:gd name="T46" fmla="*/ 482 w 1744"/>
                      <a:gd name="T47" fmla="*/ 1970 h 2009"/>
                      <a:gd name="T48" fmla="*/ 428 w 1744"/>
                      <a:gd name="T49" fmla="*/ 1959 h 2009"/>
                      <a:gd name="T50" fmla="*/ 373 w 1744"/>
                      <a:gd name="T51" fmla="*/ 1946 h 2009"/>
                      <a:gd name="T52" fmla="*/ 319 w 1744"/>
                      <a:gd name="T53" fmla="*/ 1930 h 2009"/>
                      <a:gd name="T54" fmla="*/ 265 w 1744"/>
                      <a:gd name="T55" fmla="*/ 1915 h 2009"/>
                      <a:gd name="T56" fmla="*/ 211 w 1744"/>
                      <a:gd name="T57" fmla="*/ 1898 h 2009"/>
                      <a:gd name="T58" fmla="*/ 157 w 1744"/>
                      <a:gd name="T59" fmla="*/ 1878 h 2009"/>
                      <a:gd name="T60" fmla="*/ 104 w 1744"/>
                      <a:gd name="T61" fmla="*/ 1857 h 2009"/>
                      <a:gd name="T62" fmla="*/ 52 w 1744"/>
                      <a:gd name="T63" fmla="*/ 1834 h 2009"/>
                      <a:gd name="T64" fmla="*/ 0 w 1744"/>
                      <a:gd name="T65" fmla="*/ 1809 h 2009"/>
                      <a:gd name="T66" fmla="*/ 872 w 1744"/>
                      <a:gd name="T67" fmla="*/ 0 h 2009"/>
                      <a:gd name="T68" fmla="*/ 1744 w 1744"/>
                      <a:gd name="T69" fmla="*/ 1809 h 20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1744" h="2009">
                        <a:moveTo>
                          <a:pt x="1744" y="1809"/>
                        </a:moveTo>
                        <a:lnTo>
                          <a:pt x="1692" y="1834"/>
                        </a:lnTo>
                        <a:lnTo>
                          <a:pt x="1640" y="1857"/>
                        </a:lnTo>
                        <a:lnTo>
                          <a:pt x="1587" y="1878"/>
                        </a:lnTo>
                        <a:lnTo>
                          <a:pt x="1535" y="1898"/>
                        </a:lnTo>
                        <a:lnTo>
                          <a:pt x="1481" y="1915"/>
                        </a:lnTo>
                        <a:lnTo>
                          <a:pt x="1425" y="1930"/>
                        </a:lnTo>
                        <a:lnTo>
                          <a:pt x="1372" y="1946"/>
                        </a:lnTo>
                        <a:lnTo>
                          <a:pt x="1318" y="1959"/>
                        </a:lnTo>
                        <a:lnTo>
                          <a:pt x="1262" y="1970"/>
                        </a:lnTo>
                        <a:lnTo>
                          <a:pt x="1206" y="1980"/>
                        </a:lnTo>
                        <a:lnTo>
                          <a:pt x="1151" y="1990"/>
                        </a:lnTo>
                        <a:lnTo>
                          <a:pt x="1095" y="1995"/>
                        </a:lnTo>
                        <a:lnTo>
                          <a:pt x="1039" y="2001"/>
                        </a:lnTo>
                        <a:lnTo>
                          <a:pt x="983" y="2005"/>
                        </a:lnTo>
                        <a:lnTo>
                          <a:pt x="928" y="2009"/>
                        </a:lnTo>
                        <a:lnTo>
                          <a:pt x="872" y="2009"/>
                        </a:lnTo>
                        <a:lnTo>
                          <a:pt x="816" y="2009"/>
                        </a:lnTo>
                        <a:lnTo>
                          <a:pt x="761" y="2005"/>
                        </a:lnTo>
                        <a:lnTo>
                          <a:pt x="705" y="2001"/>
                        </a:lnTo>
                        <a:lnTo>
                          <a:pt x="649" y="1995"/>
                        </a:lnTo>
                        <a:lnTo>
                          <a:pt x="593" y="1990"/>
                        </a:lnTo>
                        <a:lnTo>
                          <a:pt x="538" y="1980"/>
                        </a:lnTo>
                        <a:lnTo>
                          <a:pt x="482" y="1970"/>
                        </a:lnTo>
                        <a:lnTo>
                          <a:pt x="428" y="1959"/>
                        </a:lnTo>
                        <a:lnTo>
                          <a:pt x="373" y="1946"/>
                        </a:lnTo>
                        <a:lnTo>
                          <a:pt x="319" y="1930"/>
                        </a:lnTo>
                        <a:lnTo>
                          <a:pt x="265" y="1915"/>
                        </a:lnTo>
                        <a:lnTo>
                          <a:pt x="211" y="1898"/>
                        </a:lnTo>
                        <a:lnTo>
                          <a:pt x="157" y="1878"/>
                        </a:lnTo>
                        <a:lnTo>
                          <a:pt x="104" y="1857"/>
                        </a:lnTo>
                        <a:lnTo>
                          <a:pt x="52" y="1834"/>
                        </a:lnTo>
                        <a:lnTo>
                          <a:pt x="0" y="1809"/>
                        </a:lnTo>
                        <a:lnTo>
                          <a:pt x="872" y="0"/>
                        </a:lnTo>
                        <a:lnTo>
                          <a:pt x="1744" y="1809"/>
                        </a:lnTo>
                        <a:close/>
                      </a:path>
                    </a:pathLst>
                  </a:custGeom>
                  <a:grpFill/>
                  <a:ln w="9525">
                    <a:solidFill>
                      <a:srgbClr val="000000"/>
                    </a:solid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ZA" sz="1800" b="0" i="0" u="none" strike="noStrike" kern="1200" cap="none" spc="0" normalizeH="0" baseline="0" noProof="0">
                      <a:ln>
                        <a:noFill/>
                      </a:ln>
                      <a:solidFill>
                        <a:srgbClr val="0077B7"/>
                      </a:solidFill>
                      <a:effectLst/>
                      <a:uLnTx/>
                      <a:uFillTx/>
                      <a:latin typeface="Book Antiqua"/>
                      <a:ea typeface="+mn-ea"/>
                      <a:cs typeface="+mn-cs"/>
                    </a:endParaRPr>
                  </a:p>
                </p:txBody>
              </p:sp>
              <p:sp>
                <p:nvSpPr>
                  <p:cNvPr id="13" name="Freeform 29">
                    <a:extLst>
                      <a:ext uri="{FF2B5EF4-FFF2-40B4-BE49-F238E27FC236}">
                        <a16:creationId xmlns:a16="http://schemas.microsoft.com/office/drawing/2014/main" id="{5562D9D6-1B15-4592-8F79-CCABF346F974}"/>
                      </a:ext>
                    </a:extLst>
                  </p:cNvPr>
                  <p:cNvSpPr>
                    <a:spLocks/>
                  </p:cNvSpPr>
                  <p:nvPr/>
                </p:nvSpPr>
                <p:spPr bwMode="auto">
                  <a:xfrm>
                    <a:off x="3403" y="2160"/>
                    <a:ext cx="873" cy="1004"/>
                  </a:xfrm>
                  <a:custGeom>
                    <a:avLst/>
                    <a:gdLst>
                      <a:gd name="T0" fmla="*/ 1744 w 1744"/>
                      <a:gd name="T1" fmla="*/ 1809 h 2009"/>
                      <a:gd name="T2" fmla="*/ 1692 w 1744"/>
                      <a:gd name="T3" fmla="*/ 1834 h 2009"/>
                      <a:gd name="T4" fmla="*/ 1640 w 1744"/>
                      <a:gd name="T5" fmla="*/ 1857 h 2009"/>
                      <a:gd name="T6" fmla="*/ 1587 w 1744"/>
                      <a:gd name="T7" fmla="*/ 1878 h 2009"/>
                      <a:gd name="T8" fmla="*/ 1535 w 1744"/>
                      <a:gd name="T9" fmla="*/ 1898 h 2009"/>
                      <a:gd name="T10" fmla="*/ 1481 w 1744"/>
                      <a:gd name="T11" fmla="*/ 1915 h 2009"/>
                      <a:gd name="T12" fmla="*/ 1425 w 1744"/>
                      <a:gd name="T13" fmla="*/ 1930 h 2009"/>
                      <a:gd name="T14" fmla="*/ 1372 w 1744"/>
                      <a:gd name="T15" fmla="*/ 1946 h 2009"/>
                      <a:gd name="T16" fmla="*/ 1318 w 1744"/>
                      <a:gd name="T17" fmla="*/ 1959 h 2009"/>
                      <a:gd name="T18" fmla="*/ 1262 w 1744"/>
                      <a:gd name="T19" fmla="*/ 1970 h 2009"/>
                      <a:gd name="T20" fmla="*/ 1206 w 1744"/>
                      <a:gd name="T21" fmla="*/ 1980 h 2009"/>
                      <a:gd name="T22" fmla="*/ 1151 w 1744"/>
                      <a:gd name="T23" fmla="*/ 1990 h 2009"/>
                      <a:gd name="T24" fmla="*/ 1095 w 1744"/>
                      <a:gd name="T25" fmla="*/ 1995 h 2009"/>
                      <a:gd name="T26" fmla="*/ 1039 w 1744"/>
                      <a:gd name="T27" fmla="*/ 2001 h 2009"/>
                      <a:gd name="T28" fmla="*/ 983 w 1744"/>
                      <a:gd name="T29" fmla="*/ 2005 h 2009"/>
                      <a:gd name="T30" fmla="*/ 928 w 1744"/>
                      <a:gd name="T31" fmla="*/ 2009 h 2009"/>
                      <a:gd name="T32" fmla="*/ 872 w 1744"/>
                      <a:gd name="T33" fmla="*/ 2009 h 2009"/>
                      <a:gd name="T34" fmla="*/ 816 w 1744"/>
                      <a:gd name="T35" fmla="*/ 2009 h 2009"/>
                      <a:gd name="T36" fmla="*/ 761 w 1744"/>
                      <a:gd name="T37" fmla="*/ 2005 h 2009"/>
                      <a:gd name="T38" fmla="*/ 705 w 1744"/>
                      <a:gd name="T39" fmla="*/ 2001 h 2009"/>
                      <a:gd name="T40" fmla="*/ 649 w 1744"/>
                      <a:gd name="T41" fmla="*/ 1995 h 2009"/>
                      <a:gd name="T42" fmla="*/ 593 w 1744"/>
                      <a:gd name="T43" fmla="*/ 1990 h 2009"/>
                      <a:gd name="T44" fmla="*/ 538 w 1744"/>
                      <a:gd name="T45" fmla="*/ 1980 h 2009"/>
                      <a:gd name="T46" fmla="*/ 482 w 1744"/>
                      <a:gd name="T47" fmla="*/ 1970 h 2009"/>
                      <a:gd name="T48" fmla="*/ 428 w 1744"/>
                      <a:gd name="T49" fmla="*/ 1959 h 2009"/>
                      <a:gd name="T50" fmla="*/ 373 w 1744"/>
                      <a:gd name="T51" fmla="*/ 1946 h 2009"/>
                      <a:gd name="T52" fmla="*/ 319 w 1744"/>
                      <a:gd name="T53" fmla="*/ 1930 h 2009"/>
                      <a:gd name="T54" fmla="*/ 265 w 1744"/>
                      <a:gd name="T55" fmla="*/ 1915 h 2009"/>
                      <a:gd name="T56" fmla="*/ 211 w 1744"/>
                      <a:gd name="T57" fmla="*/ 1898 h 2009"/>
                      <a:gd name="T58" fmla="*/ 157 w 1744"/>
                      <a:gd name="T59" fmla="*/ 1878 h 2009"/>
                      <a:gd name="T60" fmla="*/ 104 w 1744"/>
                      <a:gd name="T61" fmla="*/ 1857 h 2009"/>
                      <a:gd name="T62" fmla="*/ 52 w 1744"/>
                      <a:gd name="T63" fmla="*/ 1834 h 2009"/>
                      <a:gd name="T64" fmla="*/ 0 w 1744"/>
                      <a:gd name="T65" fmla="*/ 1809 h 2009"/>
                      <a:gd name="T66" fmla="*/ 872 w 1744"/>
                      <a:gd name="T67" fmla="*/ 0 h 2009"/>
                      <a:gd name="T68" fmla="*/ 1744 w 1744"/>
                      <a:gd name="T69" fmla="*/ 1809 h 20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1744" h="2009">
                        <a:moveTo>
                          <a:pt x="1744" y="1809"/>
                        </a:moveTo>
                        <a:lnTo>
                          <a:pt x="1692" y="1834"/>
                        </a:lnTo>
                        <a:lnTo>
                          <a:pt x="1640" y="1857"/>
                        </a:lnTo>
                        <a:lnTo>
                          <a:pt x="1587" y="1878"/>
                        </a:lnTo>
                        <a:lnTo>
                          <a:pt x="1535" y="1898"/>
                        </a:lnTo>
                        <a:lnTo>
                          <a:pt x="1481" y="1915"/>
                        </a:lnTo>
                        <a:lnTo>
                          <a:pt x="1425" y="1930"/>
                        </a:lnTo>
                        <a:lnTo>
                          <a:pt x="1372" y="1946"/>
                        </a:lnTo>
                        <a:lnTo>
                          <a:pt x="1318" y="1959"/>
                        </a:lnTo>
                        <a:lnTo>
                          <a:pt x="1262" y="1970"/>
                        </a:lnTo>
                        <a:lnTo>
                          <a:pt x="1206" y="1980"/>
                        </a:lnTo>
                        <a:lnTo>
                          <a:pt x="1151" y="1990"/>
                        </a:lnTo>
                        <a:lnTo>
                          <a:pt x="1095" y="1995"/>
                        </a:lnTo>
                        <a:lnTo>
                          <a:pt x="1039" y="2001"/>
                        </a:lnTo>
                        <a:lnTo>
                          <a:pt x="983" y="2005"/>
                        </a:lnTo>
                        <a:lnTo>
                          <a:pt x="928" y="2009"/>
                        </a:lnTo>
                        <a:lnTo>
                          <a:pt x="872" y="2009"/>
                        </a:lnTo>
                        <a:lnTo>
                          <a:pt x="816" y="2009"/>
                        </a:lnTo>
                        <a:lnTo>
                          <a:pt x="761" y="2005"/>
                        </a:lnTo>
                        <a:lnTo>
                          <a:pt x="705" y="2001"/>
                        </a:lnTo>
                        <a:lnTo>
                          <a:pt x="649" y="1995"/>
                        </a:lnTo>
                        <a:lnTo>
                          <a:pt x="593" y="1990"/>
                        </a:lnTo>
                        <a:lnTo>
                          <a:pt x="538" y="1980"/>
                        </a:lnTo>
                        <a:lnTo>
                          <a:pt x="482" y="1970"/>
                        </a:lnTo>
                        <a:lnTo>
                          <a:pt x="428" y="1959"/>
                        </a:lnTo>
                        <a:lnTo>
                          <a:pt x="373" y="1946"/>
                        </a:lnTo>
                        <a:lnTo>
                          <a:pt x="319" y="1930"/>
                        </a:lnTo>
                        <a:lnTo>
                          <a:pt x="265" y="1915"/>
                        </a:lnTo>
                        <a:lnTo>
                          <a:pt x="211" y="1898"/>
                        </a:lnTo>
                        <a:lnTo>
                          <a:pt x="157" y="1878"/>
                        </a:lnTo>
                        <a:lnTo>
                          <a:pt x="104" y="1857"/>
                        </a:lnTo>
                        <a:lnTo>
                          <a:pt x="52" y="1834"/>
                        </a:lnTo>
                        <a:lnTo>
                          <a:pt x="0" y="1809"/>
                        </a:lnTo>
                        <a:lnTo>
                          <a:pt x="872" y="0"/>
                        </a:lnTo>
                        <a:lnTo>
                          <a:pt x="1744" y="1809"/>
                        </a:lnTo>
                      </a:path>
                    </a:pathLst>
                  </a:custGeom>
                  <a:solidFill>
                    <a:srgbClr val="B6C7F3"/>
                  </a:solidFill>
                  <a:ln w="19050">
                    <a:solidFill>
                      <a:schemeClr val="bg2"/>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ZA" sz="1800" b="0" i="0" u="none" strike="noStrike" kern="1200" cap="none" spc="0" normalizeH="0" baseline="0" noProof="0">
                      <a:ln>
                        <a:noFill/>
                      </a:ln>
                      <a:solidFill>
                        <a:srgbClr val="0077B7"/>
                      </a:solidFill>
                      <a:effectLst/>
                      <a:uLnTx/>
                      <a:uFillTx/>
                      <a:latin typeface="Book Antiqua"/>
                      <a:ea typeface="+mn-ea"/>
                      <a:cs typeface="+mn-cs"/>
                    </a:endParaRPr>
                  </a:p>
                </p:txBody>
              </p:sp>
              <p:sp>
                <p:nvSpPr>
                  <p:cNvPr id="14" name="Freeform 30">
                    <a:extLst>
                      <a:ext uri="{FF2B5EF4-FFF2-40B4-BE49-F238E27FC236}">
                        <a16:creationId xmlns:a16="http://schemas.microsoft.com/office/drawing/2014/main" id="{D785C554-4697-4094-AB0C-2ACC9AD579D1}"/>
                      </a:ext>
                    </a:extLst>
                  </p:cNvPr>
                  <p:cNvSpPr>
                    <a:spLocks/>
                  </p:cNvSpPr>
                  <p:nvPr/>
                </p:nvSpPr>
                <p:spPr bwMode="auto">
                  <a:xfrm>
                    <a:off x="2860" y="2160"/>
                    <a:ext cx="980" cy="904"/>
                  </a:xfrm>
                  <a:custGeom>
                    <a:avLst/>
                    <a:gdLst>
                      <a:gd name="T0" fmla="*/ 1088 w 1960"/>
                      <a:gd name="T1" fmla="*/ 1809 h 1809"/>
                      <a:gd name="T2" fmla="*/ 1036 w 1960"/>
                      <a:gd name="T3" fmla="*/ 1784 h 1809"/>
                      <a:gd name="T4" fmla="*/ 986 w 1960"/>
                      <a:gd name="T5" fmla="*/ 1757 h 1809"/>
                      <a:gd name="T6" fmla="*/ 936 w 1960"/>
                      <a:gd name="T7" fmla="*/ 1729 h 1809"/>
                      <a:gd name="T8" fmla="*/ 888 w 1960"/>
                      <a:gd name="T9" fmla="*/ 1700 h 1809"/>
                      <a:gd name="T10" fmla="*/ 840 w 1960"/>
                      <a:gd name="T11" fmla="*/ 1669 h 1809"/>
                      <a:gd name="T12" fmla="*/ 794 w 1960"/>
                      <a:gd name="T13" fmla="*/ 1637 h 1809"/>
                      <a:gd name="T14" fmla="*/ 704 w 1960"/>
                      <a:gd name="T15" fmla="*/ 1569 h 1809"/>
                      <a:gd name="T16" fmla="*/ 619 w 1960"/>
                      <a:gd name="T17" fmla="*/ 1497 h 1809"/>
                      <a:gd name="T18" fmla="*/ 536 w 1960"/>
                      <a:gd name="T19" fmla="*/ 1420 h 1809"/>
                      <a:gd name="T20" fmla="*/ 460 w 1960"/>
                      <a:gd name="T21" fmla="*/ 1337 h 1809"/>
                      <a:gd name="T22" fmla="*/ 389 w 1960"/>
                      <a:gd name="T23" fmla="*/ 1253 h 1809"/>
                      <a:gd name="T24" fmla="*/ 321 w 1960"/>
                      <a:gd name="T25" fmla="*/ 1163 h 1809"/>
                      <a:gd name="T26" fmla="*/ 289 w 1960"/>
                      <a:gd name="T27" fmla="*/ 1117 h 1809"/>
                      <a:gd name="T28" fmla="*/ 258 w 1960"/>
                      <a:gd name="T29" fmla="*/ 1071 h 1809"/>
                      <a:gd name="T30" fmla="*/ 229 w 1960"/>
                      <a:gd name="T31" fmla="*/ 1023 h 1809"/>
                      <a:gd name="T32" fmla="*/ 202 w 1960"/>
                      <a:gd name="T33" fmla="*/ 975 h 1809"/>
                      <a:gd name="T34" fmla="*/ 175 w 1960"/>
                      <a:gd name="T35" fmla="*/ 925 h 1809"/>
                      <a:gd name="T36" fmla="*/ 150 w 1960"/>
                      <a:gd name="T37" fmla="*/ 875 h 1809"/>
                      <a:gd name="T38" fmla="*/ 125 w 1960"/>
                      <a:gd name="T39" fmla="*/ 823 h 1809"/>
                      <a:gd name="T40" fmla="*/ 104 w 1960"/>
                      <a:gd name="T41" fmla="*/ 771 h 1809"/>
                      <a:gd name="T42" fmla="*/ 83 w 1960"/>
                      <a:gd name="T43" fmla="*/ 720 h 1809"/>
                      <a:gd name="T44" fmla="*/ 64 w 1960"/>
                      <a:gd name="T45" fmla="*/ 666 h 1809"/>
                      <a:gd name="T46" fmla="*/ 45 w 1960"/>
                      <a:gd name="T47" fmla="*/ 612 h 1809"/>
                      <a:gd name="T48" fmla="*/ 29 w 1960"/>
                      <a:gd name="T49" fmla="*/ 558 h 1809"/>
                      <a:gd name="T50" fmla="*/ 14 w 1960"/>
                      <a:gd name="T51" fmla="*/ 503 h 1809"/>
                      <a:gd name="T52" fmla="*/ 0 w 1960"/>
                      <a:gd name="T53" fmla="*/ 447 h 1809"/>
                      <a:gd name="T54" fmla="*/ 1960 w 1960"/>
                      <a:gd name="T55" fmla="*/ 0 h 1809"/>
                      <a:gd name="T56" fmla="*/ 1088 w 1960"/>
                      <a:gd name="T57" fmla="*/ 1809 h 18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1960" h="1809">
                        <a:moveTo>
                          <a:pt x="1088" y="1809"/>
                        </a:moveTo>
                        <a:lnTo>
                          <a:pt x="1036" y="1784"/>
                        </a:lnTo>
                        <a:lnTo>
                          <a:pt x="986" y="1757"/>
                        </a:lnTo>
                        <a:lnTo>
                          <a:pt x="936" y="1729"/>
                        </a:lnTo>
                        <a:lnTo>
                          <a:pt x="888" y="1700"/>
                        </a:lnTo>
                        <a:lnTo>
                          <a:pt x="840" y="1669"/>
                        </a:lnTo>
                        <a:lnTo>
                          <a:pt x="794" y="1637"/>
                        </a:lnTo>
                        <a:lnTo>
                          <a:pt x="704" y="1569"/>
                        </a:lnTo>
                        <a:lnTo>
                          <a:pt x="619" y="1497"/>
                        </a:lnTo>
                        <a:lnTo>
                          <a:pt x="536" y="1420"/>
                        </a:lnTo>
                        <a:lnTo>
                          <a:pt x="460" y="1337"/>
                        </a:lnTo>
                        <a:lnTo>
                          <a:pt x="389" y="1253"/>
                        </a:lnTo>
                        <a:lnTo>
                          <a:pt x="321" y="1163"/>
                        </a:lnTo>
                        <a:lnTo>
                          <a:pt x="289" y="1117"/>
                        </a:lnTo>
                        <a:lnTo>
                          <a:pt x="258" y="1071"/>
                        </a:lnTo>
                        <a:lnTo>
                          <a:pt x="229" y="1023"/>
                        </a:lnTo>
                        <a:lnTo>
                          <a:pt x="202" y="975"/>
                        </a:lnTo>
                        <a:lnTo>
                          <a:pt x="175" y="925"/>
                        </a:lnTo>
                        <a:lnTo>
                          <a:pt x="150" y="875"/>
                        </a:lnTo>
                        <a:lnTo>
                          <a:pt x="125" y="823"/>
                        </a:lnTo>
                        <a:lnTo>
                          <a:pt x="104" y="771"/>
                        </a:lnTo>
                        <a:lnTo>
                          <a:pt x="83" y="720"/>
                        </a:lnTo>
                        <a:lnTo>
                          <a:pt x="64" y="666"/>
                        </a:lnTo>
                        <a:lnTo>
                          <a:pt x="45" y="612"/>
                        </a:lnTo>
                        <a:lnTo>
                          <a:pt x="29" y="558"/>
                        </a:lnTo>
                        <a:lnTo>
                          <a:pt x="14" y="503"/>
                        </a:lnTo>
                        <a:lnTo>
                          <a:pt x="0" y="447"/>
                        </a:lnTo>
                        <a:lnTo>
                          <a:pt x="1960" y="0"/>
                        </a:lnTo>
                        <a:lnTo>
                          <a:pt x="1088" y="1809"/>
                        </a:lnTo>
                        <a:close/>
                      </a:path>
                    </a:pathLst>
                  </a:custGeom>
                  <a:grpFill/>
                  <a:ln w="9525">
                    <a:solidFill>
                      <a:srgbClr val="000000"/>
                    </a:solid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ZA" sz="1800" b="0" i="0" u="none" strike="noStrike" kern="1200" cap="none" spc="0" normalizeH="0" baseline="0" noProof="0">
                      <a:ln>
                        <a:noFill/>
                      </a:ln>
                      <a:solidFill>
                        <a:srgbClr val="0077B7"/>
                      </a:solidFill>
                      <a:effectLst/>
                      <a:uLnTx/>
                      <a:uFillTx/>
                      <a:latin typeface="Book Antiqua"/>
                      <a:ea typeface="+mn-ea"/>
                      <a:cs typeface="+mn-cs"/>
                    </a:endParaRPr>
                  </a:p>
                </p:txBody>
              </p:sp>
              <p:sp>
                <p:nvSpPr>
                  <p:cNvPr id="15" name="Freeform 31">
                    <a:extLst>
                      <a:ext uri="{FF2B5EF4-FFF2-40B4-BE49-F238E27FC236}">
                        <a16:creationId xmlns:a16="http://schemas.microsoft.com/office/drawing/2014/main" id="{0B6A51C0-D4FC-424E-99B0-A8810C823200}"/>
                      </a:ext>
                    </a:extLst>
                  </p:cNvPr>
                  <p:cNvSpPr>
                    <a:spLocks/>
                  </p:cNvSpPr>
                  <p:nvPr/>
                </p:nvSpPr>
                <p:spPr bwMode="auto">
                  <a:xfrm>
                    <a:off x="2860" y="2160"/>
                    <a:ext cx="980" cy="904"/>
                  </a:xfrm>
                  <a:custGeom>
                    <a:avLst/>
                    <a:gdLst>
                      <a:gd name="T0" fmla="*/ 1088 w 1960"/>
                      <a:gd name="T1" fmla="*/ 1809 h 1809"/>
                      <a:gd name="T2" fmla="*/ 1036 w 1960"/>
                      <a:gd name="T3" fmla="*/ 1784 h 1809"/>
                      <a:gd name="T4" fmla="*/ 986 w 1960"/>
                      <a:gd name="T5" fmla="*/ 1757 h 1809"/>
                      <a:gd name="T6" fmla="*/ 936 w 1960"/>
                      <a:gd name="T7" fmla="*/ 1729 h 1809"/>
                      <a:gd name="T8" fmla="*/ 888 w 1960"/>
                      <a:gd name="T9" fmla="*/ 1700 h 1809"/>
                      <a:gd name="T10" fmla="*/ 840 w 1960"/>
                      <a:gd name="T11" fmla="*/ 1669 h 1809"/>
                      <a:gd name="T12" fmla="*/ 794 w 1960"/>
                      <a:gd name="T13" fmla="*/ 1637 h 1809"/>
                      <a:gd name="T14" fmla="*/ 704 w 1960"/>
                      <a:gd name="T15" fmla="*/ 1569 h 1809"/>
                      <a:gd name="T16" fmla="*/ 619 w 1960"/>
                      <a:gd name="T17" fmla="*/ 1497 h 1809"/>
                      <a:gd name="T18" fmla="*/ 536 w 1960"/>
                      <a:gd name="T19" fmla="*/ 1420 h 1809"/>
                      <a:gd name="T20" fmla="*/ 460 w 1960"/>
                      <a:gd name="T21" fmla="*/ 1337 h 1809"/>
                      <a:gd name="T22" fmla="*/ 389 w 1960"/>
                      <a:gd name="T23" fmla="*/ 1253 h 1809"/>
                      <a:gd name="T24" fmla="*/ 321 w 1960"/>
                      <a:gd name="T25" fmla="*/ 1163 h 1809"/>
                      <a:gd name="T26" fmla="*/ 289 w 1960"/>
                      <a:gd name="T27" fmla="*/ 1117 h 1809"/>
                      <a:gd name="T28" fmla="*/ 258 w 1960"/>
                      <a:gd name="T29" fmla="*/ 1071 h 1809"/>
                      <a:gd name="T30" fmla="*/ 229 w 1960"/>
                      <a:gd name="T31" fmla="*/ 1023 h 1809"/>
                      <a:gd name="T32" fmla="*/ 202 w 1960"/>
                      <a:gd name="T33" fmla="*/ 975 h 1809"/>
                      <a:gd name="T34" fmla="*/ 175 w 1960"/>
                      <a:gd name="T35" fmla="*/ 925 h 1809"/>
                      <a:gd name="T36" fmla="*/ 150 w 1960"/>
                      <a:gd name="T37" fmla="*/ 875 h 1809"/>
                      <a:gd name="T38" fmla="*/ 125 w 1960"/>
                      <a:gd name="T39" fmla="*/ 823 h 1809"/>
                      <a:gd name="T40" fmla="*/ 104 w 1960"/>
                      <a:gd name="T41" fmla="*/ 771 h 1809"/>
                      <a:gd name="T42" fmla="*/ 83 w 1960"/>
                      <a:gd name="T43" fmla="*/ 720 h 1809"/>
                      <a:gd name="T44" fmla="*/ 64 w 1960"/>
                      <a:gd name="T45" fmla="*/ 666 h 1809"/>
                      <a:gd name="T46" fmla="*/ 45 w 1960"/>
                      <a:gd name="T47" fmla="*/ 612 h 1809"/>
                      <a:gd name="T48" fmla="*/ 29 w 1960"/>
                      <a:gd name="T49" fmla="*/ 558 h 1809"/>
                      <a:gd name="T50" fmla="*/ 14 w 1960"/>
                      <a:gd name="T51" fmla="*/ 503 h 1809"/>
                      <a:gd name="T52" fmla="*/ 0 w 1960"/>
                      <a:gd name="T53" fmla="*/ 447 h 1809"/>
                      <a:gd name="T54" fmla="*/ 1960 w 1960"/>
                      <a:gd name="T55" fmla="*/ 0 h 1809"/>
                      <a:gd name="T56" fmla="*/ 1088 w 1960"/>
                      <a:gd name="T57" fmla="*/ 1809 h 18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1960" h="1809">
                        <a:moveTo>
                          <a:pt x="1088" y="1809"/>
                        </a:moveTo>
                        <a:lnTo>
                          <a:pt x="1036" y="1784"/>
                        </a:lnTo>
                        <a:lnTo>
                          <a:pt x="986" y="1757"/>
                        </a:lnTo>
                        <a:lnTo>
                          <a:pt x="936" y="1729"/>
                        </a:lnTo>
                        <a:lnTo>
                          <a:pt x="888" y="1700"/>
                        </a:lnTo>
                        <a:lnTo>
                          <a:pt x="840" y="1669"/>
                        </a:lnTo>
                        <a:lnTo>
                          <a:pt x="794" y="1637"/>
                        </a:lnTo>
                        <a:lnTo>
                          <a:pt x="704" y="1569"/>
                        </a:lnTo>
                        <a:lnTo>
                          <a:pt x="619" y="1497"/>
                        </a:lnTo>
                        <a:lnTo>
                          <a:pt x="536" y="1420"/>
                        </a:lnTo>
                        <a:lnTo>
                          <a:pt x="460" y="1337"/>
                        </a:lnTo>
                        <a:lnTo>
                          <a:pt x="389" y="1253"/>
                        </a:lnTo>
                        <a:lnTo>
                          <a:pt x="321" y="1163"/>
                        </a:lnTo>
                        <a:lnTo>
                          <a:pt x="289" y="1117"/>
                        </a:lnTo>
                        <a:lnTo>
                          <a:pt x="258" y="1071"/>
                        </a:lnTo>
                        <a:lnTo>
                          <a:pt x="229" y="1023"/>
                        </a:lnTo>
                        <a:lnTo>
                          <a:pt x="202" y="975"/>
                        </a:lnTo>
                        <a:lnTo>
                          <a:pt x="175" y="925"/>
                        </a:lnTo>
                        <a:lnTo>
                          <a:pt x="150" y="875"/>
                        </a:lnTo>
                        <a:lnTo>
                          <a:pt x="125" y="823"/>
                        </a:lnTo>
                        <a:lnTo>
                          <a:pt x="104" y="771"/>
                        </a:lnTo>
                        <a:lnTo>
                          <a:pt x="83" y="720"/>
                        </a:lnTo>
                        <a:lnTo>
                          <a:pt x="64" y="666"/>
                        </a:lnTo>
                        <a:lnTo>
                          <a:pt x="45" y="612"/>
                        </a:lnTo>
                        <a:lnTo>
                          <a:pt x="29" y="558"/>
                        </a:lnTo>
                        <a:lnTo>
                          <a:pt x="14" y="503"/>
                        </a:lnTo>
                        <a:lnTo>
                          <a:pt x="0" y="447"/>
                        </a:lnTo>
                        <a:lnTo>
                          <a:pt x="1960" y="0"/>
                        </a:lnTo>
                        <a:lnTo>
                          <a:pt x="1088" y="1809"/>
                        </a:lnTo>
                      </a:path>
                    </a:pathLst>
                  </a:custGeom>
                  <a:solidFill>
                    <a:srgbClr val="B6C7F3"/>
                  </a:solidFill>
                  <a:ln w="19050">
                    <a:solidFill>
                      <a:schemeClr val="bg2"/>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ZA" sz="1800" b="0" i="0" u="none" strike="noStrike" kern="1200" cap="none" spc="0" normalizeH="0" baseline="0" noProof="0">
                      <a:ln>
                        <a:noFill/>
                      </a:ln>
                      <a:solidFill>
                        <a:srgbClr val="0077B7"/>
                      </a:solidFill>
                      <a:effectLst/>
                      <a:uLnTx/>
                      <a:uFillTx/>
                      <a:latin typeface="Book Antiqua"/>
                      <a:ea typeface="+mn-ea"/>
                      <a:cs typeface="+mn-cs"/>
                    </a:endParaRPr>
                  </a:p>
                </p:txBody>
              </p:sp>
              <p:sp>
                <p:nvSpPr>
                  <p:cNvPr id="16" name="Freeform 32">
                    <a:extLst>
                      <a:ext uri="{FF2B5EF4-FFF2-40B4-BE49-F238E27FC236}">
                        <a16:creationId xmlns:a16="http://schemas.microsoft.com/office/drawing/2014/main" id="{A4F68FE3-3B32-4BCE-BF58-5E909AA5B474}"/>
                      </a:ext>
                    </a:extLst>
                  </p:cNvPr>
                  <p:cNvSpPr>
                    <a:spLocks/>
                  </p:cNvSpPr>
                  <p:nvPr/>
                </p:nvSpPr>
                <p:spPr bwMode="auto">
                  <a:xfrm>
                    <a:off x="2834" y="1534"/>
                    <a:ext cx="1006" cy="849"/>
                  </a:xfrm>
                  <a:custGeom>
                    <a:avLst/>
                    <a:gdLst>
                      <a:gd name="T0" fmla="*/ 51 w 2011"/>
                      <a:gd name="T1" fmla="*/ 1698 h 1698"/>
                      <a:gd name="T2" fmla="*/ 40 w 2011"/>
                      <a:gd name="T3" fmla="*/ 1642 h 1698"/>
                      <a:gd name="T4" fmla="*/ 28 w 2011"/>
                      <a:gd name="T5" fmla="*/ 1587 h 1698"/>
                      <a:gd name="T6" fmla="*/ 21 w 2011"/>
                      <a:gd name="T7" fmla="*/ 1529 h 1698"/>
                      <a:gd name="T8" fmla="*/ 13 w 2011"/>
                      <a:gd name="T9" fmla="*/ 1474 h 1698"/>
                      <a:gd name="T10" fmla="*/ 7 w 2011"/>
                      <a:gd name="T11" fmla="*/ 1418 h 1698"/>
                      <a:gd name="T12" fmla="*/ 3 w 2011"/>
                      <a:gd name="T13" fmla="*/ 1360 h 1698"/>
                      <a:gd name="T14" fmla="*/ 2 w 2011"/>
                      <a:gd name="T15" fmla="*/ 1305 h 1698"/>
                      <a:gd name="T16" fmla="*/ 0 w 2011"/>
                      <a:gd name="T17" fmla="*/ 1249 h 1698"/>
                      <a:gd name="T18" fmla="*/ 2 w 2011"/>
                      <a:gd name="T19" fmla="*/ 1193 h 1698"/>
                      <a:gd name="T20" fmla="*/ 3 w 2011"/>
                      <a:gd name="T21" fmla="*/ 1136 h 1698"/>
                      <a:gd name="T22" fmla="*/ 7 w 2011"/>
                      <a:gd name="T23" fmla="*/ 1080 h 1698"/>
                      <a:gd name="T24" fmla="*/ 13 w 2011"/>
                      <a:gd name="T25" fmla="*/ 1025 h 1698"/>
                      <a:gd name="T26" fmla="*/ 21 w 2011"/>
                      <a:gd name="T27" fmla="*/ 969 h 1698"/>
                      <a:gd name="T28" fmla="*/ 28 w 2011"/>
                      <a:gd name="T29" fmla="*/ 913 h 1698"/>
                      <a:gd name="T30" fmla="*/ 40 w 2011"/>
                      <a:gd name="T31" fmla="*/ 860 h 1698"/>
                      <a:gd name="T32" fmla="*/ 51 w 2011"/>
                      <a:gd name="T33" fmla="*/ 804 h 1698"/>
                      <a:gd name="T34" fmla="*/ 65 w 2011"/>
                      <a:gd name="T35" fmla="*/ 750 h 1698"/>
                      <a:gd name="T36" fmla="*/ 78 w 2011"/>
                      <a:gd name="T37" fmla="*/ 697 h 1698"/>
                      <a:gd name="T38" fmla="*/ 96 w 2011"/>
                      <a:gd name="T39" fmla="*/ 643 h 1698"/>
                      <a:gd name="T40" fmla="*/ 113 w 2011"/>
                      <a:gd name="T41" fmla="*/ 589 h 1698"/>
                      <a:gd name="T42" fmla="*/ 132 w 2011"/>
                      <a:gd name="T43" fmla="*/ 537 h 1698"/>
                      <a:gd name="T44" fmla="*/ 153 w 2011"/>
                      <a:gd name="T45" fmla="*/ 486 h 1698"/>
                      <a:gd name="T46" fmla="*/ 174 w 2011"/>
                      <a:gd name="T47" fmla="*/ 434 h 1698"/>
                      <a:gd name="T48" fmla="*/ 198 w 2011"/>
                      <a:gd name="T49" fmla="*/ 382 h 1698"/>
                      <a:gd name="T50" fmla="*/ 224 w 2011"/>
                      <a:gd name="T51" fmla="*/ 332 h 1698"/>
                      <a:gd name="T52" fmla="*/ 249 w 2011"/>
                      <a:gd name="T53" fmla="*/ 282 h 1698"/>
                      <a:gd name="T54" fmla="*/ 278 w 2011"/>
                      <a:gd name="T55" fmla="*/ 234 h 1698"/>
                      <a:gd name="T56" fmla="*/ 307 w 2011"/>
                      <a:gd name="T57" fmla="*/ 184 h 1698"/>
                      <a:gd name="T58" fmla="*/ 338 w 2011"/>
                      <a:gd name="T59" fmla="*/ 138 h 1698"/>
                      <a:gd name="T60" fmla="*/ 370 w 2011"/>
                      <a:gd name="T61" fmla="*/ 90 h 1698"/>
                      <a:gd name="T62" fmla="*/ 405 w 2011"/>
                      <a:gd name="T63" fmla="*/ 44 h 1698"/>
                      <a:gd name="T64" fmla="*/ 440 w 2011"/>
                      <a:gd name="T65" fmla="*/ 0 h 1698"/>
                      <a:gd name="T66" fmla="*/ 2011 w 2011"/>
                      <a:gd name="T67" fmla="*/ 1251 h 1698"/>
                      <a:gd name="T68" fmla="*/ 51 w 2011"/>
                      <a:gd name="T69" fmla="*/ 1698 h 16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2011" h="1698">
                        <a:moveTo>
                          <a:pt x="51" y="1698"/>
                        </a:moveTo>
                        <a:lnTo>
                          <a:pt x="40" y="1642"/>
                        </a:lnTo>
                        <a:lnTo>
                          <a:pt x="28" y="1587"/>
                        </a:lnTo>
                        <a:lnTo>
                          <a:pt x="21" y="1529"/>
                        </a:lnTo>
                        <a:lnTo>
                          <a:pt x="13" y="1474"/>
                        </a:lnTo>
                        <a:lnTo>
                          <a:pt x="7" y="1418"/>
                        </a:lnTo>
                        <a:lnTo>
                          <a:pt x="3" y="1360"/>
                        </a:lnTo>
                        <a:lnTo>
                          <a:pt x="2" y="1305"/>
                        </a:lnTo>
                        <a:lnTo>
                          <a:pt x="0" y="1249"/>
                        </a:lnTo>
                        <a:lnTo>
                          <a:pt x="2" y="1193"/>
                        </a:lnTo>
                        <a:lnTo>
                          <a:pt x="3" y="1136"/>
                        </a:lnTo>
                        <a:lnTo>
                          <a:pt x="7" y="1080"/>
                        </a:lnTo>
                        <a:lnTo>
                          <a:pt x="13" y="1025"/>
                        </a:lnTo>
                        <a:lnTo>
                          <a:pt x="21" y="969"/>
                        </a:lnTo>
                        <a:lnTo>
                          <a:pt x="28" y="913"/>
                        </a:lnTo>
                        <a:lnTo>
                          <a:pt x="40" y="860"/>
                        </a:lnTo>
                        <a:lnTo>
                          <a:pt x="51" y="804"/>
                        </a:lnTo>
                        <a:lnTo>
                          <a:pt x="65" y="750"/>
                        </a:lnTo>
                        <a:lnTo>
                          <a:pt x="78" y="697"/>
                        </a:lnTo>
                        <a:lnTo>
                          <a:pt x="96" y="643"/>
                        </a:lnTo>
                        <a:lnTo>
                          <a:pt x="113" y="589"/>
                        </a:lnTo>
                        <a:lnTo>
                          <a:pt x="132" y="537"/>
                        </a:lnTo>
                        <a:lnTo>
                          <a:pt x="153" y="486"/>
                        </a:lnTo>
                        <a:lnTo>
                          <a:pt x="174" y="434"/>
                        </a:lnTo>
                        <a:lnTo>
                          <a:pt x="198" y="382"/>
                        </a:lnTo>
                        <a:lnTo>
                          <a:pt x="224" y="332"/>
                        </a:lnTo>
                        <a:lnTo>
                          <a:pt x="249" y="282"/>
                        </a:lnTo>
                        <a:lnTo>
                          <a:pt x="278" y="234"/>
                        </a:lnTo>
                        <a:lnTo>
                          <a:pt x="307" y="184"/>
                        </a:lnTo>
                        <a:lnTo>
                          <a:pt x="338" y="138"/>
                        </a:lnTo>
                        <a:lnTo>
                          <a:pt x="370" y="90"/>
                        </a:lnTo>
                        <a:lnTo>
                          <a:pt x="405" y="44"/>
                        </a:lnTo>
                        <a:lnTo>
                          <a:pt x="440" y="0"/>
                        </a:lnTo>
                        <a:lnTo>
                          <a:pt x="2011" y="1251"/>
                        </a:lnTo>
                        <a:lnTo>
                          <a:pt x="51" y="1698"/>
                        </a:lnTo>
                        <a:close/>
                      </a:path>
                    </a:pathLst>
                  </a:custGeom>
                  <a:grpFill/>
                  <a:ln w="9525">
                    <a:solidFill>
                      <a:srgbClr val="000000"/>
                    </a:solid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ZA" sz="1800" b="0" i="0" u="none" strike="noStrike" kern="1200" cap="none" spc="0" normalizeH="0" baseline="0" noProof="0">
                      <a:ln>
                        <a:noFill/>
                      </a:ln>
                      <a:solidFill>
                        <a:srgbClr val="0077B7"/>
                      </a:solidFill>
                      <a:effectLst/>
                      <a:uLnTx/>
                      <a:uFillTx/>
                      <a:latin typeface="Book Antiqua"/>
                      <a:ea typeface="+mn-ea"/>
                      <a:cs typeface="+mn-cs"/>
                    </a:endParaRPr>
                  </a:p>
                </p:txBody>
              </p:sp>
              <p:sp>
                <p:nvSpPr>
                  <p:cNvPr id="17" name="Freeform 33">
                    <a:extLst>
                      <a:ext uri="{FF2B5EF4-FFF2-40B4-BE49-F238E27FC236}">
                        <a16:creationId xmlns:a16="http://schemas.microsoft.com/office/drawing/2014/main" id="{29C32144-4379-4410-9795-6FAD164C3F57}"/>
                      </a:ext>
                    </a:extLst>
                  </p:cNvPr>
                  <p:cNvSpPr>
                    <a:spLocks/>
                  </p:cNvSpPr>
                  <p:nvPr/>
                </p:nvSpPr>
                <p:spPr bwMode="auto">
                  <a:xfrm>
                    <a:off x="2834" y="1534"/>
                    <a:ext cx="1006" cy="849"/>
                  </a:xfrm>
                  <a:custGeom>
                    <a:avLst/>
                    <a:gdLst>
                      <a:gd name="T0" fmla="*/ 51 w 2011"/>
                      <a:gd name="T1" fmla="*/ 1698 h 1698"/>
                      <a:gd name="T2" fmla="*/ 40 w 2011"/>
                      <a:gd name="T3" fmla="*/ 1642 h 1698"/>
                      <a:gd name="T4" fmla="*/ 28 w 2011"/>
                      <a:gd name="T5" fmla="*/ 1587 h 1698"/>
                      <a:gd name="T6" fmla="*/ 21 w 2011"/>
                      <a:gd name="T7" fmla="*/ 1529 h 1698"/>
                      <a:gd name="T8" fmla="*/ 13 w 2011"/>
                      <a:gd name="T9" fmla="*/ 1474 h 1698"/>
                      <a:gd name="T10" fmla="*/ 7 w 2011"/>
                      <a:gd name="T11" fmla="*/ 1418 h 1698"/>
                      <a:gd name="T12" fmla="*/ 3 w 2011"/>
                      <a:gd name="T13" fmla="*/ 1360 h 1698"/>
                      <a:gd name="T14" fmla="*/ 2 w 2011"/>
                      <a:gd name="T15" fmla="*/ 1305 h 1698"/>
                      <a:gd name="T16" fmla="*/ 0 w 2011"/>
                      <a:gd name="T17" fmla="*/ 1249 h 1698"/>
                      <a:gd name="T18" fmla="*/ 2 w 2011"/>
                      <a:gd name="T19" fmla="*/ 1193 h 1698"/>
                      <a:gd name="T20" fmla="*/ 3 w 2011"/>
                      <a:gd name="T21" fmla="*/ 1136 h 1698"/>
                      <a:gd name="T22" fmla="*/ 7 w 2011"/>
                      <a:gd name="T23" fmla="*/ 1080 h 1698"/>
                      <a:gd name="T24" fmla="*/ 13 w 2011"/>
                      <a:gd name="T25" fmla="*/ 1025 h 1698"/>
                      <a:gd name="T26" fmla="*/ 21 w 2011"/>
                      <a:gd name="T27" fmla="*/ 969 h 1698"/>
                      <a:gd name="T28" fmla="*/ 28 w 2011"/>
                      <a:gd name="T29" fmla="*/ 913 h 1698"/>
                      <a:gd name="T30" fmla="*/ 40 w 2011"/>
                      <a:gd name="T31" fmla="*/ 860 h 1698"/>
                      <a:gd name="T32" fmla="*/ 51 w 2011"/>
                      <a:gd name="T33" fmla="*/ 804 h 1698"/>
                      <a:gd name="T34" fmla="*/ 65 w 2011"/>
                      <a:gd name="T35" fmla="*/ 750 h 1698"/>
                      <a:gd name="T36" fmla="*/ 78 w 2011"/>
                      <a:gd name="T37" fmla="*/ 697 h 1698"/>
                      <a:gd name="T38" fmla="*/ 96 w 2011"/>
                      <a:gd name="T39" fmla="*/ 643 h 1698"/>
                      <a:gd name="T40" fmla="*/ 113 w 2011"/>
                      <a:gd name="T41" fmla="*/ 589 h 1698"/>
                      <a:gd name="T42" fmla="*/ 132 w 2011"/>
                      <a:gd name="T43" fmla="*/ 537 h 1698"/>
                      <a:gd name="T44" fmla="*/ 153 w 2011"/>
                      <a:gd name="T45" fmla="*/ 486 h 1698"/>
                      <a:gd name="T46" fmla="*/ 174 w 2011"/>
                      <a:gd name="T47" fmla="*/ 434 h 1698"/>
                      <a:gd name="T48" fmla="*/ 198 w 2011"/>
                      <a:gd name="T49" fmla="*/ 382 h 1698"/>
                      <a:gd name="T50" fmla="*/ 224 w 2011"/>
                      <a:gd name="T51" fmla="*/ 332 h 1698"/>
                      <a:gd name="T52" fmla="*/ 249 w 2011"/>
                      <a:gd name="T53" fmla="*/ 282 h 1698"/>
                      <a:gd name="T54" fmla="*/ 278 w 2011"/>
                      <a:gd name="T55" fmla="*/ 234 h 1698"/>
                      <a:gd name="T56" fmla="*/ 307 w 2011"/>
                      <a:gd name="T57" fmla="*/ 184 h 1698"/>
                      <a:gd name="T58" fmla="*/ 338 w 2011"/>
                      <a:gd name="T59" fmla="*/ 138 h 1698"/>
                      <a:gd name="T60" fmla="*/ 370 w 2011"/>
                      <a:gd name="T61" fmla="*/ 90 h 1698"/>
                      <a:gd name="T62" fmla="*/ 405 w 2011"/>
                      <a:gd name="T63" fmla="*/ 44 h 1698"/>
                      <a:gd name="T64" fmla="*/ 440 w 2011"/>
                      <a:gd name="T65" fmla="*/ 0 h 1698"/>
                      <a:gd name="T66" fmla="*/ 2011 w 2011"/>
                      <a:gd name="T67" fmla="*/ 1251 h 1698"/>
                      <a:gd name="T68" fmla="*/ 51 w 2011"/>
                      <a:gd name="T69" fmla="*/ 1698 h 16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2011" h="1698">
                        <a:moveTo>
                          <a:pt x="51" y="1698"/>
                        </a:moveTo>
                        <a:lnTo>
                          <a:pt x="40" y="1642"/>
                        </a:lnTo>
                        <a:lnTo>
                          <a:pt x="28" y="1587"/>
                        </a:lnTo>
                        <a:lnTo>
                          <a:pt x="21" y="1529"/>
                        </a:lnTo>
                        <a:lnTo>
                          <a:pt x="13" y="1474"/>
                        </a:lnTo>
                        <a:lnTo>
                          <a:pt x="7" y="1418"/>
                        </a:lnTo>
                        <a:lnTo>
                          <a:pt x="3" y="1360"/>
                        </a:lnTo>
                        <a:lnTo>
                          <a:pt x="2" y="1305"/>
                        </a:lnTo>
                        <a:lnTo>
                          <a:pt x="0" y="1249"/>
                        </a:lnTo>
                        <a:lnTo>
                          <a:pt x="2" y="1193"/>
                        </a:lnTo>
                        <a:lnTo>
                          <a:pt x="3" y="1136"/>
                        </a:lnTo>
                        <a:lnTo>
                          <a:pt x="7" y="1080"/>
                        </a:lnTo>
                        <a:lnTo>
                          <a:pt x="13" y="1025"/>
                        </a:lnTo>
                        <a:lnTo>
                          <a:pt x="21" y="969"/>
                        </a:lnTo>
                        <a:lnTo>
                          <a:pt x="28" y="913"/>
                        </a:lnTo>
                        <a:lnTo>
                          <a:pt x="40" y="860"/>
                        </a:lnTo>
                        <a:lnTo>
                          <a:pt x="51" y="804"/>
                        </a:lnTo>
                        <a:lnTo>
                          <a:pt x="65" y="750"/>
                        </a:lnTo>
                        <a:lnTo>
                          <a:pt x="78" y="697"/>
                        </a:lnTo>
                        <a:lnTo>
                          <a:pt x="96" y="643"/>
                        </a:lnTo>
                        <a:lnTo>
                          <a:pt x="113" y="589"/>
                        </a:lnTo>
                        <a:lnTo>
                          <a:pt x="132" y="537"/>
                        </a:lnTo>
                        <a:lnTo>
                          <a:pt x="153" y="486"/>
                        </a:lnTo>
                        <a:lnTo>
                          <a:pt x="174" y="434"/>
                        </a:lnTo>
                        <a:lnTo>
                          <a:pt x="198" y="382"/>
                        </a:lnTo>
                        <a:lnTo>
                          <a:pt x="224" y="332"/>
                        </a:lnTo>
                        <a:lnTo>
                          <a:pt x="249" y="282"/>
                        </a:lnTo>
                        <a:lnTo>
                          <a:pt x="278" y="234"/>
                        </a:lnTo>
                        <a:lnTo>
                          <a:pt x="307" y="184"/>
                        </a:lnTo>
                        <a:lnTo>
                          <a:pt x="338" y="138"/>
                        </a:lnTo>
                        <a:lnTo>
                          <a:pt x="370" y="90"/>
                        </a:lnTo>
                        <a:lnTo>
                          <a:pt x="405" y="44"/>
                        </a:lnTo>
                        <a:lnTo>
                          <a:pt x="440" y="0"/>
                        </a:lnTo>
                        <a:lnTo>
                          <a:pt x="2011" y="1251"/>
                        </a:lnTo>
                        <a:lnTo>
                          <a:pt x="51" y="1698"/>
                        </a:lnTo>
                      </a:path>
                    </a:pathLst>
                  </a:custGeom>
                  <a:solidFill>
                    <a:srgbClr val="B6C7F3"/>
                  </a:solidFill>
                  <a:ln w="19050">
                    <a:solidFill>
                      <a:schemeClr val="bg2"/>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ZA" sz="1800" b="0" i="0" u="none" strike="noStrike" kern="1200" cap="none" spc="0" normalizeH="0" baseline="0" noProof="0">
                      <a:ln>
                        <a:noFill/>
                      </a:ln>
                      <a:solidFill>
                        <a:srgbClr val="0077B7"/>
                      </a:solidFill>
                      <a:effectLst/>
                      <a:uLnTx/>
                      <a:uFillTx/>
                      <a:latin typeface="Book Antiqua"/>
                      <a:ea typeface="+mn-ea"/>
                      <a:cs typeface="+mn-cs"/>
                    </a:endParaRPr>
                  </a:p>
                </p:txBody>
              </p:sp>
              <p:sp>
                <p:nvSpPr>
                  <p:cNvPr id="18" name="Freeform 34">
                    <a:extLst>
                      <a:ext uri="{FF2B5EF4-FFF2-40B4-BE49-F238E27FC236}">
                        <a16:creationId xmlns:a16="http://schemas.microsoft.com/office/drawing/2014/main" id="{C728E70C-CC13-4BB5-8510-82EAB55595BB}"/>
                      </a:ext>
                    </a:extLst>
                  </p:cNvPr>
                  <p:cNvSpPr>
                    <a:spLocks/>
                  </p:cNvSpPr>
                  <p:nvPr/>
                </p:nvSpPr>
                <p:spPr bwMode="auto">
                  <a:xfrm>
                    <a:off x="3054" y="1156"/>
                    <a:ext cx="786" cy="1004"/>
                  </a:xfrm>
                  <a:custGeom>
                    <a:avLst/>
                    <a:gdLst>
                      <a:gd name="T0" fmla="*/ 0 w 1571"/>
                      <a:gd name="T1" fmla="*/ 756 h 2007"/>
                      <a:gd name="T2" fmla="*/ 73 w 1571"/>
                      <a:gd name="T3" fmla="*/ 668 h 2007"/>
                      <a:gd name="T4" fmla="*/ 151 w 1571"/>
                      <a:gd name="T5" fmla="*/ 585 h 2007"/>
                      <a:gd name="T6" fmla="*/ 234 w 1571"/>
                      <a:gd name="T7" fmla="*/ 509 h 2007"/>
                      <a:gd name="T8" fmla="*/ 276 w 1571"/>
                      <a:gd name="T9" fmla="*/ 472 h 2007"/>
                      <a:gd name="T10" fmla="*/ 320 w 1571"/>
                      <a:gd name="T11" fmla="*/ 436 h 2007"/>
                      <a:gd name="T12" fmla="*/ 365 w 1571"/>
                      <a:gd name="T13" fmla="*/ 401 h 2007"/>
                      <a:gd name="T14" fmla="*/ 409 w 1571"/>
                      <a:gd name="T15" fmla="*/ 369 h 2007"/>
                      <a:gd name="T16" fmla="*/ 457 w 1571"/>
                      <a:gd name="T17" fmla="*/ 336 h 2007"/>
                      <a:gd name="T18" fmla="*/ 503 w 1571"/>
                      <a:gd name="T19" fmla="*/ 307 h 2007"/>
                      <a:gd name="T20" fmla="*/ 551 w 1571"/>
                      <a:gd name="T21" fmla="*/ 276 h 2007"/>
                      <a:gd name="T22" fmla="*/ 599 w 1571"/>
                      <a:gd name="T23" fmla="*/ 250 h 2007"/>
                      <a:gd name="T24" fmla="*/ 649 w 1571"/>
                      <a:gd name="T25" fmla="*/ 223 h 2007"/>
                      <a:gd name="T26" fmla="*/ 699 w 1571"/>
                      <a:gd name="T27" fmla="*/ 198 h 2007"/>
                      <a:gd name="T28" fmla="*/ 749 w 1571"/>
                      <a:gd name="T29" fmla="*/ 175 h 2007"/>
                      <a:gd name="T30" fmla="*/ 801 w 1571"/>
                      <a:gd name="T31" fmla="*/ 152 h 2007"/>
                      <a:gd name="T32" fmla="*/ 853 w 1571"/>
                      <a:gd name="T33" fmla="*/ 133 h 2007"/>
                      <a:gd name="T34" fmla="*/ 906 w 1571"/>
                      <a:gd name="T35" fmla="*/ 113 h 2007"/>
                      <a:gd name="T36" fmla="*/ 958 w 1571"/>
                      <a:gd name="T37" fmla="*/ 94 h 2007"/>
                      <a:gd name="T38" fmla="*/ 1012 w 1571"/>
                      <a:gd name="T39" fmla="*/ 79 h 2007"/>
                      <a:gd name="T40" fmla="*/ 1066 w 1571"/>
                      <a:gd name="T41" fmla="*/ 63 h 2007"/>
                      <a:gd name="T42" fmla="*/ 1121 w 1571"/>
                      <a:gd name="T43" fmla="*/ 50 h 2007"/>
                      <a:gd name="T44" fmla="*/ 1177 w 1571"/>
                      <a:gd name="T45" fmla="*/ 39 h 2007"/>
                      <a:gd name="T46" fmla="*/ 1231 w 1571"/>
                      <a:gd name="T47" fmla="*/ 29 h 2007"/>
                      <a:gd name="T48" fmla="*/ 1287 w 1571"/>
                      <a:gd name="T49" fmla="*/ 19 h 2007"/>
                      <a:gd name="T50" fmla="*/ 1344 w 1571"/>
                      <a:gd name="T51" fmla="*/ 12 h 2007"/>
                      <a:gd name="T52" fmla="*/ 1400 w 1571"/>
                      <a:gd name="T53" fmla="*/ 6 h 2007"/>
                      <a:gd name="T54" fmla="*/ 1458 w 1571"/>
                      <a:gd name="T55" fmla="*/ 2 h 2007"/>
                      <a:gd name="T56" fmla="*/ 1513 w 1571"/>
                      <a:gd name="T57" fmla="*/ 0 h 2007"/>
                      <a:gd name="T58" fmla="*/ 1571 w 1571"/>
                      <a:gd name="T59" fmla="*/ 0 h 2007"/>
                      <a:gd name="T60" fmla="*/ 1571 w 1571"/>
                      <a:gd name="T61" fmla="*/ 2007 h 2007"/>
                      <a:gd name="T62" fmla="*/ 0 w 1571"/>
                      <a:gd name="T63" fmla="*/ 756 h 20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571" h="2007">
                        <a:moveTo>
                          <a:pt x="0" y="756"/>
                        </a:moveTo>
                        <a:lnTo>
                          <a:pt x="73" y="668"/>
                        </a:lnTo>
                        <a:lnTo>
                          <a:pt x="151" y="585"/>
                        </a:lnTo>
                        <a:lnTo>
                          <a:pt x="234" y="509"/>
                        </a:lnTo>
                        <a:lnTo>
                          <a:pt x="276" y="472"/>
                        </a:lnTo>
                        <a:lnTo>
                          <a:pt x="320" y="436"/>
                        </a:lnTo>
                        <a:lnTo>
                          <a:pt x="365" y="401"/>
                        </a:lnTo>
                        <a:lnTo>
                          <a:pt x="409" y="369"/>
                        </a:lnTo>
                        <a:lnTo>
                          <a:pt x="457" y="336"/>
                        </a:lnTo>
                        <a:lnTo>
                          <a:pt x="503" y="307"/>
                        </a:lnTo>
                        <a:lnTo>
                          <a:pt x="551" y="276"/>
                        </a:lnTo>
                        <a:lnTo>
                          <a:pt x="599" y="250"/>
                        </a:lnTo>
                        <a:lnTo>
                          <a:pt x="649" y="223"/>
                        </a:lnTo>
                        <a:lnTo>
                          <a:pt x="699" y="198"/>
                        </a:lnTo>
                        <a:lnTo>
                          <a:pt x="749" y="175"/>
                        </a:lnTo>
                        <a:lnTo>
                          <a:pt x="801" y="152"/>
                        </a:lnTo>
                        <a:lnTo>
                          <a:pt x="853" y="133"/>
                        </a:lnTo>
                        <a:lnTo>
                          <a:pt x="906" y="113"/>
                        </a:lnTo>
                        <a:lnTo>
                          <a:pt x="958" y="94"/>
                        </a:lnTo>
                        <a:lnTo>
                          <a:pt x="1012" y="79"/>
                        </a:lnTo>
                        <a:lnTo>
                          <a:pt x="1066" y="63"/>
                        </a:lnTo>
                        <a:lnTo>
                          <a:pt x="1121" y="50"/>
                        </a:lnTo>
                        <a:lnTo>
                          <a:pt x="1177" y="39"/>
                        </a:lnTo>
                        <a:lnTo>
                          <a:pt x="1231" y="29"/>
                        </a:lnTo>
                        <a:lnTo>
                          <a:pt x="1287" y="19"/>
                        </a:lnTo>
                        <a:lnTo>
                          <a:pt x="1344" y="12"/>
                        </a:lnTo>
                        <a:lnTo>
                          <a:pt x="1400" y="6"/>
                        </a:lnTo>
                        <a:lnTo>
                          <a:pt x="1458" y="2"/>
                        </a:lnTo>
                        <a:lnTo>
                          <a:pt x="1513" y="0"/>
                        </a:lnTo>
                        <a:lnTo>
                          <a:pt x="1571" y="0"/>
                        </a:lnTo>
                        <a:lnTo>
                          <a:pt x="1571" y="2007"/>
                        </a:lnTo>
                        <a:lnTo>
                          <a:pt x="0" y="756"/>
                        </a:lnTo>
                        <a:close/>
                      </a:path>
                    </a:pathLst>
                  </a:custGeom>
                  <a:grpFill/>
                  <a:ln w="9525">
                    <a:solidFill>
                      <a:srgbClr val="000000"/>
                    </a:solid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ZA" sz="1800" b="0" i="0" u="none" strike="noStrike" kern="1200" cap="none" spc="0" normalizeH="0" baseline="0" noProof="0">
                      <a:ln>
                        <a:noFill/>
                      </a:ln>
                      <a:solidFill>
                        <a:srgbClr val="0077B7"/>
                      </a:solidFill>
                      <a:effectLst/>
                      <a:uLnTx/>
                      <a:uFillTx/>
                      <a:latin typeface="Book Antiqua"/>
                      <a:ea typeface="+mn-ea"/>
                      <a:cs typeface="+mn-cs"/>
                    </a:endParaRPr>
                  </a:p>
                </p:txBody>
              </p:sp>
              <p:sp>
                <p:nvSpPr>
                  <p:cNvPr id="19" name="Freeform 35">
                    <a:extLst>
                      <a:ext uri="{FF2B5EF4-FFF2-40B4-BE49-F238E27FC236}">
                        <a16:creationId xmlns:a16="http://schemas.microsoft.com/office/drawing/2014/main" id="{5A11507A-BAEC-435F-9047-13FD79C6BE7D}"/>
                      </a:ext>
                    </a:extLst>
                  </p:cNvPr>
                  <p:cNvSpPr>
                    <a:spLocks/>
                  </p:cNvSpPr>
                  <p:nvPr/>
                </p:nvSpPr>
                <p:spPr bwMode="auto">
                  <a:xfrm>
                    <a:off x="3054" y="1156"/>
                    <a:ext cx="786" cy="1004"/>
                  </a:xfrm>
                  <a:custGeom>
                    <a:avLst/>
                    <a:gdLst>
                      <a:gd name="T0" fmla="*/ 0 w 1571"/>
                      <a:gd name="T1" fmla="*/ 756 h 2007"/>
                      <a:gd name="T2" fmla="*/ 73 w 1571"/>
                      <a:gd name="T3" fmla="*/ 668 h 2007"/>
                      <a:gd name="T4" fmla="*/ 151 w 1571"/>
                      <a:gd name="T5" fmla="*/ 585 h 2007"/>
                      <a:gd name="T6" fmla="*/ 234 w 1571"/>
                      <a:gd name="T7" fmla="*/ 509 h 2007"/>
                      <a:gd name="T8" fmla="*/ 276 w 1571"/>
                      <a:gd name="T9" fmla="*/ 472 h 2007"/>
                      <a:gd name="T10" fmla="*/ 320 w 1571"/>
                      <a:gd name="T11" fmla="*/ 436 h 2007"/>
                      <a:gd name="T12" fmla="*/ 365 w 1571"/>
                      <a:gd name="T13" fmla="*/ 401 h 2007"/>
                      <a:gd name="T14" fmla="*/ 409 w 1571"/>
                      <a:gd name="T15" fmla="*/ 369 h 2007"/>
                      <a:gd name="T16" fmla="*/ 457 w 1571"/>
                      <a:gd name="T17" fmla="*/ 336 h 2007"/>
                      <a:gd name="T18" fmla="*/ 503 w 1571"/>
                      <a:gd name="T19" fmla="*/ 307 h 2007"/>
                      <a:gd name="T20" fmla="*/ 551 w 1571"/>
                      <a:gd name="T21" fmla="*/ 276 h 2007"/>
                      <a:gd name="T22" fmla="*/ 599 w 1571"/>
                      <a:gd name="T23" fmla="*/ 250 h 2007"/>
                      <a:gd name="T24" fmla="*/ 649 w 1571"/>
                      <a:gd name="T25" fmla="*/ 223 h 2007"/>
                      <a:gd name="T26" fmla="*/ 699 w 1571"/>
                      <a:gd name="T27" fmla="*/ 198 h 2007"/>
                      <a:gd name="T28" fmla="*/ 749 w 1571"/>
                      <a:gd name="T29" fmla="*/ 175 h 2007"/>
                      <a:gd name="T30" fmla="*/ 801 w 1571"/>
                      <a:gd name="T31" fmla="*/ 152 h 2007"/>
                      <a:gd name="T32" fmla="*/ 853 w 1571"/>
                      <a:gd name="T33" fmla="*/ 133 h 2007"/>
                      <a:gd name="T34" fmla="*/ 906 w 1571"/>
                      <a:gd name="T35" fmla="*/ 113 h 2007"/>
                      <a:gd name="T36" fmla="*/ 958 w 1571"/>
                      <a:gd name="T37" fmla="*/ 94 h 2007"/>
                      <a:gd name="T38" fmla="*/ 1012 w 1571"/>
                      <a:gd name="T39" fmla="*/ 79 h 2007"/>
                      <a:gd name="T40" fmla="*/ 1066 w 1571"/>
                      <a:gd name="T41" fmla="*/ 63 h 2007"/>
                      <a:gd name="T42" fmla="*/ 1121 w 1571"/>
                      <a:gd name="T43" fmla="*/ 50 h 2007"/>
                      <a:gd name="T44" fmla="*/ 1177 w 1571"/>
                      <a:gd name="T45" fmla="*/ 39 h 2007"/>
                      <a:gd name="T46" fmla="*/ 1231 w 1571"/>
                      <a:gd name="T47" fmla="*/ 29 h 2007"/>
                      <a:gd name="T48" fmla="*/ 1287 w 1571"/>
                      <a:gd name="T49" fmla="*/ 19 h 2007"/>
                      <a:gd name="T50" fmla="*/ 1344 w 1571"/>
                      <a:gd name="T51" fmla="*/ 12 h 2007"/>
                      <a:gd name="T52" fmla="*/ 1400 w 1571"/>
                      <a:gd name="T53" fmla="*/ 6 h 2007"/>
                      <a:gd name="T54" fmla="*/ 1458 w 1571"/>
                      <a:gd name="T55" fmla="*/ 2 h 2007"/>
                      <a:gd name="T56" fmla="*/ 1513 w 1571"/>
                      <a:gd name="T57" fmla="*/ 0 h 2007"/>
                      <a:gd name="T58" fmla="*/ 1571 w 1571"/>
                      <a:gd name="T59" fmla="*/ 0 h 2007"/>
                      <a:gd name="T60" fmla="*/ 1571 w 1571"/>
                      <a:gd name="T61" fmla="*/ 2007 h 2007"/>
                      <a:gd name="T62" fmla="*/ 0 w 1571"/>
                      <a:gd name="T63" fmla="*/ 756 h 20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571" h="2007">
                        <a:moveTo>
                          <a:pt x="0" y="756"/>
                        </a:moveTo>
                        <a:lnTo>
                          <a:pt x="73" y="668"/>
                        </a:lnTo>
                        <a:lnTo>
                          <a:pt x="151" y="585"/>
                        </a:lnTo>
                        <a:lnTo>
                          <a:pt x="234" y="509"/>
                        </a:lnTo>
                        <a:lnTo>
                          <a:pt x="276" y="472"/>
                        </a:lnTo>
                        <a:lnTo>
                          <a:pt x="320" y="436"/>
                        </a:lnTo>
                        <a:lnTo>
                          <a:pt x="365" y="401"/>
                        </a:lnTo>
                        <a:lnTo>
                          <a:pt x="409" y="369"/>
                        </a:lnTo>
                        <a:lnTo>
                          <a:pt x="457" y="336"/>
                        </a:lnTo>
                        <a:lnTo>
                          <a:pt x="503" y="307"/>
                        </a:lnTo>
                        <a:lnTo>
                          <a:pt x="551" y="276"/>
                        </a:lnTo>
                        <a:lnTo>
                          <a:pt x="599" y="250"/>
                        </a:lnTo>
                        <a:lnTo>
                          <a:pt x="649" y="223"/>
                        </a:lnTo>
                        <a:lnTo>
                          <a:pt x="699" y="198"/>
                        </a:lnTo>
                        <a:lnTo>
                          <a:pt x="749" y="175"/>
                        </a:lnTo>
                        <a:lnTo>
                          <a:pt x="801" y="152"/>
                        </a:lnTo>
                        <a:lnTo>
                          <a:pt x="853" y="133"/>
                        </a:lnTo>
                        <a:lnTo>
                          <a:pt x="906" y="113"/>
                        </a:lnTo>
                        <a:lnTo>
                          <a:pt x="958" y="94"/>
                        </a:lnTo>
                        <a:lnTo>
                          <a:pt x="1012" y="79"/>
                        </a:lnTo>
                        <a:lnTo>
                          <a:pt x="1066" y="63"/>
                        </a:lnTo>
                        <a:lnTo>
                          <a:pt x="1121" y="50"/>
                        </a:lnTo>
                        <a:lnTo>
                          <a:pt x="1177" y="39"/>
                        </a:lnTo>
                        <a:lnTo>
                          <a:pt x="1231" y="29"/>
                        </a:lnTo>
                        <a:lnTo>
                          <a:pt x="1287" y="19"/>
                        </a:lnTo>
                        <a:lnTo>
                          <a:pt x="1344" y="12"/>
                        </a:lnTo>
                        <a:lnTo>
                          <a:pt x="1400" y="6"/>
                        </a:lnTo>
                        <a:lnTo>
                          <a:pt x="1458" y="2"/>
                        </a:lnTo>
                        <a:lnTo>
                          <a:pt x="1513" y="0"/>
                        </a:lnTo>
                        <a:lnTo>
                          <a:pt x="1571" y="0"/>
                        </a:lnTo>
                        <a:lnTo>
                          <a:pt x="1571" y="2007"/>
                        </a:lnTo>
                        <a:lnTo>
                          <a:pt x="0" y="756"/>
                        </a:lnTo>
                      </a:path>
                    </a:pathLst>
                  </a:custGeom>
                  <a:solidFill>
                    <a:srgbClr val="B6C7F3"/>
                  </a:solidFill>
                  <a:ln w="19050">
                    <a:solidFill>
                      <a:schemeClr val="bg2"/>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ZA" sz="1800" b="0" i="0" u="none" strike="noStrike" kern="1200" cap="none" spc="0" normalizeH="0" baseline="0" noProof="0">
                      <a:ln>
                        <a:noFill/>
                      </a:ln>
                      <a:solidFill>
                        <a:srgbClr val="0077B7"/>
                      </a:solidFill>
                      <a:effectLst/>
                      <a:uLnTx/>
                      <a:uFillTx/>
                      <a:latin typeface="Book Antiqua"/>
                      <a:ea typeface="+mn-ea"/>
                      <a:cs typeface="+mn-cs"/>
                    </a:endParaRPr>
                  </a:p>
                </p:txBody>
              </p:sp>
            </p:grpSp>
            <p:sp>
              <p:nvSpPr>
                <p:cNvPr id="20" name="TextBox 19">
                  <a:extLst>
                    <a:ext uri="{FF2B5EF4-FFF2-40B4-BE49-F238E27FC236}">
                      <a16:creationId xmlns:a16="http://schemas.microsoft.com/office/drawing/2014/main" id="{FF50341D-A6F4-495D-B9AC-E36CB9A86A97}"/>
                    </a:ext>
                  </a:extLst>
                </p:cNvPr>
                <p:cNvSpPr txBox="1"/>
                <p:nvPr/>
              </p:nvSpPr>
              <p:spPr bwMode="gray">
                <a:xfrm>
                  <a:off x="8014719" y="2172537"/>
                  <a:ext cx="1076415" cy="615553"/>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300"/>
                    </a:spcBef>
                    <a:spcAft>
                      <a:spcPts val="0"/>
                    </a:spcAft>
                    <a:buClrTx/>
                    <a:buSzTx/>
                    <a:buFontTx/>
                    <a:buNone/>
                    <a:tabLst/>
                    <a:defRPr/>
                  </a:pPr>
                  <a:r>
                    <a:rPr kumimoji="0" lang="en-ZA" sz="1000" b="1" i="0" u="none" strike="noStrike" kern="1200" cap="none" spc="0" normalizeH="0" baseline="0" noProof="0">
                      <a:ln>
                        <a:noFill/>
                      </a:ln>
                      <a:solidFill>
                        <a:srgbClr val="000000"/>
                      </a:solidFill>
                      <a:effectLst/>
                      <a:uLnTx/>
                      <a:uFillTx/>
                      <a:latin typeface="Century Gothic"/>
                      <a:ea typeface="+mn-ea"/>
                      <a:cs typeface="Arial" panose="020B0604020202020204" pitchFamily="34" charset="0"/>
                    </a:rPr>
                    <a:t>Integrated MDT, EOLC, bereavement for carers and PLWD,</a:t>
                  </a:r>
                </a:p>
              </p:txBody>
            </p:sp>
            <p:sp>
              <p:nvSpPr>
                <p:cNvPr id="24" name="TextBox 23">
                  <a:extLst>
                    <a:ext uri="{FF2B5EF4-FFF2-40B4-BE49-F238E27FC236}">
                      <a16:creationId xmlns:a16="http://schemas.microsoft.com/office/drawing/2014/main" id="{9D676B8C-F055-466D-95A3-7A701C2985B8}"/>
                    </a:ext>
                  </a:extLst>
                </p:cNvPr>
                <p:cNvSpPr txBox="1"/>
                <p:nvPr/>
              </p:nvSpPr>
              <p:spPr bwMode="gray">
                <a:xfrm>
                  <a:off x="8708631" y="4515382"/>
                  <a:ext cx="778885" cy="461665"/>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300"/>
                    </a:spcBef>
                    <a:spcAft>
                      <a:spcPts val="0"/>
                    </a:spcAft>
                    <a:buClrTx/>
                    <a:buSzTx/>
                    <a:buFontTx/>
                    <a:buNone/>
                    <a:tabLst/>
                    <a:defRPr/>
                  </a:pPr>
                  <a:r>
                    <a:rPr kumimoji="0" lang="en-ZA" sz="1000" b="1" i="0" u="none" strike="noStrike" kern="1200" cap="none" spc="0" normalizeH="0" baseline="0" noProof="0">
                      <a:ln>
                        <a:noFill/>
                      </a:ln>
                      <a:solidFill>
                        <a:srgbClr val="000000"/>
                      </a:solidFill>
                      <a:effectLst/>
                      <a:uLnTx/>
                      <a:uFillTx/>
                      <a:latin typeface="Century Gothic"/>
                      <a:ea typeface="+mn-ea"/>
                      <a:cs typeface="Arial" panose="020B0604020202020204" pitchFamily="34" charset="0"/>
                    </a:rPr>
                    <a:t>Specialist support for the PLWD</a:t>
                  </a:r>
                </a:p>
              </p:txBody>
            </p:sp>
            <p:sp>
              <p:nvSpPr>
                <p:cNvPr id="25" name="TextBox 24">
                  <a:extLst>
                    <a:ext uri="{FF2B5EF4-FFF2-40B4-BE49-F238E27FC236}">
                      <a16:creationId xmlns:a16="http://schemas.microsoft.com/office/drawing/2014/main" id="{85ED20CB-2247-4B0E-9805-DC2C78ECD071}"/>
                    </a:ext>
                  </a:extLst>
                </p:cNvPr>
                <p:cNvSpPr txBox="1"/>
                <p:nvPr/>
              </p:nvSpPr>
              <p:spPr bwMode="gray">
                <a:xfrm>
                  <a:off x="7524916" y="4102825"/>
                  <a:ext cx="1284923" cy="461665"/>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300"/>
                    </a:spcBef>
                    <a:spcAft>
                      <a:spcPts val="0"/>
                    </a:spcAft>
                    <a:buClrTx/>
                    <a:buSzTx/>
                    <a:buFontTx/>
                    <a:buNone/>
                    <a:tabLst/>
                    <a:defRPr/>
                  </a:pPr>
                  <a:r>
                    <a:rPr lang="en-ZA" sz="1000" b="1">
                      <a:solidFill>
                        <a:srgbClr val="000000"/>
                      </a:solidFill>
                      <a:latin typeface="Century Gothic"/>
                      <a:cs typeface="Arial" panose="020B0604020202020204" pitchFamily="34" charset="0"/>
                    </a:rPr>
                    <a:t>Proactive care planning and support</a:t>
                  </a:r>
                  <a:r>
                    <a:rPr kumimoji="0" lang="en-ZA" sz="1000" b="1" i="0" u="none" strike="noStrike" kern="1200" cap="none" spc="0" normalizeH="0" baseline="0" noProof="0">
                      <a:ln>
                        <a:noFill/>
                      </a:ln>
                      <a:solidFill>
                        <a:srgbClr val="000000"/>
                      </a:solidFill>
                      <a:effectLst/>
                      <a:uLnTx/>
                      <a:uFillTx/>
                      <a:latin typeface="Century Gothic"/>
                      <a:ea typeface="+mn-ea"/>
                      <a:cs typeface="Arial" panose="020B0604020202020204" pitchFamily="34" charset="0"/>
                    </a:rPr>
                    <a:t> providing</a:t>
                  </a:r>
                </a:p>
              </p:txBody>
            </p:sp>
            <p:sp>
              <p:nvSpPr>
                <p:cNvPr id="26" name="TextBox 25">
                  <a:extLst>
                    <a:ext uri="{FF2B5EF4-FFF2-40B4-BE49-F238E27FC236}">
                      <a16:creationId xmlns:a16="http://schemas.microsoft.com/office/drawing/2014/main" id="{D9BDD8C8-3B63-4550-8E15-1FC7904F7701}"/>
                    </a:ext>
                  </a:extLst>
                </p:cNvPr>
                <p:cNvSpPr txBox="1"/>
                <p:nvPr/>
              </p:nvSpPr>
              <p:spPr bwMode="gray">
                <a:xfrm>
                  <a:off x="7101818" y="3261744"/>
                  <a:ext cx="1519457" cy="500137"/>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300"/>
                    </a:spcBef>
                    <a:spcAft>
                      <a:spcPts val="0"/>
                    </a:spcAft>
                    <a:buClrTx/>
                    <a:buSzTx/>
                    <a:buFontTx/>
                    <a:buNone/>
                    <a:tabLst/>
                    <a:defRPr/>
                  </a:pPr>
                  <a:r>
                    <a:rPr kumimoji="0" lang="en-ZA" sz="1000" b="1" i="0" u="none" strike="noStrike" kern="1200" cap="none" spc="0" normalizeH="0" baseline="0" noProof="0">
                      <a:ln>
                        <a:noFill/>
                      </a:ln>
                      <a:solidFill>
                        <a:srgbClr val="000000"/>
                      </a:solidFill>
                      <a:effectLst/>
                      <a:uLnTx/>
                      <a:uFillTx/>
                      <a:latin typeface="Century Gothic"/>
                      <a:ea typeface="+mn-ea"/>
                      <a:cs typeface="Arial" panose="020B0604020202020204" pitchFamily="34" charset="0"/>
                    </a:rPr>
                    <a:t>Mental health and general health </a:t>
                  </a:r>
                </a:p>
                <a:p>
                  <a:pPr marL="0" marR="0" lvl="0" indent="0" algn="ctr" defTabSz="914400" rtl="0" eaLnBrk="1" fontAlgn="auto" latinLnBrk="0" hangingPunct="1">
                    <a:lnSpc>
                      <a:spcPct val="100000"/>
                    </a:lnSpc>
                    <a:spcBef>
                      <a:spcPts val="300"/>
                    </a:spcBef>
                    <a:spcAft>
                      <a:spcPts val="0"/>
                    </a:spcAft>
                    <a:buClrTx/>
                    <a:buSzTx/>
                    <a:buFontTx/>
                    <a:buNone/>
                    <a:tabLst/>
                    <a:defRPr/>
                  </a:pPr>
                  <a:r>
                    <a:rPr kumimoji="0" lang="en-ZA" sz="1000" b="1" i="0" u="none" strike="noStrike" kern="1200" cap="none" spc="0" normalizeH="0" baseline="0" noProof="0">
                      <a:ln>
                        <a:noFill/>
                      </a:ln>
                      <a:solidFill>
                        <a:srgbClr val="000000"/>
                      </a:solidFill>
                      <a:effectLst/>
                      <a:uLnTx/>
                      <a:uFillTx/>
                      <a:latin typeface="Century Gothic"/>
                      <a:ea typeface="+mn-ea"/>
                      <a:cs typeface="Arial" panose="020B0604020202020204" pitchFamily="34" charset="0"/>
                    </a:rPr>
                    <a:t>support for the PLWD </a:t>
                  </a:r>
                </a:p>
              </p:txBody>
            </p:sp>
            <p:sp>
              <p:nvSpPr>
                <p:cNvPr id="27" name="Oval 26">
                  <a:extLst>
                    <a:ext uri="{FF2B5EF4-FFF2-40B4-BE49-F238E27FC236}">
                      <a16:creationId xmlns:a16="http://schemas.microsoft.com/office/drawing/2014/main" id="{0F09CF85-5B1A-467C-A21F-ED12DB2B94D8}"/>
                    </a:ext>
                  </a:extLst>
                </p:cNvPr>
                <p:cNvSpPr/>
                <p:nvPr/>
              </p:nvSpPr>
              <p:spPr bwMode="gray">
                <a:xfrm>
                  <a:off x="8494260" y="3307975"/>
                  <a:ext cx="1016659" cy="1016659"/>
                </a:xfrm>
                <a:prstGeom prst="ellipse">
                  <a:avLst/>
                </a:prstGeom>
                <a:solidFill>
                  <a:schemeClr val="bg2"/>
                </a:solidFill>
                <a:ln w="9525">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300"/>
                    </a:spcBef>
                    <a:spcAft>
                      <a:spcPts val="0"/>
                    </a:spcAft>
                    <a:buClrTx/>
                    <a:buSzTx/>
                    <a:buFont typeface="Courier New" pitchFamily="49" charset="0"/>
                    <a:buNone/>
                    <a:tabLst/>
                    <a:defRPr/>
                  </a:pPr>
                  <a:endParaRPr kumimoji="0" lang="en-ZA" sz="1600" b="0" i="0" u="none" strike="noStrike" kern="1200" cap="none" spc="0" normalizeH="0" baseline="0" noProof="0">
                    <a:ln>
                      <a:noFill/>
                    </a:ln>
                    <a:solidFill>
                      <a:srgbClr val="0077B7"/>
                    </a:solidFill>
                    <a:effectLst/>
                    <a:uLnTx/>
                    <a:uFillTx/>
                    <a:latin typeface="Arial" pitchFamily="34" charset="0"/>
                    <a:ea typeface="+mn-ea"/>
                    <a:cs typeface="Arial" pitchFamily="34" charset="0"/>
                  </a:endParaRPr>
                </a:p>
              </p:txBody>
            </p:sp>
            <p:pic>
              <p:nvPicPr>
                <p:cNvPr id="28" name="Picture 27">
                  <a:extLst>
                    <a:ext uri="{FF2B5EF4-FFF2-40B4-BE49-F238E27FC236}">
                      <a16:creationId xmlns:a16="http://schemas.microsoft.com/office/drawing/2014/main" id="{039579A8-2D06-4BE7-9F66-DBD036524618}"/>
                    </a:ext>
                  </a:extLst>
                </p:cNvPr>
                <p:cNvPicPr>
                  <a:picLocks noChangeAspect="1"/>
                </p:cNvPicPr>
                <p:nvPr/>
              </p:nvPicPr>
              <p:blipFill>
                <a:blip r:embed="rId3"/>
                <a:stretch>
                  <a:fillRect/>
                </a:stretch>
              </p:blipFill>
              <p:spPr>
                <a:xfrm>
                  <a:off x="8830900" y="3607581"/>
                  <a:ext cx="323246" cy="364168"/>
                </a:xfrm>
                <a:prstGeom prst="rect">
                  <a:avLst/>
                </a:prstGeom>
              </p:spPr>
            </p:pic>
            <p:grpSp>
              <p:nvGrpSpPr>
                <p:cNvPr id="29" name="Group 28">
                  <a:extLst>
                    <a:ext uri="{FF2B5EF4-FFF2-40B4-BE49-F238E27FC236}">
                      <a16:creationId xmlns:a16="http://schemas.microsoft.com/office/drawing/2014/main" id="{FDFA8E16-3157-4B16-A2FC-DA5C62296EE2}"/>
                    </a:ext>
                  </a:extLst>
                </p:cNvPr>
                <p:cNvGrpSpPr/>
                <p:nvPr/>
              </p:nvGrpSpPr>
              <p:grpSpPr>
                <a:xfrm>
                  <a:off x="6453081" y="1112735"/>
                  <a:ext cx="5331265" cy="5381626"/>
                  <a:chOff x="11269985" y="1512633"/>
                  <a:chExt cx="4613904" cy="4791363"/>
                </a:xfrm>
                <a:solidFill>
                  <a:schemeClr val="bg2"/>
                </a:solidFill>
                <a:effectLst>
                  <a:outerShdw blurRad="50800" dist="38100" dir="5400000" algn="t" rotWithShape="0">
                    <a:prstClr val="black">
                      <a:alpha val="40000"/>
                    </a:prstClr>
                  </a:outerShdw>
                </a:effectLst>
              </p:grpSpPr>
              <p:sp>
                <p:nvSpPr>
                  <p:cNvPr id="30" name="Freeform 5">
                    <a:extLst>
                      <a:ext uri="{FF2B5EF4-FFF2-40B4-BE49-F238E27FC236}">
                        <a16:creationId xmlns:a16="http://schemas.microsoft.com/office/drawing/2014/main" id="{904EF478-E04D-49F2-8D52-C8472F1D41C3}"/>
                      </a:ext>
                    </a:extLst>
                  </p:cNvPr>
                  <p:cNvSpPr>
                    <a:spLocks/>
                  </p:cNvSpPr>
                  <p:nvPr/>
                </p:nvSpPr>
                <p:spPr bwMode="auto">
                  <a:xfrm>
                    <a:off x="13593574" y="1605798"/>
                    <a:ext cx="1968673" cy="1334262"/>
                  </a:xfrm>
                  <a:custGeom>
                    <a:avLst/>
                    <a:gdLst>
                      <a:gd name="T0" fmla="*/ 20 w 3550"/>
                      <a:gd name="T1" fmla="*/ 834 h 2405"/>
                      <a:gd name="T2" fmla="*/ 226 w 3550"/>
                      <a:gd name="T3" fmla="*/ 843 h 2405"/>
                      <a:gd name="T4" fmla="*/ 427 w 3550"/>
                      <a:gd name="T5" fmla="*/ 865 h 2405"/>
                      <a:gd name="T6" fmla="*/ 625 w 3550"/>
                      <a:gd name="T7" fmla="*/ 898 h 2405"/>
                      <a:gd name="T8" fmla="*/ 820 w 3550"/>
                      <a:gd name="T9" fmla="*/ 943 h 2405"/>
                      <a:gd name="T10" fmla="*/ 1009 w 3550"/>
                      <a:gd name="T11" fmla="*/ 999 h 2405"/>
                      <a:gd name="T12" fmla="*/ 1194 w 3550"/>
                      <a:gd name="T13" fmla="*/ 1065 h 2405"/>
                      <a:gd name="T14" fmla="*/ 1373 w 3550"/>
                      <a:gd name="T15" fmla="*/ 1143 h 2405"/>
                      <a:gd name="T16" fmla="*/ 1546 w 3550"/>
                      <a:gd name="T17" fmla="*/ 1230 h 2405"/>
                      <a:gd name="T18" fmla="*/ 1713 w 3550"/>
                      <a:gd name="T19" fmla="*/ 1326 h 2405"/>
                      <a:gd name="T20" fmla="*/ 1875 w 3550"/>
                      <a:gd name="T21" fmla="*/ 1432 h 2405"/>
                      <a:gd name="T22" fmla="*/ 2031 w 3550"/>
                      <a:gd name="T23" fmla="*/ 1547 h 2405"/>
                      <a:gd name="T24" fmla="*/ 2178 w 3550"/>
                      <a:gd name="T25" fmla="*/ 1671 h 2405"/>
                      <a:gd name="T26" fmla="*/ 2317 w 3550"/>
                      <a:gd name="T27" fmla="*/ 1802 h 2405"/>
                      <a:gd name="T28" fmla="*/ 2450 w 3550"/>
                      <a:gd name="T29" fmla="*/ 1942 h 2405"/>
                      <a:gd name="T30" fmla="*/ 2575 w 3550"/>
                      <a:gd name="T31" fmla="*/ 2089 h 2405"/>
                      <a:gd name="T32" fmla="*/ 2690 w 3550"/>
                      <a:gd name="T33" fmla="*/ 2243 h 2405"/>
                      <a:gd name="T34" fmla="*/ 2544 w 3550"/>
                      <a:gd name="T35" fmla="*/ 2354 h 2405"/>
                      <a:gd name="T36" fmla="*/ 3550 w 3550"/>
                      <a:gd name="T37" fmla="*/ 1726 h 2405"/>
                      <a:gd name="T38" fmla="*/ 3397 w 3550"/>
                      <a:gd name="T39" fmla="*/ 1801 h 2405"/>
                      <a:gd name="T40" fmla="*/ 3362 w 3550"/>
                      <a:gd name="T41" fmla="*/ 1751 h 2405"/>
                      <a:gd name="T42" fmla="*/ 3290 w 3550"/>
                      <a:gd name="T43" fmla="*/ 1652 h 2405"/>
                      <a:gd name="T44" fmla="*/ 3214 w 3550"/>
                      <a:gd name="T45" fmla="*/ 1555 h 2405"/>
                      <a:gd name="T46" fmla="*/ 3135 w 3550"/>
                      <a:gd name="T47" fmla="*/ 1460 h 2405"/>
                      <a:gd name="T48" fmla="*/ 3054 w 3550"/>
                      <a:gd name="T49" fmla="*/ 1368 h 2405"/>
                      <a:gd name="T50" fmla="*/ 2971 w 3550"/>
                      <a:gd name="T51" fmla="*/ 1278 h 2405"/>
                      <a:gd name="T52" fmla="*/ 2884 w 3550"/>
                      <a:gd name="T53" fmla="*/ 1192 h 2405"/>
                      <a:gd name="T54" fmla="*/ 2795 w 3550"/>
                      <a:gd name="T55" fmla="*/ 1106 h 2405"/>
                      <a:gd name="T56" fmla="*/ 2705 w 3550"/>
                      <a:gd name="T57" fmla="*/ 1025 h 2405"/>
                      <a:gd name="T58" fmla="*/ 2610 w 3550"/>
                      <a:gd name="T59" fmla="*/ 946 h 2405"/>
                      <a:gd name="T60" fmla="*/ 2514 w 3550"/>
                      <a:gd name="T61" fmla="*/ 869 h 2405"/>
                      <a:gd name="T62" fmla="*/ 2416 w 3550"/>
                      <a:gd name="T63" fmla="*/ 795 h 2405"/>
                      <a:gd name="T64" fmla="*/ 2316 w 3550"/>
                      <a:gd name="T65" fmla="*/ 725 h 2405"/>
                      <a:gd name="T66" fmla="*/ 2213 w 3550"/>
                      <a:gd name="T67" fmla="*/ 656 h 2405"/>
                      <a:gd name="T68" fmla="*/ 2108 w 3550"/>
                      <a:gd name="T69" fmla="*/ 591 h 2405"/>
                      <a:gd name="T70" fmla="*/ 2002 w 3550"/>
                      <a:gd name="T71" fmla="*/ 530 h 2405"/>
                      <a:gd name="T72" fmla="*/ 1892 w 3550"/>
                      <a:gd name="T73" fmla="*/ 470 h 2405"/>
                      <a:gd name="T74" fmla="*/ 1782 w 3550"/>
                      <a:gd name="T75" fmla="*/ 415 h 2405"/>
                      <a:gd name="T76" fmla="*/ 1670 w 3550"/>
                      <a:gd name="T77" fmla="*/ 362 h 2405"/>
                      <a:gd name="T78" fmla="*/ 1555 w 3550"/>
                      <a:gd name="T79" fmla="*/ 313 h 2405"/>
                      <a:gd name="T80" fmla="*/ 1440 w 3550"/>
                      <a:gd name="T81" fmla="*/ 268 h 2405"/>
                      <a:gd name="T82" fmla="*/ 1322 w 3550"/>
                      <a:gd name="T83" fmla="*/ 224 h 2405"/>
                      <a:gd name="T84" fmla="*/ 1202 w 3550"/>
                      <a:gd name="T85" fmla="*/ 186 h 2405"/>
                      <a:gd name="T86" fmla="*/ 1082 w 3550"/>
                      <a:gd name="T87" fmla="*/ 150 h 2405"/>
                      <a:gd name="T88" fmla="*/ 959 w 3550"/>
                      <a:gd name="T89" fmla="*/ 119 h 2405"/>
                      <a:gd name="T90" fmla="*/ 836 w 3550"/>
                      <a:gd name="T91" fmla="*/ 90 h 2405"/>
                      <a:gd name="T92" fmla="*/ 710 w 3550"/>
                      <a:gd name="T93" fmla="*/ 65 h 2405"/>
                      <a:gd name="T94" fmla="*/ 584 w 3550"/>
                      <a:gd name="T95" fmla="*/ 45 h 2405"/>
                      <a:gd name="T96" fmla="*/ 456 w 3550"/>
                      <a:gd name="T97" fmla="*/ 29 h 2405"/>
                      <a:gd name="T98" fmla="*/ 326 w 3550"/>
                      <a:gd name="T99" fmla="*/ 16 h 2405"/>
                      <a:gd name="T100" fmla="*/ 197 w 3550"/>
                      <a:gd name="T101" fmla="*/ 7 h 2405"/>
                      <a:gd name="T102" fmla="*/ 66 w 3550"/>
                      <a:gd name="T103" fmla="*/ 1 h 2405"/>
                      <a:gd name="T104" fmla="*/ 312 w 3550"/>
                      <a:gd name="T105" fmla="*/ 402 h 24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3550" h="2405">
                        <a:moveTo>
                          <a:pt x="20" y="834"/>
                        </a:moveTo>
                        <a:lnTo>
                          <a:pt x="20" y="834"/>
                        </a:lnTo>
                        <a:lnTo>
                          <a:pt x="122" y="837"/>
                        </a:lnTo>
                        <a:lnTo>
                          <a:pt x="226" y="843"/>
                        </a:lnTo>
                        <a:lnTo>
                          <a:pt x="326" y="853"/>
                        </a:lnTo>
                        <a:lnTo>
                          <a:pt x="427" y="865"/>
                        </a:lnTo>
                        <a:lnTo>
                          <a:pt x="527" y="881"/>
                        </a:lnTo>
                        <a:lnTo>
                          <a:pt x="625" y="898"/>
                        </a:lnTo>
                        <a:lnTo>
                          <a:pt x="722" y="918"/>
                        </a:lnTo>
                        <a:lnTo>
                          <a:pt x="820" y="943"/>
                        </a:lnTo>
                        <a:lnTo>
                          <a:pt x="914" y="969"/>
                        </a:lnTo>
                        <a:lnTo>
                          <a:pt x="1009" y="999"/>
                        </a:lnTo>
                        <a:lnTo>
                          <a:pt x="1102" y="1031"/>
                        </a:lnTo>
                        <a:lnTo>
                          <a:pt x="1194" y="1065"/>
                        </a:lnTo>
                        <a:lnTo>
                          <a:pt x="1284" y="1103"/>
                        </a:lnTo>
                        <a:lnTo>
                          <a:pt x="1373" y="1143"/>
                        </a:lnTo>
                        <a:lnTo>
                          <a:pt x="1460" y="1185"/>
                        </a:lnTo>
                        <a:lnTo>
                          <a:pt x="1546" y="1230"/>
                        </a:lnTo>
                        <a:lnTo>
                          <a:pt x="1630" y="1277"/>
                        </a:lnTo>
                        <a:lnTo>
                          <a:pt x="1713" y="1326"/>
                        </a:lnTo>
                        <a:lnTo>
                          <a:pt x="1796" y="1378"/>
                        </a:lnTo>
                        <a:lnTo>
                          <a:pt x="1875" y="1432"/>
                        </a:lnTo>
                        <a:lnTo>
                          <a:pt x="1953" y="1489"/>
                        </a:lnTo>
                        <a:lnTo>
                          <a:pt x="2031" y="1547"/>
                        </a:lnTo>
                        <a:lnTo>
                          <a:pt x="2105" y="1608"/>
                        </a:lnTo>
                        <a:lnTo>
                          <a:pt x="2178" y="1671"/>
                        </a:lnTo>
                        <a:lnTo>
                          <a:pt x="2249" y="1737"/>
                        </a:lnTo>
                        <a:lnTo>
                          <a:pt x="2317" y="1802"/>
                        </a:lnTo>
                        <a:lnTo>
                          <a:pt x="2386" y="1872"/>
                        </a:lnTo>
                        <a:lnTo>
                          <a:pt x="2450" y="1942"/>
                        </a:lnTo>
                        <a:lnTo>
                          <a:pt x="2514" y="2015"/>
                        </a:lnTo>
                        <a:lnTo>
                          <a:pt x="2575" y="2089"/>
                        </a:lnTo>
                        <a:lnTo>
                          <a:pt x="2633" y="2166"/>
                        </a:lnTo>
                        <a:lnTo>
                          <a:pt x="2690" y="2243"/>
                        </a:lnTo>
                        <a:lnTo>
                          <a:pt x="2523" y="2320"/>
                        </a:lnTo>
                        <a:lnTo>
                          <a:pt x="2544" y="2354"/>
                        </a:lnTo>
                        <a:lnTo>
                          <a:pt x="3275" y="2405"/>
                        </a:lnTo>
                        <a:lnTo>
                          <a:pt x="3550" y="1726"/>
                        </a:lnTo>
                        <a:lnTo>
                          <a:pt x="3530" y="1694"/>
                        </a:lnTo>
                        <a:lnTo>
                          <a:pt x="3397" y="1801"/>
                        </a:lnTo>
                        <a:lnTo>
                          <a:pt x="3397" y="1801"/>
                        </a:lnTo>
                        <a:lnTo>
                          <a:pt x="3362" y="1751"/>
                        </a:lnTo>
                        <a:lnTo>
                          <a:pt x="3326" y="1702"/>
                        </a:lnTo>
                        <a:lnTo>
                          <a:pt x="3290" y="1652"/>
                        </a:lnTo>
                        <a:lnTo>
                          <a:pt x="3252" y="1603"/>
                        </a:lnTo>
                        <a:lnTo>
                          <a:pt x="3214" y="1555"/>
                        </a:lnTo>
                        <a:lnTo>
                          <a:pt x="3175" y="1508"/>
                        </a:lnTo>
                        <a:lnTo>
                          <a:pt x="3135" y="1460"/>
                        </a:lnTo>
                        <a:lnTo>
                          <a:pt x="3095" y="1413"/>
                        </a:lnTo>
                        <a:lnTo>
                          <a:pt x="3054" y="1368"/>
                        </a:lnTo>
                        <a:lnTo>
                          <a:pt x="3013" y="1323"/>
                        </a:lnTo>
                        <a:lnTo>
                          <a:pt x="2971" y="1278"/>
                        </a:lnTo>
                        <a:lnTo>
                          <a:pt x="2927" y="1234"/>
                        </a:lnTo>
                        <a:lnTo>
                          <a:pt x="2884" y="1192"/>
                        </a:lnTo>
                        <a:lnTo>
                          <a:pt x="2840" y="1148"/>
                        </a:lnTo>
                        <a:lnTo>
                          <a:pt x="2795" y="1106"/>
                        </a:lnTo>
                        <a:lnTo>
                          <a:pt x="2750" y="1065"/>
                        </a:lnTo>
                        <a:lnTo>
                          <a:pt x="2705" y="1025"/>
                        </a:lnTo>
                        <a:lnTo>
                          <a:pt x="2658" y="985"/>
                        </a:lnTo>
                        <a:lnTo>
                          <a:pt x="2610" y="946"/>
                        </a:lnTo>
                        <a:lnTo>
                          <a:pt x="2563" y="907"/>
                        </a:lnTo>
                        <a:lnTo>
                          <a:pt x="2514" y="869"/>
                        </a:lnTo>
                        <a:lnTo>
                          <a:pt x="2466" y="831"/>
                        </a:lnTo>
                        <a:lnTo>
                          <a:pt x="2416" y="795"/>
                        </a:lnTo>
                        <a:lnTo>
                          <a:pt x="2367" y="760"/>
                        </a:lnTo>
                        <a:lnTo>
                          <a:pt x="2316" y="725"/>
                        </a:lnTo>
                        <a:lnTo>
                          <a:pt x="2265" y="690"/>
                        </a:lnTo>
                        <a:lnTo>
                          <a:pt x="2213" y="656"/>
                        </a:lnTo>
                        <a:lnTo>
                          <a:pt x="2162" y="623"/>
                        </a:lnTo>
                        <a:lnTo>
                          <a:pt x="2108" y="591"/>
                        </a:lnTo>
                        <a:lnTo>
                          <a:pt x="2055" y="560"/>
                        </a:lnTo>
                        <a:lnTo>
                          <a:pt x="2002" y="530"/>
                        </a:lnTo>
                        <a:lnTo>
                          <a:pt x="1948" y="499"/>
                        </a:lnTo>
                        <a:lnTo>
                          <a:pt x="1892" y="470"/>
                        </a:lnTo>
                        <a:lnTo>
                          <a:pt x="1837" y="442"/>
                        </a:lnTo>
                        <a:lnTo>
                          <a:pt x="1782" y="415"/>
                        </a:lnTo>
                        <a:lnTo>
                          <a:pt x="1726" y="389"/>
                        </a:lnTo>
                        <a:lnTo>
                          <a:pt x="1670" y="362"/>
                        </a:lnTo>
                        <a:lnTo>
                          <a:pt x="1613" y="338"/>
                        </a:lnTo>
                        <a:lnTo>
                          <a:pt x="1555" y="313"/>
                        </a:lnTo>
                        <a:lnTo>
                          <a:pt x="1498" y="290"/>
                        </a:lnTo>
                        <a:lnTo>
                          <a:pt x="1440" y="268"/>
                        </a:lnTo>
                        <a:lnTo>
                          <a:pt x="1380" y="246"/>
                        </a:lnTo>
                        <a:lnTo>
                          <a:pt x="1322" y="224"/>
                        </a:lnTo>
                        <a:lnTo>
                          <a:pt x="1262" y="205"/>
                        </a:lnTo>
                        <a:lnTo>
                          <a:pt x="1202" y="186"/>
                        </a:lnTo>
                        <a:lnTo>
                          <a:pt x="1141" y="167"/>
                        </a:lnTo>
                        <a:lnTo>
                          <a:pt x="1082" y="150"/>
                        </a:lnTo>
                        <a:lnTo>
                          <a:pt x="1020" y="134"/>
                        </a:lnTo>
                        <a:lnTo>
                          <a:pt x="959" y="119"/>
                        </a:lnTo>
                        <a:lnTo>
                          <a:pt x="897" y="105"/>
                        </a:lnTo>
                        <a:lnTo>
                          <a:pt x="836" y="90"/>
                        </a:lnTo>
                        <a:lnTo>
                          <a:pt x="773" y="77"/>
                        </a:lnTo>
                        <a:lnTo>
                          <a:pt x="710" y="65"/>
                        </a:lnTo>
                        <a:lnTo>
                          <a:pt x="646" y="55"/>
                        </a:lnTo>
                        <a:lnTo>
                          <a:pt x="584" y="45"/>
                        </a:lnTo>
                        <a:lnTo>
                          <a:pt x="520" y="36"/>
                        </a:lnTo>
                        <a:lnTo>
                          <a:pt x="456" y="29"/>
                        </a:lnTo>
                        <a:lnTo>
                          <a:pt x="392" y="22"/>
                        </a:lnTo>
                        <a:lnTo>
                          <a:pt x="326" y="16"/>
                        </a:lnTo>
                        <a:lnTo>
                          <a:pt x="262" y="10"/>
                        </a:lnTo>
                        <a:lnTo>
                          <a:pt x="197" y="7"/>
                        </a:lnTo>
                        <a:lnTo>
                          <a:pt x="131" y="4"/>
                        </a:lnTo>
                        <a:lnTo>
                          <a:pt x="66" y="1"/>
                        </a:lnTo>
                        <a:lnTo>
                          <a:pt x="0" y="0"/>
                        </a:lnTo>
                        <a:lnTo>
                          <a:pt x="312" y="402"/>
                        </a:lnTo>
                        <a:lnTo>
                          <a:pt x="20" y="834"/>
                        </a:lnTo>
                        <a:close/>
                      </a:path>
                    </a:pathLst>
                  </a:custGeom>
                  <a:grpFill/>
                  <a:ln w="28575">
                    <a:solidFill>
                      <a:srgbClr val="4457EC"/>
                    </a:solidFill>
                  </a:ln>
                </p:spPr>
                <p:txBody>
                  <a:bodyPr vert="horz" wrap="square" lIns="82953" tIns="41476" rIns="82953" bIns="41476"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ZA" sz="998" b="0" i="0" u="none" strike="noStrike" kern="1200" cap="none" spc="0" normalizeH="0" baseline="0" noProof="0">
                      <a:ln>
                        <a:noFill/>
                      </a:ln>
                      <a:solidFill>
                        <a:schemeClr val="bg1"/>
                      </a:solidFill>
                      <a:effectLst/>
                      <a:uLnTx/>
                      <a:uFillTx/>
                      <a:latin typeface="Book Antiqua"/>
                      <a:ea typeface="+mn-ea"/>
                      <a:cs typeface="+mn-cs"/>
                    </a:endParaRPr>
                  </a:p>
                </p:txBody>
              </p:sp>
              <p:sp>
                <p:nvSpPr>
                  <p:cNvPr id="31" name="Freeform 6">
                    <a:extLst>
                      <a:ext uri="{FF2B5EF4-FFF2-40B4-BE49-F238E27FC236}">
                        <a16:creationId xmlns:a16="http://schemas.microsoft.com/office/drawing/2014/main" id="{E410AC9B-66EE-4D2B-83C0-6B9AE9614BAE}"/>
                      </a:ext>
                    </a:extLst>
                  </p:cNvPr>
                  <p:cNvSpPr>
                    <a:spLocks/>
                  </p:cNvSpPr>
                  <p:nvPr/>
                </p:nvSpPr>
                <p:spPr bwMode="auto">
                  <a:xfrm>
                    <a:off x="15149657" y="2765929"/>
                    <a:ext cx="734232" cy="2248169"/>
                  </a:xfrm>
                  <a:custGeom>
                    <a:avLst/>
                    <a:gdLst>
                      <a:gd name="T0" fmla="*/ 75 w 1325"/>
                      <a:gd name="T1" fmla="*/ 453 h 4053"/>
                      <a:gd name="T2" fmla="*/ 168 w 1325"/>
                      <a:gd name="T3" fmla="*/ 636 h 4053"/>
                      <a:gd name="T4" fmla="*/ 252 w 1325"/>
                      <a:gd name="T5" fmla="*/ 825 h 4053"/>
                      <a:gd name="T6" fmla="*/ 324 w 1325"/>
                      <a:gd name="T7" fmla="*/ 1020 h 4053"/>
                      <a:gd name="T8" fmla="*/ 383 w 1325"/>
                      <a:gd name="T9" fmla="*/ 1221 h 4053"/>
                      <a:gd name="T10" fmla="*/ 430 w 1325"/>
                      <a:gd name="T11" fmla="*/ 1426 h 4053"/>
                      <a:gd name="T12" fmla="*/ 465 w 1325"/>
                      <a:gd name="T13" fmla="*/ 1636 h 4053"/>
                      <a:gd name="T14" fmla="*/ 481 w 1325"/>
                      <a:gd name="T15" fmla="*/ 1798 h 4053"/>
                      <a:gd name="T16" fmla="*/ 488 w 1325"/>
                      <a:gd name="T17" fmla="*/ 1905 h 4053"/>
                      <a:gd name="T18" fmla="*/ 492 w 1325"/>
                      <a:gd name="T19" fmla="*/ 2015 h 4053"/>
                      <a:gd name="T20" fmla="*/ 492 w 1325"/>
                      <a:gd name="T21" fmla="*/ 2070 h 4053"/>
                      <a:gd name="T22" fmla="*/ 487 w 1325"/>
                      <a:gd name="T23" fmla="*/ 2256 h 4053"/>
                      <a:gd name="T24" fmla="*/ 472 w 1325"/>
                      <a:gd name="T25" fmla="*/ 2441 h 4053"/>
                      <a:gd name="T26" fmla="*/ 446 w 1325"/>
                      <a:gd name="T27" fmla="*/ 2622 h 4053"/>
                      <a:gd name="T28" fmla="*/ 411 w 1325"/>
                      <a:gd name="T29" fmla="*/ 2801 h 4053"/>
                      <a:gd name="T30" fmla="*/ 367 w 1325"/>
                      <a:gd name="T31" fmla="*/ 2975 h 4053"/>
                      <a:gd name="T32" fmla="*/ 313 w 1325"/>
                      <a:gd name="T33" fmla="*/ 3146 h 4053"/>
                      <a:gd name="T34" fmla="*/ 252 w 1325"/>
                      <a:gd name="T35" fmla="*/ 3313 h 4053"/>
                      <a:gd name="T36" fmla="*/ 181 w 1325"/>
                      <a:gd name="T37" fmla="*/ 3475 h 4053"/>
                      <a:gd name="T38" fmla="*/ 0 w 1325"/>
                      <a:gd name="T39" fmla="*/ 3395 h 4053"/>
                      <a:gd name="T40" fmla="*/ 1047 w 1325"/>
                      <a:gd name="T41" fmla="*/ 3952 h 4053"/>
                      <a:gd name="T42" fmla="*/ 920 w 1325"/>
                      <a:gd name="T43" fmla="*/ 3862 h 4053"/>
                      <a:gd name="T44" fmla="*/ 967 w 1325"/>
                      <a:gd name="T45" fmla="*/ 3760 h 4053"/>
                      <a:gd name="T46" fmla="*/ 1054 w 1325"/>
                      <a:gd name="T47" fmla="*/ 3550 h 4053"/>
                      <a:gd name="T48" fmla="*/ 1128 w 1325"/>
                      <a:gd name="T49" fmla="*/ 3335 h 4053"/>
                      <a:gd name="T50" fmla="*/ 1193 w 1325"/>
                      <a:gd name="T51" fmla="*/ 3115 h 4053"/>
                      <a:gd name="T52" fmla="*/ 1245 w 1325"/>
                      <a:gd name="T53" fmla="*/ 2890 h 4053"/>
                      <a:gd name="T54" fmla="*/ 1284 w 1325"/>
                      <a:gd name="T55" fmla="*/ 2661 h 4053"/>
                      <a:gd name="T56" fmla="*/ 1310 w 1325"/>
                      <a:gd name="T57" fmla="*/ 2427 h 4053"/>
                      <a:gd name="T58" fmla="*/ 1324 w 1325"/>
                      <a:gd name="T59" fmla="*/ 2189 h 4053"/>
                      <a:gd name="T60" fmla="*/ 1325 w 1325"/>
                      <a:gd name="T61" fmla="*/ 2070 h 4053"/>
                      <a:gd name="T62" fmla="*/ 1324 w 1325"/>
                      <a:gd name="T63" fmla="*/ 1929 h 4053"/>
                      <a:gd name="T64" fmla="*/ 1316 w 1325"/>
                      <a:gd name="T65" fmla="*/ 1789 h 4053"/>
                      <a:gd name="T66" fmla="*/ 1305 w 1325"/>
                      <a:gd name="T67" fmla="*/ 1651 h 4053"/>
                      <a:gd name="T68" fmla="*/ 1289 w 1325"/>
                      <a:gd name="T69" fmla="*/ 1514 h 4053"/>
                      <a:gd name="T70" fmla="*/ 1268 w 1325"/>
                      <a:gd name="T71" fmla="*/ 1378 h 4053"/>
                      <a:gd name="T72" fmla="*/ 1243 w 1325"/>
                      <a:gd name="T73" fmla="*/ 1244 h 4053"/>
                      <a:gd name="T74" fmla="*/ 1214 w 1325"/>
                      <a:gd name="T75" fmla="*/ 1112 h 4053"/>
                      <a:gd name="T76" fmla="*/ 1181 w 1325"/>
                      <a:gd name="T77" fmla="*/ 981 h 4053"/>
                      <a:gd name="T78" fmla="*/ 1145 w 1325"/>
                      <a:gd name="T79" fmla="*/ 851 h 4053"/>
                      <a:gd name="T80" fmla="*/ 1104 w 1325"/>
                      <a:gd name="T81" fmla="*/ 723 h 4053"/>
                      <a:gd name="T82" fmla="*/ 1059 w 1325"/>
                      <a:gd name="T83" fmla="*/ 598 h 4053"/>
                      <a:gd name="T84" fmla="*/ 1009 w 1325"/>
                      <a:gd name="T85" fmla="*/ 474 h 4053"/>
                      <a:gd name="T86" fmla="*/ 955 w 1325"/>
                      <a:gd name="T87" fmla="*/ 352 h 4053"/>
                      <a:gd name="T88" fmla="*/ 900 w 1325"/>
                      <a:gd name="T89" fmla="*/ 233 h 4053"/>
                      <a:gd name="T90" fmla="*/ 839 w 1325"/>
                      <a:gd name="T91" fmla="*/ 115 h 4053"/>
                      <a:gd name="T92" fmla="*/ 775 w 1325"/>
                      <a:gd name="T93" fmla="*/ 0 h 4053"/>
                      <a:gd name="T94" fmla="*/ 75 w 1325"/>
                      <a:gd name="T95" fmla="*/ 453 h 40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1325" h="4053">
                        <a:moveTo>
                          <a:pt x="75" y="453"/>
                        </a:moveTo>
                        <a:lnTo>
                          <a:pt x="75" y="453"/>
                        </a:lnTo>
                        <a:lnTo>
                          <a:pt x="123" y="544"/>
                        </a:lnTo>
                        <a:lnTo>
                          <a:pt x="168" y="636"/>
                        </a:lnTo>
                        <a:lnTo>
                          <a:pt x="211" y="729"/>
                        </a:lnTo>
                        <a:lnTo>
                          <a:pt x="252" y="825"/>
                        </a:lnTo>
                        <a:lnTo>
                          <a:pt x="289" y="921"/>
                        </a:lnTo>
                        <a:lnTo>
                          <a:pt x="324" y="1020"/>
                        </a:lnTo>
                        <a:lnTo>
                          <a:pt x="354" y="1119"/>
                        </a:lnTo>
                        <a:lnTo>
                          <a:pt x="383" y="1221"/>
                        </a:lnTo>
                        <a:lnTo>
                          <a:pt x="408" y="1323"/>
                        </a:lnTo>
                        <a:lnTo>
                          <a:pt x="430" y="1426"/>
                        </a:lnTo>
                        <a:lnTo>
                          <a:pt x="449" y="1531"/>
                        </a:lnTo>
                        <a:lnTo>
                          <a:pt x="465" y="1636"/>
                        </a:lnTo>
                        <a:lnTo>
                          <a:pt x="476" y="1744"/>
                        </a:lnTo>
                        <a:lnTo>
                          <a:pt x="481" y="1798"/>
                        </a:lnTo>
                        <a:lnTo>
                          <a:pt x="485" y="1852"/>
                        </a:lnTo>
                        <a:lnTo>
                          <a:pt x="488" y="1905"/>
                        </a:lnTo>
                        <a:lnTo>
                          <a:pt x="491" y="1959"/>
                        </a:lnTo>
                        <a:lnTo>
                          <a:pt x="492" y="2015"/>
                        </a:lnTo>
                        <a:lnTo>
                          <a:pt x="492" y="2070"/>
                        </a:lnTo>
                        <a:lnTo>
                          <a:pt x="492" y="2070"/>
                        </a:lnTo>
                        <a:lnTo>
                          <a:pt x="491" y="2163"/>
                        </a:lnTo>
                        <a:lnTo>
                          <a:pt x="487" y="2256"/>
                        </a:lnTo>
                        <a:lnTo>
                          <a:pt x="481" y="2349"/>
                        </a:lnTo>
                        <a:lnTo>
                          <a:pt x="472" y="2441"/>
                        </a:lnTo>
                        <a:lnTo>
                          <a:pt x="460" y="2531"/>
                        </a:lnTo>
                        <a:lnTo>
                          <a:pt x="446" y="2622"/>
                        </a:lnTo>
                        <a:lnTo>
                          <a:pt x="430" y="2712"/>
                        </a:lnTo>
                        <a:lnTo>
                          <a:pt x="411" y="2801"/>
                        </a:lnTo>
                        <a:lnTo>
                          <a:pt x="391" y="2888"/>
                        </a:lnTo>
                        <a:lnTo>
                          <a:pt x="367" y="2975"/>
                        </a:lnTo>
                        <a:lnTo>
                          <a:pt x="342" y="3061"/>
                        </a:lnTo>
                        <a:lnTo>
                          <a:pt x="313" y="3146"/>
                        </a:lnTo>
                        <a:lnTo>
                          <a:pt x="284" y="3230"/>
                        </a:lnTo>
                        <a:lnTo>
                          <a:pt x="252" y="3313"/>
                        </a:lnTo>
                        <a:lnTo>
                          <a:pt x="217" y="3395"/>
                        </a:lnTo>
                        <a:lnTo>
                          <a:pt x="181" y="3475"/>
                        </a:lnTo>
                        <a:lnTo>
                          <a:pt x="18" y="3360"/>
                        </a:lnTo>
                        <a:lnTo>
                          <a:pt x="0" y="3395"/>
                        </a:lnTo>
                        <a:lnTo>
                          <a:pt x="322" y="4053"/>
                        </a:lnTo>
                        <a:lnTo>
                          <a:pt x="1047" y="3952"/>
                        </a:lnTo>
                        <a:lnTo>
                          <a:pt x="1064" y="3919"/>
                        </a:lnTo>
                        <a:lnTo>
                          <a:pt x="920" y="3862"/>
                        </a:lnTo>
                        <a:lnTo>
                          <a:pt x="920" y="3862"/>
                        </a:lnTo>
                        <a:lnTo>
                          <a:pt x="967" y="3760"/>
                        </a:lnTo>
                        <a:lnTo>
                          <a:pt x="1012" y="3657"/>
                        </a:lnTo>
                        <a:lnTo>
                          <a:pt x="1054" y="3550"/>
                        </a:lnTo>
                        <a:lnTo>
                          <a:pt x="1092" y="3444"/>
                        </a:lnTo>
                        <a:lnTo>
                          <a:pt x="1128" y="3335"/>
                        </a:lnTo>
                        <a:lnTo>
                          <a:pt x="1162" y="3226"/>
                        </a:lnTo>
                        <a:lnTo>
                          <a:pt x="1193" y="3115"/>
                        </a:lnTo>
                        <a:lnTo>
                          <a:pt x="1220" y="3003"/>
                        </a:lnTo>
                        <a:lnTo>
                          <a:pt x="1245" y="2890"/>
                        </a:lnTo>
                        <a:lnTo>
                          <a:pt x="1265" y="2776"/>
                        </a:lnTo>
                        <a:lnTo>
                          <a:pt x="1284" y="2661"/>
                        </a:lnTo>
                        <a:lnTo>
                          <a:pt x="1299" y="2544"/>
                        </a:lnTo>
                        <a:lnTo>
                          <a:pt x="1310" y="2427"/>
                        </a:lnTo>
                        <a:lnTo>
                          <a:pt x="1319" y="2309"/>
                        </a:lnTo>
                        <a:lnTo>
                          <a:pt x="1324" y="2189"/>
                        </a:lnTo>
                        <a:lnTo>
                          <a:pt x="1325" y="2070"/>
                        </a:lnTo>
                        <a:lnTo>
                          <a:pt x="1325" y="2070"/>
                        </a:lnTo>
                        <a:lnTo>
                          <a:pt x="1325" y="1999"/>
                        </a:lnTo>
                        <a:lnTo>
                          <a:pt x="1324" y="1929"/>
                        </a:lnTo>
                        <a:lnTo>
                          <a:pt x="1321" y="1859"/>
                        </a:lnTo>
                        <a:lnTo>
                          <a:pt x="1316" y="1789"/>
                        </a:lnTo>
                        <a:lnTo>
                          <a:pt x="1310" y="1719"/>
                        </a:lnTo>
                        <a:lnTo>
                          <a:pt x="1305" y="1651"/>
                        </a:lnTo>
                        <a:lnTo>
                          <a:pt x="1297" y="1582"/>
                        </a:lnTo>
                        <a:lnTo>
                          <a:pt x="1289" y="1514"/>
                        </a:lnTo>
                        <a:lnTo>
                          <a:pt x="1278" y="1445"/>
                        </a:lnTo>
                        <a:lnTo>
                          <a:pt x="1268" y="1378"/>
                        </a:lnTo>
                        <a:lnTo>
                          <a:pt x="1257" y="1311"/>
                        </a:lnTo>
                        <a:lnTo>
                          <a:pt x="1243" y="1244"/>
                        </a:lnTo>
                        <a:lnTo>
                          <a:pt x="1230" y="1178"/>
                        </a:lnTo>
                        <a:lnTo>
                          <a:pt x="1214" y="1112"/>
                        </a:lnTo>
                        <a:lnTo>
                          <a:pt x="1198" y="1047"/>
                        </a:lnTo>
                        <a:lnTo>
                          <a:pt x="1181" y="981"/>
                        </a:lnTo>
                        <a:lnTo>
                          <a:pt x="1163" y="915"/>
                        </a:lnTo>
                        <a:lnTo>
                          <a:pt x="1145" y="851"/>
                        </a:lnTo>
                        <a:lnTo>
                          <a:pt x="1124" y="787"/>
                        </a:lnTo>
                        <a:lnTo>
                          <a:pt x="1104" y="723"/>
                        </a:lnTo>
                        <a:lnTo>
                          <a:pt x="1080" y="661"/>
                        </a:lnTo>
                        <a:lnTo>
                          <a:pt x="1059" y="598"/>
                        </a:lnTo>
                        <a:lnTo>
                          <a:pt x="1034" y="536"/>
                        </a:lnTo>
                        <a:lnTo>
                          <a:pt x="1009" y="474"/>
                        </a:lnTo>
                        <a:lnTo>
                          <a:pt x="983" y="413"/>
                        </a:lnTo>
                        <a:lnTo>
                          <a:pt x="955" y="352"/>
                        </a:lnTo>
                        <a:lnTo>
                          <a:pt x="928" y="292"/>
                        </a:lnTo>
                        <a:lnTo>
                          <a:pt x="900" y="233"/>
                        </a:lnTo>
                        <a:lnTo>
                          <a:pt x="869" y="173"/>
                        </a:lnTo>
                        <a:lnTo>
                          <a:pt x="839" y="115"/>
                        </a:lnTo>
                        <a:lnTo>
                          <a:pt x="807" y="57"/>
                        </a:lnTo>
                        <a:lnTo>
                          <a:pt x="775" y="0"/>
                        </a:lnTo>
                        <a:lnTo>
                          <a:pt x="577" y="487"/>
                        </a:lnTo>
                        <a:lnTo>
                          <a:pt x="75" y="453"/>
                        </a:lnTo>
                        <a:close/>
                      </a:path>
                    </a:pathLst>
                  </a:custGeom>
                  <a:grpFill/>
                  <a:ln w="28575">
                    <a:solidFill>
                      <a:srgbClr val="4457EC"/>
                    </a:solidFill>
                  </a:ln>
                </p:spPr>
                <p:txBody>
                  <a:bodyPr vert="horz" wrap="square" lIns="82953" tIns="41476" rIns="82953" bIns="41476"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ZA" sz="998" b="0" i="0" u="none" strike="noStrike" kern="1200" cap="none" spc="0" normalizeH="0" baseline="0" noProof="0">
                      <a:ln>
                        <a:noFill/>
                      </a:ln>
                      <a:solidFill>
                        <a:schemeClr val="bg1"/>
                      </a:solidFill>
                      <a:effectLst/>
                      <a:uLnTx/>
                      <a:uFillTx/>
                      <a:latin typeface="Book Antiqua"/>
                      <a:ea typeface="+mn-ea"/>
                      <a:cs typeface="+mn-cs"/>
                    </a:endParaRPr>
                  </a:p>
                </p:txBody>
              </p:sp>
              <p:sp>
                <p:nvSpPr>
                  <p:cNvPr id="32" name="Freeform 7">
                    <a:extLst>
                      <a:ext uri="{FF2B5EF4-FFF2-40B4-BE49-F238E27FC236}">
                        <a16:creationId xmlns:a16="http://schemas.microsoft.com/office/drawing/2014/main" id="{964B2981-F7B2-429E-915C-832FA540E35C}"/>
                      </a:ext>
                    </a:extLst>
                  </p:cNvPr>
                  <p:cNvSpPr>
                    <a:spLocks/>
                  </p:cNvSpPr>
                  <p:nvPr/>
                </p:nvSpPr>
                <p:spPr bwMode="auto">
                  <a:xfrm>
                    <a:off x="11591627" y="1512633"/>
                    <a:ext cx="2049638" cy="1449609"/>
                  </a:xfrm>
                  <a:custGeom>
                    <a:avLst/>
                    <a:gdLst>
                      <a:gd name="T0" fmla="*/ 730 w 3697"/>
                      <a:gd name="T1" fmla="*/ 2615 h 2615"/>
                      <a:gd name="T2" fmla="*/ 834 w 3697"/>
                      <a:gd name="T3" fmla="*/ 2452 h 2615"/>
                      <a:gd name="T4" fmla="*/ 946 w 3697"/>
                      <a:gd name="T5" fmla="*/ 2297 h 2615"/>
                      <a:gd name="T6" fmla="*/ 1069 w 3697"/>
                      <a:gd name="T7" fmla="*/ 2149 h 2615"/>
                      <a:gd name="T8" fmla="*/ 1198 w 3697"/>
                      <a:gd name="T9" fmla="*/ 2008 h 2615"/>
                      <a:gd name="T10" fmla="*/ 1337 w 3697"/>
                      <a:gd name="T11" fmla="*/ 1874 h 2615"/>
                      <a:gd name="T12" fmla="*/ 1482 w 3697"/>
                      <a:gd name="T13" fmla="*/ 1748 h 2615"/>
                      <a:gd name="T14" fmla="*/ 1633 w 3697"/>
                      <a:gd name="T15" fmla="*/ 1632 h 2615"/>
                      <a:gd name="T16" fmla="*/ 1792 w 3697"/>
                      <a:gd name="T17" fmla="*/ 1524 h 2615"/>
                      <a:gd name="T18" fmla="*/ 1958 w 3697"/>
                      <a:gd name="T19" fmla="*/ 1425 h 2615"/>
                      <a:gd name="T20" fmla="*/ 2130 w 3697"/>
                      <a:gd name="T21" fmla="*/ 1335 h 2615"/>
                      <a:gd name="T22" fmla="*/ 2306 w 3697"/>
                      <a:gd name="T23" fmla="*/ 1256 h 2615"/>
                      <a:gd name="T24" fmla="*/ 2489 w 3697"/>
                      <a:gd name="T25" fmla="*/ 1186 h 2615"/>
                      <a:gd name="T26" fmla="*/ 2677 w 3697"/>
                      <a:gd name="T27" fmla="*/ 1127 h 2615"/>
                      <a:gd name="T28" fmla="*/ 2868 w 3697"/>
                      <a:gd name="T29" fmla="*/ 1080 h 2615"/>
                      <a:gd name="T30" fmla="*/ 3064 w 3697"/>
                      <a:gd name="T31" fmla="*/ 1042 h 2615"/>
                      <a:gd name="T32" fmla="*/ 3265 w 3697"/>
                      <a:gd name="T33" fmla="*/ 1018 h 2615"/>
                      <a:gd name="T34" fmla="*/ 3287 w 3697"/>
                      <a:gd name="T35" fmla="*/ 1185 h 2615"/>
                      <a:gd name="T36" fmla="*/ 3248 w 3697"/>
                      <a:gd name="T37" fmla="*/ 0 h 2615"/>
                      <a:gd name="T38" fmla="*/ 3239 w 3697"/>
                      <a:gd name="T39" fmla="*/ 183 h 2615"/>
                      <a:gd name="T40" fmla="*/ 3173 w 3697"/>
                      <a:gd name="T41" fmla="*/ 189 h 2615"/>
                      <a:gd name="T42" fmla="*/ 3045 w 3697"/>
                      <a:gd name="T43" fmla="*/ 204 h 2615"/>
                      <a:gd name="T44" fmla="*/ 2919 w 3697"/>
                      <a:gd name="T45" fmla="*/ 223 h 2615"/>
                      <a:gd name="T46" fmla="*/ 2794 w 3697"/>
                      <a:gd name="T47" fmla="*/ 245 h 2615"/>
                      <a:gd name="T48" fmla="*/ 2668 w 3697"/>
                      <a:gd name="T49" fmla="*/ 271 h 2615"/>
                      <a:gd name="T50" fmla="*/ 2546 w 3697"/>
                      <a:gd name="T51" fmla="*/ 300 h 2615"/>
                      <a:gd name="T52" fmla="*/ 2424 w 3697"/>
                      <a:gd name="T53" fmla="*/ 333 h 2615"/>
                      <a:gd name="T54" fmla="*/ 2304 w 3697"/>
                      <a:gd name="T55" fmla="*/ 370 h 2615"/>
                      <a:gd name="T56" fmla="*/ 2187 w 3697"/>
                      <a:gd name="T57" fmla="*/ 409 h 2615"/>
                      <a:gd name="T58" fmla="*/ 2069 w 3697"/>
                      <a:gd name="T59" fmla="*/ 453 h 2615"/>
                      <a:gd name="T60" fmla="*/ 1954 w 3697"/>
                      <a:gd name="T61" fmla="*/ 499 h 2615"/>
                      <a:gd name="T62" fmla="*/ 1840 w 3697"/>
                      <a:gd name="T63" fmla="*/ 550 h 2615"/>
                      <a:gd name="T64" fmla="*/ 1730 w 3697"/>
                      <a:gd name="T65" fmla="*/ 604 h 2615"/>
                      <a:gd name="T66" fmla="*/ 1619 w 3697"/>
                      <a:gd name="T67" fmla="*/ 661 h 2615"/>
                      <a:gd name="T68" fmla="*/ 1511 w 3697"/>
                      <a:gd name="T69" fmla="*/ 721 h 2615"/>
                      <a:gd name="T70" fmla="*/ 1406 w 3697"/>
                      <a:gd name="T71" fmla="*/ 783 h 2615"/>
                      <a:gd name="T72" fmla="*/ 1302 w 3697"/>
                      <a:gd name="T73" fmla="*/ 849 h 2615"/>
                      <a:gd name="T74" fmla="*/ 1200 w 3697"/>
                      <a:gd name="T75" fmla="*/ 919 h 2615"/>
                      <a:gd name="T76" fmla="*/ 1101 w 3697"/>
                      <a:gd name="T77" fmla="*/ 990 h 2615"/>
                      <a:gd name="T78" fmla="*/ 1003 w 3697"/>
                      <a:gd name="T79" fmla="*/ 1064 h 2615"/>
                      <a:gd name="T80" fmla="*/ 909 w 3697"/>
                      <a:gd name="T81" fmla="*/ 1141 h 2615"/>
                      <a:gd name="T82" fmla="*/ 815 w 3697"/>
                      <a:gd name="T83" fmla="*/ 1221 h 2615"/>
                      <a:gd name="T84" fmla="*/ 725 w 3697"/>
                      <a:gd name="T85" fmla="*/ 1304 h 2615"/>
                      <a:gd name="T86" fmla="*/ 638 w 3697"/>
                      <a:gd name="T87" fmla="*/ 1389 h 2615"/>
                      <a:gd name="T88" fmla="*/ 553 w 3697"/>
                      <a:gd name="T89" fmla="*/ 1478 h 2615"/>
                      <a:gd name="T90" fmla="*/ 470 w 3697"/>
                      <a:gd name="T91" fmla="*/ 1568 h 2615"/>
                      <a:gd name="T92" fmla="*/ 390 w 3697"/>
                      <a:gd name="T93" fmla="*/ 1660 h 2615"/>
                      <a:gd name="T94" fmla="*/ 313 w 3697"/>
                      <a:gd name="T95" fmla="*/ 1756 h 2615"/>
                      <a:gd name="T96" fmla="*/ 239 w 3697"/>
                      <a:gd name="T97" fmla="*/ 1853 h 2615"/>
                      <a:gd name="T98" fmla="*/ 166 w 3697"/>
                      <a:gd name="T99" fmla="*/ 1952 h 2615"/>
                      <a:gd name="T100" fmla="*/ 98 w 3697"/>
                      <a:gd name="T101" fmla="*/ 2054 h 2615"/>
                      <a:gd name="T102" fmla="*/ 32 w 3697"/>
                      <a:gd name="T103" fmla="*/ 2157 h 2615"/>
                      <a:gd name="T104" fmla="*/ 500 w 3697"/>
                      <a:gd name="T105" fmla="*/ 2141 h 26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3697" h="2615">
                        <a:moveTo>
                          <a:pt x="730" y="2615"/>
                        </a:moveTo>
                        <a:lnTo>
                          <a:pt x="730" y="2615"/>
                        </a:lnTo>
                        <a:lnTo>
                          <a:pt x="780" y="2533"/>
                        </a:lnTo>
                        <a:lnTo>
                          <a:pt x="834" y="2452"/>
                        </a:lnTo>
                        <a:lnTo>
                          <a:pt x="890" y="2374"/>
                        </a:lnTo>
                        <a:lnTo>
                          <a:pt x="946" y="2297"/>
                        </a:lnTo>
                        <a:lnTo>
                          <a:pt x="1008" y="2222"/>
                        </a:lnTo>
                        <a:lnTo>
                          <a:pt x="1069" y="2149"/>
                        </a:lnTo>
                        <a:lnTo>
                          <a:pt x="1133" y="2077"/>
                        </a:lnTo>
                        <a:lnTo>
                          <a:pt x="1198" y="2008"/>
                        </a:lnTo>
                        <a:lnTo>
                          <a:pt x="1267" y="1941"/>
                        </a:lnTo>
                        <a:lnTo>
                          <a:pt x="1337" y="1874"/>
                        </a:lnTo>
                        <a:lnTo>
                          <a:pt x="1408" y="1811"/>
                        </a:lnTo>
                        <a:lnTo>
                          <a:pt x="1482" y="1748"/>
                        </a:lnTo>
                        <a:lnTo>
                          <a:pt x="1556" y="1689"/>
                        </a:lnTo>
                        <a:lnTo>
                          <a:pt x="1633" y="1632"/>
                        </a:lnTo>
                        <a:lnTo>
                          <a:pt x="1712" y="1577"/>
                        </a:lnTo>
                        <a:lnTo>
                          <a:pt x="1792" y="1524"/>
                        </a:lnTo>
                        <a:lnTo>
                          <a:pt x="1875" y="1473"/>
                        </a:lnTo>
                        <a:lnTo>
                          <a:pt x="1958" y="1425"/>
                        </a:lnTo>
                        <a:lnTo>
                          <a:pt x="2042" y="1379"/>
                        </a:lnTo>
                        <a:lnTo>
                          <a:pt x="2130" y="1335"/>
                        </a:lnTo>
                        <a:lnTo>
                          <a:pt x="2217" y="1294"/>
                        </a:lnTo>
                        <a:lnTo>
                          <a:pt x="2306" y="1256"/>
                        </a:lnTo>
                        <a:lnTo>
                          <a:pt x="2398" y="1220"/>
                        </a:lnTo>
                        <a:lnTo>
                          <a:pt x="2489" y="1186"/>
                        </a:lnTo>
                        <a:lnTo>
                          <a:pt x="2582" y="1156"/>
                        </a:lnTo>
                        <a:lnTo>
                          <a:pt x="2677" y="1127"/>
                        </a:lnTo>
                        <a:lnTo>
                          <a:pt x="2772" y="1102"/>
                        </a:lnTo>
                        <a:lnTo>
                          <a:pt x="2868" y="1080"/>
                        </a:lnTo>
                        <a:lnTo>
                          <a:pt x="2965" y="1060"/>
                        </a:lnTo>
                        <a:lnTo>
                          <a:pt x="3064" y="1042"/>
                        </a:lnTo>
                        <a:lnTo>
                          <a:pt x="3165" y="1029"/>
                        </a:lnTo>
                        <a:lnTo>
                          <a:pt x="3265" y="1018"/>
                        </a:lnTo>
                        <a:lnTo>
                          <a:pt x="3249" y="1186"/>
                        </a:lnTo>
                        <a:lnTo>
                          <a:pt x="3287" y="1185"/>
                        </a:lnTo>
                        <a:lnTo>
                          <a:pt x="3697" y="576"/>
                        </a:lnTo>
                        <a:lnTo>
                          <a:pt x="3248" y="0"/>
                        </a:lnTo>
                        <a:lnTo>
                          <a:pt x="3210" y="1"/>
                        </a:lnTo>
                        <a:lnTo>
                          <a:pt x="3239" y="183"/>
                        </a:lnTo>
                        <a:lnTo>
                          <a:pt x="3239" y="183"/>
                        </a:lnTo>
                        <a:lnTo>
                          <a:pt x="3173" y="189"/>
                        </a:lnTo>
                        <a:lnTo>
                          <a:pt x="3109" y="197"/>
                        </a:lnTo>
                        <a:lnTo>
                          <a:pt x="3045" y="204"/>
                        </a:lnTo>
                        <a:lnTo>
                          <a:pt x="2983" y="213"/>
                        </a:lnTo>
                        <a:lnTo>
                          <a:pt x="2919" y="223"/>
                        </a:lnTo>
                        <a:lnTo>
                          <a:pt x="2856" y="233"/>
                        </a:lnTo>
                        <a:lnTo>
                          <a:pt x="2794" y="245"/>
                        </a:lnTo>
                        <a:lnTo>
                          <a:pt x="2731" y="256"/>
                        </a:lnTo>
                        <a:lnTo>
                          <a:pt x="2668" y="271"/>
                        </a:lnTo>
                        <a:lnTo>
                          <a:pt x="2607" y="284"/>
                        </a:lnTo>
                        <a:lnTo>
                          <a:pt x="2546" y="300"/>
                        </a:lnTo>
                        <a:lnTo>
                          <a:pt x="2485" y="316"/>
                        </a:lnTo>
                        <a:lnTo>
                          <a:pt x="2424" y="333"/>
                        </a:lnTo>
                        <a:lnTo>
                          <a:pt x="2364" y="351"/>
                        </a:lnTo>
                        <a:lnTo>
                          <a:pt x="2304" y="370"/>
                        </a:lnTo>
                        <a:lnTo>
                          <a:pt x="2245" y="389"/>
                        </a:lnTo>
                        <a:lnTo>
                          <a:pt x="2187" y="409"/>
                        </a:lnTo>
                        <a:lnTo>
                          <a:pt x="2127" y="431"/>
                        </a:lnTo>
                        <a:lnTo>
                          <a:pt x="2069" y="453"/>
                        </a:lnTo>
                        <a:lnTo>
                          <a:pt x="2012" y="476"/>
                        </a:lnTo>
                        <a:lnTo>
                          <a:pt x="1954" y="499"/>
                        </a:lnTo>
                        <a:lnTo>
                          <a:pt x="1897" y="524"/>
                        </a:lnTo>
                        <a:lnTo>
                          <a:pt x="1840" y="550"/>
                        </a:lnTo>
                        <a:lnTo>
                          <a:pt x="1785" y="576"/>
                        </a:lnTo>
                        <a:lnTo>
                          <a:pt x="1730" y="604"/>
                        </a:lnTo>
                        <a:lnTo>
                          <a:pt x="1674" y="632"/>
                        </a:lnTo>
                        <a:lnTo>
                          <a:pt x="1619" y="661"/>
                        </a:lnTo>
                        <a:lnTo>
                          <a:pt x="1565" y="690"/>
                        </a:lnTo>
                        <a:lnTo>
                          <a:pt x="1511" y="721"/>
                        </a:lnTo>
                        <a:lnTo>
                          <a:pt x="1459" y="751"/>
                        </a:lnTo>
                        <a:lnTo>
                          <a:pt x="1406" y="783"/>
                        </a:lnTo>
                        <a:lnTo>
                          <a:pt x="1354" y="815"/>
                        </a:lnTo>
                        <a:lnTo>
                          <a:pt x="1302" y="849"/>
                        </a:lnTo>
                        <a:lnTo>
                          <a:pt x="1251" y="884"/>
                        </a:lnTo>
                        <a:lnTo>
                          <a:pt x="1200" y="919"/>
                        </a:lnTo>
                        <a:lnTo>
                          <a:pt x="1150" y="954"/>
                        </a:lnTo>
                        <a:lnTo>
                          <a:pt x="1101" y="990"/>
                        </a:lnTo>
                        <a:lnTo>
                          <a:pt x="1051" y="1026"/>
                        </a:lnTo>
                        <a:lnTo>
                          <a:pt x="1003" y="1064"/>
                        </a:lnTo>
                        <a:lnTo>
                          <a:pt x="955" y="1102"/>
                        </a:lnTo>
                        <a:lnTo>
                          <a:pt x="909" y="1141"/>
                        </a:lnTo>
                        <a:lnTo>
                          <a:pt x="862" y="1181"/>
                        </a:lnTo>
                        <a:lnTo>
                          <a:pt x="815" y="1221"/>
                        </a:lnTo>
                        <a:lnTo>
                          <a:pt x="770" y="1262"/>
                        </a:lnTo>
                        <a:lnTo>
                          <a:pt x="725" y="1304"/>
                        </a:lnTo>
                        <a:lnTo>
                          <a:pt x="682" y="1347"/>
                        </a:lnTo>
                        <a:lnTo>
                          <a:pt x="638" y="1389"/>
                        </a:lnTo>
                        <a:lnTo>
                          <a:pt x="596" y="1432"/>
                        </a:lnTo>
                        <a:lnTo>
                          <a:pt x="553" y="1478"/>
                        </a:lnTo>
                        <a:lnTo>
                          <a:pt x="511" y="1523"/>
                        </a:lnTo>
                        <a:lnTo>
                          <a:pt x="470" y="1568"/>
                        </a:lnTo>
                        <a:lnTo>
                          <a:pt x="430" y="1613"/>
                        </a:lnTo>
                        <a:lnTo>
                          <a:pt x="390" y="1660"/>
                        </a:lnTo>
                        <a:lnTo>
                          <a:pt x="351" y="1708"/>
                        </a:lnTo>
                        <a:lnTo>
                          <a:pt x="313" y="1756"/>
                        </a:lnTo>
                        <a:lnTo>
                          <a:pt x="275" y="1804"/>
                        </a:lnTo>
                        <a:lnTo>
                          <a:pt x="239" y="1853"/>
                        </a:lnTo>
                        <a:lnTo>
                          <a:pt x="203" y="1903"/>
                        </a:lnTo>
                        <a:lnTo>
                          <a:pt x="166" y="1952"/>
                        </a:lnTo>
                        <a:lnTo>
                          <a:pt x="133" y="2003"/>
                        </a:lnTo>
                        <a:lnTo>
                          <a:pt x="98" y="2054"/>
                        </a:lnTo>
                        <a:lnTo>
                          <a:pt x="64" y="2105"/>
                        </a:lnTo>
                        <a:lnTo>
                          <a:pt x="32" y="2157"/>
                        </a:lnTo>
                        <a:lnTo>
                          <a:pt x="0" y="2210"/>
                        </a:lnTo>
                        <a:lnTo>
                          <a:pt x="500" y="2141"/>
                        </a:lnTo>
                        <a:lnTo>
                          <a:pt x="730" y="2615"/>
                        </a:lnTo>
                        <a:close/>
                      </a:path>
                    </a:pathLst>
                  </a:custGeom>
                  <a:grpFill/>
                  <a:ln w="28575">
                    <a:solidFill>
                      <a:srgbClr val="4457EC"/>
                    </a:solidFill>
                  </a:ln>
                </p:spPr>
                <p:txBody>
                  <a:bodyPr vert="horz" wrap="square" lIns="82953" tIns="41476" rIns="82953" bIns="41476"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ZA" sz="998" b="0" i="0" u="none" strike="noStrike" kern="1200" cap="none" spc="0" normalizeH="0" baseline="0" noProof="0">
                      <a:ln>
                        <a:noFill/>
                      </a:ln>
                      <a:solidFill>
                        <a:schemeClr val="bg1"/>
                      </a:solidFill>
                      <a:effectLst/>
                      <a:uLnTx/>
                      <a:uFillTx/>
                      <a:latin typeface="Book Antiqua"/>
                      <a:ea typeface="+mn-ea"/>
                      <a:cs typeface="+mn-cs"/>
                    </a:endParaRPr>
                  </a:p>
                </p:txBody>
              </p:sp>
              <p:sp>
                <p:nvSpPr>
                  <p:cNvPr id="33" name="Freeform 8">
                    <a:extLst>
                      <a:ext uri="{FF2B5EF4-FFF2-40B4-BE49-F238E27FC236}">
                        <a16:creationId xmlns:a16="http://schemas.microsoft.com/office/drawing/2014/main" id="{88125905-D876-4E4E-812D-266A58A1F0A7}"/>
                      </a:ext>
                    </a:extLst>
                  </p:cNvPr>
                  <p:cNvSpPr>
                    <a:spLocks/>
                  </p:cNvSpPr>
                  <p:nvPr/>
                </p:nvSpPr>
                <p:spPr bwMode="auto">
                  <a:xfrm>
                    <a:off x="11269985" y="2802530"/>
                    <a:ext cx="723140" cy="2241515"/>
                  </a:xfrm>
                  <a:custGeom>
                    <a:avLst/>
                    <a:gdLst>
                      <a:gd name="T0" fmla="*/ 728 w 1304"/>
                      <a:gd name="T1" fmla="*/ 3566 h 4043"/>
                      <a:gd name="T2" fmla="*/ 1240 w 1304"/>
                      <a:gd name="T3" fmla="*/ 3600 h 4043"/>
                      <a:gd name="T4" fmla="*/ 1148 w 1304"/>
                      <a:gd name="T5" fmla="*/ 3420 h 4043"/>
                      <a:gd name="T6" fmla="*/ 1067 w 1304"/>
                      <a:gd name="T7" fmla="*/ 3232 h 4043"/>
                      <a:gd name="T8" fmla="*/ 997 w 1304"/>
                      <a:gd name="T9" fmla="*/ 3040 h 4043"/>
                      <a:gd name="T10" fmla="*/ 939 w 1304"/>
                      <a:gd name="T11" fmla="*/ 2842 h 4043"/>
                      <a:gd name="T12" fmla="*/ 894 w 1304"/>
                      <a:gd name="T13" fmla="*/ 2638 h 4043"/>
                      <a:gd name="T14" fmla="*/ 860 w 1304"/>
                      <a:gd name="T15" fmla="*/ 2431 h 4043"/>
                      <a:gd name="T16" fmla="*/ 840 w 1304"/>
                      <a:gd name="T17" fmla="*/ 2219 h 4043"/>
                      <a:gd name="T18" fmla="*/ 833 w 1304"/>
                      <a:gd name="T19" fmla="*/ 2005 h 4043"/>
                      <a:gd name="T20" fmla="*/ 834 w 1304"/>
                      <a:gd name="T21" fmla="*/ 1910 h 4043"/>
                      <a:gd name="T22" fmla="*/ 844 w 1304"/>
                      <a:gd name="T23" fmla="*/ 1724 h 4043"/>
                      <a:gd name="T24" fmla="*/ 865 w 1304"/>
                      <a:gd name="T25" fmla="*/ 1541 h 4043"/>
                      <a:gd name="T26" fmla="*/ 895 w 1304"/>
                      <a:gd name="T27" fmla="*/ 1360 h 4043"/>
                      <a:gd name="T28" fmla="*/ 934 w 1304"/>
                      <a:gd name="T29" fmla="*/ 1182 h 4043"/>
                      <a:gd name="T30" fmla="*/ 984 w 1304"/>
                      <a:gd name="T31" fmla="*/ 1009 h 4043"/>
                      <a:gd name="T32" fmla="*/ 1042 w 1304"/>
                      <a:gd name="T33" fmla="*/ 840 h 4043"/>
                      <a:gd name="T34" fmla="*/ 1109 w 1304"/>
                      <a:gd name="T35" fmla="*/ 676 h 4043"/>
                      <a:gd name="T36" fmla="*/ 1285 w 1304"/>
                      <a:gd name="T37" fmla="*/ 693 h 4043"/>
                      <a:gd name="T38" fmla="*/ 983 w 1304"/>
                      <a:gd name="T39" fmla="*/ 0 h 4043"/>
                      <a:gd name="T40" fmla="*/ 239 w 1304"/>
                      <a:gd name="T41" fmla="*/ 134 h 4043"/>
                      <a:gd name="T42" fmla="*/ 410 w 1304"/>
                      <a:gd name="T43" fmla="*/ 200 h 4043"/>
                      <a:gd name="T44" fmla="*/ 317 w 1304"/>
                      <a:gd name="T45" fmla="*/ 408 h 4043"/>
                      <a:gd name="T46" fmla="*/ 236 w 1304"/>
                      <a:gd name="T47" fmla="*/ 622 h 4043"/>
                      <a:gd name="T48" fmla="*/ 164 w 1304"/>
                      <a:gd name="T49" fmla="*/ 840 h 4043"/>
                      <a:gd name="T50" fmla="*/ 106 w 1304"/>
                      <a:gd name="T51" fmla="*/ 1064 h 4043"/>
                      <a:gd name="T52" fmla="*/ 60 w 1304"/>
                      <a:gd name="T53" fmla="*/ 1293 h 4043"/>
                      <a:gd name="T54" fmla="*/ 26 w 1304"/>
                      <a:gd name="T55" fmla="*/ 1526 h 4043"/>
                      <a:gd name="T56" fmla="*/ 6 w 1304"/>
                      <a:gd name="T57" fmla="*/ 1763 h 4043"/>
                      <a:gd name="T58" fmla="*/ 0 w 1304"/>
                      <a:gd name="T59" fmla="*/ 2005 h 4043"/>
                      <a:gd name="T60" fmla="*/ 0 w 1304"/>
                      <a:gd name="T61" fmla="*/ 2073 h 4043"/>
                      <a:gd name="T62" fmla="*/ 4 w 1304"/>
                      <a:gd name="T63" fmla="*/ 2212 h 4043"/>
                      <a:gd name="T64" fmla="*/ 13 w 1304"/>
                      <a:gd name="T65" fmla="*/ 2348 h 4043"/>
                      <a:gd name="T66" fmla="*/ 26 w 1304"/>
                      <a:gd name="T67" fmla="*/ 2484 h 4043"/>
                      <a:gd name="T68" fmla="*/ 45 w 1304"/>
                      <a:gd name="T69" fmla="*/ 2618 h 4043"/>
                      <a:gd name="T70" fmla="*/ 67 w 1304"/>
                      <a:gd name="T71" fmla="*/ 2750 h 4043"/>
                      <a:gd name="T72" fmla="*/ 92 w 1304"/>
                      <a:gd name="T73" fmla="*/ 2881 h 4043"/>
                      <a:gd name="T74" fmla="*/ 122 w 1304"/>
                      <a:gd name="T75" fmla="*/ 3011 h 4043"/>
                      <a:gd name="T76" fmla="*/ 157 w 1304"/>
                      <a:gd name="T77" fmla="*/ 3139 h 4043"/>
                      <a:gd name="T78" fmla="*/ 195 w 1304"/>
                      <a:gd name="T79" fmla="*/ 3266 h 4043"/>
                      <a:gd name="T80" fmla="*/ 236 w 1304"/>
                      <a:gd name="T81" fmla="*/ 3391 h 4043"/>
                      <a:gd name="T82" fmla="*/ 282 w 1304"/>
                      <a:gd name="T83" fmla="*/ 3515 h 4043"/>
                      <a:gd name="T84" fmla="*/ 332 w 1304"/>
                      <a:gd name="T85" fmla="*/ 3635 h 4043"/>
                      <a:gd name="T86" fmla="*/ 384 w 1304"/>
                      <a:gd name="T87" fmla="*/ 3755 h 4043"/>
                      <a:gd name="T88" fmla="*/ 441 w 1304"/>
                      <a:gd name="T89" fmla="*/ 3871 h 4043"/>
                      <a:gd name="T90" fmla="*/ 502 w 1304"/>
                      <a:gd name="T91" fmla="*/ 3986 h 4043"/>
                      <a:gd name="T92" fmla="*/ 533 w 1304"/>
                      <a:gd name="T93" fmla="*/ 4043 h 40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1304" h="4043">
                        <a:moveTo>
                          <a:pt x="533" y="4043"/>
                        </a:moveTo>
                        <a:lnTo>
                          <a:pt x="728" y="3566"/>
                        </a:lnTo>
                        <a:lnTo>
                          <a:pt x="1240" y="3600"/>
                        </a:lnTo>
                        <a:lnTo>
                          <a:pt x="1240" y="3600"/>
                        </a:lnTo>
                        <a:lnTo>
                          <a:pt x="1192" y="3510"/>
                        </a:lnTo>
                        <a:lnTo>
                          <a:pt x="1148" y="3420"/>
                        </a:lnTo>
                        <a:lnTo>
                          <a:pt x="1106" y="3327"/>
                        </a:lnTo>
                        <a:lnTo>
                          <a:pt x="1067" y="3232"/>
                        </a:lnTo>
                        <a:lnTo>
                          <a:pt x="1031" y="3138"/>
                        </a:lnTo>
                        <a:lnTo>
                          <a:pt x="997" y="3040"/>
                        </a:lnTo>
                        <a:lnTo>
                          <a:pt x="966" y="2941"/>
                        </a:lnTo>
                        <a:lnTo>
                          <a:pt x="939" y="2842"/>
                        </a:lnTo>
                        <a:lnTo>
                          <a:pt x="914" y="2740"/>
                        </a:lnTo>
                        <a:lnTo>
                          <a:pt x="894" y="2638"/>
                        </a:lnTo>
                        <a:lnTo>
                          <a:pt x="875" y="2535"/>
                        </a:lnTo>
                        <a:lnTo>
                          <a:pt x="860" y="2431"/>
                        </a:lnTo>
                        <a:lnTo>
                          <a:pt x="849" y="2325"/>
                        </a:lnTo>
                        <a:lnTo>
                          <a:pt x="840" y="2219"/>
                        </a:lnTo>
                        <a:lnTo>
                          <a:pt x="834" y="2113"/>
                        </a:lnTo>
                        <a:lnTo>
                          <a:pt x="833" y="2005"/>
                        </a:lnTo>
                        <a:lnTo>
                          <a:pt x="833" y="2005"/>
                        </a:lnTo>
                        <a:lnTo>
                          <a:pt x="834" y="1910"/>
                        </a:lnTo>
                        <a:lnTo>
                          <a:pt x="838" y="1817"/>
                        </a:lnTo>
                        <a:lnTo>
                          <a:pt x="844" y="1724"/>
                        </a:lnTo>
                        <a:lnTo>
                          <a:pt x="853" y="1632"/>
                        </a:lnTo>
                        <a:lnTo>
                          <a:pt x="865" y="1541"/>
                        </a:lnTo>
                        <a:lnTo>
                          <a:pt x="879" y="1449"/>
                        </a:lnTo>
                        <a:lnTo>
                          <a:pt x="895" y="1360"/>
                        </a:lnTo>
                        <a:lnTo>
                          <a:pt x="914" y="1271"/>
                        </a:lnTo>
                        <a:lnTo>
                          <a:pt x="934" y="1182"/>
                        </a:lnTo>
                        <a:lnTo>
                          <a:pt x="959" y="1095"/>
                        </a:lnTo>
                        <a:lnTo>
                          <a:pt x="984" y="1009"/>
                        </a:lnTo>
                        <a:lnTo>
                          <a:pt x="1012" y="925"/>
                        </a:lnTo>
                        <a:lnTo>
                          <a:pt x="1042" y="840"/>
                        </a:lnTo>
                        <a:lnTo>
                          <a:pt x="1074" y="757"/>
                        </a:lnTo>
                        <a:lnTo>
                          <a:pt x="1109" y="676"/>
                        </a:lnTo>
                        <a:lnTo>
                          <a:pt x="1146" y="594"/>
                        </a:lnTo>
                        <a:lnTo>
                          <a:pt x="1285" y="693"/>
                        </a:lnTo>
                        <a:lnTo>
                          <a:pt x="1304" y="658"/>
                        </a:lnTo>
                        <a:lnTo>
                          <a:pt x="983" y="0"/>
                        </a:lnTo>
                        <a:lnTo>
                          <a:pt x="258" y="101"/>
                        </a:lnTo>
                        <a:lnTo>
                          <a:pt x="239" y="134"/>
                        </a:lnTo>
                        <a:lnTo>
                          <a:pt x="410" y="200"/>
                        </a:lnTo>
                        <a:lnTo>
                          <a:pt x="410" y="200"/>
                        </a:lnTo>
                        <a:lnTo>
                          <a:pt x="362" y="303"/>
                        </a:lnTo>
                        <a:lnTo>
                          <a:pt x="317" y="408"/>
                        </a:lnTo>
                        <a:lnTo>
                          <a:pt x="275" y="514"/>
                        </a:lnTo>
                        <a:lnTo>
                          <a:pt x="236" y="622"/>
                        </a:lnTo>
                        <a:lnTo>
                          <a:pt x="198" y="730"/>
                        </a:lnTo>
                        <a:lnTo>
                          <a:pt x="164" y="840"/>
                        </a:lnTo>
                        <a:lnTo>
                          <a:pt x="134" y="952"/>
                        </a:lnTo>
                        <a:lnTo>
                          <a:pt x="106" y="1064"/>
                        </a:lnTo>
                        <a:lnTo>
                          <a:pt x="82" y="1178"/>
                        </a:lnTo>
                        <a:lnTo>
                          <a:pt x="60" y="1293"/>
                        </a:lnTo>
                        <a:lnTo>
                          <a:pt x="42" y="1410"/>
                        </a:lnTo>
                        <a:lnTo>
                          <a:pt x="26" y="1526"/>
                        </a:lnTo>
                        <a:lnTo>
                          <a:pt x="15" y="1644"/>
                        </a:lnTo>
                        <a:lnTo>
                          <a:pt x="6" y="1763"/>
                        </a:lnTo>
                        <a:lnTo>
                          <a:pt x="1" y="1884"/>
                        </a:lnTo>
                        <a:lnTo>
                          <a:pt x="0" y="2005"/>
                        </a:lnTo>
                        <a:lnTo>
                          <a:pt x="0" y="2005"/>
                        </a:lnTo>
                        <a:lnTo>
                          <a:pt x="0" y="2073"/>
                        </a:lnTo>
                        <a:lnTo>
                          <a:pt x="1" y="2143"/>
                        </a:lnTo>
                        <a:lnTo>
                          <a:pt x="4" y="2212"/>
                        </a:lnTo>
                        <a:lnTo>
                          <a:pt x="9" y="2280"/>
                        </a:lnTo>
                        <a:lnTo>
                          <a:pt x="13" y="2348"/>
                        </a:lnTo>
                        <a:lnTo>
                          <a:pt x="20" y="2415"/>
                        </a:lnTo>
                        <a:lnTo>
                          <a:pt x="26" y="2484"/>
                        </a:lnTo>
                        <a:lnTo>
                          <a:pt x="35" y="2551"/>
                        </a:lnTo>
                        <a:lnTo>
                          <a:pt x="45" y="2618"/>
                        </a:lnTo>
                        <a:lnTo>
                          <a:pt x="55" y="2685"/>
                        </a:lnTo>
                        <a:lnTo>
                          <a:pt x="67" y="2750"/>
                        </a:lnTo>
                        <a:lnTo>
                          <a:pt x="79" y="2816"/>
                        </a:lnTo>
                        <a:lnTo>
                          <a:pt x="92" y="2881"/>
                        </a:lnTo>
                        <a:lnTo>
                          <a:pt x="106" y="2947"/>
                        </a:lnTo>
                        <a:lnTo>
                          <a:pt x="122" y="3011"/>
                        </a:lnTo>
                        <a:lnTo>
                          <a:pt x="138" y="3076"/>
                        </a:lnTo>
                        <a:lnTo>
                          <a:pt x="157" y="3139"/>
                        </a:lnTo>
                        <a:lnTo>
                          <a:pt x="175" y="3203"/>
                        </a:lnTo>
                        <a:lnTo>
                          <a:pt x="195" y="3266"/>
                        </a:lnTo>
                        <a:lnTo>
                          <a:pt x="215" y="3328"/>
                        </a:lnTo>
                        <a:lnTo>
                          <a:pt x="236" y="3391"/>
                        </a:lnTo>
                        <a:lnTo>
                          <a:pt x="259" y="3452"/>
                        </a:lnTo>
                        <a:lnTo>
                          <a:pt x="282" y="3515"/>
                        </a:lnTo>
                        <a:lnTo>
                          <a:pt x="306" y="3574"/>
                        </a:lnTo>
                        <a:lnTo>
                          <a:pt x="332" y="3635"/>
                        </a:lnTo>
                        <a:lnTo>
                          <a:pt x="358" y="3695"/>
                        </a:lnTo>
                        <a:lnTo>
                          <a:pt x="384" y="3755"/>
                        </a:lnTo>
                        <a:lnTo>
                          <a:pt x="412" y="3813"/>
                        </a:lnTo>
                        <a:lnTo>
                          <a:pt x="441" y="3871"/>
                        </a:lnTo>
                        <a:lnTo>
                          <a:pt x="472" y="3929"/>
                        </a:lnTo>
                        <a:lnTo>
                          <a:pt x="502" y="3986"/>
                        </a:lnTo>
                        <a:lnTo>
                          <a:pt x="533" y="4043"/>
                        </a:lnTo>
                        <a:lnTo>
                          <a:pt x="533" y="4043"/>
                        </a:lnTo>
                        <a:close/>
                      </a:path>
                    </a:pathLst>
                  </a:custGeom>
                  <a:grpFill/>
                  <a:ln w="28575">
                    <a:solidFill>
                      <a:srgbClr val="4457EC"/>
                    </a:solidFill>
                  </a:ln>
                </p:spPr>
                <p:txBody>
                  <a:bodyPr vert="horz" wrap="square" lIns="82953" tIns="41476" rIns="82953" bIns="41476"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ZA" sz="998" b="0" i="0" u="none" strike="noStrike" kern="1200" cap="none" spc="0" normalizeH="0" baseline="0" noProof="0">
                      <a:ln>
                        <a:noFill/>
                      </a:ln>
                      <a:solidFill>
                        <a:schemeClr val="bg1"/>
                      </a:solidFill>
                      <a:effectLst/>
                      <a:uLnTx/>
                      <a:uFillTx/>
                      <a:latin typeface="Book Antiqua"/>
                      <a:ea typeface="+mn-ea"/>
                      <a:cs typeface="+mn-cs"/>
                    </a:endParaRPr>
                  </a:p>
                </p:txBody>
              </p:sp>
              <p:sp>
                <p:nvSpPr>
                  <p:cNvPr id="34" name="Freeform 9">
                    <a:extLst>
                      <a:ext uri="{FF2B5EF4-FFF2-40B4-BE49-F238E27FC236}">
                        <a16:creationId xmlns:a16="http://schemas.microsoft.com/office/drawing/2014/main" id="{84077355-2583-482D-A013-E49106AFC59F}"/>
                      </a:ext>
                    </a:extLst>
                  </p:cNvPr>
                  <p:cNvSpPr>
                    <a:spLocks/>
                  </p:cNvSpPr>
                  <p:nvPr/>
                </p:nvSpPr>
                <p:spPr bwMode="auto">
                  <a:xfrm>
                    <a:off x="11580536" y="4876569"/>
                    <a:ext cx="1977546" cy="1345353"/>
                  </a:xfrm>
                  <a:custGeom>
                    <a:avLst/>
                    <a:gdLst>
                      <a:gd name="T0" fmla="*/ 275 w 3567"/>
                      <a:gd name="T1" fmla="*/ 0 h 2426"/>
                      <a:gd name="T2" fmla="*/ 19 w 3567"/>
                      <a:gd name="T3" fmla="*/ 712 h 2426"/>
                      <a:gd name="T4" fmla="*/ 158 w 3567"/>
                      <a:gd name="T5" fmla="*/ 600 h 2426"/>
                      <a:gd name="T6" fmla="*/ 229 w 3567"/>
                      <a:gd name="T7" fmla="*/ 702 h 2426"/>
                      <a:gd name="T8" fmla="*/ 302 w 3567"/>
                      <a:gd name="T9" fmla="*/ 801 h 2426"/>
                      <a:gd name="T10" fmla="*/ 379 w 3567"/>
                      <a:gd name="T11" fmla="*/ 897 h 2426"/>
                      <a:gd name="T12" fmla="*/ 459 w 3567"/>
                      <a:gd name="T13" fmla="*/ 992 h 2426"/>
                      <a:gd name="T14" fmla="*/ 540 w 3567"/>
                      <a:gd name="T15" fmla="*/ 1083 h 2426"/>
                      <a:gd name="T16" fmla="*/ 626 w 3567"/>
                      <a:gd name="T17" fmla="*/ 1174 h 2426"/>
                      <a:gd name="T18" fmla="*/ 714 w 3567"/>
                      <a:gd name="T19" fmla="*/ 1261 h 2426"/>
                      <a:gd name="T20" fmla="*/ 804 w 3567"/>
                      <a:gd name="T21" fmla="*/ 1345 h 2426"/>
                      <a:gd name="T22" fmla="*/ 897 w 3567"/>
                      <a:gd name="T23" fmla="*/ 1427 h 2426"/>
                      <a:gd name="T24" fmla="*/ 992 w 3567"/>
                      <a:gd name="T25" fmla="*/ 1505 h 2426"/>
                      <a:gd name="T26" fmla="*/ 1089 w 3567"/>
                      <a:gd name="T27" fmla="*/ 1581 h 2426"/>
                      <a:gd name="T28" fmla="*/ 1188 w 3567"/>
                      <a:gd name="T29" fmla="*/ 1655 h 2426"/>
                      <a:gd name="T30" fmla="*/ 1290 w 3567"/>
                      <a:gd name="T31" fmla="*/ 1725 h 2426"/>
                      <a:gd name="T32" fmla="*/ 1395 w 3567"/>
                      <a:gd name="T33" fmla="*/ 1792 h 2426"/>
                      <a:gd name="T34" fmla="*/ 1501 w 3567"/>
                      <a:gd name="T35" fmla="*/ 1856 h 2426"/>
                      <a:gd name="T36" fmla="*/ 1609 w 3567"/>
                      <a:gd name="T37" fmla="*/ 1917 h 2426"/>
                      <a:gd name="T38" fmla="*/ 1718 w 3567"/>
                      <a:gd name="T39" fmla="*/ 1976 h 2426"/>
                      <a:gd name="T40" fmla="*/ 1830 w 3567"/>
                      <a:gd name="T41" fmla="*/ 2031 h 2426"/>
                      <a:gd name="T42" fmla="*/ 1945 w 3567"/>
                      <a:gd name="T43" fmla="*/ 2082 h 2426"/>
                      <a:gd name="T44" fmla="*/ 2060 w 3567"/>
                      <a:gd name="T45" fmla="*/ 2131 h 2426"/>
                      <a:gd name="T46" fmla="*/ 2178 w 3567"/>
                      <a:gd name="T47" fmla="*/ 2175 h 2426"/>
                      <a:gd name="T48" fmla="*/ 2297 w 3567"/>
                      <a:gd name="T49" fmla="*/ 2217 h 2426"/>
                      <a:gd name="T50" fmla="*/ 2418 w 3567"/>
                      <a:gd name="T51" fmla="*/ 2255 h 2426"/>
                      <a:gd name="T52" fmla="*/ 2540 w 3567"/>
                      <a:gd name="T53" fmla="*/ 2289 h 2426"/>
                      <a:gd name="T54" fmla="*/ 2664 w 3567"/>
                      <a:gd name="T55" fmla="*/ 2319 h 2426"/>
                      <a:gd name="T56" fmla="*/ 2789 w 3567"/>
                      <a:gd name="T57" fmla="*/ 2345 h 2426"/>
                      <a:gd name="T58" fmla="*/ 2916 w 3567"/>
                      <a:gd name="T59" fmla="*/ 2369 h 2426"/>
                      <a:gd name="T60" fmla="*/ 3044 w 3567"/>
                      <a:gd name="T61" fmla="*/ 2388 h 2426"/>
                      <a:gd name="T62" fmla="*/ 3172 w 3567"/>
                      <a:gd name="T63" fmla="*/ 2404 h 2426"/>
                      <a:gd name="T64" fmla="*/ 3303 w 3567"/>
                      <a:gd name="T65" fmla="*/ 2414 h 2426"/>
                      <a:gd name="T66" fmla="*/ 3434 w 3567"/>
                      <a:gd name="T67" fmla="*/ 2421 h 2426"/>
                      <a:gd name="T68" fmla="*/ 3567 w 3567"/>
                      <a:gd name="T69" fmla="*/ 2426 h 2426"/>
                      <a:gd name="T70" fmla="*/ 3517 w 3567"/>
                      <a:gd name="T71" fmla="*/ 1591 h 2426"/>
                      <a:gd name="T72" fmla="*/ 3414 w 3567"/>
                      <a:gd name="T73" fmla="*/ 1587 h 2426"/>
                      <a:gd name="T74" fmla="*/ 3211 w 3567"/>
                      <a:gd name="T75" fmla="*/ 1570 h 2426"/>
                      <a:gd name="T76" fmla="*/ 3012 w 3567"/>
                      <a:gd name="T77" fmla="*/ 1540 h 2426"/>
                      <a:gd name="T78" fmla="*/ 2817 w 3567"/>
                      <a:gd name="T79" fmla="*/ 1500 h 2426"/>
                      <a:gd name="T80" fmla="*/ 2626 w 3567"/>
                      <a:gd name="T81" fmla="*/ 1447 h 2426"/>
                      <a:gd name="T82" fmla="*/ 2440 w 3567"/>
                      <a:gd name="T83" fmla="*/ 1385 h 2426"/>
                      <a:gd name="T84" fmla="*/ 2259 w 3567"/>
                      <a:gd name="T85" fmla="*/ 1310 h 2426"/>
                      <a:gd name="T86" fmla="*/ 2083 w 3567"/>
                      <a:gd name="T87" fmla="*/ 1227 h 2426"/>
                      <a:gd name="T88" fmla="*/ 1914 w 3567"/>
                      <a:gd name="T89" fmla="*/ 1134 h 2426"/>
                      <a:gd name="T90" fmla="*/ 1751 w 3567"/>
                      <a:gd name="T91" fmla="*/ 1031 h 2426"/>
                      <a:gd name="T92" fmla="*/ 1594 w 3567"/>
                      <a:gd name="T93" fmla="*/ 919 h 2426"/>
                      <a:gd name="T94" fmla="*/ 1444 w 3567"/>
                      <a:gd name="T95" fmla="*/ 798 h 2426"/>
                      <a:gd name="T96" fmla="*/ 1302 w 3567"/>
                      <a:gd name="T97" fmla="*/ 670 h 2426"/>
                      <a:gd name="T98" fmla="*/ 1166 w 3567"/>
                      <a:gd name="T99" fmla="*/ 533 h 2426"/>
                      <a:gd name="T100" fmla="*/ 1040 w 3567"/>
                      <a:gd name="T101" fmla="*/ 389 h 2426"/>
                      <a:gd name="T102" fmla="*/ 920 w 3567"/>
                      <a:gd name="T103" fmla="*/ 237 h 2426"/>
                      <a:gd name="T104" fmla="*/ 1027 w 3567"/>
                      <a:gd name="T105" fmla="*/ 85 h 24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3567" h="2426">
                        <a:moveTo>
                          <a:pt x="1006" y="51"/>
                        </a:moveTo>
                        <a:lnTo>
                          <a:pt x="275" y="0"/>
                        </a:lnTo>
                        <a:lnTo>
                          <a:pt x="0" y="679"/>
                        </a:lnTo>
                        <a:lnTo>
                          <a:pt x="19" y="712"/>
                        </a:lnTo>
                        <a:lnTo>
                          <a:pt x="158" y="600"/>
                        </a:lnTo>
                        <a:lnTo>
                          <a:pt x="158" y="600"/>
                        </a:lnTo>
                        <a:lnTo>
                          <a:pt x="193" y="651"/>
                        </a:lnTo>
                        <a:lnTo>
                          <a:pt x="229" y="702"/>
                        </a:lnTo>
                        <a:lnTo>
                          <a:pt x="265" y="751"/>
                        </a:lnTo>
                        <a:lnTo>
                          <a:pt x="302" y="801"/>
                        </a:lnTo>
                        <a:lnTo>
                          <a:pt x="341" y="849"/>
                        </a:lnTo>
                        <a:lnTo>
                          <a:pt x="379" y="897"/>
                        </a:lnTo>
                        <a:lnTo>
                          <a:pt x="418" y="945"/>
                        </a:lnTo>
                        <a:lnTo>
                          <a:pt x="459" y="992"/>
                        </a:lnTo>
                        <a:lnTo>
                          <a:pt x="500" y="1038"/>
                        </a:lnTo>
                        <a:lnTo>
                          <a:pt x="540" y="1083"/>
                        </a:lnTo>
                        <a:lnTo>
                          <a:pt x="583" y="1128"/>
                        </a:lnTo>
                        <a:lnTo>
                          <a:pt x="626" y="1174"/>
                        </a:lnTo>
                        <a:lnTo>
                          <a:pt x="670" y="1217"/>
                        </a:lnTo>
                        <a:lnTo>
                          <a:pt x="714" y="1261"/>
                        </a:lnTo>
                        <a:lnTo>
                          <a:pt x="759" y="1303"/>
                        </a:lnTo>
                        <a:lnTo>
                          <a:pt x="804" y="1345"/>
                        </a:lnTo>
                        <a:lnTo>
                          <a:pt x="850" y="1386"/>
                        </a:lnTo>
                        <a:lnTo>
                          <a:pt x="897" y="1427"/>
                        </a:lnTo>
                        <a:lnTo>
                          <a:pt x="944" y="1466"/>
                        </a:lnTo>
                        <a:lnTo>
                          <a:pt x="992" y="1505"/>
                        </a:lnTo>
                        <a:lnTo>
                          <a:pt x="1040" y="1543"/>
                        </a:lnTo>
                        <a:lnTo>
                          <a:pt x="1089" y="1581"/>
                        </a:lnTo>
                        <a:lnTo>
                          <a:pt x="1139" y="1619"/>
                        </a:lnTo>
                        <a:lnTo>
                          <a:pt x="1188" y="1655"/>
                        </a:lnTo>
                        <a:lnTo>
                          <a:pt x="1239" y="1690"/>
                        </a:lnTo>
                        <a:lnTo>
                          <a:pt x="1290" y="1725"/>
                        </a:lnTo>
                        <a:lnTo>
                          <a:pt x="1342" y="1759"/>
                        </a:lnTo>
                        <a:lnTo>
                          <a:pt x="1395" y="1792"/>
                        </a:lnTo>
                        <a:lnTo>
                          <a:pt x="1447" y="1826"/>
                        </a:lnTo>
                        <a:lnTo>
                          <a:pt x="1501" y="1856"/>
                        </a:lnTo>
                        <a:lnTo>
                          <a:pt x="1553" y="1888"/>
                        </a:lnTo>
                        <a:lnTo>
                          <a:pt x="1609" y="1917"/>
                        </a:lnTo>
                        <a:lnTo>
                          <a:pt x="1663" y="1948"/>
                        </a:lnTo>
                        <a:lnTo>
                          <a:pt x="1718" y="1976"/>
                        </a:lnTo>
                        <a:lnTo>
                          <a:pt x="1775" y="2003"/>
                        </a:lnTo>
                        <a:lnTo>
                          <a:pt x="1830" y="2031"/>
                        </a:lnTo>
                        <a:lnTo>
                          <a:pt x="1887" y="2057"/>
                        </a:lnTo>
                        <a:lnTo>
                          <a:pt x="1945" y="2082"/>
                        </a:lnTo>
                        <a:lnTo>
                          <a:pt x="2002" y="2107"/>
                        </a:lnTo>
                        <a:lnTo>
                          <a:pt x="2060" y="2131"/>
                        </a:lnTo>
                        <a:lnTo>
                          <a:pt x="2118" y="2153"/>
                        </a:lnTo>
                        <a:lnTo>
                          <a:pt x="2178" y="2175"/>
                        </a:lnTo>
                        <a:lnTo>
                          <a:pt x="2238" y="2197"/>
                        </a:lnTo>
                        <a:lnTo>
                          <a:pt x="2297" y="2217"/>
                        </a:lnTo>
                        <a:lnTo>
                          <a:pt x="2357" y="2236"/>
                        </a:lnTo>
                        <a:lnTo>
                          <a:pt x="2418" y="2255"/>
                        </a:lnTo>
                        <a:lnTo>
                          <a:pt x="2479" y="2273"/>
                        </a:lnTo>
                        <a:lnTo>
                          <a:pt x="2540" y="2289"/>
                        </a:lnTo>
                        <a:lnTo>
                          <a:pt x="2601" y="2305"/>
                        </a:lnTo>
                        <a:lnTo>
                          <a:pt x="2664" y="2319"/>
                        </a:lnTo>
                        <a:lnTo>
                          <a:pt x="2727" y="2332"/>
                        </a:lnTo>
                        <a:lnTo>
                          <a:pt x="2789" y="2345"/>
                        </a:lnTo>
                        <a:lnTo>
                          <a:pt x="2852" y="2359"/>
                        </a:lnTo>
                        <a:lnTo>
                          <a:pt x="2916" y="2369"/>
                        </a:lnTo>
                        <a:lnTo>
                          <a:pt x="2980" y="2379"/>
                        </a:lnTo>
                        <a:lnTo>
                          <a:pt x="3044" y="2388"/>
                        </a:lnTo>
                        <a:lnTo>
                          <a:pt x="3108" y="2396"/>
                        </a:lnTo>
                        <a:lnTo>
                          <a:pt x="3172" y="2404"/>
                        </a:lnTo>
                        <a:lnTo>
                          <a:pt x="3238" y="2409"/>
                        </a:lnTo>
                        <a:lnTo>
                          <a:pt x="3303" y="2414"/>
                        </a:lnTo>
                        <a:lnTo>
                          <a:pt x="3369" y="2418"/>
                        </a:lnTo>
                        <a:lnTo>
                          <a:pt x="3434" y="2421"/>
                        </a:lnTo>
                        <a:lnTo>
                          <a:pt x="3500" y="2424"/>
                        </a:lnTo>
                        <a:lnTo>
                          <a:pt x="3567" y="2426"/>
                        </a:lnTo>
                        <a:lnTo>
                          <a:pt x="3239" y="2003"/>
                        </a:lnTo>
                        <a:lnTo>
                          <a:pt x="3517" y="1591"/>
                        </a:lnTo>
                        <a:lnTo>
                          <a:pt x="3517" y="1591"/>
                        </a:lnTo>
                        <a:lnTo>
                          <a:pt x="3414" y="1587"/>
                        </a:lnTo>
                        <a:lnTo>
                          <a:pt x="3312" y="1580"/>
                        </a:lnTo>
                        <a:lnTo>
                          <a:pt x="3211" y="1570"/>
                        </a:lnTo>
                        <a:lnTo>
                          <a:pt x="3111" y="1556"/>
                        </a:lnTo>
                        <a:lnTo>
                          <a:pt x="3012" y="1540"/>
                        </a:lnTo>
                        <a:lnTo>
                          <a:pt x="2914" y="1521"/>
                        </a:lnTo>
                        <a:lnTo>
                          <a:pt x="2817" y="1500"/>
                        </a:lnTo>
                        <a:lnTo>
                          <a:pt x="2721" y="1475"/>
                        </a:lnTo>
                        <a:lnTo>
                          <a:pt x="2626" y="1447"/>
                        </a:lnTo>
                        <a:lnTo>
                          <a:pt x="2533" y="1417"/>
                        </a:lnTo>
                        <a:lnTo>
                          <a:pt x="2440" y="1385"/>
                        </a:lnTo>
                        <a:lnTo>
                          <a:pt x="2350" y="1348"/>
                        </a:lnTo>
                        <a:lnTo>
                          <a:pt x="2259" y="1310"/>
                        </a:lnTo>
                        <a:lnTo>
                          <a:pt x="2171" y="1270"/>
                        </a:lnTo>
                        <a:lnTo>
                          <a:pt x="2083" y="1227"/>
                        </a:lnTo>
                        <a:lnTo>
                          <a:pt x="1999" y="1182"/>
                        </a:lnTo>
                        <a:lnTo>
                          <a:pt x="1914" y="1134"/>
                        </a:lnTo>
                        <a:lnTo>
                          <a:pt x="1831" y="1083"/>
                        </a:lnTo>
                        <a:lnTo>
                          <a:pt x="1751" y="1031"/>
                        </a:lnTo>
                        <a:lnTo>
                          <a:pt x="1671" y="976"/>
                        </a:lnTo>
                        <a:lnTo>
                          <a:pt x="1594" y="919"/>
                        </a:lnTo>
                        <a:lnTo>
                          <a:pt x="1519" y="861"/>
                        </a:lnTo>
                        <a:lnTo>
                          <a:pt x="1444" y="798"/>
                        </a:lnTo>
                        <a:lnTo>
                          <a:pt x="1372" y="735"/>
                        </a:lnTo>
                        <a:lnTo>
                          <a:pt x="1302" y="670"/>
                        </a:lnTo>
                        <a:lnTo>
                          <a:pt x="1233" y="603"/>
                        </a:lnTo>
                        <a:lnTo>
                          <a:pt x="1166" y="533"/>
                        </a:lnTo>
                        <a:lnTo>
                          <a:pt x="1102" y="462"/>
                        </a:lnTo>
                        <a:lnTo>
                          <a:pt x="1040" y="389"/>
                        </a:lnTo>
                        <a:lnTo>
                          <a:pt x="979" y="313"/>
                        </a:lnTo>
                        <a:lnTo>
                          <a:pt x="920" y="237"/>
                        </a:lnTo>
                        <a:lnTo>
                          <a:pt x="865" y="159"/>
                        </a:lnTo>
                        <a:lnTo>
                          <a:pt x="1027" y="85"/>
                        </a:lnTo>
                        <a:lnTo>
                          <a:pt x="1006" y="51"/>
                        </a:lnTo>
                        <a:close/>
                      </a:path>
                    </a:pathLst>
                  </a:custGeom>
                  <a:grpFill/>
                  <a:ln w="28575">
                    <a:solidFill>
                      <a:srgbClr val="4457EC"/>
                    </a:solidFill>
                  </a:ln>
                </p:spPr>
                <p:txBody>
                  <a:bodyPr vert="horz" wrap="square" lIns="82953" tIns="41476" rIns="82953" bIns="41476"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ZA" sz="998" b="0" i="0" u="none" strike="noStrike" kern="1200" cap="none" spc="0" normalizeH="0" baseline="0" noProof="0">
                      <a:ln>
                        <a:noFill/>
                      </a:ln>
                      <a:solidFill>
                        <a:schemeClr val="bg1"/>
                      </a:solidFill>
                      <a:effectLst/>
                      <a:uLnTx/>
                      <a:uFillTx/>
                      <a:latin typeface="Book Antiqua"/>
                      <a:ea typeface="+mn-ea"/>
                      <a:cs typeface="+mn-cs"/>
                    </a:endParaRPr>
                  </a:p>
                </p:txBody>
              </p:sp>
              <p:sp>
                <p:nvSpPr>
                  <p:cNvPr id="35" name="Freeform 10">
                    <a:extLst>
                      <a:ext uri="{FF2B5EF4-FFF2-40B4-BE49-F238E27FC236}">
                        <a16:creationId xmlns:a16="http://schemas.microsoft.com/office/drawing/2014/main" id="{AA645ED1-20E6-41BD-B77B-EC4ADF8EA130}"/>
                      </a:ext>
                    </a:extLst>
                  </p:cNvPr>
                  <p:cNvSpPr>
                    <a:spLocks/>
                  </p:cNvSpPr>
                  <p:nvPr/>
                </p:nvSpPr>
                <p:spPr bwMode="auto">
                  <a:xfrm>
                    <a:off x="13501517" y="4872133"/>
                    <a:ext cx="2069602" cy="1431863"/>
                  </a:xfrm>
                  <a:custGeom>
                    <a:avLst/>
                    <a:gdLst>
                      <a:gd name="T0" fmla="*/ 0 w 3732"/>
                      <a:gd name="T1" fmla="*/ 2007 h 2583"/>
                      <a:gd name="T2" fmla="*/ 488 w 3732"/>
                      <a:gd name="T3" fmla="*/ 2582 h 2583"/>
                      <a:gd name="T4" fmla="*/ 462 w 3732"/>
                      <a:gd name="T5" fmla="*/ 2421 h 2583"/>
                      <a:gd name="T6" fmla="*/ 593 w 3732"/>
                      <a:gd name="T7" fmla="*/ 2410 h 2583"/>
                      <a:gd name="T8" fmla="*/ 722 w 3732"/>
                      <a:gd name="T9" fmla="*/ 2394 h 2583"/>
                      <a:gd name="T10" fmla="*/ 850 w 3732"/>
                      <a:gd name="T11" fmla="*/ 2373 h 2583"/>
                      <a:gd name="T12" fmla="*/ 977 w 3732"/>
                      <a:gd name="T13" fmla="*/ 2349 h 2583"/>
                      <a:gd name="T14" fmla="*/ 1102 w 3732"/>
                      <a:gd name="T15" fmla="*/ 2321 h 2583"/>
                      <a:gd name="T16" fmla="*/ 1226 w 3732"/>
                      <a:gd name="T17" fmla="*/ 2290 h 2583"/>
                      <a:gd name="T18" fmla="*/ 1348 w 3732"/>
                      <a:gd name="T19" fmla="*/ 2255 h 2583"/>
                      <a:gd name="T20" fmla="*/ 1469 w 3732"/>
                      <a:gd name="T21" fmla="*/ 2216 h 2583"/>
                      <a:gd name="T22" fmla="*/ 1587 w 3732"/>
                      <a:gd name="T23" fmla="*/ 2174 h 2583"/>
                      <a:gd name="T24" fmla="*/ 1705 w 3732"/>
                      <a:gd name="T25" fmla="*/ 2129 h 2583"/>
                      <a:gd name="T26" fmla="*/ 1821 w 3732"/>
                      <a:gd name="T27" fmla="*/ 2079 h 2583"/>
                      <a:gd name="T28" fmla="*/ 1935 w 3732"/>
                      <a:gd name="T29" fmla="*/ 2027 h 2583"/>
                      <a:gd name="T30" fmla="*/ 2047 w 3732"/>
                      <a:gd name="T31" fmla="*/ 1972 h 2583"/>
                      <a:gd name="T32" fmla="*/ 2156 w 3732"/>
                      <a:gd name="T33" fmla="*/ 1912 h 2583"/>
                      <a:gd name="T34" fmla="*/ 2264 w 3732"/>
                      <a:gd name="T35" fmla="*/ 1849 h 2583"/>
                      <a:gd name="T36" fmla="*/ 2370 w 3732"/>
                      <a:gd name="T37" fmla="*/ 1784 h 2583"/>
                      <a:gd name="T38" fmla="*/ 2473 w 3732"/>
                      <a:gd name="T39" fmla="*/ 1715 h 2583"/>
                      <a:gd name="T40" fmla="*/ 2575 w 3732"/>
                      <a:gd name="T41" fmla="*/ 1644 h 2583"/>
                      <a:gd name="T42" fmla="*/ 2676 w 3732"/>
                      <a:gd name="T43" fmla="*/ 1570 h 2583"/>
                      <a:gd name="T44" fmla="*/ 2772 w 3732"/>
                      <a:gd name="T45" fmla="*/ 1494 h 2583"/>
                      <a:gd name="T46" fmla="*/ 2866 w 3732"/>
                      <a:gd name="T47" fmla="*/ 1414 h 2583"/>
                      <a:gd name="T48" fmla="*/ 2959 w 3732"/>
                      <a:gd name="T49" fmla="*/ 1331 h 2583"/>
                      <a:gd name="T50" fmla="*/ 3048 w 3732"/>
                      <a:gd name="T51" fmla="*/ 1245 h 2583"/>
                      <a:gd name="T52" fmla="*/ 3135 w 3732"/>
                      <a:gd name="T53" fmla="*/ 1158 h 2583"/>
                      <a:gd name="T54" fmla="*/ 3220 w 3732"/>
                      <a:gd name="T55" fmla="*/ 1068 h 2583"/>
                      <a:gd name="T56" fmla="*/ 3301 w 3732"/>
                      <a:gd name="T57" fmla="*/ 974 h 2583"/>
                      <a:gd name="T58" fmla="*/ 3381 w 3732"/>
                      <a:gd name="T59" fmla="*/ 878 h 2583"/>
                      <a:gd name="T60" fmla="*/ 3457 w 3732"/>
                      <a:gd name="T61" fmla="*/ 781 h 2583"/>
                      <a:gd name="T62" fmla="*/ 3530 w 3732"/>
                      <a:gd name="T63" fmla="*/ 680 h 2583"/>
                      <a:gd name="T64" fmla="*/ 3601 w 3732"/>
                      <a:gd name="T65" fmla="*/ 578 h 2583"/>
                      <a:gd name="T66" fmla="*/ 3668 w 3732"/>
                      <a:gd name="T67" fmla="*/ 474 h 2583"/>
                      <a:gd name="T68" fmla="*/ 3732 w 3732"/>
                      <a:gd name="T69" fmla="*/ 367 h 2583"/>
                      <a:gd name="T70" fmla="*/ 2983 w 3732"/>
                      <a:gd name="T71" fmla="*/ 0 h 2583"/>
                      <a:gd name="T72" fmla="*/ 2930 w 3732"/>
                      <a:gd name="T73" fmla="*/ 82 h 2583"/>
                      <a:gd name="T74" fmla="*/ 2821 w 3732"/>
                      <a:gd name="T75" fmla="*/ 241 h 2583"/>
                      <a:gd name="T76" fmla="*/ 2703 w 3732"/>
                      <a:gd name="T77" fmla="*/ 392 h 2583"/>
                      <a:gd name="T78" fmla="*/ 2577 w 3732"/>
                      <a:gd name="T79" fmla="*/ 536 h 2583"/>
                      <a:gd name="T80" fmla="*/ 2441 w 3732"/>
                      <a:gd name="T81" fmla="*/ 674 h 2583"/>
                      <a:gd name="T82" fmla="*/ 2299 w 3732"/>
                      <a:gd name="T83" fmla="*/ 803 h 2583"/>
                      <a:gd name="T84" fmla="*/ 2149 w 3732"/>
                      <a:gd name="T85" fmla="*/ 923 h 2583"/>
                      <a:gd name="T86" fmla="*/ 1991 w 3732"/>
                      <a:gd name="T87" fmla="*/ 1036 h 2583"/>
                      <a:gd name="T88" fmla="*/ 1828 w 3732"/>
                      <a:gd name="T89" fmla="*/ 1139 h 2583"/>
                      <a:gd name="T90" fmla="*/ 1660 w 3732"/>
                      <a:gd name="T91" fmla="*/ 1234 h 2583"/>
                      <a:gd name="T92" fmla="*/ 1483 w 3732"/>
                      <a:gd name="T93" fmla="*/ 1316 h 2583"/>
                      <a:gd name="T94" fmla="*/ 1303 w 3732"/>
                      <a:gd name="T95" fmla="*/ 1391 h 2583"/>
                      <a:gd name="T96" fmla="*/ 1117 w 3732"/>
                      <a:gd name="T97" fmla="*/ 1455 h 2583"/>
                      <a:gd name="T98" fmla="*/ 926 w 3732"/>
                      <a:gd name="T99" fmla="*/ 1507 h 2583"/>
                      <a:gd name="T100" fmla="*/ 731 w 3732"/>
                      <a:gd name="T101" fmla="*/ 1548 h 2583"/>
                      <a:gd name="T102" fmla="*/ 531 w 3732"/>
                      <a:gd name="T103" fmla="*/ 1577 h 2583"/>
                      <a:gd name="T104" fmla="*/ 448 w 3732"/>
                      <a:gd name="T105" fmla="*/ 1397 h 25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3732" h="2583">
                        <a:moveTo>
                          <a:pt x="409" y="1398"/>
                        </a:moveTo>
                        <a:lnTo>
                          <a:pt x="0" y="2007"/>
                        </a:lnTo>
                        <a:lnTo>
                          <a:pt x="448" y="2583"/>
                        </a:lnTo>
                        <a:lnTo>
                          <a:pt x="488" y="2582"/>
                        </a:lnTo>
                        <a:lnTo>
                          <a:pt x="462" y="2421"/>
                        </a:lnTo>
                        <a:lnTo>
                          <a:pt x="462" y="2421"/>
                        </a:lnTo>
                        <a:lnTo>
                          <a:pt x="527" y="2416"/>
                        </a:lnTo>
                        <a:lnTo>
                          <a:pt x="593" y="2410"/>
                        </a:lnTo>
                        <a:lnTo>
                          <a:pt x="657" y="2401"/>
                        </a:lnTo>
                        <a:lnTo>
                          <a:pt x="722" y="2394"/>
                        </a:lnTo>
                        <a:lnTo>
                          <a:pt x="786" y="2384"/>
                        </a:lnTo>
                        <a:lnTo>
                          <a:pt x="850" y="2373"/>
                        </a:lnTo>
                        <a:lnTo>
                          <a:pt x="913" y="2362"/>
                        </a:lnTo>
                        <a:lnTo>
                          <a:pt x="977" y="2349"/>
                        </a:lnTo>
                        <a:lnTo>
                          <a:pt x="1039" y="2336"/>
                        </a:lnTo>
                        <a:lnTo>
                          <a:pt x="1102" y="2321"/>
                        </a:lnTo>
                        <a:lnTo>
                          <a:pt x="1163" y="2306"/>
                        </a:lnTo>
                        <a:lnTo>
                          <a:pt x="1226" y="2290"/>
                        </a:lnTo>
                        <a:lnTo>
                          <a:pt x="1287" y="2273"/>
                        </a:lnTo>
                        <a:lnTo>
                          <a:pt x="1348" y="2255"/>
                        </a:lnTo>
                        <a:lnTo>
                          <a:pt x="1408" y="2237"/>
                        </a:lnTo>
                        <a:lnTo>
                          <a:pt x="1469" y="2216"/>
                        </a:lnTo>
                        <a:lnTo>
                          <a:pt x="1529" y="2196"/>
                        </a:lnTo>
                        <a:lnTo>
                          <a:pt x="1587" y="2174"/>
                        </a:lnTo>
                        <a:lnTo>
                          <a:pt x="1646" y="2152"/>
                        </a:lnTo>
                        <a:lnTo>
                          <a:pt x="1705" y="2129"/>
                        </a:lnTo>
                        <a:lnTo>
                          <a:pt x="1763" y="2104"/>
                        </a:lnTo>
                        <a:lnTo>
                          <a:pt x="1821" y="2079"/>
                        </a:lnTo>
                        <a:lnTo>
                          <a:pt x="1878" y="2053"/>
                        </a:lnTo>
                        <a:lnTo>
                          <a:pt x="1935" y="2027"/>
                        </a:lnTo>
                        <a:lnTo>
                          <a:pt x="1990" y="1999"/>
                        </a:lnTo>
                        <a:lnTo>
                          <a:pt x="2047" y="1972"/>
                        </a:lnTo>
                        <a:lnTo>
                          <a:pt x="2102" y="1942"/>
                        </a:lnTo>
                        <a:lnTo>
                          <a:pt x="2156" y="1912"/>
                        </a:lnTo>
                        <a:lnTo>
                          <a:pt x="2210" y="1881"/>
                        </a:lnTo>
                        <a:lnTo>
                          <a:pt x="2264" y="1849"/>
                        </a:lnTo>
                        <a:lnTo>
                          <a:pt x="2317" y="1817"/>
                        </a:lnTo>
                        <a:lnTo>
                          <a:pt x="2370" y="1784"/>
                        </a:lnTo>
                        <a:lnTo>
                          <a:pt x="2422" y="1750"/>
                        </a:lnTo>
                        <a:lnTo>
                          <a:pt x="2473" y="1715"/>
                        </a:lnTo>
                        <a:lnTo>
                          <a:pt x="2526" y="1680"/>
                        </a:lnTo>
                        <a:lnTo>
                          <a:pt x="2575" y="1644"/>
                        </a:lnTo>
                        <a:lnTo>
                          <a:pt x="2626" y="1608"/>
                        </a:lnTo>
                        <a:lnTo>
                          <a:pt x="2676" y="1570"/>
                        </a:lnTo>
                        <a:lnTo>
                          <a:pt x="2724" y="1532"/>
                        </a:lnTo>
                        <a:lnTo>
                          <a:pt x="2772" y="1494"/>
                        </a:lnTo>
                        <a:lnTo>
                          <a:pt x="2820" y="1453"/>
                        </a:lnTo>
                        <a:lnTo>
                          <a:pt x="2866" y="1414"/>
                        </a:lnTo>
                        <a:lnTo>
                          <a:pt x="2913" y="1372"/>
                        </a:lnTo>
                        <a:lnTo>
                          <a:pt x="2959" y="1331"/>
                        </a:lnTo>
                        <a:lnTo>
                          <a:pt x="3004" y="1289"/>
                        </a:lnTo>
                        <a:lnTo>
                          <a:pt x="3048" y="1245"/>
                        </a:lnTo>
                        <a:lnTo>
                          <a:pt x="3092" y="1201"/>
                        </a:lnTo>
                        <a:lnTo>
                          <a:pt x="3135" y="1158"/>
                        </a:lnTo>
                        <a:lnTo>
                          <a:pt x="3178" y="1113"/>
                        </a:lnTo>
                        <a:lnTo>
                          <a:pt x="3220" y="1068"/>
                        </a:lnTo>
                        <a:lnTo>
                          <a:pt x="3261" y="1021"/>
                        </a:lnTo>
                        <a:lnTo>
                          <a:pt x="3301" y="974"/>
                        </a:lnTo>
                        <a:lnTo>
                          <a:pt x="3342" y="926"/>
                        </a:lnTo>
                        <a:lnTo>
                          <a:pt x="3381" y="878"/>
                        </a:lnTo>
                        <a:lnTo>
                          <a:pt x="3419" y="830"/>
                        </a:lnTo>
                        <a:lnTo>
                          <a:pt x="3457" y="781"/>
                        </a:lnTo>
                        <a:lnTo>
                          <a:pt x="3494" y="731"/>
                        </a:lnTo>
                        <a:lnTo>
                          <a:pt x="3530" y="680"/>
                        </a:lnTo>
                        <a:lnTo>
                          <a:pt x="3566" y="629"/>
                        </a:lnTo>
                        <a:lnTo>
                          <a:pt x="3601" y="578"/>
                        </a:lnTo>
                        <a:lnTo>
                          <a:pt x="3635" y="526"/>
                        </a:lnTo>
                        <a:lnTo>
                          <a:pt x="3668" y="474"/>
                        </a:lnTo>
                        <a:lnTo>
                          <a:pt x="3700" y="421"/>
                        </a:lnTo>
                        <a:lnTo>
                          <a:pt x="3732" y="367"/>
                        </a:lnTo>
                        <a:lnTo>
                          <a:pt x="3198" y="442"/>
                        </a:lnTo>
                        <a:lnTo>
                          <a:pt x="2983" y="0"/>
                        </a:lnTo>
                        <a:lnTo>
                          <a:pt x="2983" y="0"/>
                        </a:lnTo>
                        <a:lnTo>
                          <a:pt x="2930" y="82"/>
                        </a:lnTo>
                        <a:lnTo>
                          <a:pt x="2876" y="162"/>
                        </a:lnTo>
                        <a:lnTo>
                          <a:pt x="2821" y="241"/>
                        </a:lnTo>
                        <a:lnTo>
                          <a:pt x="2763" y="318"/>
                        </a:lnTo>
                        <a:lnTo>
                          <a:pt x="2703" y="392"/>
                        </a:lnTo>
                        <a:lnTo>
                          <a:pt x="2641" y="465"/>
                        </a:lnTo>
                        <a:lnTo>
                          <a:pt x="2577" y="536"/>
                        </a:lnTo>
                        <a:lnTo>
                          <a:pt x="2510" y="606"/>
                        </a:lnTo>
                        <a:lnTo>
                          <a:pt x="2441" y="674"/>
                        </a:lnTo>
                        <a:lnTo>
                          <a:pt x="2371" y="740"/>
                        </a:lnTo>
                        <a:lnTo>
                          <a:pt x="2299" y="803"/>
                        </a:lnTo>
                        <a:lnTo>
                          <a:pt x="2224" y="865"/>
                        </a:lnTo>
                        <a:lnTo>
                          <a:pt x="2149" y="923"/>
                        </a:lnTo>
                        <a:lnTo>
                          <a:pt x="2071" y="982"/>
                        </a:lnTo>
                        <a:lnTo>
                          <a:pt x="1991" y="1036"/>
                        </a:lnTo>
                        <a:lnTo>
                          <a:pt x="1911" y="1089"/>
                        </a:lnTo>
                        <a:lnTo>
                          <a:pt x="1828" y="1139"/>
                        </a:lnTo>
                        <a:lnTo>
                          <a:pt x="1744" y="1187"/>
                        </a:lnTo>
                        <a:lnTo>
                          <a:pt x="1660" y="1234"/>
                        </a:lnTo>
                        <a:lnTo>
                          <a:pt x="1572" y="1276"/>
                        </a:lnTo>
                        <a:lnTo>
                          <a:pt x="1483" y="1316"/>
                        </a:lnTo>
                        <a:lnTo>
                          <a:pt x="1393" y="1356"/>
                        </a:lnTo>
                        <a:lnTo>
                          <a:pt x="1303" y="1391"/>
                        </a:lnTo>
                        <a:lnTo>
                          <a:pt x="1210" y="1424"/>
                        </a:lnTo>
                        <a:lnTo>
                          <a:pt x="1117" y="1455"/>
                        </a:lnTo>
                        <a:lnTo>
                          <a:pt x="1022" y="1482"/>
                        </a:lnTo>
                        <a:lnTo>
                          <a:pt x="926" y="1507"/>
                        </a:lnTo>
                        <a:lnTo>
                          <a:pt x="828" y="1529"/>
                        </a:lnTo>
                        <a:lnTo>
                          <a:pt x="731" y="1548"/>
                        </a:lnTo>
                        <a:lnTo>
                          <a:pt x="632" y="1564"/>
                        </a:lnTo>
                        <a:lnTo>
                          <a:pt x="531" y="1577"/>
                        </a:lnTo>
                        <a:lnTo>
                          <a:pt x="431" y="1589"/>
                        </a:lnTo>
                        <a:lnTo>
                          <a:pt x="448" y="1397"/>
                        </a:lnTo>
                        <a:lnTo>
                          <a:pt x="409" y="1398"/>
                        </a:lnTo>
                        <a:close/>
                      </a:path>
                    </a:pathLst>
                  </a:custGeom>
                  <a:grpFill/>
                  <a:ln w="28575">
                    <a:solidFill>
                      <a:srgbClr val="4457EC"/>
                    </a:solidFill>
                  </a:ln>
                </p:spPr>
                <p:txBody>
                  <a:bodyPr vert="horz" wrap="square" lIns="82953" tIns="41476" rIns="82953" bIns="41476"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ZA" sz="998" b="0" i="0" u="none" strike="noStrike" kern="1200" cap="none" spc="0" normalizeH="0" baseline="0" noProof="0">
                      <a:ln>
                        <a:noFill/>
                      </a:ln>
                      <a:solidFill>
                        <a:schemeClr val="bg1"/>
                      </a:solidFill>
                      <a:effectLst/>
                      <a:uLnTx/>
                      <a:uFillTx/>
                      <a:latin typeface="Book Antiqua"/>
                      <a:ea typeface="+mn-ea"/>
                      <a:cs typeface="+mn-cs"/>
                    </a:endParaRPr>
                  </a:p>
                </p:txBody>
              </p:sp>
            </p:grpSp>
            <p:sp>
              <p:nvSpPr>
                <p:cNvPr id="38" name="Rectangle 37">
                  <a:extLst>
                    <a:ext uri="{FF2B5EF4-FFF2-40B4-BE49-F238E27FC236}">
                      <a16:creationId xmlns:a16="http://schemas.microsoft.com/office/drawing/2014/main" id="{A946B769-78D4-4463-9C3D-A24E08F198A9}"/>
                    </a:ext>
                  </a:extLst>
                </p:cNvPr>
                <p:cNvSpPr/>
                <p:nvPr/>
              </p:nvSpPr>
              <p:spPr>
                <a:xfrm>
                  <a:off x="9034066" y="2522033"/>
                  <a:ext cx="1268422" cy="553998"/>
                </a:xfrm>
                <a:prstGeom prst="rect">
                  <a:avLst/>
                </a:prstGeom>
              </p:spPr>
              <p:txBody>
                <a:bodyPr wrap="square">
                  <a:spAutoFit/>
                </a:bodyPr>
                <a:lstStyle/>
                <a:p>
                  <a:pPr marL="0" marR="0" lvl="0" indent="0" defTabSz="914400" rtl="0" eaLnBrk="1" fontAlgn="auto" latinLnBrk="0" hangingPunct="1">
                    <a:lnSpc>
                      <a:spcPct val="100000"/>
                    </a:lnSpc>
                    <a:spcBef>
                      <a:spcPts val="300"/>
                    </a:spcBef>
                    <a:spcAft>
                      <a:spcPts val="0"/>
                    </a:spcAft>
                    <a:buClrTx/>
                    <a:buSzTx/>
                    <a:buFontTx/>
                    <a:buNone/>
                    <a:tabLst/>
                    <a:defRPr/>
                  </a:pPr>
                  <a:r>
                    <a:rPr kumimoji="0" lang="en-ZA" sz="1000" b="1" i="0" u="none" strike="noStrike" kern="1200" cap="none" spc="0" normalizeH="0" baseline="0" noProof="0">
                      <a:ln>
                        <a:noFill/>
                      </a:ln>
                      <a:solidFill>
                        <a:srgbClr val="000000"/>
                      </a:solidFill>
                      <a:effectLst/>
                      <a:uLnTx/>
                      <a:uFillTx/>
                      <a:latin typeface="Century Gothic"/>
                      <a:ea typeface="+mn-ea"/>
                      <a:cs typeface="Arial" panose="020B0604020202020204" pitchFamily="34" charset="0"/>
                    </a:rPr>
                    <a:t>(e.g. 3</a:t>
                  </a:r>
                  <a:r>
                    <a:rPr kumimoji="0" lang="en-ZA" sz="1000" b="1" i="0" u="none" strike="noStrike" kern="1200" cap="none" spc="0" normalizeH="0" baseline="30000" noProof="0">
                      <a:ln>
                        <a:noFill/>
                      </a:ln>
                      <a:solidFill>
                        <a:srgbClr val="000000"/>
                      </a:solidFill>
                      <a:effectLst/>
                      <a:uLnTx/>
                      <a:uFillTx/>
                      <a:latin typeface="Century Gothic"/>
                      <a:ea typeface="+mn-ea"/>
                      <a:cs typeface="Arial" panose="020B0604020202020204" pitchFamily="34" charset="0"/>
                    </a:rPr>
                    <a:t>rd</a:t>
                  </a:r>
                  <a:r>
                    <a:rPr kumimoji="0" lang="en-ZA" sz="1000" b="1" i="0" u="none" strike="noStrike" kern="1200" cap="none" spc="0" normalizeH="0" baseline="0" noProof="0">
                      <a:ln>
                        <a:noFill/>
                      </a:ln>
                      <a:solidFill>
                        <a:srgbClr val="000000"/>
                      </a:solidFill>
                      <a:effectLst/>
                      <a:uLnTx/>
                      <a:uFillTx/>
                      <a:latin typeface="Century Gothic"/>
                      <a:ea typeface="+mn-ea"/>
                      <a:cs typeface="Arial" panose="020B0604020202020204" pitchFamily="34" charset="0"/>
                    </a:rPr>
                    <a:t> sector, rapid response service as/</a:t>
                  </a:r>
                </a:p>
              </p:txBody>
            </p:sp>
            <p:sp>
              <p:nvSpPr>
                <p:cNvPr id="39" name="TextBox 38">
                  <a:extLst>
                    <a:ext uri="{FF2B5EF4-FFF2-40B4-BE49-F238E27FC236}">
                      <a16:creationId xmlns:a16="http://schemas.microsoft.com/office/drawing/2014/main" id="{6D2EFBEC-4DC6-464D-AEFF-F1560A555AC6}"/>
                    </a:ext>
                  </a:extLst>
                </p:cNvPr>
                <p:cNvSpPr txBox="1"/>
                <p:nvPr/>
              </p:nvSpPr>
              <p:spPr bwMode="gray">
                <a:xfrm>
                  <a:off x="9133850" y="2413921"/>
                  <a:ext cx="1126466" cy="153888"/>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300"/>
                    </a:spcBef>
                    <a:spcAft>
                      <a:spcPts val="0"/>
                    </a:spcAft>
                    <a:buClrTx/>
                    <a:buSzTx/>
                    <a:buFontTx/>
                    <a:buNone/>
                    <a:tabLst/>
                    <a:defRPr/>
                  </a:pPr>
                  <a:r>
                    <a:rPr kumimoji="0" lang="en-GB" sz="1000" b="1" i="0" u="none" strike="noStrike" kern="1200" cap="none" spc="0" normalizeH="0" baseline="0" noProof="0">
                      <a:ln>
                        <a:noFill/>
                      </a:ln>
                      <a:solidFill>
                        <a:srgbClr val="000000"/>
                      </a:solidFill>
                      <a:effectLst/>
                      <a:uLnTx/>
                      <a:uFillTx/>
                      <a:latin typeface="Century Gothic"/>
                      <a:ea typeface="+mn-ea"/>
                      <a:cs typeface="Arial" pitchFamily="34" charset="0"/>
                    </a:rPr>
                    <a:t>wrap around</a:t>
                  </a:r>
                </a:p>
              </p:txBody>
            </p:sp>
            <p:sp>
              <p:nvSpPr>
                <p:cNvPr id="40" name="TextBox 39">
                  <a:extLst>
                    <a:ext uri="{FF2B5EF4-FFF2-40B4-BE49-F238E27FC236}">
                      <a16:creationId xmlns:a16="http://schemas.microsoft.com/office/drawing/2014/main" id="{84FA28DC-865D-45DF-9DEF-AE454878E82A}"/>
                    </a:ext>
                  </a:extLst>
                </p:cNvPr>
                <p:cNvSpPr txBox="1"/>
                <p:nvPr/>
              </p:nvSpPr>
              <p:spPr bwMode="gray">
                <a:xfrm>
                  <a:off x="9110503" y="1963613"/>
                  <a:ext cx="891111" cy="153888"/>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300"/>
                    </a:spcBef>
                    <a:spcAft>
                      <a:spcPts val="0"/>
                    </a:spcAft>
                    <a:buClrTx/>
                    <a:buSzTx/>
                    <a:buFontTx/>
                    <a:buNone/>
                    <a:tabLst/>
                    <a:defRPr/>
                  </a:pPr>
                  <a:r>
                    <a:rPr kumimoji="0" lang="en-GB" sz="1000" b="1" i="0" u="none" strike="noStrike" kern="1200" cap="none" spc="0" normalizeH="0" baseline="0" noProof="0">
                      <a:ln>
                        <a:noFill/>
                      </a:ln>
                      <a:solidFill>
                        <a:srgbClr val="000000"/>
                      </a:solidFill>
                      <a:effectLst/>
                      <a:uLnTx/>
                      <a:uFillTx/>
                      <a:latin typeface="Century Gothic"/>
                      <a:ea typeface="+mn-ea"/>
                      <a:cs typeface="Arial" pitchFamily="34" charset="0"/>
                    </a:rPr>
                    <a:t>Dementia</a:t>
                  </a:r>
                </a:p>
              </p:txBody>
            </p:sp>
            <p:sp>
              <p:nvSpPr>
                <p:cNvPr id="42" name="Rectangle 41">
                  <a:extLst>
                    <a:ext uri="{FF2B5EF4-FFF2-40B4-BE49-F238E27FC236}">
                      <a16:creationId xmlns:a16="http://schemas.microsoft.com/office/drawing/2014/main" id="{31D59C08-ECD6-4D90-A41C-7318E0E97AFD}"/>
                    </a:ext>
                  </a:extLst>
                </p:cNvPr>
                <p:cNvSpPr/>
                <p:nvPr/>
              </p:nvSpPr>
              <p:spPr>
                <a:xfrm>
                  <a:off x="10001614" y="2946524"/>
                  <a:ext cx="914033" cy="246221"/>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000" b="1" i="0" u="none" strike="noStrike" kern="0" cap="none" spc="0" normalizeH="0" baseline="0" noProof="0">
                      <a:ln>
                        <a:noFill/>
                      </a:ln>
                      <a:solidFill>
                        <a:srgbClr val="000000"/>
                      </a:solidFill>
                      <a:effectLst/>
                      <a:uLnTx/>
                      <a:uFillTx/>
                      <a:latin typeface="Century Gothic"/>
                      <a:ea typeface="+mn-ea"/>
                      <a:cs typeface="Arial" panose="020B0604020202020204" pitchFamily="34" charset="0"/>
                    </a:rPr>
                    <a:t>Meaningful </a:t>
                  </a:r>
                  <a:endParaRPr kumimoji="0" lang="en-GB" sz="1800" b="0" i="0" u="none" strike="noStrike" kern="1200" cap="none" spc="0" normalizeH="0" baseline="0" noProof="0">
                    <a:ln>
                      <a:noFill/>
                    </a:ln>
                    <a:solidFill>
                      <a:srgbClr val="0077B7"/>
                    </a:solidFill>
                    <a:effectLst/>
                    <a:uLnTx/>
                    <a:uFillTx/>
                    <a:latin typeface="Book Antiqua"/>
                    <a:ea typeface="+mn-ea"/>
                    <a:cs typeface="+mn-cs"/>
                  </a:endParaRPr>
                </a:p>
              </p:txBody>
            </p:sp>
            <p:sp>
              <p:nvSpPr>
                <p:cNvPr id="43" name="Rectangle 42">
                  <a:extLst>
                    <a:ext uri="{FF2B5EF4-FFF2-40B4-BE49-F238E27FC236}">
                      <a16:creationId xmlns:a16="http://schemas.microsoft.com/office/drawing/2014/main" id="{7CD2BB1A-0B65-4FDE-9A85-8FE28E7AA914}"/>
                    </a:ext>
                  </a:extLst>
                </p:cNvPr>
                <p:cNvSpPr/>
                <p:nvPr/>
              </p:nvSpPr>
              <p:spPr>
                <a:xfrm>
                  <a:off x="9663795" y="3768358"/>
                  <a:ext cx="1769663" cy="246221"/>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1" i="0" u="none" strike="noStrike" kern="0" cap="none" spc="0" normalizeH="0" baseline="0" noProof="0">
                      <a:ln>
                        <a:noFill/>
                      </a:ln>
                      <a:solidFill>
                        <a:srgbClr val="000000"/>
                      </a:solidFill>
                      <a:effectLst/>
                      <a:uLnTx/>
                      <a:uFillTx/>
                      <a:latin typeface="Century Gothic"/>
                      <a:ea typeface="+mn-ea"/>
                      <a:cs typeface="Arial" panose="020B0604020202020204" pitchFamily="34" charset="0"/>
                    </a:rPr>
                    <a:t>Supported</a:t>
                  </a:r>
                </a:p>
              </p:txBody>
            </p:sp>
            <p:sp>
              <p:nvSpPr>
                <p:cNvPr id="44" name="Rectangle 43">
                  <a:extLst>
                    <a:ext uri="{FF2B5EF4-FFF2-40B4-BE49-F238E27FC236}">
                      <a16:creationId xmlns:a16="http://schemas.microsoft.com/office/drawing/2014/main" id="{79C1057C-693B-4EB8-B0C6-A55649A0D6E8}"/>
                    </a:ext>
                  </a:extLst>
                </p:cNvPr>
                <p:cNvSpPr/>
                <p:nvPr/>
              </p:nvSpPr>
              <p:spPr>
                <a:xfrm>
                  <a:off x="9392962" y="3267297"/>
                  <a:ext cx="1656527" cy="553998"/>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1" i="0" u="none" strike="noStrike" kern="0" cap="none" spc="0" normalizeH="0" baseline="0" noProof="0">
                      <a:ln>
                        <a:noFill/>
                      </a:ln>
                      <a:solidFill>
                        <a:srgbClr val="000000"/>
                      </a:solidFill>
                      <a:effectLst/>
                      <a:uLnTx/>
                      <a:uFillTx/>
                      <a:latin typeface="Century Gothic"/>
                      <a:ea typeface="+mn-ea"/>
                      <a:cs typeface="Arial" panose="020B0604020202020204" pitchFamily="34" charset="0"/>
                    </a:rPr>
                    <a:t>for </a:t>
                  </a:r>
                  <a:r>
                    <a:rPr lang="en-GB" sz="1000" b="1" kern="0">
                      <a:solidFill>
                        <a:srgbClr val="000000"/>
                      </a:solidFill>
                      <a:latin typeface="Century Gothic"/>
                      <a:cs typeface="Arial" panose="020B0604020202020204" pitchFamily="34" charset="0"/>
                    </a:rPr>
                    <a:t>PLWD and</a:t>
                  </a:r>
                  <a:r>
                    <a:rPr kumimoji="0" lang="en-GB" sz="1000" b="1" i="0" u="none" strike="noStrike" kern="0" cap="none" spc="0" normalizeH="0" baseline="0" noProof="0">
                      <a:ln>
                        <a:noFill/>
                      </a:ln>
                      <a:solidFill>
                        <a:srgbClr val="000000"/>
                      </a:solidFill>
                      <a:effectLst/>
                      <a:uLnTx/>
                      <a:uFillTx/>
                      <a:latin typeface="Century Gothic"/>
                      <a:ea typeface="+mn-ea"/>
                      <a:cs typeface="Arial" panose="020B0604020202020204" pitchFamily="34" charset="0"/>
                    </a:rPr>
                    <a:t> their </a:t>
                  </a:r>
                  <a:r>
                    <a:rPr lang="en-GB" sz="1000" b="1" kern="0">
                      <a:solidFill>
                        <a:srgbClr val="000000"/>
                      </a:solidFill>
                      <a:latin typeface="Century Gothic"/>
                      <a:cs typeface="Arial" panose="020B0604020202020204" pitchFamily="34" charset="0"/>
                    </a:rPr>
                    <a:t>carers</a:t>
                  </a:r>
                  <a:r>
                    <a:rPr kumimoji="0" lang="en-GB" sz="1000" b="1" i="0" u="none" strike="noStrike" kern="0" cap="none" spc="0" normalizeH="0" baseline="0" noProof="0">
                      <a:ln>
                        <a:noFill/>
                      </a:ln>
                      <a:solidFill>
                        <a:srgbClr val="000000"/>
                      </a:solidFill>
                      <a:effectLst/>
                      <a:uLnTx/>
                      <a:uFillTx/>
                      <a:latin typeface="Century Gothic"/>
                      <a:ea typeface="+mn-ea"/>
                      <a:cs typeface="Arial" panose="020B0604020202020204" pitchFamily="34" charset="0"/>
                    </a:rPr>
                    <a:t>.  Environmental</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1" i="0" u="none" strike="noStrike" kern="0" cap="none" spc="0" normalizeH="0" baseline="0" noProof="0">
                      <a:ln>
                        <a:noFill/>
                      </a:ln>
                      <a:solidFill>
                        <a:srgbClr val="000000"/>
                      </a:solidFill>
                      <a:effectLst/>
                      <a:uLnTx/>
                      <a:uFillTx/>
                      <a:latin typeface="Century Gothic"/>
                      <a:ea typeface="+mn-ea"/>
                      <a:cs typeface="Arial" panose="020B0604020202020204" pitchFamily="34" charset="0"/>
                    </a:rPr>
                    <a:t>adaptation, TEC, </a:t>
                  </a:r>
                </a:p>
              </p:txBody>
            </p:sp>
            <p:sp>
              <p:nvSpPr>
                <p:cNvPr id="45" name="Rectangle 44">
                  <a:extLst>
                    <a:ext uri="{FF2B5EF4-FFF2-40B4-BE49-F238E27FC236}">
                      <a16:creationId xmlns:a16="http://schemas.microsoft.com/office/drawing/2014/main" id="{CF5B7D94-FFD7-4CD1-944E-2E67370C64D9}"/>
                    </a:ext>
                  </a:extLst>
                </p:cNvPr>
                <p:cNvSpPr/>
                <p:nvPr/>
              </p:nvSpPr>
              <p:spPr>
                <a:xfrm>
                  <a:off x="10066904" y="3108803"/>
                  <a:ext cx="510076" cy="246221"/>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000" b="1" i="0" u="none" strike="noStrike" kern="0" cap="none" spc="0" normalizeH="0" baseline="0" noProof="0">
                      <a:ln>
                        <a:noFill/>
                      </a:ln>
                      <a:solidFill>
                        <a:srgbClr val="000000"/>
                      </a:solidFill>
                      <a:effectLst/>
                      <a:uLnTx/>
                      <a:uFillTx/>
                      <a:latin typeface="Century Gothic"/>
                      <a:ea typeface="+mn-ea"/>
                      <a:cs typeface="Arial" panose="020B0604020202020204" pitchFamily="34" charset="0"/>
                    </a:rPr>
                    <a:t>living</a:t>
                  </a:r>
                  <a:endParaRPr kumimoji="0" lang="en-GB" sz="1800" b="0" i="0" u="none" strike="noStrike" kern="1200" cap="none" spc="0" normalizeH="0" baseline="0" noProof="0">
                    <a:ln>
                      <a:noFill/>
                    </a:ln>
                    <a:solidFill>
                      <a:srgbClr val="0077B7"/>
                    </a:solidFill>
                    <a:effectLst/>
                    <a:uLnTx/>
                    <a:uFillTx/>
                    <a:latin typeface="Book Antiqua"/>
                    <a:ea typeface="+mn-ea"/>
                    <a:cs typeface="+mn-cs"/>
                  </a:endParaRPr>
                </a:p>
              </p:txBody>
            </p:sp>
            <p:sp>
              <p:nvSpPr>
                <p:cNvPr id="46" name="Rectangle 45">
                  <a:extLst>
                    <a:ext uri="{FF2B5EF4-FFF2-40B4-BE49-F238E27FC236}">
                      <a16:creationId xmlns:a16="http://schemas.microsoft.com/office/drawing/2014/main" id="{3C09B684-6FE2-428A-B60A-C09F2F60476E}"/>
                    </a:ext>
                  </a:extLst>
                </p:cNvPr>
                <p:cNvSpPr/>
                <p:nvPr/>
              </p:nvSpPr>
              <p:spPr>
                <a:xfrm>
                  <a:off x="10367333" y="3901467"/>
                  <a:ext cx="668773" cy="246221"/>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000" b="1" i="0" u="none" strike="noStrike" kern="0" cap="none" spc="0" normalizeH="0" baseline="0" noProof="0">
                      <a:ln>
                        <a:noFill/>
                      </a:ln>
                      <a:solidFill>
                        <a:srgbClr val="000000"/>
                      </a:solidFill>
                      <a:effectLst/>
                      <a:uLnTx/>
                      <a:uFillTx/>
                      <a:latin typeface="Century Gothic"/>
                      <a:ea typeface="+mn-ea"/>
                      <a:cs typeface="Arial" panose="020B0604020202020204" pitchFamily="34" charset="0"/>
                    </a:rPr>
                    <a:t>housing</a:t>
                  </a:r>
                  <a:endParaRPr kumimoji="0" lang="en-GB" sz="1800" b="0" i="0" u="none" strike="noStrike" kern="1200" cap="none" spc="0" normalizeH="0" baseline="0" noProof="0">
                    <a:ln>
                      <a:noFill/>
                    </a:ln>
                    <a:solidFill>
                      <a:srgbClr val="0077B7"/>
                    </a:solidFill>
                    <a:effectLst/>
                    <a:uLnTx/>
                    <a:uFillTx/>
                    <a:latin typeface="Book Antiqua"/>
                    <a:ea typeface="+mn-ea"/>
                    <a:cs typeface="+mn-cs"/>
                  </a:endParaRPr>
                </a:p>
              </p:txBody>
            </p:sp>
            <p:sp>
              <p:nvSpPr>
                <p:cNvPr id="48" name="TextBox 47">
                  <a:extLst>
                    <a:ext uri="{FF2B5EF4-FFF2-40B4-BE49-F238E27FC236}">
                      <a16:creationId xmlns:a16="http://schemas.microsoft.com/office/drawing/2014/main" id="{9F541525-2061-40BF-8DBD-CD7DE9D54355}"/>
                    </a:ext>
                  </a:extLst>
                </p:cNvPr>
                <p:cNvSpPr txBox="1"/>
                <p:nvPr/>
              </p:nvSpPr>
              <p:spPr>
                <a:xfrm rot="19835222">
                  <a:off x="8040437" y="3917999"/>
                  <a:ext cx="3344165" cy="1939562"/>
                </a:xfrm>
                <a:prstGeom prst="rect">
                  <a:avLst/>
                </a:prstGeom>
                <a:noFill/>
                <a:effectLst/>
              </p:spPr>
              <p:txBody>
                <a:bodyPr wrap="square" rtlCol="0">
                  <a:prstTxWarp prst="textArchDown">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1" i="0" u="none" strike="noStrike" kern="0" cap="none" spc="0" normalizeH="0" baseline="0" noProof="0">
                      <a:ln>
                        <a:noFill/>
                      </a:ln>
                      <a:solidFill>
                        <a:schemeClr val="bg1"/>
                      </a:solidFill>
                      <a:effectLst/>
                      <a:uLnTx/>
                      <a:uFillTx/>
                      <a:latin typeface="Century Gothic"/>
                      <a:ea typeface="+mn-ea"/>
                      <a:cs typeface="Arial" panose="020B0604020202020204" pitchFamily="34" charset="0"/>
                    </a:rPr>
                    <a:t>Access as part of care plan formal</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1" i="0" u="none" strike="noStrike" kern="0" cap="none" spc="0" normalizeH="0" baseline="0" noProof="0">
                      <a:ln>
                        <a:noFill/>
                      </a:ln>
                      <a:solidFill>
                        <a:schemeClr val="bg1"/>
                      </a:solidFill>
                      <a:effectLst/>
                      <a:uLnTx/>
                      <a:uFillTx/>
                      <a:latin typeface="Century Gothic"/>
                      <a:ea typeface="+mn-ea"/>
                      <a:cs typeface="Arial" panose="020B0604020202020204" pitchFamily="34" charset="0"/>
                    </a:rPr>
                    <a:t>/informal arrangements/timely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1" i="0" u="none" strike="noStrike" kern="0" cap="none" spc="0" normalizeH="0" baseline="0" noProof="0">
                      <a:ln>
                        <a:noFill/>
                      </a:ln>
                      <a:solidFill>
                        <a:schemeClr val="bg1"/>
                      </a:solidFill>
                      <a:effectLst/>
                      <a:uLnTx/>
                      <a:uFillTx/>
                      <a:latin typeface="Century Gothic"/>
                      <a:ea typeface="+mn-ea"/>
                      <a:cs typeface="Arial" panose="020B0604020202020204" pitchFamily="34" charset="0"/>
                    </a:rPr>
                    <a:t>continuing healthcare at home</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1" i="0" u="none" strike="noStrike" kern="0" cap="none" spc="0" normalizeH="0" baseline="0" noProof="0">
                      <a:ln>
                        <a:noFill/>
                      </a:ln>
                      <a:solidFill>
                        <a:schemeClr val="bg1"/>
                      </a:solidFill>
                      <a:effectLst/>
                      <a:uLnTx/>
                      <a:uFillTx/>
                      <a:latin typeface="Century Gothic"/>
                      <a:ea typeface="+mn-ea"/>
                      <a:cs typeface="Arial" panose="020B0604020202020204" pitchFamily="34" charset="0"/>
                    </a:rPr>
                    <a:t>.</a:t>
                  </a:r>
                </a:p>
              </p:txBody>
            </p:sp>
            <p:sp>
              <p:nvSpPr>
                <p:cNvPr id="50" name="TextBox 49">
                  <a:extLst>
                    <a:ext uri="{FF2B5EF4-FFF2-40B4-BE49-F238E27FC236}">
                      <a16:creationId xmlns:a16="http://schemas.microsoft.com/office/drawing/2014/main" id="{41146A00-DE50-40F4-B3C5-FB0C0CE2A6F3}"/>
                    </a:ext>
                  </a:extLst>
                </p:cNvPr>
                <p:cNvSpPr txBox="1"/>
                <p:nvPr/>
              </p:nvSpPr>
              <p:spPr>
                <a:xfrm rot="5400000">
                  <a:off x="8879563" y="2747240"/>
                  <a:ext cx="2897623" cy="2071503"/>
                </a:xfrm>
                <a:prstGeom prst="rect">
                  <a:avLst/>
                </a:prstGeom>
                <a:noFill/>
                <a:effectLst/>
              </p:spPr>
              <p:txBody>
                <a:bodyPr wrap="square" rtlCol="0">
                  <a:prstTxWarp prst="textArchUp">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1" i="0" u="none" strike="noStrike" kern="0" cap="none" spc="0" normalizeH="0" baseline="0" noProof="0">
                      <a:ln>
                        <a:noFill/>
                      </a:ln>
                      <a:solidFill>
                        <a:schemeClr val="bg1"/>
                      </a:solidFill>
                      <a:effectLst/>
                      <a:uLnTx/>
                      <a:uFillTx/>
                      <a:latin typeface="Century Gothic"/>
                      <a:ea typeface="+mn-ea"/>
                      <a:cs typeface="Arial" panose="020B0604020202020204" pitchFamily="34" charset="0"/>
                    </a:rPr>
                    <a:t>Dementia </a:t>
                  </a:r>
                  <a:r>
                    <a:rPr lang="en-GB" sz="1000" b="1" kern="0">
                      <a:solidFill>
                        <a:schemeClr val="bg1"/>
                      </a:solidFill>
                      <a:latin typeface="Century Gothic"/>
                      <a:cs typeface="Arial" panose="020B0604020202020204" pitchFamily="34" charset="0"/>
                    </a:rPr>
                    <a:t>wellbeing connector</a:t>
                  </a:r>
                  <a:endParaRPr kumimoji="0" lang="en-GB" sz="1000" b="1" i="0" u="none" strike="noStrike" kern="0" cap="none" spc="0" normalizeH="0" baseline="0" noProof="0">
                    <a:ln>
                      <a:noFill/>
                    </a:ln>
                    <a:solidFill>
                      <a:schemeClr val="bg1"/>
                    </a:solidFill>
                    <a:effectLst/>
                    <a:uLnTx/>
                    <a:uFillTx/>
                    <a:latin typeface="Century Gothic"/>
                    <a:ea typeface="+mn-ea"/>
                    <a:cs typeface="Arial" panose="020B060402020202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1" i="0" u="none" strike="noStrike" kern="0" cap="none" spc="0" normalizeH="0" baseline="0" noProof="0">
                      <a:ln>
                        <a:noFill/>
                      </a:ln>
                      <a:solidFill>
                        <a:schemeClr val="bg1"/>
                      </a:solidFill>
                      <a:effectLst/>
                      <a:uLnTx/>
                      <a:uFillTx/>
                      <a:latin typeface="Century Gothic"/>
                      <a:ea typeface="+mn-ea"/>
                      <a:cs typeface="Arial" panose="020B0604020202020204" pitchFamily="34" charset="0"/>
                    </a:rPr>
                    <a:t> supporting  PLWD and </a:t>
                  </a:r>
                  <a:r>
                    <a:rPr lang="en-GB" sz="1000" b="1" kern="0">
                      <a:solidFill>
                        <a:schemeClr val="bg1"/>
                      </a:solidFill>
                      <a:latin typeface="Century Gothic"/>
                      <a:cs typeface="Arial" panose="020B0604020202020204" pitchFamily="34" charset="0"/>
                    </a:rPr>
                    <a:t>carer</a:t>
                  </a:r>
                  <a:endParaRPr kumimoji="0" lang="en-GB" sz="1000" b="1" i="0" u="none" strike="noStrike" kern="0" cap="none" spc="0" normalizeH="0" baseline="0" noProof="0">
                    <a:ln>
                      <a:noFill/>
                    </a:ln>
                    <a:solidFill>
                      <a:schemeClr val="bg1"/>
                    </a:solidFill>
                    <a:effectLst/>
                    <a:uLnTx/>
                    <a:uFillTx/>
                    <a:latin typeface="Century Gothic"/>
                    <a:ea typeface="+mn-ea"/>
                    <a:cs typeface="Arial" panose="020B060402020202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1" i="0" u="none" strike="noStrike" kern="0" cap="none" spc="0" normalizeH="0" baseline="0" noProof="0">
                      <a:ln>
                        <a:noFill/>
                      </a:ln>
                      <a:solidFill>
                        <a:schemeClr val="bg1"/>
                      </a:solidFill>
                      <a:effectLst/>
                      <a:uLnTx/>
                      <a:uFillTx/>
                      <a:latin typeface="Century Gothic"/>
                      <a:ea typeface="+mn-ea"/>
                      <a:cs typeface="Arial" panose="020B0604020202020204" pitchFamily="34" charset="0"/>
                    </a:rPr>
                    <a:t> through to end of life</a:t>
                  </a:r>
                </a:p>
              </p:txBody>
            </p:sp>
            <p:sp>
              <p:nvSpPr>
                <p:cNvPr id="51" name="TextBox 50">
                  <a:extLst>
                    <a:ext uri="{FF2B5EF4-FFF2-40B4-BE49-F238E27FC236}">
                      <a16:creationId xmlns:a16="http://schemas.microsoft.com/office/drawing/2014/main" id="{C5E36882-0CCA-4D53-9758-909F87EED7DC}"/>
                    </a:ext>
                  </a:extLst>
                </p:cNvPr>
                <p:cNvSpPr txBox="1"/>
                <p:nvPr/>
              </p:nvSpPr>
              <p:spPr>
                <a:xfrm rot="19942978">
                  <a:off x="6851778" y="1797939"/>
                  <a:ext cx="3318287" cy="2060569"/>
                </a:xfrm>
                <a:prstGeom prst="rect">
                  <a:avLst/>
                </a:prstGeom>
                <a:noFill/>
              </p:spPr>
              <p:txBody>
                <a:bodyPr wrap="square" rtlCol="0">
                  <a:prstTxWarp prst="textArchUp">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1" i="0" u="none" strike="noStrike" kern="0" cap="none" spc="0" normalizeH="0" baseline="0" noProof="0">
                      <a:ln>
                        <a:noFill/>
                      </a:ln>
                      <a:solidFill>
                        <a:schemeClr val="bg1"/>
                      </a:solidFill>
                      <a:effectLst/>
                      <a:uLnTx/>
                      <a:uFillTx/>
                      <a:latin typeface="Century Gothic"/>
                      <a:ea typeface="+mn-ea"/>
                      <a:cs typeface="Arial" panose="020B0604020202020204" pitchFamily="34" charset="0"/>
                    </a:rPr>
                    <a:t>Holistic MDT </a:t>
                  </a:r>
                  <a:r>
                    <a:rPr lang="en-GB" sz="1000" b="1" kern="0">
                      <a:solidFill>
                        <a:schemeClr val="bg1"/>
                      </a:solidFill>
                      <a:latin typeface="Century Gothic"/>
                      <a:cs typeface="Arial" panose="020B0604020202020204" pitchFamily="34" charset="0"/>
                    </a:rPr>
                    <a:t>wellbeing</a:t>
                  </a:r>
                  <a:r>
                    <a:rPr kumimoji="0" lang="en-GB" sz="1000" b="1" i="0" u="none" strike="noStrike" kern="0" cap="none" spc="0" normalizeH="0" baseline="0" noProof="0">
                      <a:ln>
                        <a:noFill/>
                      </a:ln>
                      <a:solidFill>
                        <a:schemeClr val="bg1"/>
                      </a:solidFill>
                      <a:effectLst/>
                      <a:uLnTx/>
                      <a:uFillTx/>
                      <a:latin typeface="Century Gothic"/>
                      <a:ea typeface="+mn-ea"/>
                      <a:cs typeface="Arial" panose="020B0604020202020204" pitchFamily="34" charset="0"/>
                    </a:rPr>
                    <a:t> plan inc. EOLC, </a:t>
                  </a:r>
                </a:p>
                <a:p>
                  <a:pPr marL="0" marR="0" lvl="0" indent="0" algn="ctr" defTabSz="914400" rtl="0" eaLnBrk="1" fontAlgn="auto" latinLnBrk="0" hangingPunct="1">
                    <a:lnSpc>
                      <a:spcPct val="100000"/>
                    </a:lnSpc>
                    <a:spcBef>
                      <a:spcPts val="0"/>
                    </a:spcBef>
                    <a:spcAft>
                      <a:spcPts val="0"/>
                    </a:spcAft>
                    <a:buClrTx/>
                    <a:buSzTx/>
                    <a:buFontTx/>
                    <a:buNone/>
                    <a:tabLst/>
                    <a:defRPr/>
                  </a:pPr>
                  <a:r>
                    <a:rPr lang="en-GB" sz="1000" b="1" kern="0">
                      <a:solidFill>
                        <a:schemeClr val="bg1"/>
                      </a:solidFill>
                      <a:latin typeface="Century Gothic"/>
                      <a:cs typeface="Arial" panose="020B0604020202020204" pitchFamily="34" charset="0"/>
                    </a:rPr>
                    <a:t>access to meds,</a:t>
                  </a:r>
                  <a:r>
                    <a:rPr kumimoji="0" lang="en-GB" sz="1000" b="1" i="0" u="none" strike="noStrike" kern="0" cap="none" spc="0" normalizeH="0" baseline="0" noProof="0">
                      <a:ln>
                        <a:noFill/>
                      </a:ln>
                      <a:solidFill>
                        <a:schemeClr val="bg1"/>
                      </a:solidFill>
                      <a:effectLst/>
                      <a:uLnTx/>
                      <a:uFillTx/>
                      <a:latin typeface="Century Gothic"/>
                      <a:ea typeface="+mn-ea"/>
                      <a:cs typeface="Arial" panose="020B0604020202020204" pitchFamily="34" charset="0"/>
                    </a:rPr>
                    <a:t> psychological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1" i="0" u="none" strike="noStrike" kern="0" cap="none" spc="0" normalizeH="0" baseline="0" noProof="0">
                      <a:ln>
                        <a:noFill/>
                      </a:ln>
                      <a:solidFill>
                        <a:schemeClr val="bg1"/>
                      </a:solidFill>
                      <a:effectLst/>
                      <a:uLnTx/>
                      <a:uFillTx/>
                      <a:latin typeface="Century Gothic"/>
                      <a:ea typeface="+mn-ea"/>
                      <a:cs typeface="Arial" panose="020B0604020202020204" pitchFamily="34" charset="0"/>
                    </a:rPr>
                    <a:t>support for PLWD and Carer </a:t>
                  </a:r>
                </a:p>
              </p:txBody>
            </p:sp>
            <p:sp>
              <p:nvSpPr>
                <p:cNvPr id="53" name="TextBox 52">
                  <a:extLst>
                    <a:ext uri="{FF2B5EF4-FFF2-40B4-BE49-F238E27FC236}">
                      <a16:creationId xmlns:a16="http://schemas.microsoft.com/office/drawing/2014/main" id="{FF4F659A-3B1C-4537-BBBC-D249D8003741}"/>
                    </a:ext>
                  </a:extLst>
                </p:cNvPr>
                <p:cNvSpPr txBox="1"/>
                <p:nvPr/>
              </p:nvSpPr>
              <p:spPr>
                <a:xfrm rot="1826236">
                  <a:off x="6805062" y="3878901"/>
                  <a:ext cx="3272537" cy="1955279"/>
                </a:xfrm>
                <a:prstGeom prst="rect">
                  <a:avLst/>
                </a:prstGeom>
                <a:noFill/>
              </p:spPr>
              <p:txBody>
                <a:bodyPr wrap="square" rtlCol="0">
                  <a:prstTxWarp prst="textArchDown">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1" i="0" u="none" strike="noStrike" kern="0" cap="none" spc="0" normalizeH="0" baseline="0" noProof="0">
                      <a:ln>
                        <a:noFill/>
                      </a:ln>
                      <a:solidFill>
                        <a:schemeClr val="bg1"/>
                      </a:solidFill>
                      <a:effectLst/>
                      <a:uLnTx/>
                      <a:uFillTx/>
                      <a:latin typeface="Century Gothic"/>
                      <a:ea typeface="+mn-ea"/>
                      <a:cs typeface="Arial" panose="020B0604020202020204" pitchFamily="34" charset="0"/>
                    </a:rPr>
                    <a:t>Frequent MDT review of </a:t>
                  </a:r>
                  <a:r>
                    <a:rPr lang="en-GB" sz="1000" b="1" kern="0">
                      <a:solidFill>
                        <a:schemeClr val="bg1"/>
                      </a:solidFill>
                      <a:latin typeface="Century Gothic"/>
                      <a:cs typeface="Arial" panose="020B0604020202020204" pitchFamily="34" charset="0"/>
                    </a:rPr>
                    <a:t>wellbeing</a:t>
                  </a:r>
                  <a:r>
                    <a:rPr kumimoji="0" lang="en-GB" sz="1000" b="1" i="0" u="none" strike="noStrike" kern="0" cap="none" spc="0" normalizeH="0" baseline="0" noProof="0">
                      <a:ln>
                        <a:noFill/>
                      </a:ln>
                      <a:solidFill>
                        <a:schemeClr val="bg1"/>
                      </a:solidFill>
                      <a:effectLst/>
                      <a:uLnTx/>
                      <a:uFillTx/>
                      <a:latin typeface="Century Gothic"/>
                      <a:ea typeface="+mn-ea"/>
                      <a:cs typeface="Arial" panose="020B0604020202020204" pitchFamily="34" charset="0"/>
                    </a:rPr>
                    <a: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1" i="0" u="none" strike="noStrike" kern="0" cap="none" spc="0" normalizeH="0" baseline="0" noProof="0">
                      <a:ln>
                        <a:noFill/>
                      </a:ln>
                      <a:solidFill>
                        <a:schemeClr val="bg1"/>
                      </a:solidFill>
                      <a:effectLst/>
                      <a:uLnTx/>
                      <a:uFillTx/>
                      <a:latin typeface="Century Gothic"/>
                      <a:ea typeface="+mn-ea"/>
                      <a:cs typeface="Arial" panose="020B0604020202020204" pitchFamily="34" charset="0"/>
                    </a:rPr>
                    <a:t>plan </a:t>
                  </a:r>
                  <a:r>
                    <a:rPr lang="en-GB" sz="1000" b="1" kern="0">
                      <a:solidFill>
                        <a:schemeClr val="bg1"/>
                      </a:solidFill>
                      <a:latin typeface="Century Gothic"/>
                      <a:cs typeface="Arial" panose="020B0604020202020204" pitchFamily="34" charset="0"/>
                    </a:rPr>
                    <a:t>persons physical state and</a:t>
                  </a:r>
                  <a:r>
                    <a:rPr kumimoji="0" lang="en-GB" sz="1000" b="1" i="0" u="none" strike="noStrike" kern="0" cap="none" spc="0" normalizeH="0" baseline="0" noProof="0">
                      <a:ln>
                        <a:noFill/>
                      </a:ln>
                      <a:solidFill>
                        <a:schemeClr val="bg1"/>
                      </a:solidFill>
                      <a:effectLst/>
                      <a:uLnTx/>
                      <a:uFillTx/>
                      <a:latin typeface="Century Gothic"/>
                      <a:ea typeface="+mn-ea"/>
                      <a:cs typeface="Arial" panose="020B0604020202020204" pitchFamily="34" charset="0"/>
                    </a:rPr>
                    <a: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1" i="0" u="none" strike="noStrike" kern="0" cap="none" spc="0" normalizeH="0" baseline="0" noProof="0">
                      <a:ln>
                        <a:noFill/>
                      </a:ln>
                      <a:solidFill>
                        <a:schemeClr val="bg1"/>
                      </a:solidFill>
                      <a:effectLst/>
                      <a:uLnTx/>
                      <a:uFillTx/>
                      <a:latin typeface="Century Gothic"/>
                      <a:ea typeface="+mn-ea"/>
                      <a:cs typeface="Arial" panose="020B0604020202020204" pitchFamily="34" charset="0"/>
                    </a:rPr>
                    <a:t>environment included</a:t>
                  </a:r>
                </a:p>
              </p:txBody>
            </p:sp>
            <p:sp>
              <p:nvSpPr>
                <p:cNvPr id="52" name="TextBox 51">
                  <a:extLst>
                    <a:ext uri="{FF2B5EF4-FFF2-40B4-BE49-F238E27FC236}">
                      <a16:creationId xmlns:a16="http://schemas.microsoft.com/office/drawing/2014/main" id="{A62420A1-4275-4F28-8A68-190F9D5947CE}"/>
                    </a:ext>
                  </a:extLst>
                </p:cNvPr>
                <p:cNvSpPr txBox="1"/>
                <p:nvPr/>
              </p:nvSpPr>
              <p:spPr>
                <a:xfrm rot="1825331">
                  <a:off x="8088505" y="1652232"/>
                  <a:ext cx="3393296" cy="2175375"/>
                </a:xfrm>
                <a:prstGeom prst="rect">
                  <a:avLst/>
                </a:prstGeom>
                <a:noFill/>
              </p:spPr>
              <p:txBody>
                <a:bodyPr wrap="square" rtlCol="0">
                  <a:prstTxWarp prst="textArchUp">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1" i="0" u="none" strike="noStrike" kern="0" cap="none" spc="0" normalizeH="0" baseline="0" noProof="0">
                      <a:ln>
                        <a:noFill/>
                      </a:ln>
                      <a:solidFill>
                        <a:schemeClr val="bg1"/>
                      </a:solidFill>
                      <a:effectLst/>
                      <a:uLnTx/>
                      <a:uFillTx/>
                      <a:latin typeface="Century Gothic"/>
                      <a:ea typeface="+mn-ea"/>
                      <a:cs typeface="Arial" panose="020B0604020202020204" pitchFamily="34" charset="0"/>
                    </a:rPr>
                    <a:t>Holistic MDT </a:t>
                  </a:r>
                  <a:r>
                    <a:rPr lang="en-GB" sz="1000" b="1" kern="0">
                      <a:solidFill>
                        <a:schemeClr val="bg1"/>
                      </a:solidFill>
                      <a:latin typeface="Century Gothic"/>
                      <a:cs typeface="Arial" panose="020B0604020202020204" pitchFamily="34" charset="0"/>
                    </a:rPr>
                    <a:t>wellbeing</a:t>
                  </a:r>
                  <a:r>
                    <a:rPr kumimoji="0" lang="en-GB" sz="1000" b="1" i="0" u="none" strike="noStrike" kern="0" cap="none" spc="0" normalizeH="0" baseline="0" noProof="0">
                      <a:ln>
                        <a:noFill/>
                      </a:ln>
                      <a:solidFill>
                        <a:schemeClr val="bg1"/>
                      </a:solidFill>
                      <a:effectLst/>
                      <a:uLnTx/>
                      <a:uFillTx/>
                      <a:latin typeface="Century Gothic"/>
                      <a:ea typeface="+mn-ea"/>
                      <a:cs typeface="Arial" panose="020B0604020202020204" pitchFamily="34" charset="0"/>
                    </a:rPr>
                    <a:t> planning as part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1" i="0" u="none" strike="noStrike" kern="0" cap="none" spc="0" normalizeH="0" baseline="0" noProof="0">
                      <a:ln>
                        <a:noFill/>
                      </a:ln>
                      <a:solidFill>
                        <a:schemeClr val="bg1"/>
                      </a:solidFill>
                      <a:effectLst/>
                      <a:uLnTx/>
                      <a:uFillTx/>
                      <a:latin typeface="Century Gothic"/>
                      <a:ea typeface="+mn-ea"/>
                      <a:cs typeface="Arial" panose="020B0604020202020204" pitchFamily="34" charset="0"/>
                    </a:rPr>
                    <a:t>of frailty and dementia model </a:t>
                  </a:r>
                </a:p>
              </p:txBody>
            </p:sp>
            <p:sp>
              <p:nvSpPr>
                <p:cNvPr id="58" name="TextBox 57">
                  <a:extLst>
                    <a:ext uri="{FF2B5EF4-FFF2-40B4-BE49-F238E27FC236}">
                      <a16:creationId xmlns:a16="http://schemas.microsoft.com/office/drawing/2014/main" id="{29FA0DE4-F208-4D2F-B8B0-ABA548DA009E}"/>
                    </a:ext>
                  </a:extLst>
                </p:cNvPr>
                <p:cNvSpPr txBox="1"/>
                <p:nvPr/>
              </p:nvSpPr>
              <p:spPr>
                <a:xfrm>
                  <a:off x="8285527" y="3477814"/>
                  <a:ext cx="1448419" cy="3566913"/>
                </a:xfrm>
                <a:prstGeom prst="rect">
                  <a:avLst/>
                </a:prstGeom>
                <a:noFill/>
              </p:spPr>
              <p:txBody>
                <a:bodyPr wrap="square" rtlCol="0">
                  <a:prstTxWarp prst="textArchUp">
                    <a:avLst>
                      <a:gd name="adj" fmla="val 13750374"/>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ZA" sz="600" b="1" i="0" u="none" strike="noStrike" kern="0" cap="none" spc="0" normalizeH="0" baseline="0" noProof="0">
                      <a:ln>
                        <a:noFill/>
                      </a:ln>
                      <a:solidFill>
                        <a:srgbClr val="000000"/>
                      </a:solidFill>
                      <a:effectLst/>
                      <a:uLnTx/>
                      <a:uFillTx/>
                      <a:latin typeface="Century Gothic"/>
                      <a:ea typeface="+mn-ea"/>
                      <a:cs typeface="Arial" panose="020B0604020202020204" pitchFamily="34" charset="0"/>
                    </a:rPr>
                    <a:t>People </a:t>
                  </a:r>
                  <a:r>
                    <a:rPr lang="en-ZA" sz="600" b="1" kern="0">
                      <a:solidFill>
                        <a:srgbClr val="000000"/>
                      </a:solidFill>
                      <a:latin typeface="Century Gothic"/>
                      <a:cs typeface="Arial" panose="020B0604020202020204" pitchFamily="34" charset="0"/>
                    </a:rPr>
                    <a:t>living with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ZA" sz="600" b="1" i="0" u="none" strike="noStrike" kern="0" cap="none" spc="0" normalizeH="0" baseline="0" noProof="0">
                      <a:ln>
                        <a:noFill/>
                      </a:ln>
                      <a:solidFill>
                        <a:srgbClr val="000000"/>
                      </a:solidFill>
                      <a:effectLst/>
                      <a:uLnTx/>
                      <a:uFillTx/>
                      <a:latin typeface="Century Gothic"/>
                      <a:ea typeface="+mn-ea"/>
                      <a:cs typeface="Arial" panose="020B0604020202020204" pitchFamily="34" charset="0"/>
                    </a:rPr>
                    <a:t>dementia</a:t>
                  </a:r>
                </a:p>
              </p:txBody>
            </p:sp>
            <p:sp>
              <p:nvSpPr>
                <p:cNvPr id="3" name="Rectangle 2">
                  <a:extLst>
                    <a:ext uri="{FF2B5EF4-FFF2-40B4-BE49-F238E27FC236}">
                      <a16:creationId xmlns:a16="http://schemas.microsoft.com/office/drawing/2014/main" id="{06FE52A7-3AD5-4DA5-9779-A02C64698BB0}"/>
                    </a:ext>
                  </a:extLst>
                </p:cNvPr>
                <p:cNvSpPr/>
                <p:nvPr/>
              </p:nvSpPr>
              <p:spPr>
                <a:xfrm>
                  <a:off x="7333394" y="4549184"/>
                  <a:ext cx="1433598" cy="246221"/>
                </a:xfrm>
                <a:prstGeom prst="rect">
                  <a:avLst/>
                </a:prstGeom>
              </p:spPr>
              <p:txBody>
                <a:bodyPr wrap="square">
                  <a:spAutoFit/>
                </a:bodyPr>
                <a:lstStyle/>
                <a:p>
                  <a:r>
                    <a:rPr lang="en-ZA" sz="1000" b="1">
                      <a:solidFill>
                        <a:srgbClr val="000000"/>
                      </a:solidFill>
                      <a:latin typeface="Century Gothic"/>
                      <a:cs typeface="Arial" panose="020B0604020202020204" pitchFamily="34" charset="0"/>
                    </a:rPr>
                    <a:t>quality of life in their</a:t>
                  </a:r>
                  <a:endParaRPr lang="en-GB"/>
                </a:p>
              </p:txBody>
            </p:sp>
            <p:sp>
              <p:nvSpPr>
                <p:cNvPr id="21" name="Rectangle 20">
                  <a:extLst>
                    <a:ext uri="{FF2B5EF4-FFF2-40B4-BE49-F238E27FC236}">
                      <a16:creationId xmlns:a16="http://schemas.microsoft.com/office/drawing/2014/main" id="{2871386B-1CEE-4EE2-A0E5-5BC9FCB197C5}"/>
                    </a:ext>
                  </a:extLst>
                </p:cNvPr>
                <p:cNvSpPr/>
                <p:nvPr/>
              </p:nvSpPr>
              <p:spPr>
                <a:xfrm>
                  <a:off x="7543760" y="4698608"/>
                  <a:ext cx="1123334" cy="553998"/>
                </a:xfrm>
                <a:prstGeom prst="rect">
                  <a:avLst/>
                </a:prstGeom>
              </p:spPr>
              <p:txBody>
                <a:bodyPr wrap="square">
                  <a:spAutoFit/>
                </a:bodyPr>
                <a:lstStyle/>
                <a:p>
                  <a:pPr algn="ctr"/>
                  <a:r>
                    <a:rPr lang="en-ZA" sz="1000" b="1">
                      <a:solidFill>
                        <a:srgbClr val="000000"/>
                      </a:solidFill>
                      <a:latin typeface="Century Gothic"/>
                      <a:cs typeface="Arial" panose="020B0604020202020204" pitchFamily="34" charset="0"/>
                    </a:rPr>
                    <a:t>own homes for as long as possible</a:t>
                  </a:r>
                  <a:endParaRPr lang="en-GB"/>
                </a:p>
              </p:txBody>
            </p:sp>
            <p:sp>
              <p:nvSpPr>
                <p:cNvPr id="62" name="TextBox 61">
                  <a:extLst>
                    <a:ext uri="{FF2B5EF4-FFF2-40B4-BE49-F238E27FC236}">
                      <a16:creationId xmlns:a16="http://schemas.microsoft.com/office/drawing/2014/main" id="{D5D53469-44A7-48F7-8114-DF954550CBDF}"/>
                    </a:ext>
                  </a:extLst>
                </p:cNvPr>
                <p:cNvSpPr txBox="1"/>
                <p:nvPr/>
              </p:nvSpPr>
              <p:spPr>
                <a:xfrm rot="16424949">
                  <a:off x="6276961" y="2726678"/>
                  <a:ext cx="3297293" cy="2126970"/>
                </a:xfrm>
                <a:prstGeom prst="rect">
                  <a:avLst/>
                </a:prstGeom>
                <a:noFill/>
              </p:spPr>
              <p:txBody>
                <a:bodyPr wrap="square" rtlCol="0">
                  <a:prstTxWarp prst="textArchUp">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000" b="1" i="0" u="none" strike="noStrike" kern="1200" cap="none" spc="0" normalizeH="0" baseline="0" noProof="0">
                    <a:ln>
                      <a:noFill/>
                    </a:ln>
                    <a:solidFill>
                      <a:schemeClr val="bg1"/>
                    </a:solidFill>
                    <a:effectLst/>
                    <a:uLnTx/>
                    <a:uFillTx/>
                    <a:latin typeface="Century Gothic"/>
                    <a:ea typeface="+mn-ea"/>
                    <a:cs typeface="Arial" panose="020B060402020202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1" i="0" u="none" strike="noStrike" kern="1200" cap="none" spc="0" normalizeH="0" baseline="0" noProof="0">
                      <a:ln>
                        <a:noFill/>
                      </a:ln>
                      <a:solidFill>
                        <a:schemeClr val="bg1"/>
                      </a:solidFill>
                      <a:effectLst/>
                      <a:uLnTx/>
                      <a:uFillTx/>
                      <a:latin typeface="Century Gothic"/>
                      <a:ea typeface="+mn-ea"/>
                      <a:cs typeface="Arial" panose="020B0604020202020204" pitchFamily="34" charset="0"/>
                    </a:rPr>
                    <a:t> Dementia enabling hospitals, social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1" i="0" u="none" strike="noStrike" kern="1200" cap="none" spc="0" normalizeH="0" baseline="0" noProof="0">
                      <a:ln>
                        <a:noFill/>
                      </a:ln>
                      <a:solidFill>
                        <a:schemeClr val="bg1"/>
                      </a:solidFill>
                      <a:effectLst/>
                      <a:uLnTx/>
                      <a:uFillTx/>
                      <a:latin typeface="Century Gothic"/>
                      <a:ea typeface="+mn-ea"/>
                      <a:cs typeface="Arial" panose="020B0604020202020204" pitchFamily="34" charset="0"/>
                    </a:rPr>
                    <a:t>care, care homes, MAS, DWT clinics,</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1" i="0" u="none" strike="noStrike" kern="1200" cap="none" spc="0" normalizeH="0" baseline="0" noProof="0">
                      <a:ln>
                        <a:noFill/>
                      </a:ln>
                      <a:solidFill>
                        <a:schemeClr val="bg1"/>
                      </a:solidFill>
                      <a:effectLst/>
                      <a:uLnTx/>
                      <a:uFillTx/>
                      <a:latin typeface="Century Gothic"/>
                      <a:ea typeface="+mn-ea"/>
                      <a:cs typeface="Arial" panose="020B0604020202020204" pitchFamily="34" charset="0"/>
                    </a:rPr>
                    <a:t> district nursing, primary care</a:t>
                  </a:r>
                </a:p>
              </p:txBody>
            </p:sp>
            <p:sp>
              <p:nvSpPr>
                <p:cNvPr id="22" name="Rectangle 21">
                  <a:extLst>
                    <a:ext uri="{FF2B5EF4-FFF2-40B4-BE49-F238E27FC236}">
                      <a16:creationId xmlns:a16="http://schemas.microsoft.com/office/drawing/2014/main" id="{308FFCCD-FC41-4B3B-9F44-5EBEA2A047C9}"/>
                    </a:ext>
                  </a:extLst>
                </p:cNvPr>
                <p:cNvSpPr/>
                <p:nvPr/>
              </p:nvSpPr>
              <p:spPr>
                <a:xfrm>
                  <a:off x="9038849" y="2079143"/>
                  <a:ext cx="1378904" cy="400110"/>
                </a:xfrm>
                <a:prstGeom prst="rect">
                  <a:avLst/>
                </a:prstGeom>
              </p:spPr>
              <p:txBody>
                <a:bodyPr wrap="none">
                  <a:spAutoFit/>
                </a:bodyPr>
                <a:lstStyle/>
                <a:p>
                  <a:r>
                    <a:rPr lang="en-GB" sz="1000" b="1">
                      <a:solidFill>
                        <a:srgbClr val="000000"/>
                      </a:solidFill>
                      <a:latin typeface="Century Gothic"/>
                      <a:cs typeface="Arial" pitchFamily="34" charset="0"/>
                    </a:rPr>
                    <a:t>wellbeing</a:t>
                  </a:r>
                </a:p>
                <a:p>
                  <a:r>
                    <a:rPr lang="en-GB" sz="1000" b="1">
                      <a:solidFill>
                        <a:srgbClr val="000000"/>
                      </a:solidFill>
                      <a:latin typeface="Century Gothic"/>
                      <a:cs typeface="Arial" pitchFamily="34" charset="0"/>
                    </a:rPr>
                    <a:t>connector - system</a:t>
                  </a:r>
                  <a:endParaRPr lang="en-GB"/>
                </a:p>
              </p:txBody>
            </p:sp>
            <p:sp>
              <p:nvSpPr>
                <p:cNvPr id="2" name="Rectangle 1">
                  <a:extLst>
                    <a:ext uri="{FF2B5EF4-FFF2-40B4-BE49-F238E27FC236}">
                      <a16:creationId xmlns:a16="http://schemas.microsoft.com/office/drawing/2014/main" id="{32C5E3C7-6F15-473B-ADB6-75B26FA84AB9}"/>
                    </a:ext>
                  </a:extLst>
                </p:cNvPr>
                <p:cNvSpPr/>
                <p:nvPr/>
              </p:nvSpPr>
              <p:spPr>
                <a:xfrm>
                  <a:off x="8407822" y="4929523"/>
                  <a:ext cx="1364354" cy="707886"/>
                </a:xfrm>
                <a:prstGeom prst="rect">
                  <a:avLst/>
                </a:prstGeom>
              </p:spPr>
              <p:txBody>
                <a:bodyPr wrap="square">
                  <a:spAutoFit/>
                </a:bodyPr>
                <a:lstStyle/>
                <a:p>
                  <a:pPr algn="ctr"/>
                  <a:r>
                    <a:rPr lang="en-ZA" sz="1000" b="1">
                      <a:solidFill>
                        <a:srgbClr val="000000"/>
                      </a:solidFill>
                      <a:latin typeface="Century Gothic"/>
                      <a:cs typeface="Arial" panose="020B0604020202020204" pitchFamily="34" charset="0"/>
                    </a:rPr>
                    <a:t>e.g. Regional community and acute Dementia Wellbeing Teams </a:t>
                  </a:r>
                  <a:endParaRPr lang="en-GB"/>
                </a:p>
              </p:txBody>
            </p:sp>
          </p:grpSp>
          <p:sp>
            <p:nvSpPr>
              <p:cNvPr id="66" name="TextBox 65">
                <a:extLst>
                  <a:ext uri="{FF2B5EF4-FFF2-40B4-BE49-F238E27FC236}">
                    <a16:creationId xmlns:a16="http://schemas.microsoft.com/office/drawing/2014/main" id="{67A2C9C8-8361-4A5D-983A-F4E4D82AEC5F}"/>
                  </a:ext>
                </a:extLst>
              </p:cNvPr>
              <p:cNvSpPr txBox="1"/>
              <p:nvPr/>
            </p:nvSpPr>
            <p:spPr bwMode="gray">
              <a:xfrm>
                <a:off x="7046586" y="4259055"/>
                <a:ext cx="1554521" cy="400110"/>
              </a:xfrm>
              <a:prstGeom prst="rect">
                <a:avLst/>
              </a:prstGeom>
              <a:noFill/>
            </p:spPr>
            <p:txBody>
              <a:bodyPr wrap="square">
                <a:spAutoFit/>
              </a:bodyPr>
              <a:lstStyle/>
              <a:p>
                <a:r>
                  <a:rPr lang="en-ZA" sz="1000" b="1">
                    <a:solidFill>
                      <a:srgbClr val="000000"/>
                    </a:solidFill>
                    <a:latin typeface="Century Gothic"/>
                    <a:cs typeface="Arial" panose="020B0604020202020204" pitchFamily="34" charset="0"/>
                  </a:rPr>
                  <a:t>risk</a:t>
                </a:r>
                <a:r>
                  <a:rPr kumimoji="0" lang="en-ZA" sz="1000" b="1" i="0" u="none" strike="noStrike" kern="1200" cap="none" spc="0" normalizeH="0" baseline="0" noProof="0">
                    <a:ln>
                      <a:noFill/>
                    </a:ln>
                    <a:solidFill>
                      <a:srgbClr val="000000"/>
                    </a:solidFill>
                    <a:effectLst/>
                    <a:uLnTx/>
                    <a:uFillTx/>
                    <a:latin typeface="Century Gothic"/>
                    <a:ea typeface="+mn-ea"/>
                    <a:cs typeface="Arial" panose="020B0604020202020204" pitchFamily="34" charset="0"/>
                  </a:rPr>
                  <a:t> screening, </a:t>
                </a:r>
              </a:p>
              <a:p>
                <a:r>
                  <a:rPr kumimoji="0" lang="en-ZA" sz="1000" b="1" i="0" u="none" strike="noStrike" kern="1200" cap="none" spc="0" normalizeH="0" baseline="0" noProof="0">
                    <a:ln>
                      <a:noFill/>
                    </a:ln>
                    <a:solidFill>
                      <a:srgbClr val="000000"/>
                    </a:solidFill>
                    <a:effectLst/>
                    <a:uLnTx/>
                    <a:uFillTx/>
                    <a:latin typeface="Century Gothic"/>
                    <a:ea typeface="+mn-ea"/>
                    <a:cs typeface="Arial" panose="020B0604020202020204" pitchFamily="34" charset="0"/>
                  </a:rPr>
                  <a:t>support when</a:t>
                </a:r>
                <a:endParaRPr lang="en-GB"/>
              </a:p>
            </p:txBody>
          </p:sp>
          <p:sp>
            <p:nvSpPr>
              <p:cNvPr id="67" name="TextBox 66">
                <a:extLst>
                  <a:ext uri="{FF2B5EF4-FFF2-40B4-BE49-F238E27FC236}">
                    <a16:creationId xmlns:a16="http://schemas.microsoft.com/office/drawing/2014/main" id="{D99CF89E-AE6F-47A4-851C-79100D8BDA0D}"/>
                  </a:ext>
                </a:extLst>
              </p:cNvPr>
              <p:cNvSpPr txBox="1"/>
              <p:nvPr/>
            </p:nvSpPr>
            <p:spPr bwMode="gray">
              <a:xfrm>
                <a:off x="7183368" y="4690010"/>
                <a:ext cx="900794" cy="40011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ZA" sz="1000" b="1">
                    <a:solidFill>
                      <a:srgbClr val="000000"/>
                    </a:solidFill>
                    <a:latin typeface="Century Gothic"/>
                    <a:cs typeface="Arial" panose="020B0604020202020204" pitchFamily="34" charset="0"/>
                  </a:rPr>
                  <a:t> </a:t>
                </a:r>
                <a:r>
                  <a:rPr kumimoji="0" lang="en-ZA" sz="1000" b="1" i="0" u="none" strike="noStrike" kern="1200" cap="none" spc="0" normalizeH="0" baseline="0" noProof="0">
                    <a:ln>
                      <a:noFill/>
                    </a:ln>
                    <a:solidFill>
                      <a:srgbClr val="000000"/>
                    </a:solidFill>
                    <a:effectLst/>
                    <a:uLnTx/>
                    <a:uFillTx/>
                    <a:latin typeface="Century Gothic"/>
                    <a:ea typeface="+mn-ea"/>
                    <a:cs typeface="Arial" panose="020B0604020202020204" pitchFamily="34" charset="0"/>
                  </a:rPr>
                  <a:t>residential care </a:t>
                </a:r>
                <a:endParaRPr kumimoji="0" lang="en-GB" sz="1800" b="0" i="0" u="none" strike="noStrike" kern="1200" cap="none" spc="0" normalizeH="0" baseline="0" noProof="0">
                  <a:ln>
                    <a:noFill/>
                  </a:ln>
                  <a:solidFill>
                    <a:srgbClr val="0077B7"/>
                  </a:solidFill>
                  <a:effectLst/>
                  <a:uLnTx/>
                  <a:uFillTx/>
                  <a:latin typeface="Book Antiqua"/>
                  <a:ea typeface="+mn-ea"/>
                  <a:cs typeface="+mn-cs"/>
                </a:endParaRPr>
              </a:p>
            </p:txBody>
          </p:sp>
          <p:sp>
            <p:nvSpPr>
              <p:cNvPr id="70" name="TextBox 69">
                <a:extLst>
                  <a:ext uri="{FF2B5EF4-FFF2-40B4-BE49-F238E27FC236}">
                    <a16:creationId xmlns:a16="http://schemas.microsoft.com/office/drawing/2014/main" id="{6C983BA2-3429-4B93-86AD-D0C3A656059D}"/>
                  </a:ext>
                </a:extLst>
              </p:cNvPr>
              <p:cNvSpPr txBox="1"/>
              <p:nvPr/>
            </p:nvSpPr>
            <p:spPr>
              <a:xfrm>
                <a:off x="5908048" y="2061438"/>
                <a:ext cx="1067174" cy="1859002"/>
              </a:xfrm>
              <a:prstGeom prst="rect">
                <a:avLst/>
              </a:prstGeom>
              <a:noFill/>
            </p:spPr>
            <p:txBody>
              <a:bodyPr wrap="square" rtlCol="0">
                <a:prstTxWarp prst="textArchDown">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ZA" sz="600" b="1" kern="0">
                    <a:solidFill>
                      <a:srgbClr val="000000"/>
                    </a:solidFill>
                    <a:latin typeface="Century Gothic"/>
                    <a:cs typeface="Arial" panose="020B0604020202020204" pitchFamily="34" charset="0"/>
                  </a:rPr>
                  <a:t>Planning for the future</a:t>
                </a:r>
              </a:p>
              <a:p>
                <a:pPr marL="0" marR="0" lvl="0" indent="0" algn="ctr" defTabSz="914400" rtl="0" eaLnBrk="1" fontAlgn="auto" latinLnBrk="0" hangingPunct="1">
                  <a:lnSpc>
                    <a:spcPct val="100000"/>
                  </a:lnSpc>
                  <a:spcBef>
                    <a:spcPts val="0"/>
                  </a:spcBef>
                  <a:spcAft>
                    <a:spcPts val="0"/>
                  </a:spcAft>
                  <a:buClrTx/>
                  <a:buSzTx/>
                  <a:buFontTx/>
                  <a:buNone/>
                  <a:tabLst/>
                  <a:defRPr/>
                </a:pPr>
                <a:r>
                  <a:rPr lang="en-ZA" sz="600" b="1" kern="0">
                    <a:solidFill>
                      <a:srgbClr val="000000"/>
                    </a:solidFill>
                    <a:latin typeface="Century Gothic"/>
                    <a:cs typeface="Arial" panose="020B0604020202020204" pitchFamily="34" charset="0"/>
                  </a:rPr>
                  <a:t>support </a:t>
                </a:r>
                <a:r>
                  <a:rPr kumimoji="0" lang="en-ZA" sz="600" b="1" i="0" u="none" strike="noStrike" kern="0" cap="none" spc="0" normalizeH="0" baseline="0" noProof="0">
                    <a:ln>
                      <a:noFill/>
                    </a:ln>
                    <a:solidFill>
                      <a:srgbClr val="000000"/>
                    </a:solidFill>
                    <a:effectLst/>
                    <a:uLnTx/>
                    <a:uFillTx/>
                    <a:latin typeface="Century Gothic"/>
                    <a:ea typeface="+mn-ea"/>
                    <a:cs typeface="Arial" panose="020B0604020202020204" pitchFamily="34" charset="0"/>
                  </a:rPr>
                  <a:t>wrapped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ZA" sz="600" b="1" i="0" u="none" strike="noStrike" kern="0" cap="none" spc="0" normalizeH="0" baseline="0" noProof="0">
                    <a:ln>
                      <a:noFill/>
                    </a:ln>
                    <a:solidFill>
                      <a:srgbClr val="000000"/>
                    </a:solidFill>
                    <a:effectLst/>
                    <a:uLnTx/>
                    <a:uFillTx/>
                    <a:latin typeface="Century Gothic"/>
                    <a:ea typeface="+mn-ea"/>
                    <a:cs typeface="Arial" panose="020B0604020202020204" pitchFamily="34" charset="0"/>
                  </a:rPr>
                  <a:t>around you</a:t>
                </a:r>
              </a:p>
            </p:txBody>
          </p:sp>
          <p:sp>
            <p:nvSpPr>
              <p:cNvPr id="71" name="TextBox 70">
                <a:extLst>
                  <a:ext uri="{FF2B5EF4-FFF2-40B4-BE49-F238E27FC236}">
                    <a16:creationId xmlns:a16="http://schemas.microsoft.com/office/drawing/2014/main" id="{9352C945-9169-4D6B-961D-34CF2342240E}"/>
                  </a:ext>
                </a:extLst>
              </p:cNvPr>
              <p:cNvSpPr txBox="1"/>
              <p:nvPr/>
            </p:nvSpPr>
            <p:spPr bwMode="gray">
              <a:xfrm>
                <a:off x="6847096" y="3810272"/>
                <a:ext cx="1819478" cy="553998"/>
              </a:xfrm>
              <a:prstGeom prst="rect">
                <a:avLst/>
              </a:prstGeom>
              <a:noFill/>
            </p:spPr>
            <p:txBody>
              <a:bodyPr wrap="square">
                <a:spAutoFit/>
              </a:bodyPr>
              <a:lstStyle/>
              <a:p>
                <a:r>
                  <a:rPr kumimoji="0" lang="en-ZA" sz="1000" b="1" i="0" u="none" strike="noStrike" kern="1200" cap="none" spc="0" normalizeH="0" baseline="0" noProof="0">
                    <a:ln>
                      <a:noFill/>
                    </a:ln>
                    <a:solidFill>
                      <a:srgbClr val="000000"/>
                    </a:solidFill>
                    <a:effectLst/>
                    <a:uLnTx/>
                    <a:uFillTx/>
                    <a:latin typeface="Century Gothic"/>
                    <a:ea typeface="+mn-ea"/>
                    <a:cs typeface="Arial" panose="020B0604020202020204" pitchFamily="34" charset="0"/>
                  </a:rPr>
                  <a:t>Personalised </a:t>
                </a:r>
              </a:p>
              <a:p>
                <a:r>
                  <a:rPr kumimoji="0" lang="en-ZA" sz="1000" b="1" i="0" u="none" strike="noStrike" kern="1200" cap="none" spc="0" normalizeH="0" baseline="0" noProof="0">
                    <a:ln>
                      <a:noFill/>
                    </a:ln>
                    <a:solidFill>
                      <a:srgbClr val="000000"/>
                    </a:solidFill>
                    <a:effectLst/>
                    <a:uLnTx/>
                    <a:uFillTx/>
                    <a:latin typeface="Century Gothic"/>
                    <a:ea typeface="+mn-ea"/>
                    <a:cs typeface="Arial" panose="020B0604020202020204" pitchFamily="34" charset="0"/>
                  </a:rPr>
                  <a:t>support for the PLWD</a:t>
                </a:r>
                <a:r>
                  <a:rPr kumimoji="0" lang="en-GB" sz="1000" b="1" i="0" u="none" strike="noStrike" kern="1200" cap="none" spc="0" normalizeH="0" baseline="0" noProof="0">
                    <a:ln>
                      <a:noFill/>
                    </a:ln>
                    <a:solidFill>
                      <a:srgbClr val="000000"/>
                    </a:solidFill>
                    <a:effectLst/>
                    <a:uLnTx/>
                    <a:uFillTx/>
                    <a:latin typeface="Century Gothic"/>
                    <a:ea typeface="+mn-ea"/>
                    <a:cs typeface="Arial" panose="020B0604020202020204" pitchFamily="34" charset="0"/>
                  </a:rPr>
                  <a:t>/</a:t>
                </a:r>
              </a:p>
              <a:p>
                <a:r>
                  <a:rPr kumimoji="0" lang="en-GB" sz="1000" b="1" i="0" u="none" strike="noStrike" kern="1200" cap="none" spc="0" normalizeH="0" baseline="0" noProof="0">
                    <a:ln>
                      <a:noFill/>
                    </a:ln>
                    <a:solidFill>
                      <a:srgbClr val="000000"/>
                    </a:solidFill>
                    <a:effectLst/>
                    <a:uLnTx/>
                    <a:uFillTx/>
                    <a:latin typeface="Century Gothic"/>
                    <a:ea typeface="+mn-ea"/>
                    <a:cs typeface="Arial" panose="020B0604020202020204" pitchFamily="34" charset="0"/>
                  </a:rPr>
                  <a:t>carer e.g. nutritional</a:t>
                </a:r>
                <a:endParaRPr kumimoji="0" lang="en-ZA" sz="1000" b="1" i="0" u="none" strike="noStrike" kern="1200" cap="none" spc="0" normalizeH="0" baseline="0" noProof="0">
                  <a:ln>
                    <a:noFill/>
                  </a:ln>
                  <a:solidFill>
                    <a:srgbClr val="000000"/>
                  </a:solidFill>
                  <a:effectLst/>
                  <a:uLnTx/>
                  <a:uFillTx/>
                  <a:latin typeface="Century Gothic"/>
                  <a:ea typeface="+mn-ea"/>
                  <a:cs typeface="Arial" panose="020B0604020202020204" pitchFamily="34" charset="0"/>
                </a:endParaRPr>
              </a:p>
            </p:txBody>
          </p:sp>
          <p:sp>
            <p:nvSpPr>
              <p:cNvPr id="72" name="TextBox 71">
                <a:extLst>
                  <a:ext uri="{FF2B5EF4-FFF2-40B4-BE49-F238E27FC236}">
                    <a16:creationId xmlns:a16="http://schemas.microsoft.com/office/drawing/2014/main" id="{73DC470A-6233-4B7B-9429-537FD492A887}"/>
                  </a:ext>
                </a:extLst>
              </p:cNvPr>
              <p:cNvSpPr txBox="1"/>
              <p:nvPr/>
            </p:nvSpPr>
            <p:spPr bwMode="gray">
              <a:xfrm>
                <a:off x="7054065" y="4565719"/>
                <a:ext cx="1150208" cy="246221"/>
              </a:xfrm>
              <a:prstGeom prst="rect">
                <a:avLst/>
              </a:prstGeom>
              <a:noFill/>
            </p:spPr>
            <p:txBody>
              <a:bodyPr wrap="square">
                <a:spAutoFit/>
              </a:bodyPr>
              <a:lstStyle/>
              <a:p>
                <a:r>
                  <a:rPr kumimoji="0" lang="en-ZA" sz="1000" b="1" i="0" u="none" strike="noStrike" kern="1200" cap="none" spc="0" normalizeH="0" baseline="0" noProof="0">
                    <a:ln>
                      <a:noFill/>
                    </a:ln>
                    <a:solidFill>
                      <a:srgbClr val="000000"/>
                    </a:solidFill>
                    <a:effectLst/>
                    <a:uLnTx/>
                    <a:uFillTx/>
                    <a:latin typeface="Century Gothic"/>
                    <a:ea typeface="+mn-ea"/>
                    <a:cs typeface="Arial" panose="020B0604020202020204" pitchFamily="34" charset="0"/>
                  </a:rPr>
                  <a:t>PLWD placed in</a:t>
                </a:r>
                <a:endParaRPr lang="en-GB"/>
              </a:p>
            </p:txBody>
          </p:sp>
        </p:grpSp>
        <p:sp>
          <p:nvSpPr>
            <p:cNvPr id="68" name="TextBox 67">
              <a:extLst>
                <a:ext uri="{FF2B5EF4-FFF2-40B4-BE49-F238E27FC236}">
                  <a16:creationId xmlns:a16="http://schemas.microsoft.com/office/drawing/2014/main" id="{E1681876-3532-4665-9190-BCC543A30D86}"/>
                </a:ext>
              </a:extLst>
            </p:cNvPr>
            <p:cNvSpPr txBox="1"/>
            <p:nvPr/>
          </p:nvSpPr>
          <p:spPr bwMode="gray">
            <a:xfrm>
              <a:off x="5566937" y="2536124"/>
              <a:ext cx="907712" cy="553998"/>
            </a:xfrm>
            <a:prstGeom prst="rect">
              <a:avLst/>
            </a:prstGeom>
            <a:noFill/>
          </p:spPr>
          <p:txBody>
            <a:bodyPr wrap="square">
              <a:spAutoFit/>
            </a:bodyPr>
            <a:lstStyle/>
            <a:p>
              <a:pPr marL="0" marR="0" lvl="0" indent="0" algn="ctr" defTabSz="914400" rtl="0" eaLnBrk="1" fontAlgn="auto" latinLnBrk="0" hangingPunct="1">
                <a:lnSpc>
                  <a:spcPct val="100000"/>
                </a:lnSpc>
                <a:spcBef>
                  <a:spcPts val="300"/>
                </a:spcBef>
                <a:spcAft>
                  <a:spcPts val="0"/>
                </a:spcAft>
                <a:buClrTx/>
                <a:buSzTx/>
                <a:buFontTx/>
                <a:buNone/>
                <a:tabLst/>
                <a:defRPr/>
              </a:pPr>
              <a:r>
                <a:rPr lang="en-ZA" sz="1000" b="1">
                  <a:solidFill>
                    <a:srgbClr val="000000"/>
                  </a:solidFill>
                  <a:latin typeface="Century Gothic"/>
                  <a:cs typeface="Arial" panose="020B0604020202020204" pitchFamily="34" charset="0"/>
                </a:rPr>
                <a:t>developed</a:t>
              </a:r>
              <a:r>
                <a:rPr kumimoji="0" lang="en-ZA" sz="1000" b="1" i="0" u="none" strike="noStrike" kern="1200" cap="none" spc="0" normalizeH="0" baseline="0" noProof="0">
                  <a:ln>
                    <a:noFill/>
                  </a:ln>
                  <a:solidFill>
                    <a:srgbClr val="000000"/>
                  </a:solidFill>
                  <a:effectLst/>
                  <a:uLnTx/>
                  <a:uFillTx/>
                  <a:latin typeface="Century Gothic"/>
                  <a:ea typeface="+mn-ea"/>
                  <a:cs typeface="Arial" panose="020B0604020202020204" pitchFamily="34" charset="0"/>
                </a:rPr>
                <a:t> as part of a care plan </a:t>
              </a:r>
            </a:p>
          </p:txBody>
        </p:sp>
      </p:grpSp>
      <p:sp>
        <p:nvSpPr>
          <p:cNvPr id="73" name="TextBox 72">
            <a:extLst>
              <a:ext uri="{FF2B5EF4-FFF2-40B4-BE49-F238E27FC236}">
                <a16:creationId xmlns:a16="http://schemas.microsoft.com/office/drawing/2014/main" id="{3BC5F2FB-3919-4B1C-BBB1-9CFA765DBCF7}"/>
              </a:ext>
            </a:extLst>
          </p:cNvPr>
          <p:cNvSpPr txBox="1"/>
          <p:nvPr/>
        </p:nvSpPr>
        <p:spPr bwMode="gray">
          <a:xfrm>
            <a:off x="6028291" y="2937218"/>
            <a:ext cx="891111" cy="153888"/>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300"/>
              </a:spcBef>
              <a:spcAft>
                <a:spcPts val="0"/>
              </a:spcAft>
              <a:buClrTx/>
              <a:buSzTx/>
              <a:buFontTx/>
              <a:buNone/>
              <a:tabLst/>
              <a:defRPr/>
            </a:pPr>
            <a:r>
              <a:rPr kumimoji="0" lang="en-GB" sz="1000" b="1" i="0" u="none" strike="noStrike" kern="1200" cap="none" spc="0" normalizeH="0" baseline="0" noProof="0">
                <a:ln>
                  <a:noFill/>
                </a:ln>
                <a:solidFill>
                  <a:srgbClr val="000000"/>
                </a:solidFill>
                <a:effectLst/>
                <a:uLnTx/>
                <a:uFillTx/>
                <a:latin typeface="Century Gothic"/>
                <a:ea typeface="+mn-ea"/>
                <a:cs typeface="Arial" pitchFamily="34" charset="0"/>
              </a:rPr>
              <a:t>when</a:t>
            </a:r>
          </a:p>
        </p:txBody>
      </p:sp>
      <p:sp>
        <p:nvSpPr>
          <p:cNvPr id="75" name="TextBox 74">
            <a:extLst>
              <a:ext uri="{FF2B5EF4-FFF2-40B4-BE49-F238E27FC236}">
                <a16:creationId xmlns:a16="http://schemas.microsoft.com/office/drawing/2014/main" id="{CBB9D8EA-BBD4-47ED-80FB-9C3FDB177E98}"/>
              </a:ext>
            </a:extLst>
          </p:cNvPr>
          <p:cNvSpPr txBox="1"/>
          <p:nvPr/>
        </p:nvSpPr>
        <p:spPr bwMode="gray">
          <a:xfrm>
            <a:off x="6026319" y="3074840"/>
            <a:ext cx="891111" cy="153888"/>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300"/>
              </a:spcBef>
              <a:spcAft>
                <a:spcPts val="0"/>
              </a:spcAft>
              <a:buClrTx/>
              <a:buSzTx/>
              <a:buFontTx/>
              <a:buNone/>
              <a:tabLst/>
              <a:defRPr/>
            </a:pPr>
            <a:r>
              <a:rPr kumimoji="0" lang="en-GB" sz="1000" b="1" i="0" u="none" strike="noStrike" kern="1200" cap="none" spc="0" normalizeH="0" baseline="0" noProof="0">
                <a:ln>
                  <a:noFill/>
                </a:ln>
                <a:solidFill>
                  <a:srgbClr val="000000"/>
                </a:solidFill>
                <a:effectLst/>
                <a:uLnTx/>
                <a:uFillTx/>
                <a:latin typeface="Century Gothic"/>
                <a:ea typeface="+mn-ea"/>
                <a:cs typeface="Arial" pitchFamily="34" charset="0"/>
              </a:rPr>
              <a:t>needed</a:t>
            </a:r>
          </a:p>
        </p:txBody>
      </p:sp>
      <p:sp>
        <p:nvSpPr>
          <p:cNvPr id="78" name="TextBox 77">
            <a:extLst>
              <a:ext uri="{FF2B5EF4-FFF2-40B4-BE49-F238E27FC236}">
                <a16:creationId xmlns:a16="http://schemas.microsoft.com/office/drawing/2014/main" id="{B9DCCDA7-1586-4DE2-B0CF-97D75B6CDCDE}"/>
              </a:ext>
            </a:extLst>
          </p:cNvPr>
          <p:cNvSpPr txBox="1"/>
          <p:nvPr/>
        </p:nvSpPr>
        <p:spPr bwMode="gray">
          <a:xfrm>
            <a:off x="4152609" y="3640018"/>
            <a:ext cx="1238775" cy="246221"/>
          </a:xfrm>
          <a:prstGeom prst="rect">
            <a:avLst/>
          </a:prstGeom>
          <a:noFill/>
        </p:spPr>
        <p:txBody>
          <a:bodyPr wrap="square">
            <a:spAutoFit/>
          </a:bodyPr>
          <a:lstStyle/>
          <a:p>
            <a:pPr marL="0" marR="0" lvl="0" indent="0" algn="ctr" defTabSz="914400" rtl="0" eaLnBrk="1" fontAlgn="auto" latinLnBrk="0" hangingPunct="1">
              <a:lnSpc>
                <a:spcPct val="100000"/>
              </a:lnSpc>
              <a:spcBef>
                <a:spcPts val="300"/>
              </a:spcBef>
              <a:spcAft>
                <a:spcPts val="0"/>
              </a:spcAft>
              <a:buClrTx/>
              <a:buSzTx/>
              <a:buFontTx/>
              <a:buNone/>
              <a:tabLst/>
              <a:defRPr/>
            </a:pPr>
            <a:r>
              <a:rPr kumimoji="0" lang="en-ZA" sz="1000" b="1" i="0" u="none" strike="noStrike" kern="1200" cap="none" spc="0" normalizeH="0" baseline="0" noProof="0">
                <a:ln>
                  <a:noFill/>
                </a:ln>
                <a:solidFill>
                  <a:srgbClr val="000000"/>
                </a:solidFill>
                <a:effectLst/>
                <a:uLnTx/>
                <a:uFillTx/>
                <a:latin typeface="Century Gothic"/>
                <a:ea typeface="+mn-ea"/>
                <a:cs typeface="Arial" panose="020B0604020202020204" pitchFamily="34" charset="0"/>
              </a:rPr>
              <a:t>and their carer</a:t>
            </a:r>
          </a:p>
        </p:txBody>
      </p:sp>
    </p:spTree>
    <p:extLst>
      <p:ext uri="{BB962C8B-B14F-4D97-AF65-F5344CB8AC3E}">
        <p14:creationId xmlns:p14="http://schemas.microsoft.com/office/powerpoint/2010/main" val="3822959307"/>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B69E408F-1742-49BF-9603-B0DB52F0154F}"/>
              </a:ext>
            </a:extLst>
          </p:cNvPr>
          <p:cNvSpPr/>
          <p:nvPr/>
        </p:nvSpPr>
        <p:spPr bwMode="gray">
          <a:xfrm>
            <a:off x="10211022" y="238798"/>
            <a:ext cx="1915075" cy="1952467"/>
          </a:xfrm>
          <a:prstGeom prst="rect">
            <a:avLst/>
          </a:prstGeom>
          <a:solidFill>
            <a:schemeClr val="bg2"/>
          </a:solidFill>
          <a:ln w="1905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300"/>
              </a:spcBef>
              <a:spcAft>
                <a:spcPts val="0"/>
              </a:spcAft>
              <a:buClrTx/>
              <a:buSzTx/>
              <a:buFont typeface="Courier New" pitchFamily="49" charset="0"/>
              <a:buNone/>
              <a:tabLst/>
              <a:defRPr/>
            </a:pPr>
            <a:endParaRPr kumimoji="0" lang="en-GB" sz="1400" b="0" i="0" u="none" strike="noStrike" kern="1200" cap="none" spc="0" normalizeH="0" baseline="0" noProof="0">
              <a:ln>
                <a:noFill/>
              </a:ln>
              <a:solidFill>
                <a:srgbClr val="000000"/>
              </a:solidFill>
              <a:effectLst/>
              <a:uLnTx/>
              <a:uFillTx/>
              <a:latin typeface="Book Antiqua"/>
              <a:ea typeface="+mn-ea"/>
              <a:cs typeface="Arial" pitchFamily="34" charset="0"/>
            </a:endParaRPr>
          </a:p>
        </p:txBody>
      </p:sp>
      <p:pic>
        <p:nvPicPr>
          <p:cNvPr id="75" name="Picture 6" descr="White free stock photo. Swooshes vector arrow png transparent stock">
            <a:extLst>
              <a:ext uri="{FF2B5EF4-FFF2-40B4-BE49-F238E27FC236}">
                <a16:creationId xmlns:a16="http://schemas.microsoft.com/office/drawing/2014/main" id="{EBA6B8D5-7EBA-434D-A8C0-57A59265150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3416506">
            <a:off x="4529892" y="233859"/>
            <a:ext cx="2241964" cy="5231851"/>
          </a:xfrm>
          <a:prstGeom prst="rect">
            <a:avLst/>
          </a:prstGeom>
          <a:noFill/>
          <a:extLst>
            <a:ext uri="{909E8E84-426E-40DD-AFC4-6F175D3DCCD1}">
              <a14:hiddenFill xmlns:a14="http://schemas.microsoft.com/office/drawing/2010/main">
                <a:solidFill>
                  <a:srgbClr val="FFFFFF"/>
                </a:solidFill>
              </a14:hiddenFill>
            </a:ext>
          </a:extLst>
        </p:spPr>
      </p:pic>
      <p:sp>
        <p:nvSpPr>
          <p:cNvPr id="76" name="TextBox 75">
            <a:extLst>
              <a:ext uri="{FF2B5EF4-FFF2-40B4-BE49-F238E27FC236}">
                <a16:creationId xmlns:a16="http://schemas.microsoft.com/office/drawing/2014/main" id="{5CB8BFAE-BA29-43D1-86CB-815710510B39}"/>
              </a:ext>
            </a:extLst>
          </p:cNvPr>
          <p:cNvSpPr txBox="1"/>
          <p:nvPr/>
        </p:nvSpPr>
        <p:spPr>
          <a:xfrm rot="20179556">
            <a:off x="2673192" y="900065"/>
            <a:ext cx="5261693" cy="2203569"/>
          </a:xfrm>
          <a:prstGeom prst="rect">
            <a:avLst/>
          </a:prstGeom>
          <a:noFill/>
        </p:spPr>
        <p:txBody>
          <a:bodyPr wrap="square" rtlCol="0">
            <a:prstTxWarp prst="textArchDown">
              <a:avLst>
                <a:gd name="adj" fmla="val 21047647"/>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ZA" sz="1350" b="1">
                <a:solidFill>
                  <a:srgbClr val="7030A0"/>
                </a:solidFill>
                <a:latin typeface="Arial" panose="020B0604020202020204" pitchFamily="34" charset="0"/>
                <a:cs typeface="Arial" panose="020B0604020202020204" pitchFamily="34" charset="0"/>
              </a:rPr>
              <a:t>Team around the person - support</a:t>
            </a:r>
            <a:r>
              <a:rPr kumimoji="0" lang="en-ZA" sz="1350" b="1" i="0" u="none" strike="noStrike" kern="1200" cap="none" spc="0" normalizeH="0" baseline="0" noProof="0">
                <a:ln>
                  <a:noFill/>
                </a:ln>
                <a:solidFill>
                  <a:srgbClr val="7030A0"/>
                </a:solidFill>
                <a:effectLst/>
                <a:uLnTx/>
                <a:uFillTx/>
                <a:latin typeface="Arial" panose="020B0604020202020204" pitchFamily="34" charset="0"/>
                <a:ea typeface="+mn-ea"/>
                <a:cs typeface="Arial" panose="020B0604020202020204" pitchFamily="34" charset="0"/>
              </a:rPr>
              <a:t> increases with needs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ZA" sz="1350" b="1" i="0" u="none" strike="noStrike" kern="1200" cap="none" spc="0" normalizeH="0" baseline="0" noProof="0">
                <a:ln>
                  <a:noFill/>
                </a:ln>
                <a:solidFill>
                  <a:srgbClr val="7030A0"/>
                </a:solidFill>
                <a:effectLst/>
                <a:uLnTx/>
                <a:uFillTx/>
                <a:latin typeface="Arial" panose="020B0604020202020204" pitchFamily="34" charset="0"/>
                <a:ea typeface="+mn-ea"/>
                <a:cs typeface="Arial" panose="020B0604020202020204" pitchFamily="34" charset="0"/>
              </a:rPr>
              <a:t>Experts influencing across the pathway</a:t>
            </a:r>
          </a:p>
        </p:txBody>
      </p:sp>
      <p:sp>
        <p:nvSpPr>
          <p:cNvPr id="15" name="TextBox 14">
            <a:extLst>
              <a:ext uri="{FF2B5EF4-FFF2-40B4-BE49-F238E27FC236}">
                <a16:creationId xmlns:a16="http://schemas.microsoft.com/office/drawing/2014/main" id="{8FCD7447-2971-4C5E-AAC8-50E132944A7C}"/>
              </a:ext>
            </a:extLst>
          </p:cNvPr>
          <p:cNvSpPr txBox="1"/>
          <p:nvPr/>
        </p:nvSpPr>
        <p:spPr bwMode="gray">
          <a:xfrm>
            <a:off x="358775" y="914500"/>
            <a:ext cx="4686322" cy="1331134"/>
          </a:xfrm>
          <a:prstGeom prst="rect">
            <a:avLst/>
          </a:prstGeom>
          <a:solidFill>
            <a:schemeClr val="bg2"/>
          </a:solidFill>
          <a:ln w="19050">
            <a:solidFill>
              <a:srgbClr val="6E61CE"/>
            </a:solidFill>
          </a:ln>
          <a:effectLst>
            <a:outerShdw blurRad="50800" dist="38100" dir="5400000" algn="t" rotWithShape="0">
              <a:prstClr val="black">
                <a:alpha val="40000"/>
              </a:prstClr>
            </a:outerShdw>
          </a:effectLst>
        </p:spPr>
        <p:txBody>
          <a:bodyPr wrap="square" lIns="0" tIns="0" rIns="0" bIns="0" rtlCol="0">
            <a:spAutoFit/>
          </a:bodyPr>
          <a:lstStyle/>
          <a:p>
            <a:pPr marL="285750" marR="0" lvl="0" indent="-285750" algn="l" defTabSz="914400" rtl="0" eaLnBrk="1" fontAlgn="auto" latinLnBrk="0" hangingPunct="1">
              <a:lnSpc>
                <a:spcPct val="100000"/>
              </a:lnSpc>
              <a:spcBef>
                <a:spcPts val="300"/>
              </a:spcBef>
              <a:spcAft>
                <a:spcPts val="0"/>
              </a:spcAft>
              <a:buClrTx/>
              <a:buSzTx/>
              <a:buFont typeface="Arial" panose="020B0604020202020204" pitchFamily="34" charset="0"/>
              <a:buChar char="•"/>
              <a:tabLst/>
              <a:defRPr/>
            </a:pPr>
            <a:r>
              <a:rPr kumimoji="0" lang="en-GB" sz="1200" b="1" i="0" u="none" strike="noStrike" kern="1200" cap="none" spc="0" normalizeH="0" baseline="0" noProof="0">
                <a:ln>
                  <a:noFill/>
                </a:ln>
                <a:solidFill>
                  <a:srgbClr val="000000"/>
                </a:solidFill>
                <a:effectLst/>
                <a:uLnTx/>
                <a:uFillTx/>
                <a:latin typeface="Century Gothic"/>
                <a:ea typeface="+mn-ea"/>
                <a:cs typeface="Arial" pitchFamily="34" charset="0"/>
              </a:rPr>
              <a:t>This pathway places the PLWD and their carer at the centre of service support. It illustrates a new more joined up way of providing services.  It is based on best practice and existing services within West Wales. </a:t>
            </a:r>
          </a:p>
          <a:p>
            <a:pPr marL="285750" marR="0" lvl="0" indent="-285750" algn="l" defTabSz="914400" rtl="0" eaLnBrk="1" fontAlgn="auto" latinLnBrk="0" hangingPunct="1">
              <a:lnSpc>
                <a:spcPct val="100000"/>
              </a:lnSpc>
              <a:spcBef>
                <a:spcPts val="300"/>
              </a:spcBef>
              <a:spcAft>
                <a:spcPts val="0"/>
              </a:spcAft>
              <a:buClrTx/>
              <a:buSzTx/>
              <a:buFont typeface="Arial" panose="020B0604020202020204" pitchFamily="34" charset="0"/>
              <a:buChar char="•"/>
              <a:tabLst/>
              <a:defRPr/>
            </a:pPr>
            <a:r>
              <a:rPr kumimoji="0" lang="en-GB" sz="1200" b="1" i="0" u="none" strike="noStrike" kern="1200" cap="none" spc="0" normalizeH="0" baseline="0" noProof="0">
                <a:ln>
                  <a:noFill/>
                </a:ln>
                <a:solidFill>
                  <a:srgbClr val="000000"/>
                </a:solidFill>
                <a:effectLst/>
                <a:uLnTx/>
                <a:uFillTx/>
                <a:latin typeface="Century Gothic"/>
                <a:ea typeface="+mn-ea"/>
                <a:cs typeface="Arial" pitchFamily="34" charset="0"/>
              </a:rPr>
              <a:t>The service model should be underpinned with an agreed set of service operating procedures which need to be to be developed</a:t>
            </a:r>
          </a:p>
        </p:txBody>
      </p:sp>
      <p:sp>
        <p:nvSpPr>
          <p:cNvPr id="24" name="Title 4">
            <a:extLst>
              <a:ext uri="{FF2B5EF4-FFF2-40B4-BE49-F238E27FC236}">
                <a16:creationId xmlns:a16="http://schemas.microsoft.com/office/drawing/2014/main" id="{AFF82CE6-F565-4BA8-A67C-F9DB3B1FB099}"/>
              </a:ext>
            </a:extLst>
          </p:cNvPr>
          <p:cNvSpPr txBox="1">
            <a:spLocks/>
          </p:cNvSpPr>
          <p:nvPr/>
        </p:nvSpPr>
        <p:spPr>
          <a:xfrm>
            <a:off x="358775" y="434515"/>
            <a:ext cx="10021172" cy="403229"/>
          </a:xfrm>
          <a:prstGeom prst="rect">
            <a:avLst/>
          </a:prstGeom>
        </p:spPr>
        <p:txBody>
          <a:bodyPr vert="horz" lIns="0" tIns="0" rIns="0" bIns="0" rtlCol="0" anchor="b">
            <a:noAutofit/>
          </a:bodyPr>
          <a:lstStyle>
            <a:lvl1pPr algn="l" defTabSz="914400" rtl="0" eaLnBrk="1" latinLnBrk="0" hangingPunct="1">
              <a:lnSpc>
                <a:spcPct val="90000"/>
              </a:lnSpc>
              <a:spcBef>
                <a:spcPct val="0"/>
              </a:spcBef>
              <a:buNone/>
              <a:defRPr sz="3000" kern="1200" cap="none" baseline="0">
                <a:solidFill>
                  <a:srgbClr val="000000"/>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3000" b="0" i="0" u="none" strike="noStrike" kern="1200" cap="none" spc="0" normalizeH="0" baseline="0" noProof="0">
                <a:ln>
                  <a:noFill/>
                </a:ln>
                <a:solidFill>
                  <a:srgbClr val="000000"/>
                </a:solidFill>
                <a:effectLst/>
                <a:uLnTx/>
                <a:uFillTx/>
                <a:latin typeface="Century Gothic"/>
                <a:ea typeface="+mj-ea"/>
                <a:cs typeface="+mj-cs"/>
              </a:rPr>
              <a:t>What good looks like for West Wales – </a:t>
            </a:r>
          </a:p>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3000" b="0" i="0" u="none" strike="noStrike" kern="1200" cap="none" spc="0" normalizeH="0" baseline="0" noProof="0">
                <a:ln>
                  <a:noFill/>
                </a:ln>
                <a:solidFill>
                  <a:srgbClr val="000000"/>
                </a:solidFill>
                <a:effectLst/>
                <a:uLnTx/>
                <a:uFillTx/>
                <a:latin typeface="Century Gothic"/>
                <a:ea typeface="+mj-ea"/>
                <a:cs typeface="+mj-cs"/>
              </a:rPr>
              <a:t>The draft dementia wellbeing pathway</a:t>
            </a:r>
          </a:p>
        </p:txBody>
      </p:sp>
      <p:sp>
        <p:nvSpPr>
          <p:cNvPr id="2" name="Slide Number Placeholder 1">
            <a:extLst>
              <a:ext uri="{FF2B5EF4-FFF2-40B4-BE49-F238E27FC236}">
                <a16:creationId xmlns:a16="http://schemas.microsoft.com/office/drawing/2014/main" id="{3ECEBFFA-7A21-4E82-BFDB-DC060AF7855B}"/>
              </a:ext>
            </a:extLst>
          </p:cNvPr>
          <p:cNvSpPr>
            <a:spLocks noGrp="1"/>
          </p:cNvSpPr>
          <p:nvPr>
            <p:ph type="sldNum" sz="quarter" idx="11"/>
          </p:nvPr>
        </p:nvSpPr>
        <p:spPr/>
        <p:txBody>
          <a:bodyPr/>
          <a:lstStyle/>
          <a:p>
            <a:fld id="{EA3DA7B4-1CBC-4A9E-B9AD-6DD77CAE4334}" type="slidenum">
              <a:rPr lang="en-GB" smtClean="0"/>
              <a:t>35</a:t>
            </a:fld>
            <a:endParaRPr lang="en-GB"/>
          </a:p>
        </p:txBody>
      </p:sp>
      <p:pic>
        <p:nvPicPr>
          <p:cNvPr id="18" name="Picture 1" descr="Description: http://www.wwcp.org.uk/wp-content/uploads/2016/11/West-Wales-Care-Partnership-logo-Partneriaeth-Gofal-Gorllewin-Cymru-logo.jpg">
            <a:extLst>
              <a:ext uri="{FF2B5EF4-FFF2-40B4-BE49-F238E27FC236}">
                <a16:creationId xmlns:a16="http://schemas.microsoft.com/office/drawing/2014/main" id="{AF9E73D8-2233-4EF6-A458-A18B0EA028EC}"/>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172463" y="5713729"/>
            <a:ext cx="1618557" cy="6597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 name="Arrow: Right 18">
            <a:extLst>
              <a:ext uri="{FF2B5EF4-FFF2-40B4-BE49-F238E27FC236}">
                <a16:creationId xmlns:a16="http://schemas.microsoft.com/office/drawing/2014/main" id="{47C9D1C1-76AC-405F-AAA3-949CB932017F}"/>
              </a:ext>
            </a:extLst>
          </p:cNvPr>
          <p:cNvSpPr/>
          <p:nvPr/>
        </p:nvSpPr>
        <p:spPr>
          <a:xfrm>
            <a:off x="177800" y="6439431"/>
            <a:ext cx="11798852" cy="403230"/>
          </a:xfrm>
          <a:prstGeom prst="rightArrow">
            <a:avLst/>
          </a:prstGeom>
          <a:solidFill>
            <a:srgbClr val="7265CF"/>
          </a:solidFill>
          <a:ln w="12700" cap="flat" cmpd="sng" algn="ctr">
            <a:solidFill>
              <a:srgbClr val="70AD47">
                <a:lumMod val="60000"/>
                <a:lumOff val="40000"/>
              </a:srgbClr>
            </a:solidFill>
            <a:prstDash val="solid"/>
            <a:miter lim="800000"/>
          </a:ln>
          <a:effectLst>
            <a:outerShdw blurRad="50800" dist="38100" dir="5400000" algn="t" rotWithShape="0">
              <a:prstClr val="black">
                <a:alpha val="40000"/>
              </a:prst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1" i="0" u="none" strike="noStrike" kern="0" cap="none" spc="0" normalizeH="0" baseline="0" noProof="0">
                <a:ln>
                  <a:noFill/>
                </a:ln>
                <a:solidFill>
                  <a:schemeClr val="bg2"/>
                </a:solidFill>
                <a:effectLst/>
                <a:uLnTx/>
                <a:uFillTx/>
                <a:latin typeface="Century Gothic"/>
                <a:ea typeface="+mn-ea"/>
                <a:cs typeface="+mn-cs"/>
              </a:rPr>
              <a:t>Underpinned by communication plan,  recognising experts by experience, access to assistive technology etc. Implementation of the Recognition and Good Work Training Frameworks</a:t>
            </a:r>
          </a:p>
        </p:txBody>
      </p:sp>
      <p:pic>
        <p:nvPicPr>
          <p:cNvPr id="6" name="Picture 5">
            <a:extLst>
              <a:ext uri="{FF2B5EF4-FFF2-40B4-BE49-F238E27FC236}">
                <a16:creationId xmlns:a16="http://schemas.microsoft.com/office/drawing/2014/main" id="{1F14B050-D5D6-4112-BD6A-1D676982D1B7}"/>
              </a:ext>
            </a:extLst>
          </p:cNvPr>
          <p:cNvPicPr>
            <a:picLocks noChangeAspect="1"/>
          </p:cNvPicPr>
          <p:nvPr/>
        </p:nvPicPr>
        <p:blipFill>
          <a:blip r:embed="rId4"/>
          <a:stretch>
            <a:fillRect/>
          </a:stretch>
        </p:blipFill>
        <p:spPr>
          <a:xfrm>
            <a:off x="2302221" y="3844620"/>
            <a:ext cx="2592908" cy="3013380"/>
          </a:xfrm>
          <a:prstGeom prst="rect">
            <a:avLst/>
          </a:prstGeom>
        </p:spPr>
      </p:pic>
      <p:pic>
        <p:nvPicPr>
          <p:cNvPr id="7" name="Picture 6">
            <a:extLst>
              <a:ext uri="{FF2B5EF4-FFF2-40B4-BE49-F238E27FC236}">
                <a16:creationId xmlns:a16="http://schemas.microsoft.com/office/drawing/2014/main" id="{3AFB6C71-D684-40F6-AFE6-B7D63CEECD96}"/>
              </a:ext>
            </a:extLst>
          </p:cNvPr>
          <p:cNvPicPr>
            <a:picLocks noChangeAspect="1"/>
          </p:cNvPicPr>
          <p:nvPr/>
        </p:nvPicPr>
        <p:blipFill>
          <a:blip r:embed="rId5"/>
          <a:stretch>
            <a:fillRect/>
          </a:stretch>
        </p:blipFill>
        <p:spPr>
          <a:xfrm>
            <a:off x="4758646" y="3630593"/>
            <a:ext cx="2735186" cy="3324851"/>
          </a:xfrm>
          <a:prstGeom prst="rect">
            <a:avLst/>
          </a:prstGeom>
        </p:spPr>
      </p:pic>
      <p:pic>
        <p:nvPicPr>
          <p:cNvPr id="8" name="Picture 7">
            <a:extLst>
              <a:ext uri="{FF2B5EF4-FFF2-40B4-BE49-F238E27FC236}">
                <a16:creationId xmlns:a16="http://schemas.microsoft.com/office/drawing/2014/main" id="{7767812C-385B-42F0-A0D4-63029EA7E33D}"/>
              </a:ext>
            </a:extLst>
          </p:cNvPr>
          <p:cNvPicPr>
            <a:picLocks noChangeAspect="1"/>
          </p:cNvPicPr>
          <p:nvPr/>
        </p:nvPicPr>
        <p:blipFill>
          <a:blip r:embed="rId6"/>
          <a:stretch>
            <a:fillRect/>
          </a:stretch>
        </p:blipFill>
        <p:spPr>
          <a:xfrm>
            <a:off x="7430576" y="2767694"/>
            <a:ext cx="3089193" cy="3216618"/>
          </a:xfrm>
          <a:prstGeom prst="rect">
            <a:avLst/>
          </a:prstGeom>
        </p:spPr>
      </p:pic>
      <p:pic>
        <p:nvPicPr>
          <p:cNvPr id="9" name="Picture 8">
            <a:extLst>
              <a:ext uri="{FF2B5EF4-FFF2-40B4-BE49-F238E27FC236}">
                <a16:creationId xmlns:a16="http://schemas.microsoft.com/office/drawing/2014/main" id="{137ED760-3C0E-4891-BAF3-7DBA7F6FBD70}"/>
              </a:ext>
            </a:extLst>
          </p:cNvPr>
          <p:cNvPicPr>
            <a:picLocks noChangeAspect="1"/>
          </p:cNvPicPr>
          <p:nvPr/>
        </p:nvPicPr>
        <p:blipFill>
          <a:blip r:embed="rId7"/>
          <a:stretch>
            <a:fillRect/>
          </a:stretch>
        </p:blipFill>
        <p:spPr>
          <a:xfrm>
            <a:off x="8999527" y="32548"/>
            <a:ext cx="3117030" cy="3478022"/>
          </a:xfrm>
          <a:prstGeom prst="rect">
            <a:avLst/>
          </a:prstGeom>
        </p:spPr>
      </p:pic>
      <p:pic>
        <p:nvPicPr>
          <p:cNvPr id="5" name="Picture 4">
            <a:extLst>
              <a:ext uri="{FF2B5EF4-FFF2-40B4-BE49-F238E27FC236}">
                <a16:creationId xmlns:a16="http://schemas.microsoft.com/office/drawing/2014/main" id="{0D1DDC48-4EFD-4149-86E5-F75443574116}"/>
              </a:ext>
            </a:extLst>
          </p:cNvPr>
          <p:cNvPicPr>
            <a:picLocks noChangeAspect="1"/>
          </p:cNvPicPr>
          <p:nvPr/>
        </p:nvPicPr>
        <p:blipFill>
          <a:blip r:embed="rId8"/>
          <a:stretch>
            <a:fillRect/>
          </a:stretch>
        </p:blipFill>
        <p:spPr>
          <a:xfrm>
            <a:off x="128905" y="4240954"/>
            <a:ext cx="2242488" cy="2846236"/>
          </a:xfrm>
          <a:prstGeom prst="rect">
            <a:avLst/>
          </a:prstGeom>
        </p:spPr>
      </p:pic>
    </p:spTree>
    <p:extLst>
      <p:ext uri="{BB962C8B-B14F-4D97-AF65-F5344CB8AC3E}">
        <p14:creationId xmlns:p14="http://schemas.microsoft.com/office/powerpoint/2010/main" val="3081266411"/>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F00800-F68D-40D5-9CDC-1437A8998093}"/>
              </a:ext>
            </a:extLst>
          </p:cNvPr>
          <p:cNvSpPr>
            <a:spLocks noGrp="1"/>
          </p:cNvSpPr>
          <p:nvPr>
            <p:ph type="title"/>
          </p:nvPr>
        </p:nvSpPr>
        <p:spPr/>
        <p:txBody>
          <a:bodyPr/>
          <a:lstStyle/>
          <a:p>
            <a:r>
              <a:rPr lang="en-GB"/>
              <a:t>Services aligned to the dementia wellbeing pathway</a:t>
            </a:r>
          </a:p>
        </p:txBody>
      </p:sp>
      <p:sp>
        <p:nvSpPr>
          <p:cNvPr id="3" name="Slide Number Placeholder 2">
            <a:extLst>
              <a:ext uri="{FF2B5EF4-FFF2-40B4-BE49-F238E27FC236}">
                <a16:creationId xmlns:a16="http://schemas.microsoft.com/office/drawing/2014/main" id="{E31E9131-92A2-4CA6-9D2A-D7EC50713600}"/>
              </a:ext>
            </a:extLst>
          </p:cNvPr>
          <p:cNvSpPr>
            <a:spLocks noGrp="1"/>
          </p:cNvSpPr>
          <p:nvPr>
            <p:ph type="sldNum" sz="quarter" idx="11"/>
          </p:nvPr>
        </p:nvSpPr>
        <p:spPr/>
        <p:txBody>
          <a:bodyPr/>
          <a:lstStyle/>
          <a:p>
            <a:fld id="{EA3DA7B4-1CBC-4A9E-B9AD-6DD77CAE4334}" type="slidenum">
              <a:rPr lang="en-GB" smtClean="0"/>
              <a:t>36</a:t>
            </a:fld>
            <a:endParaRPr lang="en-GB"/>
          </a:p>
        </p:txBody>
      </p:sp>
      <p:sp>
        <p:nvSpPr>
          <p:cNvPr id="6" name="TextBox 5">
            <a:extLst>
              <a:ext uri="{FF2B5EF4-FFF2-40B4-BE49-F238E27FC236}">
                <a16:creationId xmlns:a16="http://schemas.microsoft.com/office/drawing/2014/main" id="{2ED58660-9AAC-491D-8F93-89284D519C7D}"/>
              </a:ext>
            </a:extLst>
          </p:cNvPr>
          <p:cNvSpPr txBox="1"/>
          <p:nvPr/>
        </p:nvSpPr>
        <p:spPr bwMode="gray">
          <a:xfrm>
            <a:off x="114791" y="1585940"/>
            <a:ext cx="2566781" cy="3785652"/>
          </a:xfrm>
          <a:prstGeom prst="rect">
            <a:avLst/>
          </a:prstGeom>
          <a:noFill/>
        </p:spPr>
        <p:txBody>
          <a:bodyPr wrap="square" lIns="9000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sz="1400" b="1" u="sng" kern="0" dirty="0">
              <a:solidFill>
                <a:prstClr val="black"/>
              </a:solidFill>
              <a:latin typeface="Century Gothic"/>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000" b="1" kern="0" dirty="0">
                <a:solidFill>
                  <a:prstClr val="black"/>
                </a:solidFill>
                <a:latin typeface="Century Gothic"/>
              </a:rPr>
              <a:t>Everyday services: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b="1" u="sng" kern="0" dirty="0">
              <a:solidFill>
                <a:prstClr val="black"/>
              </a:solidFill>
              <a:latin typeface="Century Gothic"/>
            </a:endParaRPr>
          </a:p>
          <a:p>
            <a:pPr marL="171450" indent="-171450">
              <a:buFont typeface="Arial" panose="020B0604020202020204" pitchFamily="34" charset="0"/>
              <a:buChar char="•"/>
              <a:defRPr/>
            </a:pPr>
            <a:r>
              <a:rPr lang="en-GB" sz="1200" kern="0" dirty="0">
                <a:solidFill>
                  <a:prstClr val="black"/>
                </a:solidFill>
                <a:latin typeface="Century Gothic"/>
              </a:rPr>
              <a:t>Community networks and activities</a:t>
            </a:r>
          </a:p>
          <a:p>
            <a:pPr marL="171450" indent="-171450">
              <a:buFont typeface="Arial" panose="020B0604020202020204" pitchFamily="34" charset="0"/>
              <a:buChar char="•"/>
              <a:defRPr/>
            </a:pPr>
            <a:r>
              <a:rPr lang="en-GB" sz="1200" kern="0" dirty="0">
                <a:solidFill>
                  <a:prstClr val="black"/>
                </a:solidFill>
                <a:latin typeface="Century Gothic"/>
              </a:rPr>
              <a:t>Sports and leisure activities</a:t>
            </a:r>
          </a:p>
          <a:p>
            <a:pPr marL="171450" indent="-171450">
              <a:buFont typeface="Arial" panose="020B0604020202020204" pitchFamily="34" charset="0"/>
              <a:buChar char="•"/>
              <a:defRPr/>
            </a:pPr>
            <a:r>
              <a:rPr lang="en-GB" sz="1200" kern="0" dirty="0">
                <a:solidFill>
                  <a:prstClr val="black"/>
                </a:solidFill>
                <a:latin typeface="Century Gothic"/>
              </a:rPr>
              <a:t>Health and arts activities</a:t>
            </a:r>
          </a:p>
          <a:p>
            <a:pPr marL="171450" indent="-171450">
              <a:buFont typeface="Arial" panose="020B0604020202020204" pitchFamily="34" charset="0"/>
              <a:buChar char="•"/>
              <a:defRPr/>
            </a:pPr>
            <a:r>
              <a:rPr lang="en-GB" sz="1200" kern="0" dirty="0">
                <a:solidFill>
                  <a:prstClr val="black"/>
                </a:solidFill>
                <a:latin typeface="Century Gothic"/>
              </a:rPr>
              <a:t>Libraries </a:t>
            </a:r>
          </a:p>
          <a:p>
            <a:pPr marL="171450" indent="-171450">
              <a:buFont typeface="Arial" panose="020B0604020202020204" pitchFamily="34" charset="0"/>
              <a:buChar char="•"/>
              <a:defRPr/>
            </a:pPr>
            <a:r>
              <a:rPr lang="en-GB" sz="1200" kern="0" dirty="0">
                <a:solidFill>
                  <a:prstClr val="black"/>
                </a:solidFill>
                <a:latin typeface="Century Gothic"/>
              </a:rPr>
              <a:t>Cinemas </a:t>
            </a:r>
          </a:p>
          <a:p>
            <a:pPr marL="171450" indent="-171450">
              <a:buFont typeface="Arial" panose="020B0604020202020204" pitchFamily="34" charset="0"/>
              <a:buChar char="•"/>
              <a:defRPr/>
            </a:pPr>
            <a:r>
              <a:rPr lang="en-GB" sz="1200" kern="0" dirty="0">
                <a:solidFill>
                  <a:prstClr val="black"/>
                </a:solidFill>
                <a:latin typeface="Century Gothic"/>
              </a:rPr>
              <a:t>Shops</a:t>
            </a:r>
          </a:p>
          <a:p>
            <a:pPr marL="171450" indent="-171450">
              <a:buFont typeface="Arial" panose="020B0604020202020204" pitchFamily="34" charset="0"/>
              <a:buChar char="•"/>
              <a:defRPr/>
            </a:pPr>
            <a:r>
              <a:rPr lang="en-GB" sz="1200" kern="0" dirty="0">
                <a:solidFill>
                  <a:prstClr val="black"/>
                </a:solidFill>
                <a:latin typeface="Century Gothic"/>
              </a:rPr>
              <a:t>GP surgeries </a:t>
            </a:r>
          </a:p>
          <a:p>
            <a:pPr marL="171450" indent="-171450">
              <a:buFont typeface="Arial" panose="020B0604020202020204" pitchFamily="34" charset="0"/>
              <a:buChar char="•"/>
              <a:defRPr/>
            </a:pPr>
            <a:r>
              <a:rPr lang="en-GB" sz="1200" kern="0" dirty="0">
                <a:solidFill>
                  <a:prstClr val="black"/>
                </a:solidFill>
                <a:latin typeface="Century Gothic"/>
              </a:rPr>
              <a:t>Police</a:t>
            </a:r>
          </a:p>
          <a:p>
            <a:pPr marL="171450" indent="-171450">
              <a:buFont typeface="Arial" panose="020B0604020202020204" pitchFamily="34" charset="0"/>
              <a:buChar char="•"/>
              <a:defRPr/>
            </a:pPr>
            <a:r>
              <a:rPr lang="en-GB" sz="1200" kern="0" dirty="0">
                <a:solidFill>
                  <a:prstClr val="black"/>
                </a:solidFill>
                <a:latin typeface="Century Gothic"/>
              </a:rPr>
              <a:t>Fire service</a:t>
            </a:r>
          </a:p>
          <a:p>
            <a:pPr marL="171450" indent="-171450">
              <a:buFont typeface="Arial" panose="020B0604020202020204" pitchFamily="34" charset="0"/>
              <a:buChar char="•"/>
              <a:defRPr/>
            </a:pPr>
            <a:r>
              <a:rPr lang="en-GB" sz="1200" kern="0" dirty="0">
                <a:solidFill>
                  <a:prstClr val="black"/>
                </a:solidFill>
                <a:latin typeface="Century Gothic"/>
              </a:rPr>
              <a:t>Dentists</a:t>
            </a:r>
          </a:p>
          <a:p>
            <a:pPr marL="171450" indent="-171450">
              <a:buFont typeface="Arial" panose="020B0604020202020204" pitchFamily="34" charset="0"/>
              <a:buChar char="•"/>
              <a:defRPr/>
            </a:pPr>
            <a:r>
              <a:rPr lang="en-GB" sz="1200" kern="0" dirty="0">
                <a:solidFill>
                  <a:prstClr val="black"/>
                </a:solidFill>
                <a:latin typeface="Century Gothic"/>
              </a:rPr>
              <a:t>Opticians </a:t>
            </a:r>
          </a:p>
          <a:p>
            <a:pPr marL="171450" indent="-171450">
              <a:buFont typeface="Arial" panose="020B0604020202020204" pitchFamily="34" charset="0"/>
              <a:buChar char="•"/>
              <a:defRPr/>
            </a:pPr>
            <a:r>
              <a:rPr lang="en-GB" sz="1200" kern="0" dirty="0">
                <a:solidFill>
                  <a:prstClr val="black"/>
                </a:solidFill>
                <a:latin typeface="Century Gothic"/>
              </a:rPr>
              <a:t>Audiology </a:t>
            </a:r>
          </a:p>
          <a:p>
            <a:pPr marL="171450" indent="-171450">
              <a:buFont typeface="Arial" panose="020B0604020202020204" pitchFamily="34" charset="0"/>
              <a:buChar char="•"/>
              <a:defRPr/>
            </a:pPr>
            <a:r>
              <a:rPr lang="en-GB" sz="1200" kern="0" dirty="0">
                <a:solidFill>
                  <a:prstClr val="black"/>
                </a:solidFill>
                <a:latin typeface="Century Gothic"/>
              </a:rPr>
              <a:t>Pharmacies </a:t>
            </a:r>
          </a:p>
          <a:p>
            <a:pPr marL="171450" indent="-171450">
              <a:buFont typeface="Arial" panose="020B0604020202020204" pitchFamily="34" charset="0"/>
              <a:buChar char="•"/>
              <a:defRPr/>
            </a:pPr>
            <a:r>
              <a:rPr lang="en-GB" sz="1200" kern="0" dirty="0">
                <a:solidFill>
                  <a:prstClr val="black"/>
                </a:solidFill>
                <a:latin typeface="Century Gothic"/>
              </a:rPr>
              <a:t>Education</a:t>
            </a:r>
          </a:p>
          <a:p>
            <a:pPr marL="171450" indent="-171450">
              <a:buFont typeface="Arial" panose="020B0604020202020204" pitchFamily="34" charset="0"/>
              <a:buChar char="•"/>
              <a:defRPr/>
            </a:pPr>
            <a:r>
              <a:rPr lang="en-GB" sz="1200" kern="0" dirty="0">
                <a:solidFill>
                  <a:prstClr val="black"/>
                </a:solidFill>
                <a:latin typeface="Century Gothic"/>
              </a:rPr>
              <a:t>Housing</a:t>
            </a:r>
          </a:p>
          <a:p>
            <a:pPr marL="171450" indent="-171450">
              <a:buFont typeface="Arial" panose="020B0604020202020204" pitchFamily="34" charset="0"/>
              <a:buChar char="•"/>
              <a:defRPr/>
            </a:pPr>
            <a:r>
              <a:rPr lang="en-GB" sz="1200" kern="0" dirty="0">
                <a:solidFill>
                  <a:prstClr val="black"/>
                </a:solidFill>
                <a:latin typeface="Century Gothic"/>
              </a:rPr>
              <a:t>Transport</a:t>
            </a:r>
            <a:endParaRPr kumimoji="0" lang="en-GB" sz="1200" i="0" strike="noStrike" kern="1200" cap="none" spc="0" normalizeH="0" baseline="0" noProof="0" dirty="0">
              <a:ln>
                <a:noFill/>
              </a:ln>
              <a:solidFill>
                <a:srgbClr val="0077B7"/>
              </a:solidFill>
              <a:effectLst/>
              <a:uLnTx/>
              <a:uFillTx/>
              <a:latin typeface="Century Gothic"/>
              <a:ea typeface="+mn-ea"/>
              <a:cs typeface="+mn-cs"/>
            </a:endParaRPr>
          </a:p>
        </p:txBody>
      </p:sp>
      <p:cxnSp>
        <p:nvCxnSpPr>
          <p:cNvPr id="8" name="Straight Connector 7">
            <a:extLst>
              <a:ext uri="{FF2B5EF4-FFF2-40B4-BE49-F238E27FC236}">
                <a16:creationId xmlns:a16="http://schemas.microsoft.com/office/drawing/2014/main" id="{FD9AF232-8A58-44EF-A19D-F1ACEC150E47}"/>
              </a:ext>
            </a:extLst>
          </p:cNvPr>
          <p:cNvCxnSpPr>
            <a:cxnSpLocks/>
          </p:cNvCxnSpPr>
          <p:nvPr/>
        </p:nvCxnSpPr>
        <p:spPr>
          <a:xfrm>
            <a:off x="2438545" y="1098781"/>
            <a:ext cx="0" cy="4884577"/>
          </a:xfrm>
          <a:prstGeom prst="line">
            <a:avLst/>
          </a:prstGeom>
          <a:ln w="28575">
            <a:solidFill>
              <a:srgbClr val="6E61CE"/>
            </a:solidFill>
            <a:prstDash val="dash"/>
            <a:tailEnd type="none"/>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FC59329E-CB65-4C80-8C5E-A8CDEAC369EC}"/>
              </a:ext>
            </a:extLst>
          </p:cNvPr>
          <p:cNvCxnSpPr>
            <a:cxnSpLocks/>
          </p:cNvCxnSpPr>
          <p:nvPr/>
        </p:nvCxnSpPr>
        <p:spPr>
          <a:xfrm>
            <a:off x="4867004" y="1098781"/>
            <a:ext cx="0" cy="4884577"/>
          </a:xfrm>
          <a:prstGeom prst="line">
            <a:avLst/>
          </a:prstGeom>
          <a:ln w="28575">
            <a:solidFill>
              <a:srgbClr val="6E61CE"/>
            </a:solidFill>
            <a:prstDash val="dash"/>
            <a:tailEnd type="none"/>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C3F45515-97AC-4BCE-B35C-DE8384491DD7}"/>
              </a:ext>
            </a:extLst>
          </p:cNvPr>
          <p:cNvCxnSpPr>
            <a:cxnSpLocks/>
          </p:cNvCxnSpPr>
          <p:nvPr/>
        </p:nvCxnSpPr>
        <p:spPr>
          <a:xfrm>
            <a:off x="7355095" y="1098781"/>
            <a:ext cx="0" cy="4884577"/>
          </a:xfrm>
          <a:prstGeom prst="line">
            <a:avLst/>
          </a:prstGeom>
          <a:ln w="28575">
            <a:solidFill>
              <a:srgbClr val="6E61CE"/>
            </a:solidFill>
            <a:prstDash val="dash"/>
            <a:tailEnd type="none"/>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07BC9929-C6D3-48F9-B810-11DDB68544D9}"/>
              </a:ext>
            </a:extLst>
          </p:cNvPr>
          <p:cNvCxnSpPr>
            <a:cxnSpLocks/>
          </p:cNvCxnSpPr>
          <p:nvPr/>
        </p:nvCxnSpPr>
        <p:spPr>
          <a:xfrm>
            <a:off x="9763678" y="1098781"/>
            <a:ext cx="0" cy="4884577"/>
          </a:xfrm>
          <a:prstGeom prst="line">
            <a:avLst/>
          </a:prstGeom>
          <a:ln w="28575">
            <a:solidFill>
              <a:srgbClr val="6E61CE"/>
            </a:solidFill>
            <a:prstDash val="dash"/>
            <a:tailEnd type="none"/>
          </a:ln>
        </p:spPr>
        <p:style>
          <a:lnRef idx="1">
            <a:schemeClr val="accent1"/>
          </a:lnRef>
          <a:fillRef idx="0">
            <a:schemeClr val="accent1"/>
          </a:fillRef>
          <a:effectRef idx="0">
            <a:schemeClr val="accent1"/>
          </a:effectRef>
          <a:fontRef idx="minor">
            <a:schemeClr val="tx1"/>
          </a:fontRef>
        </p:style>
      </p:cxnSp>
      <p:sp>
        <p:nvSpPr>
          <p:cNvPr id="14" name="TextBox 13">
            <a:extLst>
              <a:ext uri="{FF2B5EF4-FFF2-40B4-BE49-F238E27FC236}">
                <a16:creationId xmlns:a16="http://schemas.microsoft.com/office/drawing/2014/main" id="{F66B50A0-3D51-402F-801D-01BC4D5B8C35}"/>
              </a:ext>
            </a:extLst>
          </p:cNvPr>
          <p:cNvSpPr txBox="1"/>
          <p:nvPr/>
        </p:nvSpPr>
        <p:spPr bwMode="gray">
          <a:xfrm>
            <a:off x="2400791" y="1031943"/>
            <a:ext cx="2476976" cy="5663089"/>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1" i="0" u="sng" strike="noStrike" kern="0" cap="none" spc="0" normalizeH="0" baseline="0" noProof="0" dirty="0">
                <a:ln>
                  <a:noFill/>
                </a:ln>
                <a:solidFill>
                  <a:prstClr val="black"/>
                </a:solidFill>
                <a:effectLst/>
                <a:uLnTx/>
                <a:uFillTx/>
                <a:latin typeface="Century Gothic"/>
                <a:ea typeface="+mn-ea"/>
                <a:cs typeface="+mn-cs"/>
              </a:rPr>
              <a:t>Recognition, identification</a:t>
            </a:r>
            <a:r>
              <a:rPr lang="en-GB" sz="1200" b="1" u="sng" kern="0" dirty="0">
                <a:solidFill>
                  <a:prstClr val="black"/>
                </a:solidFill>
                <a:latin typeface="Century Gothic"/>
              </a:rPr>
              <a:t> support and training</a:t>
            </a:r>
          </a:p>
          <a:p>
            <a:pPr marR="0" lvl="0" algn="l" defTabSz="914400" rtl="0" eaLnBrk="1" fontAlgn="auto" latinLnBrk="0" hangingPunct="1">
              <a:lnSpc>
                <a:spcPct val="100000"/>
              </a:lnSpc>
              <a:spcBef>
                <a:spcPts val="0"/>
              </a:spcBef>
              <a:spcAft>
                <a:spcPts val="0"/>
              </a:spcAft>
              <a:buClrTx/>
              <a:buSzTx/>
              <a:tabLst/>
              <a:defRPr/>
            </a:pPr>
            <a:endParaRPr lang="en-GB" sz="1200" b="1" u="sng" kern="0" dirty="0">
              <a:solidFill>
                <a:prstClr val="black"/>
              </a:solidFill>
              <a:latin typeface="Century Gothic"/>
            </a:endParaRPr>
          </a:p>
          <a:p>
            <a:pPr marR="0" lvl="0" algn="l" defTabSz="914400" rtl="0" eaLnBrk="1" fontAlgn="auto" latinLnBrk="0" hangingPunct="1">
              <a:lnSpc>
                <a:spcPct val="100000"/>
              </a:lnSpc>
              <a:spcBef>
                <a:spcPts val="0"/>
              </a:spcBef>
              <a:spcAft>
                <a:spcPts val="0"/>
              </a:spcAft>
              <a:buClrTx/>
              <a:buSzTx/>
              <a:tabLst/>
              <a:defRPr/>
            </a:pPr>
            <a:r>
              <a:rPr lang="en-GB" sz="1000" b="1" kern="0" dirty="0">
                <a:solidFill>
                  <a:prstClr val="black"/>
                </a:solidFill>
                <a:latin typeface="Century Gothic"/>
              </a:rPr>
              <a:t>Information, Advice and Assistance - Local Authority’s statutory responsibility.  Initial advice and information is provided at the initial entry point into social care. </a:t>
            </a:r>
          </a:p>
          <a:p>
            <a:pPr marL="628650" lvl="1" indent="-171450">
              <a:buFont typeface="Arial" panose="020B0604020202020204" pitchFamily="34" charset="0"/>
              <a:buChar char="•"/>
              <a:defRPr/>
            </a:pPr>
            <a:r>
              <a:rPr lang="en-GB" sz="1200" kern="0" dirty="0">
                <a:solidFill>
                  <a:prstClr val="black"/>
                </a:solidFill>
                <a:latin typeface="Century Gothic"/>
              </a:rPr>
              <a:t>Delta - for Carms, </a:t>
            </a:r>
          </a:p>
          <a:p>
            <a:pPr marL="628650" lvl="1" indent="-171450">
              <a:buFont typeface="Arial" panose="020B0604020202020204" pitchFamily="34" charset="0"/>
              <a:buChar char="•"/>
              <a:defRPr/>
            </a:pPr>
            <a:r>
              <a:rPr lang="en-GB" sz="1200" kern="0" dirty="0">
                <a:solidFill>
                  <a:prstClr val="black"/>
                </a:solidFill>
                <a:latin typeface="Century Gothic"/>
              </a:rPr>
              <a:t>Porth Gofal for Ceredigion </a:t>
            </a:r>
          </a:p>
          <a:p>
            <a:pPr marL="628650" lvl="1" indent="-171450">
              <a:buFont typeface="Arial" panose="020B0604020202020204" pitchFamily="34" charset="0"/>
              <a:buChar char="•"/>
              <a:defRPr/>
            </a:pPr>
            <a:r>
              <a:rPr lang="en-GB" sz="1200" kern="0" dirty="0">
                <a:solidFill>
                  <a:prstClr val="black"/>
                </a:solidFill>
                <a:latin typeface="Century Gothic"/>
              </a:rPr>
              <a:t>XXX for Pembs.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200" kern="0" dirty="0">
                <a:solidFill>
                  <a:prstClr val="black"/>
                </a:solidFill>
                <a:latin typeface="Century Gothic"/>
              </a:rPr>
              <a:t>Community networks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200" kern="0" dirty="0">
                <a:solidFill>
                  <a:prstClr val="black"/>
                </a:solidFill>
                <a:latin typeface="Century Gothic"/>
              </a:rPr>
              <a:t>3</a:t>
            </a:r>
            <a:r>
              <a:rPr lang="en-GB" sz="1200" kern="0" baseline="30000" dirty="0">
                <a:solidFill>
                  <a:prstClr val="black"/>
                </a:solidFill>
                <a:latin typeface="Century Gothic"/>
              </a:rPr>
              <a:t>rd</a:t>
            </a:r>
            <a:r>
              <a:rPr lang="en-GB" sz="1200" kern="0" dirty="0">
                <a:solidFill>
                  <a:prstClr val="black"/>
                </a:solidFill>
                <a:latin typeface="Century Gothic"/>
              </a:rPr>
              <a:t> sector services/activities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200" kern="0" dirty="0">
                <a:solidFill>
                  <a:prstClr val="black"/>
                </a:solidFill>
                <a:latin typeface="Century Gothic"/>
              </a:rPr>
              <a:t>Community/dementia wellbeing connectors/</a:t>
            </a:r>
          </a:p>
          <a:p>
            <a:pPr marR="0" lvl="0" algn="l" defTabSz="914400" rtl="0" eaLnBrk="1" fontAlgn="auto" latinLnBrk="0" hangingPunct="1">
              <a:lnSpc>
                <a:spcPct val="100000"/>
              </a:lnSpc>
              <a:spcBef>
                <a:spcPts val="0"/>
              </a:spcBef>
              <a:spcAft>
                <a:spcPts val="0"/>
              </a:spcAft>
              <a:buClrTx/>
              <a:buSzTx/>
              <a:tabLst/>
              <a:defRPr/>
            </a:pPr>
            <a:r>
              <a:rPr lang="en-GB" sz="1200" kern="0" dirty="0">
                <a:solidFill>
                  <a:prstClr val="black"/>
                </a:solidFill>
                <a:latin typeface="Century Gothic"/>
              </a:rPr>
              <a:t>    social prescribers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200" kern="0" dirty="0">
                <a:solidFill>
                  <a:prstClr val="black"/>
                </a:solidFill>
                <a:latin typeface="Century Gothic"/>
              </a:rPr>
              <a:t>Local authority staff e.g. social care support workers, social workers, domiciliary care, Delta Connect,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200" kern="0" dirty="0">
                <a:solidFill>
                  <a:prstClr val="black"/>
                </a:solidFill>
                <a:latin typeface="Century Gothic"/>
              </a:rPr>
              <a:t>GPs and primary care staff</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200" kern="0" dirty="0">
                <a:solidFill>
                  <a:prstClr val="black"/>
                </a:solidFill>
                <a:latin typeface="Century Gothic"/>
              </a:rPr>
              <a:t>Allied health professionals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200" kern="0" dirty="0">
                <a:solidFill>
                  <a:prstClr val="black"/>
                </a:solidFill>
                <a:latin typeface="Century Gothic"/>
              </a:rPr>
              <a:t>District nurses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200" kern="0" dirty="0">
                <a:solidFill>
                  <a:prstClr val="black"/>
                </a:solidFill>
                <a:latin typeface="Century Gothic"/>
              </a:rPr>
              <a:t>CRT/ART teams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200" kern="0" dirty="0">
                <a:solidFill>
                  <a:prstClr val="black"/>
                </a:solidFill>
                <a:latin typeface="Century Gothic"/>
              </a:rPr>
              <a:t>Care homes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200" kern="0" dirty="0">
                <a:solidFill>
                  <a:prstClr val="black"/>
                </a:solidFill>
                <a:latin typeface="Century Gothic"/>
              </a:rPr>
              <a:t>Community transport</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200" kern="0" dirty="0">
                <a:solidFill>
                  <a:prstClr val="black"/>
                </a:solidFill>
                <a:latin typeface="Century Gothic"/>
              </a:rPr>
              <a:t>Hospital heath staff</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200" kern="0" dirty="0">
                <a:solidFill>
                  <a:prstClr val="black"/>
                </a:solidFill>
                <a:latin typeface="Century Gothic"/>
              </a:rPr>
              <a:t>Welsh ambulance service</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200" kern="0" dirty="0">
                <a:solidFill>
                  <a:prstClr val="black"/>
                </a:solidFill>
                <a:latin typeface="Century Gothic"/>
              </a:rPr>
              <a:t>Everyday services</a:t>
            </a:r>
          </a:p>
        </p:txBody>
      </p:sp>
      <p:sp>
        <p:nvSpPr>
          <p:cNvPr id="15" name="TextBox 14">
            <a:extLst>
              <a:ext uri="{FF2B5EF4-FFF2-40B4-BE49-F238E27FC236}">
                <a16:creationId xmlns:a16="http://schemas.microsoft.com/office/drawing/2014/main" id="{D134175E-8136-41C9-AEE0-CC5F8C5D2DDF}"/>
              </a:ext>
            </a:extLst>
          </p:cNvPr>
          <p:cNvSpPr txBox="1"/>
          <p:nvPr/>
        </p:nvSpPr>
        <p:spPr bwMode="gray">
          <a:xfrm>
            <a:off x="4876944" y="1039148"/>
            <a:ext cx="2497207" cy="3200876"/>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1" i="0" u="sng" strike="noStrike" kern="0" cap="none" spc="0" normalizeH="0" baseline="0" noProof="0" dirty="0">
                <a:ln>
                  <a:noFill/>
                </a:ln>
                <a:solidFill>
                  <a:prstClr val="black"/>
                </a:solidFill>
                <a:effectLst/>
                <a:uLnTx/>
                <a:uFillTx/>
                <a:latin typeface="Century Gothic"/>
                <a:ea typeface="+mn-ea"/>
                <a:cs typeface="+mn-cs"/>
              </a:rPr>
              <a:t>Assessment and diagnosis</a:t>
            </a:r>
            <a:r>
              <a:rPr lang="en-GB" sz="1200" b="1" u="sng" kern="0" dirty="0">
                <a:solidFill>
                  <a:prstClr val="black"/>
                </a:solidFill>
                <a:latin typeface="Century Gothic"/>
              </a:rPr>
              <a:t>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000" b="1" kern="0" dirty="0">
              <a:solidFill>
                <a:prstClr val="black"/>
              </a:solidFill>
              <a:latin typeface="Century Gothic"/>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000" b="1" kern="0" dirty="0">
              <a:solidFill>
                <a:prstClr val="black"/>
              </a:solidFill>
              <a:latin typeface="Century Gothic"/>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000" b="1" kern="0" dirty="0">
                <a:solidFill>
                  <a:prstClr val="black"/>
                </a:solidFill>
                <a:latin typeface="Century Gothic"/>
              </a:rPr>
              <a:t>MDT assessment in the community by trained staff with support from MAS.  Hospital based MAS assessment for specialist diagnosis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000" b="1" kern="0" dirty="0">
              <a:solidFill>
                <a:prstClr val="black"/>
              </a:solidFill>
              <a:latin typeface="Century Gothic"/>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200" kern="0" dirty="0">
                <a:solidFill>
                  <a:prstClr val="black"/>
                </a:solidFill>
                <a:latin typeface="Century Gothic"/>
              </a:rPr>
              <a:t>Community MDT: Dementia wellbeing connector, GPs, allied health professionals, nurses (all fully trained) see list on wheel 3 MAS – community based</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200" kern="0" dirty="0">
                <a:solidFill>
                  <a:prstClr val="black"/>
                </a:solidFill>
                <a:latin typeface="Century Gothic"/>
              </a:rPr>
              <a:t>MAS hospital based</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200" kern="0" dirty="0">
                <a:solidFill>
                  <a:prstClr val="black"/>
                </a:solidFill>
                <a:latin typeface="Century Gothic"/>
              </a:rPr>
              <a:t>3</a:t>
            </a:r>
            <a:r>
              <a:rPr lang="en-GB" sz="1200" kern="0" baseline="30000" dirty="0">
                <a:solidFill>
                  <a:prstClr val="black"/>
                </a:solidFill>
                <a:latin typeface="Century Gothic"/>
              </a:rPr>
              <a:t>rd</a:t>
            </a:r>
            <a:r>
              <a:rPr lang="en-GB" sz="1200" kern="0" dirty="0">
                <a:solidFill>
                  <a:prstClr val="black"/>
                </a:solidFill>
                <a:latin typeface="Century Gothic"/>
              </a:rPr>
              <a:t> sector – initial information and support post diagnosis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200" kern="0" dirty="0">
                <a:solidFill>
                  <a:prstClr val="black"/>
                </a:solidFill>
                <a:latin typeface="Century Gothic"/>
              </a:rPr>
              <a:t>Admiral nurse</a:t>
            </a:r>
          </a:p>
        </p:txBody>
      </p:sp>
      <p:sp>
        <p:nvSpPr>
          <p:cNvPr id="16" name="TextBox 15">
            <a:extLst>
              <a:ext uri="{FF2B5EF4-FFF2-40B4-BE49-F238E27FC236}">
                <a16:creationId xmlns:a16="http://schemas.microsoft.com/office/drawing/2014/main" id="{1A6DB29D-B1C2-4BB5-8CE1-0A678A22D4A7}"/>
              </a:ext>
            </a:extLst>
          </p:cNvPr>
          <p:cNvSpPr txBox="1"/>
          <p:nvPr/>
        </p:nvSpPr>
        <p:spPr bwMode="gray">
          <a:xfrm>
            <a:off x="7366754" y="1059026"/>
            <a:ext cx="2423287" cy="2646878"/>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1" i="0" u="sng" strike="noStrike" kern="0" cap="none" spc="0" normalizeH="0" baseline="0" noProof="0" dirty="0">
                <a:ln>
                  <a:noFill/>
                </a:ln>
                <a:solidFill>
                  <a:prstClr val="black"/>
                </a:solidFill>
                <a:effectLst/>
                <a:uLnTx/>
                <a:uFillTx/>
                <a:latin typeface="Century Gothic"/>
                <a:ea typeface="+mn-ea"/>
                <a:cs typeface="+mn-cs"/>
              </a:rPr>
              <a:t>Living well with dementia</a:t>
            </a:r>
            <a:endParaRPr lang="en-GB" sz="1200" b="1" u="sng" kern="0" dirty="0">
              <a:solidFill>
                <a:prstClr val="black"/>
              </a:solidFill>
              <a:latin typeface="Century Gothic"/>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000" b="1" u="sng" kern="0" dirty="0">
              <a:solidFill>
                <a:prstClr val="black"/>
              </a:solidFill>
              <a:latin typeface="Century Gothic"/>
            </a:endParaRPr>
          </a:p>
          <a:p>
            <a:pPr marR="0" lvl="0" algn="l" defTabSz="914400" rtl="0" eaLnBrk="1" fontAlgn="auto" latinLnBrk="0" hangingPunct="1">
              <a:lnSpc>
                <a:spcPct val="100000"/>
              </a:lnSpc>
              <a:spcBef>
                <a:spcPts val="0"/>
              </a:spcBef>
              <a:spcAft>
                <a:spcPts val="0"/>
              </a:spcAft>
              <a:buClrTx/>
              <a:buSzTx/>
              <a:tabLst/>
              <a:defRPr/>
            </a:pPr>
            <a:endParaRPr lang="en-GB" sz="1000" b="1" kern="0" dirty="0">
              <a:solidFill>
                <a:prstClr val="black"/>
              </a:solidFill>
              <a:latin typeface="Century Gothic"/>
            </a:endParaRPr>
          </a:p>
          <a:p>
            <a:pPr marR="0" lvl="0" algn="l" defTabSz="914400" rtl="0" eaLnBrk="1" fontAlgn="auto" latinLnBrk="0" hangingPunct="1">
              <a:lnSpc>
                <a:spcPct val="100000"/>
              </a:lnSpc>
              <a:spcBef>
                <a:spcPts val="0"/>
              </a:spcBef>
              <a:spcAft>
                <a:spcPts val="0"/>
              </a:spcAft>
              <a:buClrTx/>
              <a:buSzTx/>
              <a:tabLst/>
              <a:defRPr/>
            </a:pPr>
            <a:r>
              <a:rPr lang="en-GB" sz="1000" b="1" kern="0" dirty="0">
                <a:solidFill>
                  <a:prstClr val="black"/>
                </a:solidFill>
                <a:latin typeface="Century Gothic"/>
              </a:rPr>
              <a:t>Community MDT proactively care planning with dementia coordinator </a:t>
            </a:r>
          </a:p>
          <a:p>
            <a:pPr marR="0" lvl="0" algn="l" defTabSz="914400" rtl="0" eaLnBrk="1" fontAlgn="auto" latinLnBrk="0" hangingPunct="1">
              <a:lnSpc>
                <a:spcPct val="100000"/>
              </a:lnSpc>
              <a:spcBef>
                <a:spcPts val="0"/>
              </a:spcBef>
              <a:spcAft>
                <a:spcPts val="0"/>
              </a:spcAft>
              <a:buClrTx/>
              <a:buSzTx/>
              <a:tabLst/>
              <a:defRPr/>
            </a:pPr>
            <a:endParaRPr lang="en-GB" sz="1000" kern="0" dirty="0">
              <a:solidFill>
                <a:prstClr val="black"/>
              </a:solidFill>
              <a:latin typeface="Century Gothic"/>
            </a:endParaRPr>
          </a:p>
          <a:p>
            <a:pPr marR="0" lvl="0" algn="l" defTabSz="914400" rtl="0" eaLnBrk="1" fontAlgn="auto" latinLnBrk="0" hangingPunct="1">
              <a:lnSpc>
                <a:spcPct val="100000"/>
              </a:lnSpc>
              <a:spcBef>
                <a:spcPts val="0"/>
              </a:spcBef>
              <a:spcAft>
                <a:spcPts val="0"/>
              </a:spcAft>
              <a:buClrTx/>
              <a:buSzTx/>
              <a:tabLst/>
              <a:defRPr/>
            </a:pPr>
            <a:endParaRPr lang="en-GB" sz="1000" kern="0" dirty="0">
              <a:solidFill>
                <a:prstClr val="black"/>
              </a:solidFill>
              <a:latin typeface="Century Gothic"/>
            </a:endParaRPr>
          </a:p>
          <a:p>
            <a:pPr marR="0" lvl="0" algn="l" defTabSz="914400" rtl="0" eaLnBrk="1" fontAlgn="auto" latinLnBrk="0" hangingPunct="1">
              <a:lnSpc>
                <a:spcPct val="100000"/>
              </a:lnSpc>
              <a:spcBef>
                <a:spcPts val="0"/>
              </a:spcBef>
              <a:spcAft>
                <a:spcPts val="0"/>
              </a:spcAft>
              <a:buClrTx/>
              <a:buSzTx/>
              <a:tabLst/>
              <a:defRPr/>
            </a:pPr>
            <a:endParaRPr lang="en-GB" sz="1000" kern="0" dirty="0">
              <a:solidFill>
                <a:prstClr val="black"/>
              </a:solidFill>
              <a:latin typeface="Century Gothic"/>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200" kern="0" dirty="0">
                <a:solidFill>
                  <a:prstClr val="black"/>
                </a:solidFill>
                <a:latin typeface="Century Gothic"/>
              </a:rPr>
              <a:t>Person centred wellbeing activities available across the 3 counties to meet the needs of PLWD for both young and old</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200" kern="0" dirty="0">
                <a:solidFill>
                  <a:prstClr val="black"/>
                </a:solidFill>
                <a:latin typeface="Century Gothic"/>
              </a:rPr>
              <a:t>Everyday services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GB" sz="1200" i="0" strike="noStrike" kern="1200" cap="none" spc="0" normalizeH="0" baseline="0" noProof="0" dirty="0">
              <a:ln>
                <a:noFill/>
              </a:ln>
              <a:solidFill>
                <a:srgbClr val="0077B7"/>
              </a:solidFill>
              <a:effectLst/>
              <a:uLnTx/>
              <a:uFillTx/>
              <a:latin typeface="Century Gothic"/>
              <a:ea typeface="+mn-ea"/>
              <a:cs typeface="+mn-cs"/>
            </a:endParaRPr>
          </a:p>
        </p:txBody>
      </p:sp>
      <p:sp>
        <p:nvSpPr>
          <p:cNvPr id="17" name="TextBox 16">
            <a:extLst>
              <a:ext uri="{FF2B5EF4-FFF2-40B4-BE49-F238E27FC236}">
                <a16:creationId xmlns:a16="http://schemas.microsoft.com/office/drawing/2014/main" id="{691DF1EA-8EFB-4616-BD1E-789A560A0389}"/>
              </a:ext>
            </a:extLst>
          </p:cNvPr>
          <p:cNvSpPr txBox="1"/>
          <p:nvPr/>
        </p:nvSpPr>
        <p:spPr bwMode="gray">
          <a:xfrm>
            <a:off x="9713699" y="1015896"/>
            <a:ext cx="2536071" cy="4893647"/>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1" i="0" u="sng" strike="noStrike" kern="0" cap="none" spc="0" normalizeH="0" baseline="0" noProof="0" dirty="0" err="1">
                <a:ln>
                  <a:noFill/>
                </a:ln>
                <a:solidFill>
                  <a:prstClr val="black"/>
                </a:solidFill>
                <a:effectLst/>
                <a:uLnTx/>
                <a:uFillTx/>
                <a:latin typeface="Century Gothic"/>
                <a:ea typeface="+mn-ea"/>
                <a:cs typeface="+mn-cs"/>
              </a:rPr>
              <a:t>Incresed</a:t>
            </a:r>
            <a:r>
              <a:rPr kumimoji="0" lang="en-GB" sz="1200" b="1" i="0" u="sng" strike="noStrike" kern="0" cap="none" spc="0" normalizeH="0" baseline="0" noProof="0" dirty="0">
                <a:ln>
                  <a:noFill/>
                </a:ln>
                <a:solidFill>
                  <a:prstClr val="black"/>
                </a:solidFill>
                <a:effectLst/>
                <a:uLnTx/>
                <a:uFillTx/>
                <a:latin typeface="Century Gothic"/>
                <a:ea typeface="+mn-ea"/>
                <a:cs typeface="+mn-cs"/>
              </a:rPr>
              <a:t> support when you need it</a:t>
            </a:r>
            <a:endParaRPr lang="en-GB" sz="1200" b="1" u="sng" kern="0" dirty="0">
              <a:solidFill>
                <a:prstClr val="black"/>
              </a:solidFill>
              <a:latin typeface="Century Gothic"/>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000" b="1" u="sng" kern="0" dirty="0">
              <a:solidFill>
                <a:prstClr val="black"/>
              </a:solidFill>
              <a:latin typeface="Century Gothic"/>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000" b="1" kern="0" dirty="0">
                <a:solidFill>
                  <a:prstClr val="black"/>
                </a:solidFill>
                <a:latin typeface="Century Gothic"/>
              </a:rPr>
              <a:t>Timely access to services including CHC assessment, care packages agreed regardless of dementia diagnosis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000" b="1" u="sng" kern="0" dirty="0">
              <a:solidFill>
                <a:prstClr val="black"/>
              </a:solidFill>
              <a:latin typeface="Century Gothic"/>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200" kern="0" dirty="0">
                <a:solidFill>
                  <a:prstClr val="black"/>
                </a:solidFill>
                <a:latin typeface="Century Gothic"/>
              </a:rPr>
              <a:t>Dementia wellbeing connector</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200" kern="0" dirty="0">
                <a:solidFill>
                  <a:prstClr val="black"/>
                </a:solidFill>
                <a:latin typeface="Century Gothic"/>
              </a:rPr>
              <a:t>Admiral nurse</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200" kern="0" dirty="0">
                <a:solidFill>
                  <a:prstClr val="black"/>
                </a:solidFill>
                <a:latin typeface="Century Gothic"/>
              </a:rPr>
              <a:t>CRT/ART – health and social care</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200" kern="0" dirty="0">
                <a:solidFill>
                  <a:prstClr val="black"/>
                </a:solidFill>
                <a:latin typeface="Century Gothic"/>
              </a:rPr>
              <a:t>Local authority staff e.g. social care support workers, social workers, domiciliary care, Delta Connect</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200" kern="0" dirty="0">
                <a:solidFill>
                  <a:prstClr val="black"/>
                </a:solidFill>
                <a:latin typeface="Century Gothic"/>
              </a:rPr>
              <a:t>Care homes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200" kern="0" dirty="0">
                <a:solidFill>
                  <a:prstClr val="black"/>
                </a:solidFill>
                <a:latin typeface="Century Gothic"/>
              </a:rPr>
              <a:t>GPs and primary care staff</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200" kern="0" dirty="0">
                <a:solidFill>
                  <a:prstClr val="black"/>
                </a:solidFill>
                <a:latin typeface="Century Gothic"/>
              </a:rPr>
              <a:t>Allied health professionals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200" kern="0" dirty="0">
                <a:solidFill>
                  <a:prstClr val="black"/>
                </a:solidFill>
                <a:latin typeface="Century Gothic"/>
              </a:rPr>
              <a:t>District nursing</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200" kern="0" dirty="0">
                <a:solidFill>
                  <a:prstClr val="black"/>
                </a:solidFill>
                <a:latin typeface="Century Gothic"/>
              </a:rPr>
              <a:t>Specialist palliative care services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200" kern="0" dirty="0">
                <a:solidFill>
                  <a:prstClr val="black"/>
                </a:solidFill>
                <a:latin typeface="Century Gothic"/>
              </a:rPr>
              <a:t>Dementia wellbeing service community</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200" kern="0" dirty="0">
                <a:solidFill>
                  <a:prstClr val="black"/>
                </a:solidFill>
                <a:latin typeface="Century Gothic"/>
              </a:rPr>
              <a:t>Dementia Wellbeing service hospitals</a:t>
            </a:r>
          </a:p>
        </p:txBody>
      </p:sp>
      <p:sp>
        <p:nvSpPr>
          <p:cNvPr id="18" name="TextBox 17">
            <a:extLst>
              <a:ext uri="{FF2B5EF4-FFF2-40B4-BE49-F238E27FC236}">
                <a16:creationId xmlns:a16="http://schemas.microsoft.com/office/drawing/2014/main" id="{54089CC6-CC1D-433C-8BB3-B8D9AE1CC5A8}"/>
              </a:ext>
            </a:extLst>
          </p:cNvPr>
          <p:cNvSpPr txBox="1"/>
          <p:nvPr/>
        </p:nvSpPr>
        <p:spPr bwMode="gray">
          <a:xfrm>
            <a:off x="141791" y="6462743"/>
            <a:ext cx="11903567" cy="307777"/>
          </a:xfrm>
          <a:prstGeom prst="rect">
            <a:avLst/>
          </a:prstGeom>
          <a:solidFill>
            <a:srgbClr val="B6C7F3"/>
          </a:solidFill>
          <a:ln>
            <a:solidFill>
              <a:schemeClr val="bg2"/>
            </a:solidFill>
          </a:ln>
          <a:effectLst>
            <a:outerShdw blurRad="50800" dist="38100" dir="5400000" algn="t" rotWithShape="0">
              <a:prstClr val="black">
                <a:alpha val="40000"/>
              </a:prstClr>
            </a:outerShdw>
          </a:effectLst>
        </p:spPr>
        <p:txBody>
          <a:bodyPr wrap="square" lIns="0" tIns="0" rIns="0" bIns="0" rtlCol="0">
            <a:spAutoFit/>
          </a:bodyPr>
          <a:lstStyle/>
          <a:p>
            <a:pPr algn="ctr">
              <a:spcBef>
                <a:spcPts val="300"/>
              </a:spcBef>
            </a:pPr>
            <a:r>
              <a:rPr lang="en-GB" sz="1000" b="1" dirty="0">
                <a:solidFill>
                  <a:schemeClr val="bg1"/>
                </a:solidFill>
                <a:latin typeface="+mj-lt"/>
                <a:cs typeface="Arial" pitchFamily="34" charset="0"/>
              </a:rPr>
              <a:t>People with cognitive impairment should be able to be as independent as possible with people supporting them in everyday life. Access to services and support should be regardless of diagnosis.  The pathway is designed to enable wrap around care for the PLWD and their carer, with people accessing support as and when they need it. </a:t>
            </a:r>
          </a:p>
        </p:txBody>
      </p:sp>
      <p:sp>
        <p:nvSpPr>
          <p:cNvPr id="52" name="TextBox 51">
            <a:extLst>
              <a:ext uri="{FF2B5EF4-FFF2-40B4-BE49-F238E27FC236}">
                <a16:creationId xmlns:a16="http://schemas.microsoft.com/office/drawing/2014/main" id="{E03F776D-418A-4921-9533-76581548104E}"/>
              </a:ext>
            </a:extLst>
          </p:cNvPr>
          <p:cNvSpPr txBox="1"/>
          <p:nvPr/>
        </p:nvSpPr>
        <p:spPr bwMode="gray">
          <a:xfrm>
            <a:off x="27618" y="964381"/>
            <a:ext cx="2391048" cy="830997"/>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1" i="0" u="sng" strike="noStrike" kern="0" cap="none" spc="0" normalizeH="0" baseline="0" noProof="0">
                <a:ln>
                  <a:noFill/>
                </a:ln>
                <a:solidFill>
                  <a:prstClr val="black"/>
                </a:solidFill>
                <a:effectLst/>
                <a:uLnTx/>
                <a:uFillTx/>
                <a:latin typeface="Century Gothic"/>
                <a:ea typeface="+mn-ea"/>
                <a:cs typeface="+mn-cs"/>
              </a:rPr>
              <a:t>Wellbeing, risk reduction and delaying onset, raising awareness and understanding</a:t>
            </a:r>
          </a:p>
        </p:txBody>
      </p:sp>
    </p:spTree>
    <p:extLst>
      <p:ext uri="{BB962C8B-B14F-4D97-AF65-F5344CB8AC3E}">
        <p14:creationId xmlns:p14="http://schemas.microsoft.com/office/powerpoint/2010/main" val="1431631332"/>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632CC4-02CE-445F-80DA-94FDD8BB4201}"/>
              </a:ext>
            </a:extLst>
          </p:cNvPr>
          <p:cNvSpPr>
            <a:spLocks noGrp="1"/>
          </p:cNvSpPr>
          <p:nvPr>
            <p:ph type="ctrTitle"/>
          </p:nvPr>
        </p:nvSpPr>
        <p:spPr>
          <a:xfrm>
            <a:off x="724018" y="2892525"/>
            <a:ext cx="7444470" cy="1990255"/>
          </a:xfrm>
        </p:spPr>
        <p:txBody>
          <a:bodyPr/>
          <a:lstStyle/>
          <a:p>
            <a:r>
              <a:rPr lang="en-GB"/>
              <a:t>7. Our approach to Implementing the Dementia Wellbeing Pathway</a:t>
            </a:r>
            <a:endParaRPr lang="en-US">
              <a:ea typeface="+mj-lt"/>
              <a:cs typeface="+mj-lt"/>
            </a:endParaRPr>
          </a:p>
        </p:txBody>
      </p:sp>
      <p:sp>
        <p:nvSpPr>
          <p:cNvPr id="4" name="Slide Number Placeholder 3">
            <a:extLst>
              <a:ext uri="{FF2B5EF4-FFF2-40B4-BE49-F238E27FC236}">
                <a16:creationId xmlns:a16="http://schemas.microsoft.com/office/drawing/2014/main" id="{DA2EEC9F-5ED7-496C-9A43-231A03A24FD7}"/>
              </a:ext>
            </a:extLst>
          </p:cNvPr>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A3DA7B4-1CBC-4A9E-B9AD-6DD77CAE4334}" type="slidenum">
              <a:rPr kumimoji="0" lang="en-GB" sz="1200" b="0" i="0" u="none" strike="noStrike" kern="1200" cap="none" spc="0" normalizeH="0" baseline="0" noProof="0" smtClean="0">
                <a:ln>
                  <a:noFill/>
                </a:ln>
                <a:solidFill>
                  <a:srgbClr val="0077B7">
                    <a:tint val="75000"/>
                  </a:srgbClr>
                </a:solidFill>
                <a:effectLst/>
                <a:uLnTx/>
                <a:uFillTx/>
                <a:latin typeface="Book Antiqua"/>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37</a:t>
            </a:fld>
            <a:endParaRPr kumimoji="0" lang="en-GB" sz="1200" b="0" i="0" u="none" strike="noStrike" kern="1200" cap="none" spc="0" normalizeH="0" baseline="0" noProof="0">
              <a:ln>
                <a:noFill/>
              </a:ln>
              <a:solidFill>
                <a:srgbClr val="0077B7">
                  <a:tint val="75000"/>
                </a:srgbClr>
              </a:solidFill>
              <a:effectLst/>
              <a:uLnTx/>
              <a:uFillTx/>
              <a:latin typeface="Book Antiqua"/>
              <a:ea typeface="+mn-ea"/>
              <a:cs typeface="+mn-cs"/>
            </a:endParaRPr>
          </a:p>
        </p:txBody>
      </p:sp>
      <p:pic>
        <p:nvPicPr>
          <p:cNvPr id="5" name="Picture 1" descr="Description: http://www.wwcp.org.uk/wp-content/uploads/2016/11/West-Wales-Care-Partnership-logo-Partneriaeth-Gofal-Gorllewin-Cymru-logo.jpg">
            <a:extLst>
              <a:ext uri="{FF2B5EF4-FFF2-40B4-BE49-F238E27FC236}">
                <a16:creationId xmlns:a16="http://schemas.microsoft.com/office/drawing/2014/main" id="{1584B335-FF01-4008-BDFC-253B25D8A2C5}"/>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535447" y="692891"/>
            <a:ext cx="2268485" cy="9247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Box 5">
            <a:extLst>
              <a:ext uri="{FF2B5EF4-FFF2-40B4-BE49-F238E27FC236}">
                <a16:creationId xmlns:a16="http://schemas.microsoft.com/office/drawing/2014/main" id="{1E811BE7-041F-4477-BA4F-275ACEC2529C}"/>
              </a:ext>
            </a:extLst>
          </p:cNvPr>
          <p:cNvSpPr txBox="1"/>
          <p:nvPr/>
        </p:nvSpPr>
        <p:spPr bwMode="gray">
          <a:xfrm>
            <a:off x="222258" y="5027942"/>
            <a:ext cx="11747483" cy="1646605"/>
          </a:xfrm>
          <a:prstGeom prst="rect">
            <a:avLst/>
          </a:prstGeom>
          <a:solidFill>
            <a:schemeClr val="bg2"/>
          </a:solidFill>
          <a:ln>
            <a:solidFill>
              <a:schemeClr val="accent1"/>
            </a:solidFill>
          </a:ln>
          <a:effectLst>
            <a:outerShdw blurRad="50800" dist="38100" dir="5400000" algn="t" rotWithShape="0">
              <a:prstClr val="black">
                <a:alpha val="40000"/>
              </a:prstClr>
            </a:outerShdw>
          </a:effectLst>
        </p:spPr>
        <p:txBody>
          <a:bodyPr wrap="square" lIns="0" tIns="0" rIns="0" bIns="0" rtlCol="0">
            <a:spAutoFit/>
          </a:bodyPr>
          <a:lstStyle/>
          <a:p>
            <a:pPr algn="l">
              <a:spcBef>
                <a:spcPts val="300"/>
              </a:spcBef>
            </a:pPr>
            <a:r>
              <a:rPr lang="en-GB" sz="1000" dirty="0">
                <a:solidFill>
                  <a:schemeClr val="bg1"/>
                </a:solidFill>
                <a:latin typeface="+mj-lt"/>
                <a:cs typeface="Arial" pitchFamily="34" charset="0"/>
              </a:rPr>
              <a:t>The following slides summarise the priority areas required in order to implement the new dementia strategy and well being pathway. </a:t>
            </a:r>
          </a:p>
          <a:p>
            <a:pPr algn="l">
              <a:spcBef>
                <a:spcPts val="300"/>
              </a:spcBef>
            </a:pPr>
            <a:endParaRPr lang="en-GB" sz="800" dirty="0">
              <a:solidFill>
                <a:schemeClr val="bg1"/>
              </a:solidFill>
              <a:latin typeface="+mj-lt"/>
              <a:cs typeface="Arial" pitchFamily="34" charset="0"/>
            </a:endParaRPr>
          </a:p>
          <a:p>
            <a:pPr algn="l">
              <a:spcBef>
                <a:spcPts val="300"/>
              </a:spcBef>
            </a:pPr>
            <a:r>
              <a:rPr lang="en-GB" sz="1000" dirty="0">
                <a:solidFill>
                  <a:schemeClr val="bg1"/>
                </a:solidFill>
                <a:latin typeface="+mj-lt"/>
                <a:cs typeface="Arial" pitchFamily="34" charset="0"/>
              </a:rPr>
              <a:t>Along with the co-design of the Dementia Wellbeing Pathway, the priority areas have been identified following extensive stakeholder engagement across West Wales and take into account best practice as well as the All Wales Dementia Action Plan and the recently published All Wales Dementia Care Pathway Standards. </a:t>
            </a:r>
          </a:p>
          <a:p>
            <a:pPr algn="l">
              <a:spcBef>
                <a:spcPts val="300"/>
              </a:spcBef>
            </a:pPr>
            <a:endParaRPr lang="en-GB" sz="800" dirty="0">
              <a:solidFill>
                <a:schemeClr val="bg1"/>
              </a:solidFill>
              <a:latin typeface="+mj-lt"/>
              <a:cs typeface="Arial" pitchFamily="34" charset="0"/>
            </a:endParaRPr>
          </a:p>
          <a:p>
            <a:pPr algn="l">
              <a:spcBef>
                <a:spcPts val="300"/>
              </a:spcBef>
            </a:pPr>
            <a:r>
              <a:rPr lang="en-GB" sz="1000" dirty="0">
                <a:solidFill>
                  <a:schemeClr val="bg1"/>
                </a:solidFill>
                <a:latin typeface="+mj-lt"/>
                <a:cs typeface="Arial" pitchFamily="34" charset="0"/>
              </a:rPr>
              <a:t>The All Wales Dementia Action Plan 2018-2022: As a signatory to the Glasgow Declaration (1) the Welsh Government has previously committed to promote the rights, dignity and autonomy of people living with dementia. Through their engagement with stakeholders they heard about the positive work of Dementia Action Alliance in developing a series of statements with people living with dementia and their carers (2).   We have aligned these statements to our priorities and recommendations.</a:t>
            </a:r>
          </a:p>
          <a:p>
            <a:pPr marL="228600" indent="-228600" algn="l">
              <a:spcBef>
                <a:spcPts val="300"/>
              </a:spcBef>
              <a:buAutoNum type="arabicParenR"/>
            </a:pPr>
            <a:r>
              <a:rPr lang="en-GB" sz="800" dirty="0">
                <a:solidFill>
                  <a:schemeClr val="bg1"/>
                </a:solidFill>
                <a:latin typeface="+mj-lt"/>
                <a:cs typeface="Arial" pitchFamily="34" charset="0"/>
                <a:hlinkClick r:id="rId4">
                  <a:extLst>
                    <a:ext uri="{A12FA001-AC4F-418D-AE19-62706E023703}">
                      <ahyp:hlinkClr xmlns:ahyp="http://schemas.microsoft.com/office/drawing/2018/hyperlinkcolor" val="tx"/>
                    </a:ext>
                  </a:extLst>
                </a:hlinkClick>
              </a:rPr>
              <a:t>https://link.edgepilot.com/s/67f68721/ecxOvtDsBECT3n7RjIzvhg?u=https://www.alzheimer-europe.org/Policy/Glasgow-Declaration-2014</a:t>
            </a:r>
            <a:endParaRPr lang="en-GB" sz="800" dirty="0">
              <a:solidFill>
                <a:schemeClr val="bg1"/>
              </a:solidFill>
              <a:latin typeface="+mj-lt"/>
              <a:cs typeface="Arial" pitchFamily="34" charset="0"/>
            </a:endParaRPr>
          </a:p>
          <a:p>
            <a:pPr marL="228600" indent="-228600" algn="l">
              <a:spcBef>
                <a:spcPts val="300"/>
              </a:spcBef>
              <a:buAutoNum type="arabicParenR" startAt="2"/>
            </a:pPr>
            <a:r>
              <a:rPr lang="en-GB" sz="800" dirty="0">
                <a:solidFill>
                  <a:schemeClr val="bg1"/>
                </a:solidFill>
                <a:latin typeface="+mj-lt"/>
                <a:cs typeface="Arial" pitchFamily="34" charset="0"/>
                <a:hlinkClick r:id="rId5">
                  <a:extLst>
                    <a:ext uri="{A12FA001-AC4F-418D-AE19-62706E023703}">
                      <ahyp:hlinkClr xmlns:ahyp="http://schemas.microsoft.com/office/drawing/2018/hyperlinkcolor" val="tx"/>
                    </a:ext>
                  </a:extLst>
                </a:hlinkClick>
              </a:rPr>
              <a:t>https://link.edgepilot.com/s/8d37d66b/NmKURNiXoUaKCjtzSUiWhQ?u=https://www.dementiaaction.org.uk/nationaldementiadeclaration</a:t>
            </a:r>
            <a:endParaRPr lang="en-GB" sz="800" dirty="0">
              <a:solidFill>
                <a:schemeClr val="bg1"/>
              </a:solidFill>
              <a:latin typeface="+mj-lt"/>
              <a:cs typeface="Arial" pitchFamily="34" charset="0"/>
            </a:endParaRPr>
          </a:p>
        </p:txBody>
      </p:sp>
    </p:spTree>
    <p:extLst>
      <p:ext uri="{BB962C8B-B14F-4D97-AF65-F5344CB8AC3E}">
        <p14:creationId xmlns:p14="http://schemas.microsoft.com/office/powerpoint/2010/main" val="2528113603"/>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54BC13-3D94-4322-A0B8-71B8A6DC92C4}"/>
              </a:ext>
            </a:extLst>
          </p:cNvPr>
          <p:cNvSpPr>
            <a:spLocks noGrp="1"/>
          </p:cNvSpPr>
          <p:nvPr>
            <p:ph type="title"/>
          </p:nvPr>
        </p:nvSpPr>
        <p:spPr>
          <a:xfrm>
            <a:off x="338897" y="465539"/>
            <a:ext cx="10021172" cy="403229"/>
          </a:xfrm>
        </p:spPr>
        <p:txBody>
          <a:bodyPr/>
          <a:lstStyle/>
          <a:p>
            <a:r>
              <a:rPr lang="en-GB">
                <a:solidFill>
                  <a:srgbClr val="F7BD0B"/>
                </a:solidFill>
              </a:rPr>
              <a:t>Wellbeing, risk reduction, delaying onset, raising awareness and understanding</a:t>
            </a:r>
          </a:p>
        </p:txBody>
      </p:sp>
      <p:sp>
        <p:nvSpPr>
          <p:cNvPr id="4" name="Rectangle 3">
            <a:extLst>
              <a:ext uri="{FF2B5EF4-FFF2-40B4-BE49-F238E27FC236}">
                <a16:creationId xmlns:a16="http://schemas.microsoft.com/office/drawing/2014/main" id="{8CF22991-941A-4332-AE96-7E1BE7DC1223}"/>
              </a:ext>
            </a:extLst>
          </p:cNvPr>
          <p:cNvSpPr/>
          <p:nvPr/>
        </p:nvSpPr>
        <p:spPr>
          <a:xfrm>
            <a:off x="338896" y="962910"/>
            <a:ext cx="11587822" cy="830997"/>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a:solidFill>
                  <a:srgbClr val="F7BD0B"/>
                </a:solidFill>
                <a:latin typeface="Century Gothic"/>
              </a:rPr>
              <a:t>Creating dementia friendly communities, making dementia</a:t>
            </a:r>
            <a:r>
              <a:rPr kumimoji="0" lang="en-GB" sz="1200" b="1" u="none" strike="noStrike" kern="1200" cap="none" spc="0" normalizeH="0" baseline="0" noProof="0">
                <a:ln>
                  <a:noFill/>
                </a:ln>
                <a:solidFill>
                  <a:srgbClr val="F7BD0B"/>
                </a:solidFill>
                <a:effectLst/>
                <a:uLnTx/>
                <a:uFillTx/>
                <a:latin typeface="Century Gothic"/>
                <a:ea typeface="+mn-ea"/>
                <a:cs typeface="+mn-cs"/>
              </a:rPr>
              <a:t> everybody's business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i="1" u="none" strike="noStrike" kern="1200" cap="none" spc="0" normalizeH="0" baseline="0" noProof="0">
                <a:ln>
                  <a:noFill/>
                </a:ln>
                <a:solidFill>
                  <a:srgbClr val="000000"/>
                </a:solidFill>
                <a:effectLst/>
                <a:uLnTx/>
                <a:uFillTx/>
                <a:latin typeface="Century Gothic"/>
                <a:ea typeface="+mn-ea"/>
                <a:cs typeface="+mn-cs"/>
              </a:rPr>
              <a:t>We have the right to continue with day-to-day and family life, without discrimination or unfair cost, to be accepted and included in our communities and not live in isolation or loneliness.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1" i="0" u="none" strike="noStrike" kern="1200" cap="none" spc="0" normalizeH="0" baseline="0" noProof="0">
                <a:ln>
                  <a:noFill/>
                </a:ln>
                <a:solidFill>
                  <a:srgbClr val="000000"/>
                </a:solidFill>
                <a:effectLst/>
                <a:uLnTx/>
                <a:uFillTx/>
                <a:latin typeface="Century Gothic"/>
                <a:ea typeface="+mn-ea"/>
                <a:cs typeface="+mn-cs"/>
              </a:rPr>
              <a:t>What we are doing and our plans in this area:</a:t>
            </a:r>
            <a:r>
              <a:rPr kumimoji="0" lang="en-GB" sz="1200" b="0" i="0" u="none" strike="noStrike" kern="1200" cap="none" spc="0" normalizeH="0" baseline="0" noProof="0">
                <a:ln>
                  <a:noFill/>
                </a:ln>
                <a:solidFill>
                  <a:srgbClr val="000000"/>
                </a:solidFill>
                <a:effectLst/>
                <a:uLnTx/>
                <a:uFillTx/>
                <a:latin typeface="Century Gothic"/>
                <a:ea typeface="+mn-ea"/>
                <a:cs typeface="+mn-cs"/>
              </a:rPr>
              <a:t>			</a:t>
            </a:r>
          </a:p>
        </p:txBody>
      </p:sp>
      <p:graphicFrame>
        <p:nvGraphicFramePr>
          <p:cNvPr id="5" name="Table 5">
            <a:extLst>
              <a:ext uri="{FF2B5EF4-FFF2-40B4-BE49-F238E27FC236}">
                <a16:creationId xmlns:a16="http://schemas.microsoft.com/office/drawing/2014/main" id="{B384CE5B-97C3-48E0-80C1-D1A02DE93747}"/>
              </a:ext>
            </a:extLst>
          </p:cNvPr>
          <p:cNvGraphicFramePr>
            <a:graphicFrameLocks noGrp="1"/>
          </p:cNvGraphicFramePr>
          <p:nvPr>
            <p:extLst>
              <p:ext uri="{D42A27DB-BD31-4B8C-83A1-F6EECF244321}">
                <p14:modId xmlns:p14="http://schemas.microsoft.com/office/powerpoint/2010/main" val="216654714"/>
              </p:ext>
            </p:extLst>
          </p:nvPr>
        </p:nvGraphicFramePr>
        <p:xfrm>
          <a:off x="374983" y="1888049"/>
          <a:ext cx="11515647" cy="4419600"/>
        </p:xfrm>
        <a:graphic>
          <a:graphicData uri="http://schemas.openxmlformats.org/drawingml/2006/table">
            <a:tbl>
              <a:tblPr firstRow="1" bandRow="1">
                <a:effectLst>
                  <a:outerShdw blurRad="50800" dist="38100" dir="5400000" algn="t" rotWithShape="0">
                    <a:prstClr val="black">
                      <a:alpha val="40000"/>
                    </a:prstClr>
                  </a:outerShdw>
                </a:effectLst>
                <a:tableStyleId>{69CF1AB2-1976-4502-BF36-3FF5EA218861}</a:tableStyleId>
              </a:tblPr>
              <a:tblGrid>
                <a:gridCol w="1516574">
                  <a:extLst>
                    <a:ext uri="{9D8B030D-6E8A-4147-A177-3AD203B41FA5}">
                      <a16:colId xmlns:a16="http://schemas.microsoft.com/office/drawing/2014/main" val="404409359"/>
                    </a:ext>
                  </a:extLst>
                </a:gridCol>
                <a:gridCol w="9999073">
                  <a:extLst>
                    <a:ext uri="{9D8B030D-6E8A-4147-A177-3AD203B41FA5}">
                      <a16:colId xmlns:a16="http://schemas.microsoft.com/office/drawing/2014/main" val="3996760154"/>
                    </a:ext>
                  </a:extLst>
                </a:gridCol>
              </a:tblGrid>
              <a:tr h="370840">
                <a:tc>
                  <a:txBody>
                    <a:bodyPr/>
                    <a:lstStyle/>
                    <a:p>
                      <a:r>
                        <a:rPr lang="en-GB" sz="1000" b="1">
                          <a:solidFill>
                            <a:schemeClr val="bg1"/>
                          </a:solidFill>
                          <a:latin typeface="+mj-lt"/>
                        </a:rPr>
                        <a:t>Implementation of the Good Work framework – Training for </a:t>
                      </a:r>
                      <a:r>
                        <a:rPr lang="en-GB" sz="1000" b="1" u="sng">
                          <a:solidFill>
                            <a:schemeClr val="bg1"/>
                          </a:solidFill>
                          <a:latin typeface="+mj-lt"/>
                        </a:rPr>
                        <a:t>ALL</a:t>
                      </a:r>
                    </a:p>
                  </a:txBody>
                  <a:tcPr>
                    <a:lnL w="19050" cap="flat" cmpd="sng" algn="ctr">
                      <a:solidFill>
                        <a:schemeClr val="bg2"/>
                      </a:solidFill>
                      <a:prstDash val="solid"/>
                      <a:round/>
                      <a:headEnd type="none" w="med" len="med"/>
                      <a:tailEnd type="none" w="med" len="med"/>
                    </a:lnL>
                    <a:lnR w="19050" cap="flat" cmpd="sng" algn="ctr">
                      <a:solidFill>
                        <a:schemeClr val="bg2"/>
                      </a:solidFill>
                      <a:prstDash val="solid"/>
                      <a:round/>
                      <a:headEnd type="none" w="med" len="med"/>
                      <a:tailEnd type="none" w="med" len="med"/>
                    </a:lnR>
                    <a:lnT w="19050" cap="flat" cmpd="sng" algn="ctr">
                      <a:solidFill>
                        <a:schemeClr val="bg2"/>
                      </a:solidFill>
                      <a:prstDash val="solid"/>
                      <a:round/>
                      <a:headEnd type="none" w="med" len="med"/>
                      <a:tailEnd type="none" w="med" len="med"/>
                    </a:lnT>
                    <a:lnB w="1905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solidFill>
                      <a:srgbClr val="FFFDE5"/>
                    </a:solidFill>
                  </a:tcPr>
                </a:tc>
                <a:tc>
                  <a:txBody>
                    <a:bodyPr/>
                    <a:lstStyle/>
                    <a:p>
                      <a:pPr marL="285750" indent="-285750">
                        <a:buFont typeface="Arial" panose="020B0604020202020204" pitchFamily="34" charset="0"/>
                        <a:buChar char="•"/>
                      </a:pPr>
                      <a:r>
                        <a:rPr lang="en-GB" sz="1000" b="1" dirty="0">
                          <a:solidFill>
                            <a:schemeClr val="bg1"/>
                          </a:solidFill>
                          <a:latin typeface="+mj-lt"/>
                        </a:rPr>
                        <a:t>Refresh</a:t>
                      </a:r>
                      <a:r>
                        <a:rPr lang="en-GB" sz="1000" b="0" dirty="0">
                          <a:solidFill>
                            <a:schemeClr val="bg1"/>
                          </a:solidFill>
                          <a:latin typeface="+mj-lt"/>
                        </a:rPr>
                        <a:t> the </a:t>
                      </a:r>
                      <a:r>
                        <a:rPr lang="en-GB" sz="1000" b="1" dirty="0">
                          <a:solidFill>
                            <a:schemeClr val="bg1"/>
                          </a:solidFill>
                          <a:latin typeface="+mj-lt"/>
                        </a:rPr>
                        <a:t>West Wales learning needs analysis training framework</a:t>
                      </a:r>
                      <a:r>
                        <a:rPr lang="en-GB" sz="1000" b="0" dirty="0">
                          <a:solidFill>
                            <a:schemeClr val="bg1"/>
                          </a:solidFill>
                          <a:latin typeface="+mj-lt"/>
                        </a:rPr>
                        <a:t> and work with </a:t>
                      </a:r>
                      <a:r>
                        <a:rPr lang="en-GB" sz="1000" b="1" dirty="0">
                          <a:solidFill>
                            <a:schemeClr val="bg1"/>
                          </a:solidFill>
                          <a:latin typeface="+mj-lt"/>
                        </a:rPr>
                        <a:t>partners</a:t>
                      </a:r>
                      <a:r>
                        <a:rPr lang="en-GB" sz="1000" b="0" dirty="0">
                          <a:solidFill>
                            <a:schemeClr val="bg1"/>
                          </a:solidFill>
                          <a:latin typeface="+mj-lt"/>
                        </a:rPr>
                        <a:t> to </a:t>
                      </a:r>
                      <a:r>
                        <a:rPr lang="en-GB" sz="1000" b="1" dirty="0">
                          <a:solidFill>
                            <a:schemeClr val="bg1"/>
                          </a:solidFill>
                          <a:latin typeface="+mj-lt"/>
                        </a:rPr>
                        <a:t>implement it. </a:t>
                      </a:r>
                      <a:r>
                        <a:rPr lang="en-GB" sz="1000" b="0" dirty="0">
                          <a:solidFill>
                            <a:schemeClr val="bg1"/>
                          </a:solidFill>
                          <a:latin typeface="+mj-lt"/>
                        </a:rPr>
                        <a:t>Ensuring that</a:t>
                      </a:r>
                      <a:r>
                        <a:rPr lang="en-GB" sz="1000" b="1" dirty="0">
                          <a:solidFill>
                            <a:schemeClr val="bg1"/>
                          </a:solidFill>
                          <a:latin typeface="+mj-lt"/>
                        </a:rPr>
                        <a:t> training provided </a:t>
                      </a:r>
                      <a:r>
                        <a:rPr lang="en-GB" sz="1000" b="0" dirty="0">
                          <a:solidFill>
                            <a:schemeClr val="bg1"/>
                          </a:solidFill>
                          <a:latin typeface="+mj-lt"/>
                        </a:rPr>
                        <a:t>is </a:t>
                      </a:r>
                      <a:r>
                        <a:rPr lang="en-GB" sz="1000" b="1" dirty="0">
                          <a:solidFill>
                            <a:schemeClr val="bg1"/>
                          </a:solidFill>
                          <a:latin typeface="+mj-lt"/>
                        </a:rPr>
                        <a:t>evidence and rights based approach where appropriate </a:t>
                      </a:r>
                      <a:r>
                        <a:rPr lang="en-GB" sz="1000" b="0" dirty="0">
                          <a:solidFill>
                            <a:schemeClr val="bg1"/>
                          </a:solidFill>
                          <a:latin typeface="+mj-lt"/>
                        </a:rPr>
                        <a:t>and to also build</a:t>
                      </a:r>
                      <a:r>
                        <a:rPr lang="en-GB" sz="1000" b="1" dirty="0">
                          <a:solidFill>
                            <a:schemeClr val="bg1"/>
                          </a:solidFill>
                          <a:latin typeface="+mj-lt"/>
                        </a:rPr>
                        <a:t> </a:t>
                      </a:r>
                      <a:r>
                        <a:rPr lang="en-GB" sz="1000" b="0" dirty="0">
                          <a:solidFill>
                            <a:schemeClr val="bg1"/>
                          </a:solidFill>
                          <a:latin typeface="+mj-lt"/>
                        </a:rPr>
                        <a:t>in</a:t>
                      </a:r>
                      <a:r>
                        <a:rPr lang="en-GB" sz="1000" b="1" dirty="0">
                          <a:solidFill>
                            <a:schemeClr val="bg1"/>
                          </a:solidFill>
                          <a:latin typeface="+mj-lt"/>
                        </a:rPr>
                        <a:t> training provided </a:t>
                      </a:r>
                      <a:r>
                        <a:rPr lang="en-GB" sz="1000" b="0" dirty="0">
                          <a:solidFill>
                            <a:schemeClr val="bg1"/>
                          </a:solidFill>
                          <a:latin typeface="+mj-lt"/>
                        </a:rPr>
                        <a:t>by the </a:t>
                      </a:r>
                      <a:r>
                        <a:rPr lang="en-GB" sz="1000" b="1" dirty="0">
                          <a:solidFill>
                            <a:schemeClr val="bg1"/>
                          </a:solidFill>
                          <a:latin typeface="+mj-lt"/>
                        </a:rPr>
                        <a:t>Welsh Government </a:t>
                      </a:r>
                      <a:r>
                        <a:rPr lang="en-GB" sz="1000" b="0" dirty="0">
                          <a:solidFill>
                            <a:schemeClr val="bg1"/>
                          </a:solidFill>
                          <a:latin typeface="+mj-lt"/>
                        </a:rPr>
                        <a:t>to help </a:t>
                      </a:r>
                      <a:r>
                        <a:rPr lang="en-GB" sz="1000" b="1" dirty="0">
                          <a:solidFill>
                            <a:schemeClr val="bg1"/>
                          </a:solidFill>
                          <a:latin typeface="+mj-lt"/>
                        </a:rPr>
                        <a:t>achieve </a:t>
                      </a:r>
                      <a:r>
                        <a:rPr lang="en-GB" sz="1000" b="0" dirty="0">
                          <a:solidFill>
                            <a:schemeClr val="bg1"/>
                          </a:solidFill>
                          <a:latin typeface="+mj-lt"/>
                        </a:rPr>
                        <a:t>the</a:t>
                      </a:r>
                      <a:r>
                        <a:rPr lang="en-GB" sz="1000" b="1" dirty="0">
                          <a:solidFill>
                            <a:schemeClr val="bg1"/>
                          </a:solidFill>
                          <a:latin typeface="+mj-lt"/>
                        </a:rPr>
                        <a:t> implementation </a:t>
                      </a:r>
                      <a:r>
                        <a:rPr lang="en-GB" sz="1000" b="0" dirty="0">
                          <a:solidFill>
                            <a:schemeClr val="bg1"/>
                          </a:solidFill>
                          <a:latin typeface="+mj-lt"/>
                        </a:rPr>
                        <a:t>of the </a:t>
                      </a:r>
                      <a:r>
                        <a:rPr lang="en-GB" sz="1000" b="1" dirty="0">
                          <a:solidFill>
                            <a:schemeClr val="bg1"/>
                          </a:solidFill>
                          <a:latin typeface="+mj-lt"/>
                        </a:rPr>
                        <a:t>All Wales Dementia Care Pathway of Standards (AWDCPS) </a:t>
                      </a:r>
                    </a:p>
                    <a:p>
                      <a:pPr marL="285750" indent="-285750">
                        <a:buFont typeface="Arial" panose="020B0604020202020204" pitchFamily="34" charset="0"/>
                        <a:buChar char="•"/>
                      </a:pPr>
                      <a:r>
                        <a:rPr lang="en-GB" sz="1000" b="1" dirty="0">
                          <a:solidFill>
                            <a:schemeClr val="bg1"/>
                          </a:solidFill>
                          <a:latin typeface="+mj-lt"/>
                        </a:rPr>
                        <a:t>All staff, </a:t>
                      </a:r>
                      <a:r>
                        <a:rPr lang="en-GB" sz="1000" b="0" dirty="0">
                          <a:solidFill>
                            <a:schemeClr val="bg1"/>
                          </a:solidFill>
                          <a:latin typeface="+mj-lt"/>
                        </a:rPr>
                        <a:t>including those in everyday services and services such </a:t>
                      </a:r>
                      <a:r>
                        <a:rPr lang="en-GB" sz="1000" b="1" dirty="0">
                          <a:solidFill>
                            <a:schemeClr val="bg1"/>
                          </a:solidFill>
                          <a:latin typeface="+mj-lt"/>
                        </a:rPr>
                        <a:t>as domiciliary care and care homes, </a:t>
                      </a:r>
                      <a:r>
                        <a:rPr lang="en-GB" sz="1000" b="0" dirty="0">
                          <a:solidFill>
                            <a:schemeClr val="bg1"/>
                          </a:solidFill>
                          <a:latin typeface="+mj-lt"/>
                        </a:rPr>
                        <a:t>to be </a:t>
                      </a:r>
                      <a:r>
                        <a:rPr lang="en-GB" sz="1000" b="1" dirty="0">
                          <a:solidFill>
                            <a:schemeClr val="bg1"/>
                          </a:solidFill>
                          <a:latin typeface="+mj-lt"/>
                        </a:rPr>
                        <a:t>trained to recognise </a:t>
                      </a:r>
                      <a:r>
                        <a:rPr lang="en-GB" sz="1000" b="0" dirty="0">
                          <a:solidFill>
                            <a:schemeClr val="bg1"/>
                          </a:solidFill>
                          <a:latin typeface="+mj-lt"/>
                        </a:rPr>
                        <a:t>the </a:t>
                      </a:r>
                      <a:r>
                        <a:rPr lang="en-GB" sz="1000" b="1" dirty="0">
                          <a:solidFill>
                            <a:schemeClr val="bg1"/>
                          </a:solidFill>
                          <a:latin typeface="+mj-lt"/>
                        </a:rPr>
                        <a:t>signs of dementia</a:t>
                      </a:r>
                      <a:r>
                        <a:rPr lang="en-GB" sz="1000" b="0" dirty="0">
                          <a:solidFill>
                            <a:schemeClr val="bg1"/>
                          </a:solidFill>
                          <a:latin typeface="+mj-lt"/>
                        </a:rPr>
                        <a:t> and be trained in </a:t>
                      </a:r>
                      <a:r>
                        <a:rPr lang="en-GB" sz="1000" b="1" dirty="0">
                          <a:solidFill>
                            <a:schemeClr val="bg1"/>
                          </a:solidFill>
                          <a:latin typeface="+mj-lt"/>
                        </a:rPr>
                        <a:t>how best to support PLWD</a:t>
                      </a:r>
                      <a:r>
                        <a:rPr lang="en-GB" sz="1000" b="0" dirty="0">
                          <a:solidFill>
                            <a:schemeClr val="bg1"/>
                          </a:solidFill>
                          <a:latin typeface="+mj-lt"/>
                        </a:rPr>
                        <a:t> - appropriate to the level of contact - from </a:t>
                      </a:r>
                      <a:r>
                        <a:rPr lang="en-GB" sz="1000" b="1" dirty="0">
                          <a:solidFill>
                            <a:schemeClr val="bg1"/>
                          </a:solidFill>
                          <a:latin typeface="+mj-lt"/>
                        </a:rPr>
                        <a:t>basic understanding </a:t>
                      </a:r>
                      <a:r>
                        <a:rPr lang="en-GB" sz="1000" b="0" dirty="0">
                          <a:solidFill>
                            <a:schemeClr val="bg1"/>
                          </a:solidFill>
                          <a:latin typeface="+mj-lt"/>
                        </a:rPr>
                        <a:t>to </a:t>
                      </a:r>
                      <a:r>
                        <a:rPr lang="en-GB" sz="1000" b="1" dirty="0">
                          <a:solidFill>
                            <a:schemeClr val="bg1"/>
                          </a:solidFill>
                          <a:latin typeface="+mj-lt"/>
                        </a:rPr>
                        <a:t>managing behavioural expression of unmet need </a:t>
                      </a:r>
                      <a:r>
                        <a:rPr lang="en-GB" sz="1000" b="0" dirty="0">
                          <a:solidFill>
                            <a:schemeClr val="bg1"/>
                          </a:solidFill>
                          <a:latin typeface="+mj-lt"/>
                        </a:rPr>
                        <a:t>- enabling generic services (e.g. </a:t>
                      </a:r>
                      <a:r>
                        <a:rPr lang="en-GB" sz="1000" b="1" dirty="0">
                          <a:solidFill>
                            <a:schemeClr val="bg1"/>
                          </a:solidFill>
                          <a:latin typeface="+mj-lt"/>
                        </a:rPr>
                        <a:t>social work, personal assistants, domiciliary care, care homes, district nursing, OT, physio etc.</a:t>
                      </a:r>
                      <a:r>
                        <a:rPr lang="en-GB" sz="1000" b="0" dirty="0">
                          <a:solidFill>
                            <a:schemeClr val="bg1"/>
                          </a:solidFill>
                          <a:latin typeface="+mj-lt"/>
                        </a:rPr>
                        <a:t>) to </a:t>
                      </a:r>
                      <a:r>
                        <a:rPr lang="en-GB" sz="1000" b="1" dirty="0">
                          <a:solidFill>
                            <a:schemeClr val="bg1"/>
                          </a:solidFill>
                          <a:latin typeface="+mj-lt"/>
                        </a:rPr>
                        <a:t>support</a:t>
                      </a:r>
                      <a:r>
                        <a:rPr lang="en-GB" sz="1000" b="0" dirty="0">
                          <a:solidFill>
                            <a:schemeClr val="bg1"/>
                          </a:solidFill>
                          <a:latin typeface="+mj-lt"/>
                        </a:rPr>
                        <a:t> </a:t>
                      </a:r>
                      <a:r>
                        <a:rPr lang="en-GB" sz="1000" b="1" dirty="0">
                          <a:solidFill>
                            <a:schemeClr val="bg1"/>
                          </a:solidFill>
                          <a:latin typeface="+mj-lt"/>
                        </a:rPr>
                        <a:t>PLWD especially for those who are deaf, blind and Welsh speakers</a:t>
                      </a:r>
                    </a:p>
                    <a:p>
                      <a:pPr marL="285750" indent="-285750">
                        <a:buFont typeface="Arial" panose="020B0604020202020204" pitchFamily="34" charset="0"/>
                        <a:buChar char="•"/>
                      </a:pPr>
                      <a:r>
                        <a:rPr lang="en-GB" sz="1000" b="1" dirty="0">
                          <a:solidFill>
                            <a:schemeClr val="bg1"/>
                          </a:solidFill>
                          <a:latin typeface="+mj-lt"/>
                        </a:rPr>
                        <a:t>Training for all staff </a:t>
                      </a:r>
                      <a:r>
                        <a:rPr lang="en-GB" sz="1000" b="0" dirty="0">
                          <a:solidFill>
                            <a:schemeClr val="bg1"/>
                          </a:solidFill>
                          <a:latin typeface="+mj-lt"/>
                        </a:rPr>
                        <a:t>in basic understanding to </a:t>
                      </a:r>
                      <a:r>
                        <a:rPr lang="en-GB" sz="1000" b="1" dirty="0">
                          <a:solidFill>
                            <a:schemeClr val="bg1"/>
                          </a:solidFill>
                          <a:latin typeface="+mj-lt"/>
                        </a:rPr>
                        <a:t>managing person centred care/behavioural expression of unmet need - enabling people to recognise signs, what to expect to support PLWD</a:t>
                      </a:r>
                    </a:p>
                    <a:p>
                      <a:pPr marL="285750" indent="-285750">
                        <a:buFont typeface="Arial" panose="020B0604020202020204" pitchFamily="34" charset="0"/>
                        <a:buChar char="•"/>
                      </a:pPr>
                      <a:r>
                        <a:rPr lang="en-GB" sz="1000" b="1" dirty="0">
                          <a:solidFill>
                            <a:schemeClr val="bg1"/>
                          </a:solidFill>
                          <a:latin typeface="+mj-lt"/>
                        </a:rPr>
                        <a:t>Arrange </a:t>
                      </a:r>
                      <a:r>
                        <a:rPr lang="en-GB" sz="1000" b="0" dirty="0">
                          <a:solidFill>
                            <a:schemeClr val="bg1"/>
                          </a:solidFill>
                          <a:latin typeface="+mj-lt"/>
                        </a:rPr>
                        <a:t>for those </a:t>
                      </a:r>
                      <a:r>
                        <a:rPr lang="en-GB" sz="1000" b="1" dirty="0">
                          <a:solidFill>
                            <a:schemeClr val="bg1"/>
                          </a:solidFill>
                          <a:latin typeface="+mj-lt"/>
                        </a:rPr>
                        <a:t>professionals </a:t>
                      </a:r>
                      <a:r>
                        <a:rPr lang="en-GB" sz="1000" b="0" dirty="0">
                          <a:solidFill>
                            <a:schemeClr val="bg1"/>
                          </a:solidFill>
                          <a:latin typeface="+mj-lt"/>
                        </a:rPr>
                        <a:t>who are </a:t>
                      </a:r>
                      <a:r>
                        <a:rPr lang="en-GB" sz="1000" b="1" dirty="0">
                          <a:solidFill>
                            <a:schemeClr val="bg1"/>
                          </a:solidFill>
                          <a:latin typeface="+mj-lt"/>
                        </a:rPr>
                        <a:t>interested </a:t>
                      </a:r>
                      <a:r>
                        <a:rPr lang="en-GB" sz="1000" b="0" dirty="0">
                          <a:solidFill>
                            <a:schemeClr val="bg1"/>
                          </a:solidFill>
                          <a:latin typeface="+mj-lt"/>
                        </a:rPr>
                        <a:t>to be </a:t>
                      </a:r>
                      <a:r>
                        <a:rPr lang="en-GB" sz="1000" b="1" dirty="0">
                          <a:solidFill>
                            <a:schemeClr val="bg1"/>
                          </a:solidFill>
                          <a:latin typeface="+mj-lt"/>
                        </a:rPr>
                        <a:t>trained </a:t>
                      </a:r>
                      <a:r>
                        <a:rPr lang="en-GB" sz="1000" b="0" dirty="0">
                          <a:solidFill>
                            <a:schemeClr val="bg1"/>
                          </a:solidFill>
                          <a:latin typeface="+mj-lt"/>
                        </a:rPr>
                        <a:t>through the </a:t>
                      </a:r>
                      <a:r>
                        <a:rPr lang="en-GB" sz="1000" b="1" dirty="0">
                          <a:solidFill>
                            <a:schemeClr val="bg1"/>
                          </a:solidFill>
                          <a:latin typeface="+mj-lt"/>
                        </a:rPr>
                        <a:t>All Wales faculty dementia diagnosis course </a:t>
                      </a:r>
                      <a:r>
                        <a:rPr lang="en-GB" sz="1000" b="0" dirty="0">
                          <a:solidFill>
                            <a:schemeClr val="bg1"/>
                          </a:solidFill>
                          <a:latin typeface="+mj-lt"/>
                        </a:rPr>
                        <a:t>which is </a:t>
                      </a:r>
                      <a:r>
                        <a:rPr lang="en-GB" sz="1000" b="1" dirty="0">
                          <a:solidFill>
                            <a:schemeClr val="bg1"/>
                          </a:solidFill>
                          <a:latin typeface="+mj-lt"/>
                        </a:rPr>
                        <a:t>available for all professionals – consider if a bespoke regional training would be appropriate for the West Wales region</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000" b="0" i="0" u="none" strike="noStrike" kern="1200" cap="none" spc="0" normalizeH="0" baseline="0" noProof="0" dirty="0">
                          <a:ln>
                            <a:noFill/>
                          </a:ln>
                          <a:solidFill>
                            <a:srgbClr val="000000"/>
                          </a:solidFill>
                          <a:effectLst/>
                          <a:uLnTx/>
                          <a:uFillTx/>
                          <a:latin typeface="Century Gothic"/>
                          <a:ea typeface="+mn-ea"/>
                          <a:cs typeface="+mn-cs"/>
                        </a:rPr>
                        <a:t>Ensure there is access to </a:t>
                      </a:r>
                      <a:r>
                        <a:rPr kumimoji="0" lang="en-GB" sz="1000" b="1" i="0" u="none" strike="noStrike" kern="1200" cap="none" spc="0" normalizeH="0" baseline="0" noProof="0" dirty="0">
                          <a:ln>
                            <a:noFill/>
                          </a:ln>
                          <a:solidFill>
                            <a:srgbClr val="000000"/>
                          </a:solidFill>
                          <a:effectLst/>
                          <a:uLnTx/>
                          <a:uFillTx/>
                          <a:latin typeface="Century Gothic"/>
                          <a:ea typeface="+mn-ea"/>
                          <a:cs typeface="+mn-cs"/>
                        </a:rPr>
                        <a:t>training in behavioural interventions</a:t>
                      </a:r>
                      <a:r>
                        <a:rPr kumimoji="0" lang="en-GB" sz="1000" b="0" i="0" u="none" strike="noStrike" kern="1200" cap="none" spc="0" normalizeH="0" baseline="0" noProof="0" dirty="0">
                          <a:ln>
                            <a:noFill/>
                          </a:ln>
                          <a:solidFill>
                            <a:srgbClr val="000000"/>
                          </a:solidFill>
                          <a:effectLst/>
                          <a:uLnTx/>
                          <a:uFillTx/>
                          <a:latin typeface="Century Gothic"/>
                          <a:ea typeface="+mn-ea"/>
                          <a:cs typeface="+mn-cs"/>
                        </a:rPr>
                        <a:t> for </a:t>
                      </a:r>
                      <a:r>
                        <a:rPr kumimoji="0" lang="en-GB" sz="1000" b="1" i="0" u="none" strike="noStrike" kern="1200" cap="none" spc="0" normalizeH="0" baseline="0" noProof="0" dirty="0">
                          <a:ln>
                            <a:noFill/>
                          </a:ln>
                          <a:solidFill>
                            <a:srgbClr val="000000"/>
                          </a:solidFill>
                          <a:effectLst/>
                          <a:uLnTx/>
                          <a:uFillTx/>
                          <a:latin typeface="Century Gothic"/>
                          <a:ea typeface="+mn-ea"/>
                          <a:cs typeface="+mn-cs"/>
                        </a:rPr>
                        <a:t>carers and domiciliary care providers</a:t>
                      </a:r>
                      <a:r>
                        <a:rPr kumimoji="0" lang="en-GB" sz="1000" b="0" i="0" u="none" strike="noStrike" kern="1200" cap="none" spc="0" normalizeH="0" baseline="0" noProof="0" dirty="0">
                          <a:ln>
                            <a:noFill/>
                          </a:ln>
                          <a:solidFill>
                            <a:srgbClr val="000000"/>
                          </a:solidFill>
                          <a:effectLst/>
                          <a:uLnTx/>
                          <a:uFillTx/>
                          <a:latin typeface="Century Gothic"/>
                          <a:ea typeface="+mn-ea"/>
                          <a:cs typeface="+mn-cs"/>
                        </a:rPr>
                        <a:t> – </a:t>
                      </a:r>
                      <a:r>
                        <a:rPr kumimoji="0" lang="en-GB" sz="1000" b="1" i="0" u="none" strike="noStrike" kern="1200" cap="none" spc="0" normalizeH="0" baseline="0" noProof="0" dirty="0">
                          <a:ln>
                            <a:noFill/>
                          </a:ln>
                          <a:solidFill>
                            <a:srgbClr val="000000"/>
                          </a:solidFill>
                          <a:effectLst/>
                          <a:uLnTx/>
                          <a:uFillTx/>
                          <a:latin typeface="Century Gothic"/>
                          <a:ea typeface="+mn-ea"/>
                          <a:cs typeface="+mn-cs"/>
                        </a:rPr>
                        <a:t>preventing unnecessary residential placements</a:t>
                      </a:r>
                      <a:endParaRPr lang="en-GB" sz="1000" b="1" dirty="0">
                        <a:solidFill>
                          <a:schemeClr val="bg1"/>
                        </a:solidFill>
                        <a:latin typeface="+mj-lt"/>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GB" sz="800" b="0" i="0" u="sng" strike="noStrike" kern="1200" cap="none" spc="0" normalizeH="0" baseline="0" noProof="0" dirty="0">
                          <a:ln>
                            <a:noFill/>
                          </a:ln>
                          <a:solidFill>
                            <a:srgbClr val="000000"/>
                          </a:solidFill>
                          <a:effectLst/>
                          <a:uLnTx/>
                          <a:uFillTx/>
                          <a:latin typeface="Century Gothic"/>
                          <a:ea typeface="+mn-ea"/>
                          <a:cs typeface="+mn-cs"/>
                        </a:rPr>
                        <a:t>All Wales Dementia Care Pathway of Standards (AWDCPS)</a:t>
                      </a:r>
                      <a:endParaRPr lang="en-GB" sz="1000" b="1" dirty="0">
                        <a:solidFill>
                          <a:schemeClr val="bg1"/>
                        </a:solidFill>
                        <a:latin typeface="+mj-lt"/>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800" b="1" i="0" u="none" strike="noStrike" kern="1200" cap="none" spc="0" normalizeH="0" baseline="0" noProof="0" dirty="0">
                          <a:ln>
                            <a:noFill/>
                          </a:ln>
                          <a:solidFill>
                            <a:srgbClr val="000000"/>
                          </a:solidFill>
                          <a:effectLst/>
                          <a:uLnTx/>
                          <a:uFillTx/>
                          <a:latin typeface="Century Gothic"/>
                          <a:ea typeface="+mn-ea"/>
                          <a:cs typeface="+mn-cs"/>
                        </a:rPr>
                        <a:t>Within 12 weeks </a:t>
                      </a:r>
                      <a:r>
                        <a:rPr kumimoji="0" lang="en-GB" sz="800" b="0" i="0" u="none" strike="noStrike" kern="1200" cap="none" spc="0" normalizeH="0" baseline="0" noProof="0" dirty="0">
                          <a:ln>
                            <a:noFill/>
                          </a:ln>
                          <a:solidFill>
                            <a:srgbClr val="000000"/>
                          </a:solidFill>
                          <a:effectLst/>
                          <a:uLnTx/>
                          <a:uFillTx/>
                          <a:latin typeface="Century Gothic"/>
                          <a:ea typeface="+mn-ea"/>
                          <a:cs typeface="+mn-cs"/>
                        </a:rPr>
                        <a:t>of </a:t>
                      </a:r>
                      <a:r>
                        <a:rPr kumimoji="0" lang="en-GB" sz="800" b="1" i="0" u="none" strike="noStrike" kern="1200" cap="none" spc="0" normalizeH="0" baseline="0" noProof="0" dirty="0">
                          <a:ln>
                            <a:noFill/>
                          </a:ln>
                          <a:solidFill>
                            <a:srgbClr val="000000"/>
                          </a:solidFill>
                          <a:effectLst/>
                          <a:uLnTx/>
                          <a:uFillTx/>
                          <a:latin typeface="Century Gothic"/>
                          <a:ea typeface="+mn-ea"/>
                          <a:cs typeface="+mn-cs"/>
                        </a:rPr>
                        <a:t>receiving a diagnosis</a:t>
                      </a:r>
                      <a:r>
                        <a:rPr kumimoji="0" lang="en-GB" sz="800" b="0" i="0" u="none" strike="noStrike" kern="1200" cap="none" spc="0" normalizeH="0" baseline="0" noProof="0" dirty="0">
                          <a:ln>
                            <a:noFill/>
                          </a:ln>
                          <a:solidFill>
                            <a:srgbClr val="000000"/>
                          </a:solidFill>
                          <a:effectLst/>
                          <a:uLnTx/>
                          <a:uFillTx/>
                          <a:latin typeface="Century Gothic"/>
                          <a:ea typeface="+mn-ea"/>
                          <a:cs typeface="+mn-cs"/>
                        </a:rPr>
                        <a:t>, </a:t>
                      </a:r>
                      <a:r>
                        <a:rPr kumimoji="0" lang="en-GB" sz="800" b="1" i="0" u="none" strike="noStrike" kern="1200" cap="none" spc="0" normalizeH="0" baseline="0" noProof="0" dirty="0">
                          <a:ln>
                            <a:noFill/>
                          </a:ln>
                          <a:solidFill>
                            <a:srgbClr val="000000"/>
                          </a:solidFill>
                          <a:effectLst/>
                          <a:uLnTx/>
                          <a:uFillTx/>
                          <a:latin typeface="Century Gothic"/>
                          <a:ea typeface="+mn-ea"/>
                          <a:cs typeface="+mn-cs"/>
                        </a:rPr>
                        <a:t>PLWD</a:t>
                      </a:r>
                      <a:r>
                        <a:rPr kumimoji="0" lang="en-GB" sz="800" b="0" i="0" u="none" strike="noStrike" kern="1200" cap="none" spc="0" normalizeH="0" baseline="0" noProof="0" dirty="0">
                          <a:ln>
                            <a:noFill/>
                          </a:ln>
                          <a:solidFill>
                            <a:srgbClr val="000000"/>
                          </a:solidFill>
                          <a:effectLst/>
                          <a:uLnTx/>
                          <a:uFillTx/>
                          <a:latin typeface="Century Gothic"/>
                          <a:ea typeface="+mn-ea"/>
                          <a:cs typeface="+mn-cs"/>
                        </a:rPr>
                        <a:t> will be </a:t>
                      </a:r>
                      <a:r>
                        <a:rPr kumimoji="0" lang="en-GB" sz="800" b="1" i="0" u="none" strike="noStrike" kern="1200" cap="none" spc="0" normalizeH="0" baseline="0" noProof="0" dirty="0">
                          <a:ln>
                            <a:noFill/>
                          </a:ln>
                          <a:solidFill>
                            <a:srgbClr val="000000"/>
                          </a:solidFill>
                          <a:effectLst/>
                          <a:uLnTx/>
                          <a:uFillTx/>
                          <a:latin typeface="Century Gothic"/>
                          <a:ea typeface="+mn-ea"/>
                          <a:cs typeface="+mn-cs"/>
                        </a:rPr>
                        <a:t>offered education </a:t>
                      </a:r>
                      <a:r>
                        <a:rPr kumimoji="0" lang="en-GB" sz="800" b="0" i="0" u="none" strike="noStrike" kern="1200" cap="none" spc="0" normalizeH="0" baseline="0" noProof="0" dirty="0">
                          <a:ln>
                            <a:noFill/>
                          </a:ln>
                          <a:solidFill>
                            <a:srgbClr val="000000"/>
                          </a:solidFill>
                          <a:effectLst/>
                          <a:uLnTx/>
                          <a:uFillTx/>
                          <a:latin typeface="Century Gothic"/>
                          <a:ea typeface="+mn-ea"/>
                          <a:cs typeface="+mn-cs"/>
                        </a:rPr>
                        <a:t>and </a:t>
                      </a:r>
                      <a:r>
                        <a:rPr kumimoji="0" lang="en-GB" sz="800" b="1" i="0" u="none" strike="noStrike" kern="1200" cap="none" spc="0" normalizeH="0" baseline="0" noProof="0" dirty="0">
                          <a:ln>
                            <a:noFill/>
                          </a:ln>
                          <a:solidFill>
                            <a:srgbClr val="000000"/>
                          </a:solidFill>
                          <a:effectLst/>
                          <a:uLnTx/>
                          <a:uFillTx/>
                          <a:latin typeface="Century Gothic"/>
                          <a:ea typeface="+mn-ea"/>
                          <a:cs typeface="+mn-cs"/>
                        </a:rPr>
                        <a:t>information</a:t>
                      </a:r>
                      <a:r>
                        <a:rPr kumimoji="0" lang="en-GB" sz="800" b="0" i="0" u="none" strike="noStrike" kern="1200" cap="none" spc="0" normalizeH="0" baseline="0" noProof="0" dirty="0">
                          <a:ln>
                            <a:noFill/>
                          </a:ln>
                          <a:solidFill>
                            <a:srgbClr val="000000"/>
                          </a:solidFill>
                          <a:effectLst/>
                          <a:uLnTx/>
                          <a:uFillTx/>
                          <a:latin typeface="Century Gothic"/>
                          <a:ea typeface="+mn-ea"/>
                          <a:cs typeface="+mn-cs"/>
                        </a:rPr>
                        <a:t> on the importance of </a:t>
                      </a:r>
                      <a:r>
                        <a:rPr kumimoji="0" lang="en-GB" sz="800" b="1" i="0" u="none" strike="noStrike" kern="1200" cap="none" spc="0" normalizeH="0" baseline="0" noProof="0" dirty="0">
                          <a:ln>
                            <a:noFill/>
                          </a:ln>
                          <a:solidFill>
                            <a:srgbClr val="000000"/>
                          </a:solidFill>
                          <a:effectLst/>
                          <a:uLnTx/>
                          <a:uFillTx/>
                          <a:latin typeface="Century Gothic"/>
                          <a:ea typeface="+mn-ea"/>
                          <a:cs typeface="+mn-cs"/>
                        </a:rPr>
                        <a:t>physical health activities to support </a:t>
                      </a:r>
                      <a:r>
                        <a:rPr kumimoji="0" lang="en-GB" sz="800" b="0" i="0" u="none" strike="noStrike" kern="1200" cap="none" spc="0" normalizeH="0" baseline="0" noProof="0" dirty="0">
                          <a:ln>
                            <a:noFill/>
                          </a:ln>
                          <a:solidFill>
                            <a:srgbClr val="000000"/>
                          </a:solidFill>
                          <a:effectLst/>
                          <a:uLnTx/>
                          <a:uFillTx/>
                          <a:latin typeface="Century Gothic"/>
                          <a:ea typeface="+mn-ea"/>
                          <a:cs typeface="+mn-cs"/>
                        </a:rPr>
                        <a:t>and</a:t>
                      </a:r>
                      <a:r>
                        <a:rPr kumimoji="0" lang="en-GB" sz="800" b="1" i="0" u="none" strike="noStrike" kern="1200" cap="none" spc="0" normalizeH="0" baseline="0" noProof="0" dirty="0">
                          <a:ln>
                            <a:noFill/>
                          </a:ln>
                          <a:solidFill>
                            <a:srgbClr val="000000"/>
                          </a:solidFill>
                          <a:effectLst/>
                          <a:uLnTx/>
                          <a:uFillTx/>
                          <a:latin typeface="Century Gothic"/>
                          <a:ea typeface="+mn-ea"/>
                          <a:cs typeface="+mn-cs"/>
                        </a:rPr>
                        <a:t> promote health</a:t>
                      </a:r>
                      <a:r>
                        <a:rPr kumimoji="0" lang="en-GB" sz="800" b="0" i="0" u="none" strike="noStrike" kern="1200" cap="none" spc="0" normalizeH="0" baseline="0" noProof="0" dirty="0">
                          <a:ln>
                            <a:noFill/>
                          </a:ln>
                          <a:solidFill>
                            <a:srgbClr val="000000"/>
                          </a:solidFill>
                          <a:effectLst/>
                          <a:uLnTx/>
                          <a:uFillTx/>
                          <a:latin typeface="Century Gothic"/>
                          <a:ea typeface="+mn-ea"/>
                          <a:cs typeface="+mn-cs"/>
                        </a:rPr>
                        <a:t>. (AWDCPS 9) </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800" b="1" i="0" u="none" strike="noStrike" kern="1200" cap="none" spc="0" normalizeH="0" baseline="0" noProof="0" dirty="0">
                          <a:ln>
                            <a:noFill/>
                          </a:ln>
                          <a:solidFill>
                            <a:srgbClr val="000000"/>
                          </a:solidFill>
                          <a:effectLst/>
                          <a:uLnTx/>
                          <a:uFillTx/>
                          <a:latin typeface="Century Gothic"/>
                          <a:ea typeface="+mn-ea"/>
                          <a:cs typeface="+mn-cs"/>
                        </a:rPr>
                        <a:t>Implementing the All Wales expert by experience courses (Licenced by Harvard university) - PLWD, carers </a:t>
                      </a:r>
                      <a:r>
                        <a:rPr kumimoji="0" lang="en-GB" sz="800" b="0" i="0" u="none" strike="noStrike" kern="1200" cap="none" spc="0" normalizeH="0" baseline="0" noProof="0" dirty="0">
                          <a:ln>
                            <a:noFill/>
                          </a:ln>
                          <a:solidFill>
                            <a:srgbClr val="000000"/>
                          </a:solidFill>
                          <a:effectLst/>
                          <a:uLnTx/>
                          <a:uFillTx/>
                          <a:latin typeface="Century Gothic"/>
                          <a:ea typeface="+mn-ea"/>
                          <a:cs typeface="+mn-cs"/>
                        </a:rPr>
                        <a:t>and </a:t>
                      </a:r>
                      <a:r>
                        <a:rPr kumimoji="0" lang="en-GB" sz="800" b="1" i="0" u="none" strike="noStrike" kern="1200" cap="none" spc="0" normalizeH="0" baseline="0" noProof="0" dirty="0">
                          <a:ln>
                            <a:noFill/>
                          </a:ln>
                          <a:solidFill>
                            <a:srgbClr val="000000"/>
                          </a:solidFill>
                          <a:effectLst/>
                          <a:uLnTx/>
                          <a:uFillTx/>
                          <a:latin typeface="Century Gothic"/>
                          <a:ea typeface="+mn-ea"/>
                          <a:cs typeface="+mn-cs"/>
                        </a:rPr>
                        <a:t>families</a:t>
                      </a:r>
                      <a:r>
                        <a:rPr kumimoji="0" lang="en-GB" sz="800" b="0" i="0" u="none" strike="noStrike" kern="1200" cap="none" spc="0" normalizeH="0" baseline="0" noProof="0" dirty="0">
                          <a:ln>
                            <a:noFill/>
                          </a:ln>
                          <a:solidFill>
                            <a:srgbClr val="000000"/>
                          </a:solidFill>
                          <a:effectLst/>
                          <a:uLnTx/>
                          <a:uFillTx/>
                          <a:latin typeface="Century Gothic"/>
                          <a:ea typeface="+mn-ea"/>
                          <a:cs typeface="+mn-cs"/>
                        </a:rPr>
                        <a:t> will be offered </a:t>
                      </a:r>
                      <a:r>
                        <a:rPr kumimoji="0" lang="en-GB" sz="800" b="1" i="0" u="none" strike="noStrike" kern="1200" cap="none" spc="0" normalizeH="0" baseline="0" noProof="0" dirty="0">
                          <a:ln>
                            <a:noFill/>
                          </a:ln>
                          <a:solidFill>
                            <a:srgbClr val="000000"/>
                          </a:solidFill>
                          <a:effectLst/>
                          <a:uLnTx/>
                          <a:uFillTx/>
                          <a:latin typeface="Century Gothic"/>
                          <a:ea typeface="+mn-ea"/>
                          <a:cs typeface="+mn-cs"/>
                        </a:rPr>
                        <a:t>learning, education </a:t>
                      </a:r>
                      <a:r>
                        <a:rPr kumimoji="0" lang="en-GB" sz="800" b="0" i="0" u="none" strike="noStrike" kern="1200" cap="none" spc="0" normalizeH="0" baseline="0" noProof="0" dirty="0">
                          <a:ln>
                            <a:noFill/>
                          </a:ln>
                          <a:solidFill>
                            <a:srgbClr val="000000"/>
                          </a:solidFill>
                          <a:effectLst/>
                          <a:uLnTx/>
                          <a:uFillTx/>
                          <a:latin typeface="Century Gothic"/>
                          <a:ea typeface="+mn-ea"/>
                          <a:cs typeface="+mn-cs"/>
                        </a:rPr>
                        <a:t>and </a:t>
                      </a:r>
                      <a:r>
                        <a:rPr kumimoji="0" lang="en-GB" sz="800" b="1" i="0" u="none" strike="noStrike" kern="1200" cap="none" spc="0" normalizeH="0" baseline="0" noProof="0" dirty="0">
                          <a:ln>
                            <a:noFill/>
                          </a:ln>
                          <a:solidFill>
                            <a:srgbClr val="000000"/>
                          </a:solidFill>
                          <a:effectLst/>
                          <a:uLnTx/>
                          <a:uFillTx/>
                          <a:latin typeface="Century Gothic"/>
                          <a:ea typeface="+mn-ea"/>
                          <a:cs typeface="+mn-cs"/>
                        </a:rPr>
                        <a:t>skills training</a:t>
                      </a:r>
                      <a:r>
                        <a:rPr kumimoji="0" lang="en-GB" sz="800" b="0" i="0" u="none" strike="noStrike" kern="1200" cap="none" spc="0" normalizeH="0" baseline="0" noProof="0" dirty="0">
                          <a:ln>
                            <a:noFill/>
                          </a:ln>
                          <a:solidFill>
                            <a:srgbClr val="000000"/>
                          </a:solidFill>
                          <a:effectLst/>
                          <a:uLnTx/>
                          <a:uFillTx/>
                          <a:latin typeface="Century Gothic"/>
                          <a:ea typeface="+mn-ea"/>
                          <a:cs typeface="+mn-cs"/>
                        </a:rPr>
                        <a:t>. This offer will be </a:t>
                      </a:r>
                      <a:r>
                        <a:rPr kumimoji="0" lang="en-GB" sz="800" b="1" i="0" u="none" strike="noStrike" kern="1200" cap="none" spc="0" normalizeH="0" baseline="0" noProof="0" dirty="0">
                          <a:ln>
                            <a:noFill/>
                          </a:ln>
                          <a:solidFill>
                            <a:srgbClr val="000000"/>
                          </a:solidFill>
                          <a:effectLst/>
                          <a:uLnTx/>
                          <a:uFillTx/>
                          <a:latin typeface="Century Gothic"/>
                          <a:ea typeface="+mn-ea"/>
                          <a:cs typeface="+mn-cs"/>
                        </a:rPr>
                        <a:t>stage appropriate </a:t>
                      </a:r>
                      <a:r>
                        <a:rPr kumimoji="0" lang="en-GB" sz="800" b="0" i="0" u="none" strike="noStrike" kern="1200" cap="none" spc="0" normalizeH="0" baseline="0" noProof="0" dirty="0">
                          <a:ln>
                            <a:noFill/>
                          </a:ln>
                          <a:solidFill>
                            <a:srgbClr val="000000"/>
                          </a:solidFill>
                          <a:effectLst/>
                          <a:uLnTx/>
                          <a:uFillTx/>
                          <a:latin typeface="Century Gothic"/>
                          <a:ea typeface="+mn-ea"/>
                          <a:cs typeface="+mn-cs"/>
                        </a:rPr>
                        <a:t>and will be provided at </a:t>
                      </a:r>
                      <a:r>
                        <a:rPr kumimoji="0" lang="en-GB" sz="800" b="1" i="0" u="none" strike="noStrike" kern="1200" cap="none" spc="0" normalizeH="0" baseline="0" noProof="0" dirty="0">
                          <a:ln>
                            <a:noFill/>
                          </a:ln>
                          <a:solidFill>
                            <a:srgbClr val="000000"/>
                          </a:solidFill>
                          <a:effectLst/>
                          <a:uLnTx/>
                          <a:uFillTx/>
                          <a:latin typeface="Century Gothic"/>
                          <a:ea typeface="+mn-ea"/>
                          <a:cs typeface="+mn-cs"/>
                        </a:rPr>
                        <a:t>significant parts</a:t>
                      </a:r>
                      <a:r>
                        <a:rPr kumimoji="0" lang="en-GB" sz="800" b="0" i="0" u="none" strike="noStrike" kern="1200" cap="none" spc="0" normalizeH="0" baseline="0" noProof="0" dirty="0">
                          <a:ln>
                            <a:noFill/>
                          </a:ln>
                          <a:solidFill>
                            <a:srgbClr val="000000"/>
                          </a:solidFill>
                          <a:effectLst/>
                          <a:uLnTx/>
                          <a:uFillTx/>
                          <a:latin typeface="Century Gothic"/>
                          <a:ea typeface="+mn-ea"/>
                          <a:cs typeface="+mn-cs"/>
                        </a:rPr>
                        <a:t> of a </a:t>
                      </a:r>
                      <a:r>
                        <a:rPr kumimoji="0" lang="en-GB" sz="800" b="1" i="0" u="none" strike="noStrike" kern="1200" cap="none" spc="0" normalizeH="0" baseline="0" noProof="0" dirty="0">
                          <a:ln>
                            <a:noFill/>
                          </a:ln>
                          <a:solidFill>
                            <a:srgbClr val="000000"/>
                          </a:solidFill>
                          <a:effectLst/>
                          <a:uLnTx/>
                          <a:uFillTx/>
                          <a:latin typeface="Century Gothic"/>
                          <a:ea typeface="+mn-ea"/>
                          <a:cs typeface="+mn-cs"/>
                        </a:rPr>
                        <a:t>person’s journey</a:t>
                      </a:r>
                      <a:r>
                        <a:rPr kumimoji="0" lang="en-GB" sz="800" b="0" i="0" u="none" strike="noStrike" kern="1200" cap="none" spc="0" normalizeH="0" baseline="0" noProof="0" dirty="0">
                          <a:ln>
                            <a:noFill/>
                          </a:ln>
                          <a:solidFill>
                            <a:srgbClr val="000000"/>
                          </a:solidFill>
                          <a:effectLst/>
                          <a:uLnTx/>
                          <a:uFillTx/>
                          <a:latin typeface="Century Gothic"/>
                          <a:ea typeface="+mn-ea"/>
                          <a:cs typeface="+mn-cs"/>
                        </a:rPr>
                        <a:t>. It will include a range of </a:t>
                      </a:r>
                      <a:r>
                        <a:rPr kumimoji="0" lang="en-GB" sz="800" b="1" i="0" u="none" strike="noStrike" kern="1200" cap="none" spc="0" normalizeH="0" baseline="0" noProof="0" dirty="0">
                          <a:ln>
                            <a:noFill/>
                          </a:ln>
                          <a:solidFill>
                            <a:srgbClr val="000000"/>
                          </a:solidFill>
                          <a:effectLst/>
                          <a:uLnTx/>
                          <a:uFillTx/>
                          <a:latin typeface="Century Gothic"/>
                          <a:ea typeface="+mn-ea"/>
                          <a:cs typeface="+mn-cs"/>
                        </a:rPr>
                        <a:t>peer support and shared experience opportunities</a:t>
                      </a:r>
                      <a:r>
                        <a:rPr kumimoji="0" lang="en-GB" sz="800" b="0" i="0" u="none" strike="noStrike" kern="1200" cap="none" spc="0" normalizeH="0" baseline="0" noProof="0" dirty="0">
                          <a:ln>
                            <a:noFill/>
                          </a:ln>
                          <a:solidFill>
                            <a:srgbClr val="000000"/>
                          </a:solidFill>
                          <a:effectLst/>
                          <a:uLnTx/>
                          <a:uFillTx/>
                          <a:latin typeface="Century Gothic"/>
                          <a:ea typeface="+mn-ea"/>
                          <a:cs typeface="+mn-cs"/>
                        </a:rPr>
                        <a:t>. (AWDCPS 10)</a:t>
                      </a:r>
                    </a:p>
                    <a:p>
                      <a:pPr marL="285750" indent="-285750">
                        <a:buFont typeface="Arial" panose="020B0604020202020204" pitchFamily="34" charset="0"/>
                        <a:buChar char="•"/>
                      </a:pPr>
                      <a:r>
                        <a:rPr lang="en-GB" sz="800" b="1" dirty="0">
                          <a:solidFill>
                            <a:schemeClr val="bg1"/>
                          </a:solidFill>
                          <a:latin typeface="+mj-lt"/>
                        </a:rPr>
                        <a:t>All staff delivering care </a:t>
                      </a:r>
                      <a:r>
                        <a:rPr lang="en-GB" sz="800" b="0" dirty="0">
                          <a:solidFill>
                            <a:schemeClr val="bg1"/>
                          </a:solidFill>
                          <a:latin typeface="+mj-lt"/>
                        </a:rPr>
                        <a:t>at </a:t>
                      </a:r>
                      <a:r>
                        <a:rPr lang="en-GB" sz="800" b="1" dirty="0">
                          <a:solidFill>
                            <a:schemeClr val="bg1"/>
                          </a:solidFill>
                          <a:latin typeface="+mj-lt"/>
                        </a:rPr>
                        <a:t>all levels </a:t>
                      </a:r>
                      <a:r>
                        <a:rPr lang="en-GB" sz="800" b="0" dirty="0">
                          <a:solidFill>
                            <a:schemeClr val="bg1"/>
                          </a:solidFill>
                          <a:latin typeface="+mj-lt"/>
                        </a:rPr>
                        <a:t>within </a:t>
                      </a:r>
                      <a:r>
                        <a:rPr lang="en-GB" sz="800" b="1" dirty="0">
                          <a:solidFill>
                            <a:schemeClr val="bg1"/>
                          </a:solidFill>
                          <a:latin typeface="+mj-lt"/>
                        </a:rPr>
                        <a:t>all disciplines </a:t>
                      </a:r>
                      <a:r>
                        <a:rPr lang="en-GB" sz="800" b="0" dirty="0">
                          <a:solidFill>
                            <a:schemeClr val="bg1"/>
                          </a:solidFill>
                          <a:latin typeface="+mj-lt"/>
                        </a:rPr>
                        <a:t>and </a:t>
                      </a:r>
                      <a:r>
                        <a:rPr lang="en-GB" sz="800" b="1" dirty="0">
                          <a:solidFill>
                            <a:schemeClr val="bg1"/>
                          </a:solidFill>
                          <a:latin typeface="+mj-lt"/>
                        </a:rPr>
                        <a:t>settings</a:t>
                      </a:r>
                      <a:r>
                        <a:rPr lang="en-GB" sz="800" b="0" dirty="0">
                          <a:solidFill>
                            <a:schemeClr val="bg1"/>
                          </a:solidFill>
                          <a:latin typeface="+mj-lt"/>
                        </a:rPr>
                        <a:t>, will have the </a:t>
                      </a:r>
                      <a:r>
                        <a:rPr lang="en-GB" sz="800" b="1" dirty="0">
                          <a:solidFill>
                            <a:schemeClr val="bg1"/>
                          </a:solidFill>
                          <a:latin typeface="+mj-lt"/>
                        </a:rPr>
                        <a:t>opportunity </a:t>
                      </a:r>
                      <a:r>
                        <a:rPr lang="en-GB" sz="800" b="0" dirty="0">
                          <a:solidFill>
                            <a:schemeClr val="bg1"/>
                          </a:solidFill>
                          <a:latin typeface="+mj-lt"/>
                        </a:rPr>
                        <a:t>to </a:t>
                      </a:r>
                      <a:r>
                        <a:rPr lang="en-GB" sz="800" b="1" dirty="0">
                          <a:solidFill>
                            <a:schemeClr val="bg1"/>
                          </a:solidFill>
                          <a:latin typeface="+mj-lt"/>
                        </a:rPr>
                        <a:t>participate in person centred learning</a:t>
                      </a:r>
                      <a:r>
                        <a:rPr lang="en-GB" sz="800" b="0" dirty="0">
                          <a:solidFill>
                            <a:schemeClr val="bg1"/>
                          </a:solidFill>
                          <a:latin typeface="+mj-lt"/>
                        </a:rPr>
                        <a:t> and </a:t>
                      </a:r>
                      <a:r>
                        <a:rPr lang="en-GB" sz="800" b="1" dirty="0">
                          <a:solidFill>
                            <a:schemeClr val="bg1"/>
                          </a:solidFill>
                          <a:latin typeface="+mj-lt"/>
                        </a:rPr>
                        <a:t>development</a:t>
                      </a:r>
                      <a:r>
                        <a:rPr lang="en-GB" sz="800" b="0" dirty="0">
                          <a:solidFill>
                            <a:schemeClr val="bg1"/>
                          </a:solidFill>
                          <a:latin typeface="+mj-lt"/>
                        </a:rPr>
                        <a:t> with support to </a:t>
                      </a:r>
                      <a:r>
                        <a:rPr lang="en-GB" sz="800" b="1" dirty="0">
                          <a:solidFill>
                            <a:schemeClr val="bg1"/>
                          </a:solidFill>
                          <a:latin typeface="+mj-lt"/>
                        </a:rPr>
                        <a:t>implement into daily practice</a:t>
                      </a:r>
                      <a:r>
                        <a:rPr lang="en-GB" sz="800" b="0" dirty="0">
                          <a:solidFill>
                            <a:schemeClr val="bg1"/>
                          </a:solidFill>
                          <a:latin typeface="+mj-lt"/>
                        </a:rPr>
                        <a:t>. This will be a </a:t>
                      </a:r>
                      <a:r>
                        <a:rPr lang="en-GB" sz="800" b="1" dirty="0">
                          <a:solidFill>
                            <a:schemeClr val="bg1"/>
                          </a:solidFill>
                          <a:latin typeface="+mj-lt"/>
                        </a:rPr>
                        <a:t>joint regional approach </a:t>
                      </a:r>
                      <a:r>
                        <a:rPr lang="en-GB" sz="800" b="0" dirty="0">
                          <a:solidFill>
                            <a:schemeClr val="bg1"/>
                          </a:solidFill>
                          <a:latin typeface="+mj-lt"/>
                        </a:rPr>
                        <a:t>to </a:t>
                      </a:r>
                      <a:r>
                        <a:rPr lang="en-GB" sz="800" b="1" dirty="0">
                          <a:solidFill>
                            <a:schemeClr val="bg1"/>
                          </a:solidFill>
                          <a:latin typeface="+mj-lt"/>
                        </a:rPr>
                        <a:t>identifying</a:t>
                      </a:r>
                      <a:r>
                        <a:rPr lang="en-GB" sz="800" b="0" dirty="0">
                          <a:solidFill>
                            <a:schemeClr val="bg1"/>
                          </a:solidFill>
                          <a:latin typeface="+mj-lt"/>
                        </a:rPr>
                        <a:t> a </a:t>
                      </a:r>
                      <a:r>
                        <a:rPr lang="en-GB" sz="800" b="1" dirty="0">
                          <a:solidFill>
                            <a:schemeClr val="bg1"/>
                          </a:solidFill>
                          <a:latin typeface="+mj-lt"/>
                        </a:rPr>
                        <a:t>range</a:t>
                      </a:r>
                      <a:r>
                        <a:rPr lang="en-GB" sz="800" b="0" dirty="0">
                          <a:solidFill>
                            <a:schemeClr val="bg1"/>
                          </a:solidFill>
                          <a:latin typeface="+mj-lt"/>
                        </a:rPr>
                        <a:t> of </a:t>
                      </a:r>
                      <a:r>
                        <a:rPr lang="en-GB" sz="800" b="1" dirty="0">
                          <a:solidFill>
                            <a:schemeClr val="bg1"/>
                          </a:solidFill>
                          <a:latin typeface="+mj-lt"/>
                        </a:rPr>
                        <a:t>learning</a:t>
                      </a:r>
                      <a:r>
                        <a:rPr lang="en-GB" sz="800" b="0" dirty="0">
                          <a:solidFill>
                            <a:schemeClr val="bg1"/>
                          </a:solidFill>
                          <a:latin typeface="+mj-lt"/>
                        </a:rPr>
                        <a:t> and </a:t>
                      </a:r>
                      <a:r>
                        <a:rPr lang="en-GB" sz="800" b="1" dirty="0">
                          <a:solidFill>
                            <a:schemeClr val="bg1"/>
                          </a:solidFill>
                          <a:latin typeface="+mj-lt"/>
                        </a:rPr>
                        <a:t>development opportunities </a:t>
                      </a:r>
                      <a:r>
                        <a:rPr lang="en-GB" sz="800" b="0" dirty="0">
                          <a:solidFill>
                            <a:schemeClr val="bg1"/>
                          </a:solidFill>
                          <a:latin typeface="+mj-lt"/>
                        </a:rPr>
                        <a:t>including quality improvement.</a:t>
                      </a:r>
                      <a:r>
                        <a:rPr kumimoji="0" lang="en-GB" sz="800" b="0" i="0" u="none" strike="noStrike" kern="1200" cap="none" spc="0" normalizeH="0" baseline="0" noProof="0" dirty="0">
                          <a:ln>
                            <a:noFill/>
                          </a:ln>
                          <a:solidFill>
                            <a:srgbClr val="000000"/>
                          </a:solidFill>
                          <a:effectLst/>
                          <a:uLnTx/>
                          <a:uFillTx/>
                          <a:latin typeface="Century Gothic"/>
                          <a:ea typeface="+mn-ea"/>
                          <a:cs typeface="+mn-cs"/>
                        </a:rPr>
                        <a:t> (AWDCP 17)</a:t>
                      </a:r>
                    </a:p>
                  </a:txBody>
                  <a:tcPr marL="0">
                    <a:lnL w="19050" cap="flat" cmpd="sng" algn="ctr">
                      <a:solidFill>
                        <a:schemeClr val="bg2"/>
                      </a:solidFill>
                      <a:prstDash val="solid"/>
                      <a:round/>
                      <a:headEnd type="none" w="med" len="med"/>
                      <a:tailEnd type="none" w="med" len="med"/>
                    </a:lnL>
                    <a:lnR w="19050" cap="flat" cmpd="sng" algn="ctr">
                      <a:solidFill>
                        <a:schemeClr val="bg2"/>
                      </a:solidFill>
                      <a:prstDash val="solid"/>
                      <a:round/>
                      <a:headEnd type="none" w="med" len="med"/>
                      <a:tailEnd type="none" w="med" len="med"/>
                    </a:lnR>
                    <a:lnT w="19050" cap="flat" cmpd="sng" algn="ctr">
                      <a:solidFill>
                        <a:schemeClr val="bg2"/>
                      </a:solidFill>
                      <a:prstDash val="solid"/>
                      <a:round/>
                      <a:headEnd type="none" w="med" len="med"/>
                      <a:tailEnd type="none" w="med" len="med"/>
                    </a:lnT>
                    <a:lnB w="1905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solidFill>
                      <a:srgbClr val="FFFDE5"/>
                    </a:solidFill>
                  </a:tcPr>
                </a:tc>
                <a:extLst>
                  <a:ext uri="{0D108BD9-81ED-4DB2-BD59-A6C34878D82A}">
                    <a16:rowId xmlns:a16="http://schemas.microsoft.com/office/drawing/2014/main" val="596986239"/>
                  </a:ext>
                </a:extLst>
              </a:tr>
              <a:tr h="370840">
                <a:tc>
                  <a:txBody>
                    <a:bodyPr/>
                    <a:lstStyle/>
                    <a:p>
                      <a:r>
                        <a:rPr lang="en-GB" sz="1000" b="1">
                          <a:solidFill>
                            <a:schemeClr val="bg1"/>
                          </a:solidFill>
                          <a:latin typeface="+mj-lt"/>
                        </a:rPr>
                        <a:t>Communication, raising awareness enabling access to timely information/</a:t>
                      </a:r>
                    </a:p>
                    <a:p>
                      <a:r>
                        <a:rPr lang="en-GB" sz="1000" b="1">
                          <a:solidFill>
                            <a:schemeClr val="bg1"/>
                          </a:solidFill>
                          <a:latin typeface="+mj-lt"/>
                        </a:rPr>
                        <a:t>services</a:t>
                      </a:r>
                    </a:p>
                  </a:txBody>
                  <a:tcPr>
                    <a:lnL w="19050" cap="flat" cmpd="sng" algn="ctr">
                      <a:solidFill>
                        <a:schemeClr val="bg2"/>
                      </a:solidFill>
                      <a:prstDash val="solid"/>
                      <a:round/>
                      <a:headEnd type="none" w="med" len="med"/>
                      <a:tailEnd type="none" w="med" len="med"/>
                    </a:lnL>
                    <a:lnR w="19050" cap="flat" cmpd="sng" algn="ctr">
                      <a:solidFill>
                        <a:schemeClr val="bg2"/>
                      </a:solidFill>
                      <a:prstDash val="solid"/>
                      <a:round/>
                      <a:headEnd type="none" w="med" len="med"/>
                      <a:tailEnd type="none" w="med" len="med"/>
                    </a:lnR>
                    <a:lnT w="19050" cap="flat" cmpd="sng" algn="ctr">
                      <a:solidFill>
                        <a:schemeClr val="bg2"/>
                      </a:solidFill>
                      <a:prstDash val="solid"/>
                      <a:round/>
                      <a:headEnd type="none" w="med" len="med"/>
                      <a:tailEnd type="none" w="med" len="med"/>
                    </a:lnT>
                    <a:lnB w="1905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solidFill>
                      <a:srgbClr val="F6E781"/>
                    </a:solidFill>
                  </a:tcPr>
                </a:tc>
                <a:tc>
                  <a:txBody>
                    <a:bodyPr/>
                    <a:lstStyle/>
                    <a:p>
                      <a:pPr marL="285750" indent="-285750">
                        <a:buFont typeface="Arial" panose="020B0604020202020204" pitchFamily="34" charset="0"/>
                        <a:buChar char="•"/>
                      </a:pPr>
                      <a:r>
                        <a:rPr lang="en-GB" sz="1000" b="1" dirty="0">
                          <a:solidFill>
                            <a:schemeClr val="bg1"/>
                          </a:solidFill>
                          <a:latin typeface="+mj-lt"/>
                        </a:rPr>
                        <a:t>Promote </a:t>
                      </a:r>
                      <a:r>
                        <a:rPr lang="en-GB" sz="1000" b="0" dirty="0">
                          <a:solidFill>
                            <a:schemeClr val="bg1"/>
                          </a:solidFill>
                          <a:latin typeface="+mj-lt"/>
                        </a:rPr>
                        <a:t>the UK and Welsh Government </a:t>
                      </a:r>
                      <a:r>
                        <a:rPr lang="en-GB" sz="1000" b="1" dirty="0">
                          <a:solidFill>
                            <a:schemeClr val="bg1"/>
                          </a:solidFill>
                          <a:latin typeface="+mj-lt"/>
                        </a:rPr>
                        <a:t>public health messages </a:t>
                      </a:r>
                      <a:r>
                        <a:rPr lang="en-GB" sz="1000" b="0" dirty="0">
                          <a:solidFill>
                            <a:schemeClr val="bg1"/>
                          </a:solidFill>
                          <a:latin typeface="+mj-lt"/>
                        </a:rPr>
                        <a:t>across the region</a:t>
                      </a:r>
                    </a:p>
                    <a:p>
                      <a:pPr marL="285750" indent="-285750">
                        <a:buFont typeface="Arial" panose="020B0604020202020204" pitchFamily="34" charset="0"/>
                        <a:buChar char="•"/>
                      </a:pPr>
                      <a:r>
                        <a:rPr lang="en-GB" sz="1000" b="1" dirty="0">
                          <a:solidFill>
                            <a:schemeClr val="bg1"/>
                          </a:solidFill>
                          <a:latin typeface="+mj-lt"/>
                        </a:rPr>
                        <a:t>Raise awareness </a:t>
                      </a:r>
                      <a:r>
                        <a:rPr lang="en-GB" sz="1000" b="0" dirty="0">
                          <a:solidFill>
                            <a:schemeClr val="bg1"/>
                          </a:solidFill>
                          <a:latin typeface="+mj-lt"/>
                        </a:rPr>
                        <a:t>of </a:t>
                      </a:r>
                      <a:r>
                        <a:rPr lang="en-GB" sz="1000" b="1" dirty="0">
                          <a:solidFill>
                            <a:schemeClr val="bg1"/>
                          </a:solidFill>
                          <a:latin typeface="+mj-lt"/>
                        </a:rPr>
                        <a:t>young onset dementia </a:t>
                      </a:r>
                      <a:r>
                        <a:rPr lang="en-GB" sz="1000" b="0" dirty="0">
                          <a:solidFill>
                            <a:schemeClr val="bg1"/>
                          </a:solidFill>
                          <a:latin typeface="+mj-lt"/>
                        </a:rPr>
                        <a:t>and </a:t>
                      </a:r>
                      <a:r>
                        <a:rPr lang="en-GB" sz="1000" b="1" dirty="0">
                          <a:solidFill>
                            <a:schemeClr val="bg1"/>
                          </a:solidFill>
                          <a:latin typeface="+mj-lt"/>
                        </a:rPr>
                        <a:t>develop a clear</a:t>
                      </a:r>
                      <a:r>
                        <a:rPr lang="en-GB" sz="1000" b="0" dirty="0">
                          <a:solidFill>
                            <a:schemeClr val="bg1"/>
                          </a:solidFill>
                          <a:latin typeface="+mj-lt"/>
                        </a:rPr>
                        <a:t> </a:t>
                      </a:r>
                      <a:r>
                        <a:rPr lang="en-GB" sz="1000" b="1" dirty="0">
                          <a:solidFill>
                            <a:schemeClr val="bg1"/>
                          </a:solidFill>
                          <a:latin typeface="+mj-lt"/>
                        </a:rPr>
                        <a:t>service offer</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000" b="1" i="0" u="none" strike="noStrike" kern="1200" cap="none" spc="0" normalizeH="0" baseline="0" noProof="0" dirty="0">
                          <a:ln>
                            <a:noFill/>
                          </a:ln>
                          <a:solidFill>
                            <a:srgbClr val="000000"/>
                          </a:solidFill>
                          <a:effectLst/>
                          <a:uLnTx/>
                          <a:uFillTx/>
                          <a:latin typeface="Century Gothic"/>
                          <a:ea typeface="+mn-ea"/>
                          <a:cs typeface="+mn-cs"/>
                        </a:rPr>
                        <a:t>Carers</a:t>
                      </a:r>
                      <a:r>
                        <a:rPr kumimoji="0" lang="en-GB" sz="1000" b="0" i="0" u="none" strike="noStrike" kern="1200" cap="none" spc="0" normalizeH="0" baseline="0" noProof="0" dirty="0">
                          <a:ln>
                            <a:noFill/>
                          </a:ln>
                          <a:solidFill>
                            <a:srgbClr val="000000"/>
                          </a:solidFill>
                          <a:effectLst/>
                          <a:uLnTx/>
                          <a:uFillTx/>
                          <a:latin typeface="Century Gothic"/>
                          <a:ea typeface="+mn-ea"/>
                          <a:cs typeface="+mn-cs"/>
                        </a:rPr>
                        <a:t> and </a:t>
                      </a:r>
                      <a:r>
                        <a:rPr kumimoji="0" lang="en-GB" sz="1000" b="1" i="0" u="none" strike="noStrike" kern="1200" cap="none" spc="0" normalizeH="0" baseline="0" noProof="0" dirty="0">
                          <a:ln>
                            <a:noFill/>
                          </a:ln>
                          <a:solidFill>
                            <a:srgbClr val="000000"/>
                          </a:solidFill>
                          <a:effectLst/>
                          <a:uLnTx/>
                          <a:uFillTx/>
                          <a:latin typeface="Century Gothic"/>
                          <a:ea typeface="+mn-ea"/>
                          <a:cs typeface="+mn-cs"/>
                        </a:rPr>
                        <a:t>people living with dementia </a:t>
                      </a:r>
                      <a:r>
                        <a:rPr kumimoji="0" lang="en-GB" sz="1000" b="0" i="0" u="none" strike="noStrike" kern="1200" cap="none" spc="0" normalizeH="0" baseline="0" noProof="0" dirty="0">
                          <a:ln>
                            <a:noFill/>
                          </a:ln>
                          <a:solidFill>
                            <a:srgbClr val="000000"/>
                          </a:solidFill>
                          <a:effectLst/>
                          <a:uLnTx/>
                          <a:uFillTx/>
                          <a:latin typeface="Century Gothic"/>
                          <a:ea typeface="+mn-ea"/>
                          <a:cs typeface="+mn-cs"/>
                        </a:rPr>
                        <a:t>(PLWD) need </a:t>
                      </a:r>
                      <a:r>
                        <a:rPr kumimoji="0" lang="en-GB" sz="1000" b="1" i="0" u="none" strike="noStrike" kern="1200" cap="none" spc="0" normalizeH="0" baseline="0" noProof="0" dirty="0">
                          <a:ln>
                            <a:noFill/>
                          </a:ln>
                          <a:solidFill>
                            <a:srgbClr val="000000"/>
                          </a:solidFill>
                          <a:effectLst/>
                          <a:uLnTx/>
                          <a:uFillTx/>
                          <a:latin typeface="Century Gothic"/>
                          <a:ea typeface="+mn-ea"/>
                          <a:cs typeface="+mn-cs"/>
                        </a:rPr>
                        <a:t>clear</a:t>
                      </a:r>
                      <a:r>
                        <a:rPr kumimoji="0" lang="en-GB" sz="1000" b="0" i="0" u="none" strike="noStrike" kern="1200" cap="none" spc="0" normalizeH="0" baseline="0" noProof="0" dirty="0">
                          <a:ln>
                            <a:noFill/>
                          </a:ln>
                          <a:solidFill>
                            <a:srgbClr val="000000"/>
                          </a:solidFill>
                          <a:effectLst/>
                          <a:uLnTx/>
                          <a:uFillTx/>
                          <a:latin typeface="Century Gothic"/>
                          <a:ea typeface="+mn-ea"/>
                          <a:cs typeface="+mn-cs"/>
                        </a:rPr>
                        <a:t> and </a:t>
                      </a:r>
                      <a:r>
                        <a:rPr kumimoji="0" lang="en-GB" sz="1000" b="1" i="0" u="none" strike="noStrike" kern="1200" cap="none" spc="0" normalizeH="0" baseline="0" noProof="0" dirty="0">
                          <a:ln>
                            <a:noFill/>
                          </a:ln>
                          <a:solidFill>
                            <a:srgbClr val="000000"/>
                          </a:solidFill>
                          <a:effectLst/>
                          <a:uLnTx/>
                          <a:uFillTx/>
                          <a:latin typeface="Century Gothic"/>
                          <a:ea typeface="+mn-ea"/>
                          <a:cs typeface="+mn-cs"/>
                        </a:rPr>
                        <a:t>accessible information connecting</a:t>
                      </a:r>
                      <a:r>
                        <a:rPr kumimoji="0" lang="en-GB" sz="1000" b="0" i="0" u="none" strike="noStrike" kern="1200" cap="none" spc="0" normalizeH="0" baseline="0" noProof="0" dirty="0">
                          <a:ln>
                            <a:noFill/>
                          </a:ln>
                          <a:solidFill>
                            <a:srgbClr val="000000"/>
                          </a:solidFill>
                          <a:effectLst/>
                          <a:uLnTx/>
                          <a:uFillTx/>
                          <a:latin typeface="Century Gothic"/>
                          <a:ea typeface="+mn-ea"/>
                          <a:cs typeface="+mn-cs"/>
                        </a:rPr>
                        <a:t> them to </a:t>
                      </a:r>
                      <a:r>
                        <a:rPr kumimoji="0" lang="en-GB" sz="1000" b="1" i="0" u="none" strike="noStrike" kern="1200" cap="none" spc="0" normalizeH="0" baseline="0" noProof="0" dirty="0">
                          <a:ln>
                            <a:noFill/>
                          </a:ln>
                          <a:solidFill>
                            <a:srgbClr val="000000"/>
                          </a:solidFill>
                          <a:effectLst/>
                          <a:uLnTx/>
                          <a:uFillTx/>
                          <a:latin typeface="Century Gothic"/>
                          <a:ea typeface="+mn-ea"/>
                          <a:cs typeface="+mn-cs"/>
                        </a:rPr>
                        <a:t>local peer groups</a:t>
                      </a:r>
                      <a:r>
                        <a:rPr kumimoji="0" lang="en-GB" sz="1000" b="0" i="0" u="none" strike="noStrike" kern="1200" cap="none" spc="0" normalizeH="0" baseline="0" noProof="0" dirty="0">
                          <a:ln>
                            <a:noFill/>
                          </a:ln>
                          <a:solidFill>
                            <a:srgbClr val="000000"/>
                          </a:solidFill>
                          <a:effectLst/>
                          <a:uLnTx/>
                          <a:uFillTx/>
                          <a:latin typeface="Century Gothic"/>
                          <a:ea typeface="+mn-ea"/>
                          <a:cs typeface="+mn-cs"/>
                        </a:rPr>
                        <a:t> for </a:t>
                      </a:r>
                      <a:r>
                        <a:rPr kumimoji="0" lang="en-GB" sz="1000" b="1" i="0" u="none" strike="noStrike" kern="1200" cap="none" spc="0" normalizeH="0" baseline="0" noProof="0" dirty="0">
                          <a:ln>
                            <a:noFill/>
                          </a:ln>
                          <a:solidFill>
                            <a:srgbClr val="000000"/>
                          </a:solidFill>
                          <a:effectLst/>
                          <a:uLnTx/>
                          <a:uFillTx/>
                          <a:latin typeface="Century Gothic"/>
                          <a:ea typeface="+mn-ea"/>
                          <a:cs typeface="+mn-cs"/>
                        </a:rPr>
                        <a:t>support </a:t>
                      </a:r>
                      <a:r>
                        <a:rPr kumimoji="0" lang="en-GB" sz="1000" b="0" i="0" u="none" strike="noStrike" kern="1200" cap="none" spc="0" normalizeH="0" baseline="0" noProof="0" dirty="0">
                          <a:ln>
                            <a:noFill/>
                          </a:ln>
                          <a:solidFill>
                            <a:srgbClr val="000000"/>
                          </a:solidFill>
                          <a:effectLst/>
                          <a:uLnTx/>
                          <a:uFillTx/>
                          <a:latin typeface="Century Gothic"/>
                          <a:ea typeface="+mn-ea"/>
                          <a:cs typeface="+mn-cs"/>
                        </a:rPr>
                        <a:t>at the </a:t>
                      </a:r>
                      <a:r>
                        <a:rPr kumimoji="0" lang="en-GB" sz="1000" b="1" i="0" u="none" strike="noStrike" kern="1200" cap="none" spc="0" normalizeH="0" baseline="0" noProof="0" dirty="0">
                          <a:ln>
                            <a:noFill/>
                          </a:ln>
                          <a:solidFill>
                            <a:srgbClr val="000000"/>
                          </a:solidFill>
                          <a:effectLst/>
                          <a:uLnTx/>
                          <a:uFillTx/>
                          <a:latin typeface="Century Gothic"/>
                          <a:ea typeface="+mn-ea"/>
                          <a:cs typeface="+mn-cs"/>
                        </a:rPr>
                        <a:t>outset</a:t>
                      </a:r>
                      <a:endParaRPr kumimoji="0" lang="en-GB" sz="1000" b="0" i="0" u="none" strike="noStrike" kern="1200" cap="none" spc="0" normalizeH="0" baseline="0" noProof="0" dirty="0">
                        <a:ln>
                          <a:noFill/>
                        </a:ln>
                        <a:solidFill>
                          <a:srgbClr val="000000"/>
                        </a:solidFill>
                        <a:effectLst/>
                        <a:uLnTx/>
                        <a:uFillTx/>
                        <a:latin typeface="Century Gothic"/>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000" b="1" i="0" u="none" strike="noStrike" kern="1200" cap="none" spc="0" normalizeH="0" baseline="0" noProof="0" dirty="0">
                          <a:ln>
                            <a:noFill/>
                          </a:ln>
                          <a:solidFill>
                            <a:srgbClr val="000000"/>
                          </a:solidFill>
                          <a:effectLst/>
                          <a:uLnTx/>
                          <a:uFillTx/>
                          <a:latin typeface="Century Gothic"/>
                          <a:ea typeface="+mn-ea"/>
                          <a:cs typeface="+mn-cs"/>
                        </a:rPr>
                        <a:t>Maximise</a:t>
                      </a:r>
                      <a:r>
                        <a:rPr kumimoji="0" lang="en-GB" sz="1000" b="0" i="0" u="none" strike="noStrike" kern="1200" cap="none" spc="0" normalizeH="0" baseline="0" noProof="0" dirty="0">
                          <a:ln>
                            <a:noFill/>
                          </a:ln>
                          <a:solidFill>
                            <a:srgbClr val="000000"/>
                          </a:solidFill>
                          <a:effectLst/>
                          <a:uLnTx/>
                          <a:uFillTx/>
                          <a:latin typeface="Century Gothic"/>
                          <a:ea typeface="+mn-ea"/>
                          <a:cs typeface="+mn-cs"/>
                        </a:rPr>
                        <a:t> the </a:t>
                      </a:r>
                      <a:r>
                        <a:rPr kumimoji="0" lang="en-GB" sz="1000" b="1" i="0" u="none" strike="noStrike" kern="1200" cap="none" spc="0" normalizeH="0" baseline="0" noProof="0" dirty="0">
                          <a:ln>
                            <a:noFill/>
                          </a:ln>
                          <a:solidFill>
                            <a:srgbClr val="000000"/>
                          </a:solidFill>
                          <a:effectLst/>
                          <a:uLnTx/>
                          <a:uFillTx/>
                          <a:latin typeface="Century Gothic"/>
                          <a:ea typeface="+mn-ea"/>
                          <a:cs typeface="+mn-cs"/>
                        </a:rPr>
                        <a:t>use of DEWIS</a:t>
                      </a:r>
                      <a:r>
                        <a:rPr kumimoji="0" lang="en-GB" sz="1000" b="0" i="0" u="none" strike="noStrike" kern="1200" cap="none" spc="0" normalizeH="0" baseline="0" noProof="0" dirty="0">
                          <a:ln>
                            <a:noFill/>
                          </a:ln>
                          <a:solidFill>
                            <a:srgbClr val="000000"/>
                          </a:solidFill>
                          <a:effectLst/>
                          <a:uLnTx/>
                          <a:uFillTx/>
                          <a:latin typeface="Century Gothic"/>
                          <a:ea typeface="+mn-ea"/>
                          <a:cs typeface="+mn-cs"/>
                        </a:rPr>
                        <a:t> across the region by </a:t>
                      </a:r>
                      <a:r>
                        <a:rPr kumimoji="0" lang="en-GB" sz="1000" b="1" i="0" u="none" strike="noStrike" kern="1200" cap="none" spc="0" normalizeH="0" baseline="0" noProof="0" dirty="0">
                          <a:ln>
                            <a:noFill/>
                          </a:ln>
                          <a:solidFill>
                            <a:srgbClr val="000000"/>
                          </a:solidFill>
                          <a:effectLst/>
                          <a:uLnTx/>
                          <a:uFillTx/>
                          <a:latin typeface="Century Gothic"/>
                          <a:ea typeface="+mn-ea"/>
                          <a:cs typeface="+mn-cs"/>
                        </a:rPr>
                        <a:t>professionals </a:t>
                      </a:r>
                      <a:r>
                        <a:rPr kumimoji="0" lang="en-GB" sz="1000" b="0" i="0" u="none" strike="noStrike" kern="1200" cap="none" spc="0" normalizeH="0" baseline="0" noProof="0" dirty="0">
                          <a:ln>
                            <a:noFill/>
                          </a:ln>
                          <a:solidFill>
                            <a:srgbClr val="000000"/>
                          </a:solidFill>
                          <a:effectLst/>
                          <a:uLnTx/>
                          <a:uFillTx/>
                          <a:latin typeface="Century Gothic"/>
                          <a:ea typeface="+mn-ea"/>
                          <a:cs typeface="+mn-cs"/>
                        </a:rPr>
                        <a:t>and the </a:t>
                      </a:r>
                      <a:r>
                        <a:rPr kumimoji="0" lang="en-GB" sz="1000" b="1" i="0" u="none" strike="noStrike" kern="1200" cap="none" spc="0" normalizeH="0" baseline="0" noProof="0" dirty="0">
                          <a:ln>
                            <a:noFill/>
                          </a:ln>
                          <a:solidFill>
                            <a:srgbClr val="000000"/>
                          </a:solidFill>
                          <a:effectLst/>
                          <a:uLnTx/>
                          <a:uFillTx/>
                          <a:latin typeface="Century Gothic"/>
                          <a:ea typeface="+mn-ea"/>
                          <a:cs typeface="+mn-cs"/>
                        </a:rPr>
                        <a:t>public</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000" b="0" i="0" u="none" strike="noStrike" kern="1200" cap="none" spc="0" normalizeH="0" baseline="0" noProof="0" dirty="0">
                          <a:ln>
                            <a:noFill/>
                          </a:ln>
                          <a:solidFill>
                            <a:srgbClr val="000000"/>
                          </a:solidFill>
                          <a:effectLst/>
                          <a:uLnTx/>
                          <a:uFillTx/>
                          <a:latin typeface="Century Gothic"/>
                          <a:ea typeface="+mn-ea"/>
                          <a:cs typeface="+mn-cs"/>
                        </a:rPr>
                        <a:t>Create a </a:t>
                      </a:r>
                      <a:r>
                        <a:rPr kumimoji="0" lang="en-GB" sz="1000" b="1" i="0" u="none" strike="noStrike" kern="1200" cap="none" spc="0" normalizeH="0" baseline="0" noProof="0" dirty="0">
                          <a:ln>
                            <a:noFill/>
                          </a:ln>
                          <a:solidFill>
                            <a:srgbClr val="000000"/>
                          </a:solidFill>
                          <a:effectLst/>
                          <a:uLnTx/>
                          <a:uFillTx/>
                          <a:latin typeface="Century Gothic"/>
                          <a:ea typeface="+mn-ea"/>
                          <a:cs typeface="+mn-cs"/>
                        </a:rPr>
                        <a:t>standard approach across organisations </a:t>
                      </a:r>
                      <a:r>
                        <a:rPr kumimoji="0" lang="en-GB" sz="1000" b="0" i="0" u="none" strike="noStrike" kern="1200" cap="none" spc="0" normalizeH="0" baseline="0" noProof="0" dirty="0">
                          <a:ln>
                            <a:noFill/>
                          </a:ln>
                          <a:solidFill>
                            <a:srgbClr val="000000"/>
                          </a:solidFill>
                          <a:effectLst/>
                          <a:uLnTx/>
                          <a:uFillTx/>
                          <a:latin typeface="Century Gothic"/>
                          <a:ea typeface="+mn-ea"/>
                          <a:cs typeface="+mn-cs"/>
                        </a:rPr>
                        <a:t>for </a:t>
                      </a:r>
                      <a:r>
                        <a:rPr kumimoji="0" lang="en-GB" sz="1000" b="1" i="0" u="none" strike="noStrike" kern="1200" cap="none" spc="0" normalizeH="0" baseline="0" noProof="0" dirty="0">
                          <a:ln>
                            <a:noFill/>
                          </a:ln>
                          <a:solidFill>
                            <a:srgbClr val="000000"/>
                          </a:solidFill>
                          <a:effectLst/>
                          <a:uLnTx/>
                          <a:uFillTx/>
                          <a:latin typeface="Century Gothic"/>
                          <a:ea typeface="+mn-ea"/>
                          <a:cs typeface="+mn-cs"/>
                        </a:rPr>
                        <a:t>the provision </a:t>
                      </a:r>
                      <a:r>
                        <a:rPr kumimoji="0" lang="en-GB" sz="1000" b="0" i="0" u="none" strike="noStrike" kern="1200" cap="none" spc="0" normalizeH="0" baseline="0" noProof="0" dirty="0">
                          <a:ln>
                            <a:noFill/>
                          </a:ln>
                          <a:solidFill>
                            <a:srgbClr val="000000"/>
                          </a:solidFill>
                          <a:effectLst/>
                          <a:uLnTx/>
                          <a:uFillTx/>
                          <a:latin typeface="Century Gothic"/>
                          <a:ea typeface="+mn-ea"/>
                          <a:cs typeface="+mn-cs"/>
                        </a:rPr>
                        <a:t>of </a:t>
                      </a:r>
                      <a:r>
                        <a:rPr kumimoji="0" lang="en-GB" sz="1000" b="1" i="0" u="none" strike="noStrike" kern="1200" cap="none" spc="0" normalizeH="0" baseline="0" noProof="0" dirty="0">
                          <a:ln>
                            <a:noFill/>
                          </a:ln>
                          <a:solidFill>
                            <a:srgbClr val="000000"/>
                          </a:solidFill>
                          <a:effectLst/>
                          <a:uLnTx/>
                          <a:uFillTx/>
                          <a:latin typeface="Century Gothic"/>
                          <a:ea typeface="+mn-ea"/>
                          <a:cs typeface="+mn-cs"/>
                        </a:rPr>
                        <a:t>information</a:t>
                      </a:r>
                      <a:r>
                        <a:rPr kumimoji="0" lang="en-GB" sz="1000" b="0" i="0" u="none" strike="noStrike" kern="1200" cap="none" spc="0" normalizeH="0" baseline="0" noProof="0" dirty="0">
                          <a:ln>
                            <a:noFill/>
                          </a:ln>
                          <a:solidFill>
                            <a:srgbClr val="000000"/>
                          </a:solidFill>
                          <a:effectLst/>
                          <a:uLnTx/>
                          <a:uFillTx/>
                          <a:latin typeface="Century Gothic"/>
                          <a:ea typeface="+mn-ea"/>
                          <a:cs typeface="+mn-cs"/>
                        </a:rPr>
                        <a:t> to </a:t>
                      </a:r>
                      <a:r>
                        <a:rPr kumimoji="0" lang="en-GB" sz="1000" b="1" i="0" u="none" strike="noStrike" kern="1200" cap="none" spc="0" normalizeH="0" baseline="0" noProof="0" dirty="0">
                          <a:ln>
                            <a:noFill/>
                          </a:ln>
                          <a:solidFill>
                            <a:srgbClr val="000000"/>
                          </a:solidFill>
                          <a:effectLst/>
                          <a:uLnTx/>
                          <a:uFillTx/>
                          <a:latin typeface="Century Gothic"/>
                          <a:ea typeface="+mn-ea"/>
                          <a:cs typeface="+mn-cs"/>
                        </a:rPr>
                        <a:t>PLWD</a:t>
                      </a:r>
                      <a:r>
                        <a:rPr kumimoji="0" lang="en-GB" sz="1000" b="0" i="0" u="none" strike="noStrike" kern="1200" cap="none" spc="0" normalizeH="0" baseline="0" noProof="0" dirty="0">
                          <a:ln>
                            <a:noFill/>
                          </a:ln>
                          <a:solidFill>
                            <a:srgbClr val="000000"/>
                          </a:solidFill>
                          <a:effectLst/>
                          <a:uLnTx/>
                          <a:uFillTx/>
                          <a:latin typeface="Century Gothic"/>
                          <a:ea typeface="+mn-ea"/>
                          <a:cs typeface="+mn-cs"/>
                        </a:rPr>
                        <a:t> and their </a:t>
                      </a:r>
                      <a:r>
                        <a:rPr kumimoji="0" lang="en-GB" sz="1000" b="1" i="0" u="none" strike="noStrike" kern="1200" cap="none" spc="0" normalizeH="0" baseline="0" noProof="0" dirty="0">
                          <a:ln>
                            <a:noFill/>
                          </a:ln>
                          <a:solidFill>
                            <a:srgbClr val="000000"/>
                          </a:solidFill>
                          <a:effectLst/>
                          <a:uLnTx/>
                          <a:uFillTx/>
                          <a:latin typeface="Century Gothic"/>
                          <a:ea typeface="+mn-ea"/>
                          <a:cs typeface="+mn-cs"/>
                        </a:rPr>
                        <a:t>carers</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000" b="1" i="0" u="none" strike="noStrike" kern="1200" cap="none" spc="0" normalizeH="0" baseline="0" noProof="0" dirty="0">
                          <a:ln>
                            <a:noFill/>
                          </a:ln>
                          <a:solidFill>
                            <a:srgbClr val="000000"/>
                          </a:solidFill>
                          <a:effectLst/>
                          <a:uLnTx/>
                          <a:uFillTx/>
                          <a:latin typeface="Century Gothic"/>
                          <a:ea typeface="+mn-ea"/>
                          <a:cs typeface="+mn-cs"/>
                        </a:rPr>
                        <a:t>Primary care </a:t>
                      </a:r>
                      <a:r>
                        <a:rPr kumimoji="0" lang="en-GB" sz="1000" b="0" i="0" u="none" strike="noStrike" kern="1200" cap="none" spc="0" normalizeH="0" baseline="0" noProof="0" dirty="0">
                          <a:ln>
                            <a:noFill/>
                          </a:ln>
                          <a:solidFill>
                            <a:srgbClr val="000000"/>
                          </a:solidFill>
                          <a:effectLst/>
                          <a:uLnTx/>
                          <a:uFillTx/>
                          <a:latin typeface="Century Gothic"/>
                          <a:ea typeface="+mn-ea"/>
                          <a:cs typeface="+mn-cs"/>
                        </a:rPr>
                        <a:t>consider how </a:t>
                      </a:r>
                      <a:r>
                        <a:rPr kumimoji="0" lang="en-GB" sz="1000" b="1" i="0" u="none" strike="noStrike" kern="1200" cap="none" spc="0" normalizeH="0" baseline="0" noProof="0" dirty="0">
                          <a:ln>
                            <a:noFill/>
                          </a:ln>
                          <a:solidFill>
                            <a:srgbClr val="000000"/>
                          </a:solidFill>
                          <a:effectLst/>
                          <a:uLnTx/>
                          <a:uFillTx/>
                          <a:latin typeface="Century Gothic"/>
                          <a:ea typeface="+mn-ea"/>
                          <a:cs typeface="+mn-cs"/>
                        </a:rPr>
                        <a:t>PLWD access GP appointments </a:t>
                      </a:r>
                      <a:r>
                        <a:rPr kumimoji="0" lang="en-GB" sz="1000" b="0" i="0" u="none" strike="noStrike" kern="1200" cap="none" spc="0" normalizeH="0" baseline="0" noProof="0" dirty="0">
                          <a:ln>
                            <a:noFill/>
                          </a:ln>
                          <a:solidFill>
                            <a:srgbClr val="000000"/>
                          </a:solidFill>
                          <a:effectLst/>
                          <a:uLnTx/>
                          <a:uFillTx/>
                          <a:latin typeface="Century Gothic"/>
                          <a:ea typeface="+mn-ea"/>
                          <a:cs typeface="+mn-cs"/>
                        </a:rPr>
                        <a:t>- PLWD may not be able to get past the receptionist or the triage system​ if living on their own </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000" b="0" i="0" u="none" strike="noStrike" kern="1200" cap="none" spc="0" normalizeH="0" baseline="0" noProof="0" dirty="0">
                          <a:ln>
                            <a:noFill/>
                          </a:ln>
                          <a:solidFill>
                            <a:srgbClr val="000000"/>
                          </a:solidFill>
                          <a:effectLst/>
                          <a:uLnTx/>
                          <a:uFillTx/>
                          <a:latin typeface="Century Gothic"/>
                          <a:ea typeface="+mn-ea"/>
                          <a:cs typeface="+mn-cs"/>
                        </a:rPr>
                        <a:t>The </a:t>
                      </a:r>
                      <a:r>
                        <a:rPr kumimoji="0" lang="en-GB" sz="1000" b="1" i="0" u="none" strike="noStrike" kern="1200" cap="none" spc="0" normalizeH="0" baseline="0" noProof="0" dirty="0">
                          <a:ln>
                            <a:noFill/>
                          </a:ln>
                          <a:solidFill>
                            <a:srgbClr val="000000"/>
                          </a:solidFill>
                          <a:effectLst/>
                          <a:uLnTx/>
                          <a:uFillTx/>
                          <a:latin typeface="Century Gothic"/>
                          <a:ea typeface="+mn-ea"/>
                          <a:cs typeface="+mn-cs"/>
                        </a:rPr>
                        <a:t>introduction</a:t>
                      </a:r>
                      <a:r>
                        <a:rPr kumimoji="0" lang="en-GB" sz="1000" b="0" i="0" u="none" strike="noStrike" kern="1200" cap="none" spc="0" normalizeH="0" baseline="0" noProof="0" dirty="0">
                          <a:ln>
                            <a:noFill/>
                          </a:ln>
                          <a:solidFill>
                            <a:srgbClr val="000000"/>
                          </a:solidFill>
                          <a:effectLst/>
                          <a:uLnTx/>
                          <a:uFillTx/>
                          <a:latin typeface="Century Gothic"/>
                          <a:ea typeface="+mn-ea"/>
                          <a:cs typeface="+mn-cs"/>
                        </a:rPr>
                        <a:t> of </a:t>
                      </a:r>
                      <a:r>
                        <a:rPr kumimoji="0" lang="en-GB" sz="1000" b="1" i="0" u="none" strike="noStrike" kern="1200" cap="none" spc="0" normalizeH="0" baseline="0" noProof="0" dirty="0">
                          <a:ln>
                            <a:noFill/>
                          </a:ln>
                          <a:solidFill>
                            <a:srgbClr val="000000"/>
                          </a:solidFill>
                          <a:effectLst/>
                          <a:uLnTx/>
                          <a:uFillTx/>
                          <a:latin typeface="Century Gothic"/>
                          <a:ea typeface="+mn-ea"/>
                          <a:cs typeface="+mn-cs"/>
                        </a:rPr>
                        <a:t>a Dementia wellbeing connector role, </a:t>
                      </a:r>
                      <a:r>
                        <a:rPr kumimoji="0" lang="en-GB" sz="1000" b="0" i="0" u="none" strike="noStrike" kern="1200" cap="none" spc="0" normalizeH="0" baseline="0" noProof="0" dirty="0">
                          <a:ln>
                            <a:noFill/>
                          </a:ln>
                          <a:solidFill>
                            <a:srgbClr val="000000"/>
                          </a:solidFill>
                          <a:effectLst/>
                          <a:uLnTx/>
                          <a:uFillTx/>
                          <a:latin typeface="Century Gothic"/>
                          <a:ea typeface="+mn-ea"/>
                          <a:cs typeface="+mn-cs"/>
                        </a:rPr>
                        <a:t>which will work</a:t>
                      </a:r>
                      <a:r>
                        <a:rPr kumimoji="0" lang="en-GB" sz="1000" b="1" i="0" u="none" strike="noStrike" kern="1200" cap="none" spc="0" normalizeH="0" baseline="0" noProof="0" dirty="0">
                          <a:ln>
                            <a:noFill/>
                          </a:ln>
                          <a:solidFill>
                            <a:srgbClr val="000000"/>
                          </a:solidFill>
                          <a:effectLst/>
                          <a:uLnTx/>
                          <a:uFillTx/>
                          <a:latin typeface="Century Gothic"/>
                          <a:ea typeface="+mn-ea"/>
                          <a:cs typeface="+mn-cs"/>
                        </a:rPr>
                        <a:t> </a:t>
                      </a:r>
                      <a:r>
                        <a:rPr kumimoji="0" lang="en-GB" sz="1000" b="0" i="0" u="none" strike="noStrike" kern="1200" cap="none" spc="0" normalizeH="0" baseline="0" noProof="0" dirty="0">
                          <a:ln>
                            <a:noFill/>
                          </a:ln>
                          <a:solidFill>
                            <a:srgbClr val="000000"/>
                          </a:solidFill>
                          <a:effectLst/>
                          <a:uLnTx/>
                          <a:uFillTx/>
                          <a:latin typeface="Century Gothic"/>
                          <a:ea typeface="+mn-ea"/>
                          <a:cs typeface="+mn-cs"/>
                        </a:rPr>
                        <a:t>with </a:t>
                      </a:r>
                      <a:r>
                        <a:rPr kumimoji="0" lang="en-GB" sz="1000" b="1" i="0" u="none" strike="noStrike" kern="1200" cap="none" spc="0" normalizeH="0" baseline="0" noProof="0" dirty="0">
                          <a:ln>
                            <a:noFill/>
                          </a:ln>
                          <a:solidFill>
                            <a:srgbClr val="000000"/>
                          </a:solidFill>
                          <a:effectLst/>
                          <a:uLnTx/>
                          <a:uFillTx/>
                          <a:latin typeface="Century Gothic"/>
                          <a:ea typeface="+mn-ea"/>
                          <a:cs typeface="+mn-cs"/>
                        </a:rPr>
                        <a:t>local services </a:t>
                      </a:r>
                      <a:r>
                        <a:rPr kumimoji="0" lang="en-GB" sz="1000" b="0" i="0" u="none" strike="noStrike" kern="1200" cap="none" spc="0" normalizeH="0" baseline="0" noProof="0" dirty="0">
                          <a:ln>
                            <a:noFill/>
                          </a:ln>
                          <a:solidFill>
                            <a:srgbClr val="000000"/>
                          </a:solidFill>
                          <a:effectLst/>
                          <a:uLnTx/>
                          <a:uFillTx/>
                          <a:latin typeface="Century Gothic"/>
                          <a:ea typeface="+mn-ea"/>
                          <a:cs typeface="+mn-cs"/>
                        </a:rPr>
                        <a:t>within the </a:t>
                      </a:r>
                      <a:r>
                        <a:rPr kumimoji="0" lang="en-GB" sz="1000" b="1" i="0" u="none" strike="noStrike" kern="1200" cap="none" spc="0" normalizeH="0" baseline="0" noProof="0" dirty="0">
                          <a:ln>
                            <a:noFill/>
                          </a:ln>
                          <a:solidFill>
                            <a:srgbClr val="000000"/>
                          </a:solidFill>
                          <a:effectLst/>
                          <a:uLnTx/>
                          <a:uFillTx/>
                          <a:latin typeface="Century Gothic"/>
                          <a:ea typeface="+mn-ea"/>
                          <a:cs typeface="+mn-cs"/>
                        </a:rPr>
                        <a:t>communities</a:t>
                      </a:r>
                      <a:r>
                        <a:rPr kumimoji="0" lang="en-GB" sz="1000" b="0" i="0" u="none" strike="noStrike" kern="1200" cap="none" spc="0" normalizeH="0" baseline="0" noProof="0" dirty="0">
                          <a:ln>
                            <a:noFill/>
                          </a:ln>
                          <a:solidFill>
                            <a:srgbClr val="000000"/>
                          </a:solidFill>
                          <a:effectLst/>
                          <a:uLnTx/>
                          <a:uFillTx/>
                          <a:latin typeface="Century Gothic"/>
                          <a:ea typeface="+mn-ea"/>
                          <a:cs typeface="+mn-cs"/>
                        </a:rPr>
                        <a:t> they are </a:t>
                      </a:r>
                      <a:r>
                        <a:rPr kumimoji="0" lang="en-GB" sz="1000" b="1" i="0" u="none" strike="noStrike" kern="1200" cap="none" spc="0" normalizeH="0" baseline="0" noProof="0" dirty="0">
                          <a:ln>
                            <a:noFill/>
                          </a:ln>
                          <a:solidFill>
                            <a:srgbClr val="000000"/>
                          </a:solidFill>
                          <a:effectLst/>
                          <a:uLnTx/>
                          <a:uFillTx/>
                          <a:latin typeface="Century Gothic"/>
                          <a:ea typeface="+mn-ea"/>
                          <a:cs typeface="+mn-cs"/>
                        </a:rPr>
                        <a:t>aligned to </a:t>
                      </a:r>
                      <a:r>
                        <a:rPr kumimoji="0" lang="en-GB" sz="1000" b="0" i="0" u="none" strike="noStrike" kern="1200" cap="none" spc="0" normalizeH="0" baseline="0" noProof="0" dirty="0">
                          <a:ln>
                            <a:noFill/>
                          </a:ln>
                          <a:solidFill>
                            <a:srgbClr val="000000"/>
                          </a:solidFill>
                          <a:effectLst/>
                          <a:uLnTx/>
                          <a:uFillTx/>
                          <a:latin typeface="Century Gothic"/>
                          <a:ea typeface="+mn-ea"/>
                          <a:cs typeface="+mn-cs"/>
                        </a:rPr>
                        <a:t>and will enable </a:t>
                      </a:r>
                      <a:r>
                        <a:rPr kumimoji="0" lang="en-GB" sz="1000" b="1" i="0" u="none" strike="noStrike" kern="1200" cap="none" spc="0" normalizeH="0" baseline="0" noProof="0" dirty="0">
                          <a:ln>
                            <a:noFill/>
                          </a:ln>
                          <a:solidFill>
                            <a:srgbClr val="000000"/>
                          </a:solidFill>
                          <a:effectLst/>
                          <a:uLnTx/>
                          <a:uFillTx/>
                          <a:latin typeface="Century Gothic"/>
                          <a:ea typeface="+mn-ea"/>
                          <a:cs typeface="+mn-cs"/>
                        </a:rPr>
                        <a:t>better access </a:t>
                      </a:r>
                      <a:r>
                        <a:rPr kumimoji="0" lang="en-GB" sz="1000" b="0" i="0" u="none" strike="noStrike" kern="1200" cap="none" spc="0" normalizeH="0" baseline="0" noProof="0" dirty="0">
                          <a:ln>
                            <a:noFill/>
                          </a:ln>
                          <a:solidFill>
                            <a:srgbClr val="000000"/>
                          </a:solidFill>
                          <a:effectLst/>
                          <a:uLnTx/>
                          <a:uFillTx/>
                          <a:latin typeface="Century Gothic"/>
                          <a:ea typeface="+mn-ea"/>
                          <a:cs typeface="+mn-cs"/>
                        </a:rPr>
                        <a:t>to </a:t>
                      </a:r>
                      <a:r>
                        <a:rPr kumimoji="0" lang="en-GB" sz="1000" b="1" i="0" u="none" strike="noStrike" kern="1200" cap="none" spc="0" normalizeH="0" baseline="0" noProof="0" dirty="0">
                          <a:ln>
                            <a:noFill/>
                          </a:ln>
                          <a:solidFill>
                            <a:srgbClr val="000000"/>
                          </a:solidFill>
                          <a:effectLst/>
                          <a:uLnTx/>
                          <a:uFillTx/>
                          <a:latin typeface="Century Gothic"/>
                          <a:ea typeface="+mn-ea"/>
                          <a:cs typeface="+mn-cs"/>
                        </a:rPr>
                        <a:t>everyday services </a:t>
                      </a:r>
                      <a:r>
                        <a:rPr kumimoji="0" lang="en-GB" sz="1000" b="0" i="0" u="none" strike="noStrike" kern="1200" cap="none" spc="0" normalizeH="0" baseline="0" noProof="0" dirty="0">
                          <a:ln>
                            <a:noFill/>
                          </a:ln>
                          <a:solidFill>
                            <a:srgbClr val="000000"/>
                          </a:solidFill>
                          <a:effectLst/>
                          <a:uLnTx/>
                          <a:uFillTx/>
                          <a:latin typeface="Century Gothic"/>
                          <a:ea typeface="+mn-ea"/>
                          <a:cs typeface="+mn-cs"/>
                        </a:rPr>
                        <a:t>such as dentists, opticians and GP surgeries </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000" b="1" i="0" u="none" strike="noStrike" kern="1200" cap="none" spc="0" normalizeH="0" baseline="0" noProof="0" dirty="0">
                          <a:ln>
                            <a:noFill/>
                          </a:ln>
                          <a:solidFill>
                            <a:srgbClr val="000000"/>
                          </a:solidFill>
                          <a:effectLst/>
                          <a:uLnTx/>
                          <a:uFillTx/>
                          <a:latin typeface="Century Gothic"/>
                          <a:ea typeface="+mn-ea"/>
                          <a:cs typeface="+mn-cs"/>
                        </a:rPr>
                        <a:t>Develop</a:t>
                      </a:r>
                      <a:r>
                        <a:rPr kumimoji="0" lang="en-GB" sz="1000" b="0" i="0" u="none" strike="noStrike" kern="1200" cap="none" spc="0" normalizeH="0" baseline="0" noProof="0" dirty="0">
                          <a:ln>
                            <a:noFill/>
                          </a:ln>
                          <a:solidFill>
                            <a:srgbClr val="000000"/>
                          </a:solidFill>
                          <a:effectLst/>
                          <a:uLnTx/>
                          <a:uFillTx/>
                          <a:latin typeface="Century Gothic"/>
                          <a:ea typeface="+mn-ea"/>
                          <a:cs typeface="+mn-cs"/>
                        </a:rPr>
                        <a:t> a </a:t>
                      </a:r>
                      <a:r>
                        <a:rPr kumimoji="0" lang="en-GB" sz="1000" b="1" i="0" u="none" strike="noStrike" kern="1200" cap="none" spc="0" normalizeH="0" baseline="0" noProof="0" dirty="0">
                          <a:ln>
                            <a:noFill/>
                          </a:ln>
                          <a:solidFill>
                            <a:srgbClr val="000000"/>
                          </a:solidFill>
                          <a:effectLst/>
                          <a:uLnTx/>
                          <a:uFillTx/>
                          <a:latin typeface="Century Gothic"/>
                          <a:ea typeface="+mn-ea"/>
                          <a:cs typeface="+mn-cs"/>
                        </a:rPr>
                        <a:t>range</a:t>
                      </a:r>
                      <a:r>
                        <a:rPr kumimoji="0" lang="en-GB" sz="1000" b="0" i="0" u="none" strike="noStrike" kern="1200" cap="none" spc="0" normalizeH="0" baseline="0" noProof="0" dirty="0">
                          <a:ln>
                            <a:noFill/>
                          </a:ln>
                          <a:solidFill>
                            <a:srgbClr val="000000"/>
                          </a:solidFill>
                          <a:effectLst/>
                          <a:uLnTx/>
                          <a:uFillTx/>
                          <a:latin typeface="Century Gothic"/>
                          <a:ea typeface="+mn-ea"/>
                          <a:cs typeface="+mn-cs"/>
                        </a:rPr>
                        <a:t> of </a:t>
                      </a:r>
                      <a:r>
                        <a:rPr kumimoji="0" lang="en-GB" sz="1000" b="1" i="0" u="none" strike="noStrike" kern="1200" cap="none" spc="0" normalizeH="0" baseline="0" noProof="0" dirty="0">
                          <a:ln>
                            <a:noFill/>
                          </a:ln>
                          <a:solidFill>
                            <a:srgbClr val="000000"/>
                          </a:solidFill>
                          <a:effectLst/>
                          <a:uLnTx/>
                          <a:uFillTx/>
                          <a:latin typeface="Century Gothic"/>
                          <a:ea typeface="+mn-ea"/>
                          <a:cs typeface="+mn-cs"/>
                        </a:rPr>
                        <a:t>individual</a:t>
                      </a:r>
                      <a:r>
                        <a:rPr kumimoji="0" lang="en-GB" sz="1000" b="0" i="0" u="none" strike="noStrike" kern="1200" cap="none" spc="0" normalizeH="0" baseline="0" noProof="0" dirty="0">
                          <a:ln>
                            <a:noFill/>
                          </a:ln>
                          <a:solidFill>
                            <a:srgbClr val="000000"/>
                          </a:solidFill>
                          <a:effectLst/>
                          <a:uLnTx/>
                          <a:uFillTx/>
                          <a:latin typeface="Century Gothic"/>
                          <a:ea typeface="+mn-ea"/>
                          <a:cs typeface="+mn-cs"/>
                        </a:rPr>
                        <a:t> and </a:t>
                      </a:r>
                      <a:r>
                        <a:rPr kumimoji="0" lang="en-GB" sz="1000" b="1" i="0" u="none" strike="noStrike" kern="1200" cap="none" spc="0" normalizeH="0" baseline="0" noProof="0" dirty="0">
                          <a:ln>
                            <a:noFill/>
                          </a:ln>
                          <a:solidFill>
                            <a:srgbClr val="000000"/>
                          </a:solidFill>
                          <a:effectLst/>
                          <a:uLnTx/>
                          <a:uFillTx/>
                          <a:latin typeface="Century Gothic"/>
                          <a:ea typeface="+mn-ea"/>
                          <a:cs typeface="+mn-cs"/>
                        </a:rPr>
                        <a:t>group based physical </a:t>
                      </a:r>
                      <a:r>
                        <a:rPr kumimoji="0" lang="en-GB" sz="1000" b="0" i="0" u="none" strike="noStrike" kern="1200" cap="none" spc="0" normalizeH="0" baseline="0" noProof="0" dirty="0">
                          <a:ln>
                            <a:noFill/>
                          </a:ln>
                          <a:solidFill>
                            <a:srgbClr val="000000"/>
                          </a:solidFill>
                          <a:effectLst/>
                          <a:uLnTx/>
                          <a:uFillTx/>
                          <a:latin typeface="Century Gothic"/>
                          <a:ea typeface="+mn-ea"/>
                          <a:cs typeface="+mn-cs"/>
                        </a:rPr>
                        <a:t>and </a:t>
                      </a:r>
                      <a:r>
                        <a:rPr kumimoji="0" lang="en-GB" sz="1000" b="1" i="0" u="none" strike="noStrike" kern="1200" cap="none" spc="0" normalizeH="0" baseline="0" noProof="0" dirty="0">
                          <a:ln>
                            <a:noFill/>
                          </a:ln>
                          <a:solidFill>
                            <a:srgbClr val="000000"/>
                          </a:solidFill>
                          <a:effectLst/>
                          <a:uLnTx/>
                          <a:uFillTx/>
                          <a:latin typeface="Century Gothic"/>
                          <a:ea typeface="+mn-ea"/>
                          <a:cs typeface="+mn-cs"/>
                        </a:rPr>
                        <a:t>activity based interventions </a:t>
                      </a:r>
                      <a:r>
                        <a:rPr kumimoji="0" lang="en-GB" sz="1000" b="0" i="0" u="none" strike="noStrike" kern="1200" cap="none" spc="0" normalizeH="0" baseline="0" noProof="0" dirty="0">
                          <a:ln>
                            <a:noFill/>
                          </a:ln>
                          <a:solidFill>
                            <a:srgbClr val="000000"/>
                          </a:solidFill>
                          <a:effectLst/>
                          <a:uLnTx/>
                          <a:uFillTx/>
                          <a:latin typeface="Century Gothic"/>
                          <a:ea typeface="+mn-ea"/>
                          <a:cs typeface="+mn-cs"/>
                        </a:rPr>
                        <a:t>and </a:t>
                      </a:r>
                      <a:r>
                        <a:rPr kumimoji="0" lang="en-GB" sz="1000" b="1" i="0" u="none" strike="noStrike" kern="1200" cap="none" spc="0" normalizeH="0" baseline="0" noProof="0" dirty="0">
                          <a:ln>
                            <a:noFill/>
                          </a:ln>
                          <a:solidFill>
                            <a:srgbClr val="000000"/>
                          </a:solidFill>
                          <a:effectLst/>
                          <a:uLnTx/>
                          <a:uFillTx/>
                          <a:latin typeface="Century Gothic"/>
                          <a:ea typeface="+mn-ea"/>
                          <a:cs typeface="+mn-cs"/>
                        </a:rPr>
                        <a:t>opportunities</a:t>
                      </a:r>
                      <a:r>
                        <a:rPr kumimoji="0" lang="en-GB" sz="1000" b="0" i="0" u="none" strike="noStrike" kern="1200" cap="none" spc="0" normalizeH="0" baseline="0" noProof="0" dirty="0">
                          <a:ln>
                            <a:noFill/>
                          </a:ln>
                          <a:solidFill>
                            <a:srgbClr val="000000"/>
                          </a:solidFill>
                          <a:effectLst/>
                          <a:uLnTx/>
                          <a:uFillTx/>
                          <a:latin typeface="Century Gothic"/>
                          <a:ea typeface="+mn-ea"/>
                          <a:cs typeface="+mn-cs"/>
                        </a:rPr>
                        <a:t> that are </a:t>
                      </a:r>
                      <a:r>
                        <a:rPr kumimoji="0" lang="en-GB" sz="1000" b="1" i="0" u="none" strike="noStrike" kern="1200" cap="none" spc="0" normalizeH="0" baseline="0" noProof="0" dirty="0">
                          <a:ln>
                            <a:noFill/>
                          </a:ln>
                          <a:solidFill>
                            <a:srgbClr val="000000"/>
                          </a:solidFill>
                          <a:effectLst/>
                          <a:uLnTx/>
                          <a:uFillTx/>
                          <a:latin typeface="Century Gothic"/>
                          <a:ea typeface="+mn-ea"/>
                          <a:cs typeface="+mn-cs"/>
                        </a:rPr>
                        <a:t>person centred </a:t>
                      </a:r>
                      <a:r>
                        <a:rPr kumimoji="0" lang="en-GB" sz="1000" b="0" i="0" u="none" strike="noStrike" kern="1200" cap="none" spc="0" normalizeH="0" baseline="0" noProof="0" dirty="0">
                          <a:ln>
                            <a:noFill/>
                          </a:ln>
                          <a:solidFill>
                            <a:srgbClr val="000000"/>
                          </a:solidFill>
                          <a:effectLst/>
                          <a:uLnTx/>
                          <a:uFillTx/>
                          <a:latin typeface="Century Gothic"/>
                          <a:ea typeface="+mn-ea"/>
                          <a:cs typeface="+mn-cs"/>
                        </a:rPr>
                        <a:t>for </a:t>
                      </a:r>
                      <a:r>
                        <a:rPr kumimoji="0" lang="en-GB" sz="1000" b="1" i="0" u="none" strike="noStrike" kern="1200" cap="none" spc="0" normalizeH="0" baseline="0" noProof="0" dirty="0">
                          <a:ln>
                            <a:noFill/>
                          </a:ln>
                          <a:solidFill>
                            <a:srgbClr val="000000"/>
                          </a:solidFill>
                          <a:effectLst/>
                          <a:uLnTx/>
                          <a:uFillTx/>
                          <a:latin typeface="Century Gothic"/>
                          <a:ea typeface="+mn-ea"/>
                          <a:cs typeface="+mn-cs"/>
                        </a:rPr>
                        <a:t>PLWD </a:t>
                      </a:r>
                      <a:r>
                        <a:rPr kumimoji="0" lang="en-GB" sz="1000" b="0" i="0" u="none" strike="noStrike" kern="1200" cap="none" spc="0" normalizeH="0" baseline="0" noProof="0" dirty="0">
                          <a:ln>
                            <a:noFill/>
                          </a:ln>
                          <a:solidFill>
                            <a:srgbClr val="000000"/>
                          </a:solidFill>
                          <a:effectLst/>
                          <a:uLnTx/>
                          <a:uFillTx/>
                          <a:latin typeface="Century Gothic"/>
                          <a:ea typeface="+mn-ea"/>
                          <a:cs typeface="+mn-cs"/>
                        </a:rPr>
                        <a:t>to access</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000" b="1" i="0" u="none" strike="noStrike" kern="1200" cap="none" spc="0" normalizeH="0" baseline="0" noProof="0" dirty="0">
                          <a:ln>
                            <a:noFill/>
                          </a:ln>
                          <a:solidFill>
                            <a:srgbClr val="000000"/>
                          </a:solidFill>
                          <a:effectLst/>
                          <a:uLnTx/>
                          <a:uFillTx/>
                          <a:latin typeface="Century Gothic"/>
                          <a:ea typeface="+mn-ea"/>
                          <a:cs typeface="+mn-cs"/>
                        </a:rPr>
                        <a:t>Recognise</a:t>
                      </a:r>
                      <a:r>
                        <a:rPr kumimoji="0" lang="en-GB" sz="1000" b="0" i="0" u="none" strike="noStrike" kern="1200" cap="none" spc="0" normalizeH="0" baseline="0" noProof="0" dirty="0">
                          <a:ln>
                            <a:noFill/>
                          </a:ln>
                          <a:solidFill>
                            <a:srgbClr val="000000"/>
                          </a:solidFill>
                          <a:effectLst/>
                          <a:uLnTx/>
                          <a:uFillTx/>
                          <a:latin typeface="Century Gothic"/>
                          <a:ea typeface="+mn-ea"/>
                          <a:cs typeface="+mn-cs"/>
                        </a:rPr>
                        <a:t> that</a:t>
                      </a:r>
                      <a:r>
                        <a:rPr kumimoji="0" lang="en-GB" sz="1000" b="1" i="0" u="none" strike="noStrike" kern="1200" cap="none" spc="0" normalizeH="0" baseline="0" noProof="0" dirty="0">
                          <a:ln>
                            <a:noFill/>
                          </a:ln>
                          <a:solidFill>
                            <a:srgbClr val="000000"/>
                          </a:solidFill>
                          <a:effectLst/>
                          <a:uLnTx/>
                          <a:uFillTx/>
                          <a:latin typeface="Century Gothic"/>
                          <a:ea typeface="+mn-ea"/>
                          <a:cs typeface="+mn-cs"/>
                        </a:rPr>
                        <a:t> transport, </a:t>
                      </a:r>
                      <a:r>
                        <a:rPr kumimoji="0" lang="en-GB" sz="1000" b="0" i="0" u="none" strike="noStrike" kern="1200" cap="none" spc="0" normalizeH="0" baseline="0" noProof="0" dirty="0">
                          <a:ln>
                            <a:noFill/>
                          </a:ln>
                          <a:solidFill>
                            <a:srgbClr val="000000"/>
                          </a:solidFill>
                          <a:effectLst/>
                          <a:uLnTx/>
                          <a:uFillTx/>
                          <a:latin typeface="Century Gothic"/>
                          <a:ea typeface="+mn-ea"/>
                          <a:cs typeface="+mn-cs"/>
                        </a:rPr>
                        <a:t>particularly in </a:t>
                      </a:r>
                      <a:r>
                        <a:rPr kumimoji="0" lang="en-GB" sz="1000" b="1" i="0" u="none" strike="noStrike" kern="1200" cap="none" spc="0" normalizeH="0" baseline="0" noProof="0" dirty="0">
                          <a:ln>
                            <a:noFill/>
                          </a:ln>
                          <a:solidFill>
                            <a:srgbClr val="000000"/>
                          </a:solidFill>
                          <a:effectLst/>
                          <a:uLnTx/>
                          <a:uFillTx/>
                          <a:latin typeface="Century Gothic"/>
                          <a:ea typeface="+mn-ea"/>
                          <a:cs typeface="+mn-cs"/>
                        </a:rPr>
                        <a:t>rural areas, </a:t>
                      </a:r>
                      <a:r>
                        <a:rPr kumimoji="0" lang="en-GB" sz="1000" b="0" i="0" u="none" strike="noStrike" kern="1200" cap="none" spc="0" normalizeH="0" baseline="0" noProof="0" dirty="0">
                          <a:ln>
                            <a:noFill/>
                          </a:ln>
                          <a:solidFill>
                            <a:srgbClr val="000000"/>
                          </a:solidFill>
                          <a:effectLst/>
                          <a:uLnTx/>
                          <a:uFillTx/>
                          <a:latin typeface="Century Gothic"/>
                          <a:ea typeface="+mn-ea"/>
                          <a:cs typeface="+mn-cs"/>
                        </a:rPr>
                        <a:t>to </a:t>
                      </a:r>
                      <a:r>
                        <a:rPr kumimoji="0" lang="en-GB" sz="1000" b="1" i="0" u="none" strike="noStrike" kern="1200" cap="none" spc="0" normalizeH="0" baseline="0" noProof="0" dirty="0">
                          <a:ln>
                            <a:noFill/>
                          </a:ln>
                          <a:solidFill>
                            <a:srgbClr val="000000"/>
                          </a:solidFill>
                          <a:effectLst/>
                          <a:uLnTx/>
                          <a:uFillTx/>
                          <a:latin typeface="Century Gothic"/>
                          <a:ea typeface="+mn-ea"/>
                          <a:cs typeface="+mn-cs"/>
                        </a:rPr>
                        <a:t>get people </a:t>
                      </a:r>
                      <a:r>
                        <a:rPr kumimoji="0" lang="en-GB" sz="1000" b="0" i="0" u="none" strike="noStrike" kern="1200" cap="none" spc="0" normalizeH="0" baseline="0" noProof="0" dirty="0">
                          <a:ln>
                            <a:noFill/>
                          </a:ln>
                          <a:solidFill>
                            <a:srgbClr val="000000"/>
                          </a:solidFill>
                          <a:effectLst/>
                          <a:uLnTx/>
                          <a:uFillTx/>
                          <a:latin typeface="Century Gothic"/>
                          <a:ea typeface="+mn-ea"/>
                          <a:cs typeface="+mn-cs"/>
                        </a:rPr>
                        <a:t>to </a:t>
                      </a:r>
                      <a:r>
                        <a:rPr kumimoji="0" lang="en-GB" sz="1000" b="1" i="0" u="none" strike="noStrike" kern="1200" cap="none" spc="0" normalizeH="0" baseline="0" noProof="0" dirty="0">
                          <a:ln>
                            <a:noFill/>
                          </a:ln>
                          <a:solidFill>
                            <a:srgbClr val="000000"/>
                          </a:solidFill>
                          <a:effectLst/>
                          <a:uLnTx/>
                          <a:uFillTx/>
                          <a:latin typeface="Century Gothic"/>
                          <a:ea typeface="+mn-ea"/>
                          <a:cs typeface="+mn-cs"/>
                        </a:rPr>
                        <a:t>community activities </a:t>
                      </a:r>
                      <a:r>
                        <a:rPr kumimoji="0" lang="en-GB" sz="1000" b="0" i="0" u="none" strike="noStrike" kern="1200" cap="none" spc="0" normalizeH="0" baseline="0" noProof="0" dirty="0">
                          <a:ln>
                            <a:noFill/>
                          </a:ln>
                          <a:solidFill>
                            <a:srgbClr val="000000"/>
                          </a:solidFill>
                          <a:effectLst/>
                          <a:uLnTx/>
                          <a:uFillTx/>
                          <a:latin typeface="Century Gothic"/>
                          <a:ea typeface="+mn-ea"/>
                          <a:cs typeface="+mn-cs"/>
                        </a:rPr>
                        <a:t>is challenging and </a:t>
                      </a:r>
                      <a:r>
                        <a:rPr kumimoji="0" lang="en-GB" sz="1000" b="1" i="0" u="none" strike="noStrike" kern="1200" cap="none" spc="0" normalizeH="0" baseline="0" noProof="0" dirty="0">
                          <a:ln>
                            <a:noFill/>
                          </a:ln>
                          <a:solidFill>
                            <a:srgbClr val="000000"/>
                          </a:solidFill>
                          <a:effectLst/>
                          <a:uLnTx/>
                          <a:uFillTx/>
                          <a:latin typeface="Century Gothic"/>
                          <a:ea typeface="+mn-ea"/>
                          <a:cs typeface="+mn-cs"/>
                        </a:rPr>
                        <a:t>identify ways </a:t>
                      </a:r>
                      <a:r>
                        <a:rPr kumimoji="0" lang="en-GB" sz="1000" b="0" i="0" u="none" strike="noStrike" kern="1200" cap="none" spc="0" normalizeH="0" baseline="0" noProof="0" dirty="0">
                          <a:ln>
                            <a:noFill/>
                          </a:ln>
                          <a:solidFill>
                            <a:srgbClr val="000000"/>
                          </a:solidFill>
                          <a:effectLst/>
                          <a:uLnTx/>
                          <a:uFillTx/>
                          <a:latin typeface="Century Gothic"/>
                          <a:ea typeface="+mn-ea"/>
                          <a:cs typeface="+mn-cs"/>
                        </a:rPr>
                        <a:t>of addressing this </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GB" sz="1000" b="0" i="0" u="none" strike="noStrike" kern="1200" cap="none" spc="0" normalizeH="0" baseline="0" noProof="0" dirty="0">
                        <a:ln>
                          <a:noFill/>
                        </a:ln>
                        <a:solidFill>
                          <a:srgbClr val="000000"/>
                        </a:solidFill>
                        <a:effectLst/>
                        <a:uLnTx/>
                        <a:uFillTx/>
                        <a:latin typeface="Century Gothic"/>
                        <a:ea typeface="+mn-ea"/>
                        <a:cs typeface="+mn-cs"/>
                      </a:endParaRPr>
                    </a:p>
                  </a:txBody>
                  <a:tcPr marL="0">
                    <a:lnL w="19050" cap="flat" cmpd="sng" algn="ctr">
                      <a:solidFill>
                        <a:schemeClr val="bg2"/>
                      </a:solidFill>
                      <a:prstDash val="solid"/>
                      <a:round/>
                      <a:headEnd type="none" w="med" len="med"/>
                      <a:tailEnd type="none" w="med" len="med"/>
                    </a:lnL>
                    <a:lnR w="19050" cap="flat" cmpd="sng" algn="ctr">
                      <a:solidFill>
                        <a:schemeClr val="bg2"/>
                      </a:solidFill>
                      <a:prstDash val="solid"/>
                      <a:round/>
                      <a:headEnd type="none" w="med" len="med"/>
                      <a:tailEnd type="none" w="med" len="med"/>
                    </a:lnR>
                    <a:lnT w="19050" cap="flat" cmpd="sng" algn="ctr">
                      <a:solidFill>
                        <a:schemeClr val="bg2"/>
                      </a:solidFill>
                      <a:prstDash val="solid"/>
                      <a:round/>
                      <a:headEnd type="none" w="med" len="med"/>
                      <a:tailEnd type="none" w="med" len="med"/>
                    </a:lnT>
                    <a:lnB w="1905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solidFill>
                      <a:srgbClr val="F6E781"/>
                    </a:solidFill>
                  </a:tcPr>
                </a:tc>
                <a:extLst>
                  <a:ext uri="{0D108BD9-81ED-4DB2-BD59-A6C34878D82A}">
                    <a16:rowId xmlns:a16="http://schemas.microsoft.com/office/drawing/2014/main" val="554207456"/>
                  </a:ext>
                </a:extLst>
              </a:tr>
            </a:tbl>
          </a:graphicData>
        </a:graphic>
      </p:graphicFrame>
      <p:grpSp>
        <p:nvGrpSpPr>
          <p:cNvPr id="10" name="Group 9">
            <a:extLst>
              <a:ext uri="{FF2B5EF4-FFF2-40B4-BE49-F238E27FC236}">
                <a16:creationId xmlns:a16="http://schemas.microsoft.com/office/drawing/2014/main" id="{92C1D7FA-B6ED-4089-A860-B508D5CFB472}"/>
              </a:ext>
            </a:extLst>
          </p:cNvPr>
          <p:cNvGrpSpPr/>
          <p:nvPr/>
        </p:nvGrpSpPr>
        <p:grpSpPr>
          <a:xfrm>
            <a:off x="9542927" y="163077"/>
            <a:ext cx="588530" cy="631154"/>
            <a:chOff x="3243726" y="266222"/>
            <a:chExt cx="588530" cy="631154"/>
          </a:xfrm>
          <a:solidFill>
            <a:srgbClr val="F7BD0B"/>
          </a:solidFill>
          <a:effectLst>
            <a:outerShdw blurRad="50800" dist="38100" dir="5400000" algn="t" rotWithShape="0">
              <a:prstClr val="black">
                <a:alpha val="40000"/>
              </a:prstClr>
            </a:outerShdw>
          </a:effectLst>
        </p:grpSpPr>
        <p:sp>
          <p:nvSpPr>
            <p:cNvPr id="16" name="Oval 15">
              <a:extLst>
                <a:ext uri="{FF2B5EF4-FFF2-40B4-BE49-F238E27FC236}">
                  <a16:creationId xmlns:a16="http://schemas.microsoft.com/office/drawing/2014/main" id="{A8B52B21-F086-42D3-9CBA-17EEB63CE31F}"/>
                </a:ext>
              </a:extLst>
            </p:cNvPr>
            <p:cNvSpPr/>
            <p:nvPr/>
          </p:nvSpPr>
          <p:spPr bwMode="gray">
            <a:xfrm>
              <a:off x="3243726" y="283354"/>
              <a:ext cx="588530" cy="614022"/>
            </a:xfrm>
            <a:prstGeom prst="ellipse">
              <a:avLst/>
            </a:prstGeom>
            <a:grpFill/>
            <a:ln w="1905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300"/>
                </a:spcBef>
                <a:spcAft>
                  <a:spcPts val="0"/>
                </a:spcAft>
                <a:buClrTx/>
                <a:buSzTx/>
                <a:buFont typeface="Courier New" pitchFamily="49" charset="0"/>
                <a:buNone/>
                <a:tabLst/>
                <a:defRPr/>
              </a:pPr>
              <a:endParaRPr kumimoji="0" lang="en-GB" sz="1400" b="0" i="0" u="none" strike="noStrike" kern="1200" cap="none" spc="0" normalizeH="0" baseline="0" noProof="0">
                <a:ln>
                  <a:noFill/>
                </a:ln>
                <a:solidFill>
                  <a:srgbClr val="000000"/>
                </a:solidFill>
                <a:effectLst/>
                <a:uLnTx/>
                <a:uFillTx/>
                <a:latin typeface="Book Antiqua"/>
                <a:ea typeface="+mn-ea"/>
                <a:cs typeface="Arial" pitchFamily="34" charset="0"/>
              </a:endParaRPr>
            </a:p>
          </p:txBody>
        </p:sp>
        <p:pic>
          <p:nvPicPr>
            <p:cNvPr id="17" name="Picture 16">
              <a:extLst>
                <a:ext uri="{FF2B5EF4-FFF2-40B4-BE49-F238E27FC236}">
                  <a16:creationId xmlns:a16="http://schemas.microsoft.com/office/drawing/2014/main" id="{816D8832-04C2-4B46-B6BB-F50A1690C26F}"/>
                </a:ext>
              </a:extLst>
            </p:cNvPr>
            <p:cNvPicPr>
              <a:picLocks noChangeAspect="1"/>
            </p:cNvPicPr>
            <p:nvPr/>
          </p:nvPicPr>
          <p:blipFill>
            <a:blip r:embed="rId2"/>
            <a:stretch>
              <a:fillRect/>
            </a:stretch>
          </p:blipFill>
          <p:spPr>
            <a:xfrm>
              <a:off x="3265989" y="266222"/>
              <a:ext cx="557031" cy="552645"/>
            </a:xfrm>
            <a:prstGeom prst="rect">
              <a:avLst/>
            </a:prstGeom>
            <a:noFill/>
          </p:spPr>
        </p:pic>
      </p:grpSp>
    </p:spTree>
    <p:extLst>
      <p:ext uri="{BB962C8B-B14F-4D97-AF65-F5344CB8AC3E}">
        <p14:creationId xmlns:p14="http://schemas.microsoft.com/office/powerpoint/2010/main" val="2541317780"/>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54BC13-3D94-4322-A0B8-71B8A6DC92C4}"/>
              </a:ext>
            </a:extLst>
          </p:cNvPr>
          <p:cNvSpPr>
            <a:spLocks noGrp="1"/>
          </p:cNvSpPr>
          <p:nvPr>
            <p:ph type="title"/>
          </p:nvPr>
        </p:nvSpPr>
        <p:spPr>
          <a:ln>
            <a:noFill/>
          </a:ln>
        </p:spPr>
        <p:txBody>
          <a:bodyPr/>
          <a:lstStyle/>
          <a:p>
            <a:r>
              <a:rPr lang="en-GB">
                <a:solidFill>
                  <a:srgbClr val="4154EC"/>
                </a:solidFill>
              </a:rPr>
              <a:t>Recognition, identification support and training</a:t>
            </a:r>
          </a:p>
        </p:txBody>
      </p:sp>
      <p:sp>
        <p:nvSpPr>
          <p:cNvPr id="4" name="Rectangle 3">
            <a:extLst>
              <a:ext uri="{FF2B5EF4-FFF2-40B4-BE49-F238E27FC236}">
                <a16:creationId xmlns:a16="http://schemas.microsoft.com/office/drawing/2014/main" id="{8CF22991-941A-4332-AE96-7E1BE7DC1223}"/>
              </a:ext>
            </a:extLst>
          </p:cNvPr>
          <p:cNvSpPr/>
          <p:nvPr/>
        </p:nvSpPr>
        <p:spPr>
          <a:xfrm>
            <a:off x="275955" y="1053205"/>
            <a:ext cx="11636913" cy="984885"/>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400" b="1" i="0" u="none" strike="noStrike" kern="1200" cap="none" spc="0" normalizeH="0" baseline="0" noProof="0">
                <a:ln>
                  <a:noFill/>
                </a:ln>
                <a:solidFill>
                  <a:srgbClr val="4154EC"/>
                </a:solidFill>
                <a:effectLst/>
                <a:uLnTx/>
                <a:uFillTx/>
                <a:latin typeface="Century Gothic"/>
                <a:ea typeface="+mn-ea"/>
                <a:cs typeface="+mn-cs"/>
              </a:rPr>
              <a:t>Each person gets fair access to care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400" b="0" i="1" u="none" strike="noStrike" kern="1200" cap="none" spc="0" normalizeH="0" baseline="0" noProof="0">
                <a:ln>
                  <a:noFill/>
                </a:ln>
                <a:solidFill>
                  <a:srgbClr val="000000"/>
                </a:solidFill>
                <a:effectLst/>
                <a:uLnTx/>
                <a:uFillTx/>
                <a:latin typeface="Century Gothic"/>
                <a:ea typeface="+mn-ea"/>
                <a:cs typeface="+mn-cs"/>
              </a:rPr>
              <a:t>We have the right to be recognised as who we are, to make choices about our lives including taking risks, and to contribute to society. Our diagnosis should not define us, nor should we be ashamed of it.</a:t>
            </a:r>
            <a:endParaRPr kumimoji="0" lang="en-GB" sz="1400" b="1" i="1" u="none" strike="noStrike" kern="1200" cap="none" spc="0" normalizeH="0" baseline="0" noProof="0">
              <a:ln>
                <a:noFill/>
              </a:ln>
              <a:solidFill>
                <a:srgbClr val="000000"/>
              </a:solidFill>
              <a:effectLst/>
              <a:uLnTx/>
              <a:uFillTx/>
              <a:latin typeface="Century Gothic"/>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400" b="1" i="0" u="none" strike="noStrike" kern="1200" cap="none" spc="0" normalizeH="0" baseline="0" noProof="0">
                <a:ln>
                  <a:noFill/>
                </a:ln>
                <a:solidFill>
                  <a:srgbClr val="000000"/>
                </a:solidFill>
                <a:effectLst/>
                <a:uLnTx/>
                <a:uFillTx/>
                <a:latin typeface="Century Gothic"/>
                <a:ea typeface="+mn-ea"/>
                <a:cs typeface="+mn-cs"/>
              </a:rPr>
              <a:t>What we are doing and our plans in this area</a:t>
            </a:r>
            <a:r>
              <a:rPr kumimoji="0" lang="en-GB" sz="1400" b="0" i="0" u="none" strike="noStrike" kern="1200" cap="none" spc="0" normalizeH="0" baseline="0" noProof="0">
                <a:ln>
                  <a:noFill/>
                </a:ln>
                <a:solidFill>
                  <a:srgbClr val="000000"/>
                </a:solidFill>
                <a:effectLst/>
                <a:uLnTx/>
                <a:uFillTx/>
                <a:latin typeface="Century Gothic"/>
                <a:ea typeface="+mn-ea"/>
                <a:cs typeface="+mn-cs"/>
              </a:rPr>
              <a:t>	</a:t>
            </a:r>
            <a:r>
              <a:rPr kumimoji="0" lang="en-GB" sz="1600" b="0" i="0" u="none" strike="noStrike" kern="1200" cap="none" spc="0" normalizeH="0" baseline="0" noProof="0">
                <a:ln>
                  <a:noFill/>
                </a:ln>
                <a:solidFill>
                  <a:srgbClr val="000000"/>
                </a:solidFill>
                <a:effectLst/>
                <a:uLnTx/>
                <a:uFillTx/>
                <a:latin typeface="Century Gothic"/>
                <a:ea typeface="+mn-ea"/>
                <a:cs typeface="+mn-cs"/>
              </a:rPr>
              <a:t>			</a:t>
            </a:r>
          </a:p>
        </p:txBody>
      </p:sp>
      <p:graphicFrame>
        <p:nvGraphicFramePr>
          <p:cNvPr id="5" name="Table 5">
            <a:extLst>
              <a:ext uri="{FF2B5EF4-FFF2-40B4-BE49-F238E27FC236}">
                <a16:creationId xmlns:a16="http://schemas.microsoft.com/office/drawing/2014/main" id="{B384CE5B-97C3-48E0-80C1-D1A02DE93747}"/>
              </a:ext>
            </a:extLst>
          </p:cNvPr>
          <p:cNvGraphicFramePr>
            <a:graphicFrameLocks noGrp="1"/>
          </p:cNvGraphicFramePr>
          <p:nvPr>
            <p:extLst>
              <p:ext uri="{D42A27DB-BD31-4B8C-83A1-F6EECF244321}">
                <p14:modId xmlns:p14="http://schemas.microsoft.com/office/powerpoint/2010/main" val="2253602733"/>
              </p:ext>
            </p:extLst>
          </p:nvPr>
        </p:nvGraphicFramePr>
        <p:xfrm>
          <a:off x="358775" y="2125579"/>
          <a:ext cx="11471275" cy="3688080"/>
        </p:xfrm>
        <a:graphic>
          <a:graphicData uri="http://schemas.openxmlformats.org/drawingml/2006/table">
            <a:tbl>
              <a:tblPr firstRow="1" bandRow="1">
                <a:effectLst>
                  <a:outerShdw blurRad="50800" dist="38100" dir="5400000" algn="t" rotWithShape="0">
                    <a:prstClr val="black">
                      <a:alpha val="40000"/>
                    </a:prstClr>
                  </a:outerShdw>
                </a:effectLst>
                <a:tableStyleId>{69CF1AB2-1976-4502-BF36-3FF5EA218861}</a:tableStyleId>
              </a:tblPr>
              <a:tblGrid>
                <a:gridCol w="1841520">
                  <a:extLst>
                    <a:ext uri="{9D8B030D-6E8A-4147-A177-3AD203B41FA5}">
                      <a16:colId xmlns:a16="http://schemas.microsoft.com/office/drawing/2014/main" val="404409359"/>
                    </a:ext>
                  </a:extLst>
                </a:gridCol>
                <a:gridCol w="9629755">
                  <a:extLst>
                    <a:ext uri="{9D8B030D-6E8A-4147-A177-3AD203B41FA5}">
                      <a16:colId xmlns:a16="http://schemas.microsoft.com/office/drawing/2014/main" val="3996760154"/>
                    </a:ext>
                  </a:extLst>
                </a:gridCol>
              </a:tblGrid>
              <a:tr h="370840">
                <a:tc>
                  <a:txBody>
                    <a:bodyPr/>
                    <a:lstStyle/>
                    <a:p>
                      <a:pPr algn="l"/>
                      <a:r>
                        <a:rPr lang="en-GB" sz="1000" b="1" i="0" u="none" strike="noStrike" baseline="0">
                          <a:solidFill>
                            <a:srgbClr val="000000"/>
                          </a:solidFill>
                          <a:latin typeface="+mj-lt"/>
                        </a:rPr>
                        <a:t>Proactively supporting people</a:t>
                      </a:r>
                    </a:p>
                  </a:txBody>
                  <a:tcPr>
                    <a:lnL w="19050" cap="flat" cmpd="sng" algn="ctr">
                      <a:solidFill>
                        <a:schemeClr val="bg2"/>
                      </a:solidFill>
                      <a:prstDash val="solid"/>
                      <a:round/>
                      <a:headEnd type="none" w="med" len="med"/>
                      <a:tailEnd type="none" w="med" len="med"/>
                    </a:lnL>
                    <a:lnR w="19050" cap="flat" cmpd="sng" algn="ctr">
                      <a:solidFill>
                        <a:schemeClr val="bg2"/>
                      </a:solidFill>
                      <a:prstDash val="solid"/>
                      <a:round/>
                      <a:headEnd type="none" w="med" len="med"/>
                      <a:tailEnd type="none" w="med" len="med"/>
                    </a:lnR>
                    <a:lnT w="19050" cap="flat" cmpd="sng" algn="ctr">
                      <a:solidFill>
                        <a:schemeClr val="bg2"/>
                      </a:solidFill>
                      <a:prstDash val="solid"/>
                      <a:round/>
                      <a:headEnd type="none" w="med" len="med"/>
                      <a:tailEnd type="none" w="med" len="med"/>
                    </a:lnT>
                    <a:lnB w="19050" cap="flat" cmpd="sng" algn="ctr">
                      <a:solidFill>
                        <a:schemeClr val="bg2"/>
                      </a:solidFill>
                      <a:prstDash val="solid"/>
                      <a:round/>
                      <a:headEnd type="none" w="med" len="med"/>
                      <a:tailEnd type="none" w="med" len="med"/>
                    </a:lnB>
                    <a:solidFill>
                      <a:srgbClr val="EFF5FC"/>
                    </a:solidFill>
                  </a:tcPr>
                </a:tc>
                <a:tc>
                  <a:txBody>
                    <a:bodyPr/>
                    <a:lstStyle/>
                    <a:p>
                      <a:pPr marL="285750" indent="-285750">
                        <a:buFont typeface="Arial" panose="020B0604020202020204" pitchFamily="34" charset="0"/>
                        <a:buChar char="•"/>
                      </a:pPr>
                      <a:r>
                        <a:rPr lang="en-GB" sz="1000" b="1" i="0" u="none" strike="noStrike" baseline="0" dirty="0">
                          <a:solidFill>
                            <a:srgbClr val="000000"/>
                          </a:solidFill>
                          <a:latin typeface="+mj-lt"/>
                        </a:rPr>
                        <a:t>Strengthen access </a:t>
                      </a:r>
                      <a:r>
                        <a:rPr lang="en-GB" sz="1000" b="0" i="0" u="none" strike="noStrike" baseline="0" dirty="0">
                          <a:solidFill>
                            <a:srgbClr val="000000"/>
                          </a:solidFill>
                          <a:latin typeface="+mj-lt"/>
                        </a:rPr>
                        <a:t>to</a:t>
                      </a:r>
                      <a:r>
                        <a:rPr lang="en-GB" sz="1000" b="1" i="0" u="none" strike="noStrike" baseline="0" dirty="0">
                          <a:solidFill>
                            <a:srgbClr val="000000"/>
                          </a:solidFill>
                          <a:latin typeface="+mj-lt"/>
                        </a:rPr>
                        <a:t> local networks across </a:t>
                      </a:r>
                      <a:r>
                        <a:rPr lang="en-GB" sz="1000" b="0" i="0" u="none" strike="noStrike" baseline="0" dirty="0">
                          <a:solidFill>
                            <a:srgbClr val="000000"/>
                          </a:solidFill>
                          <a:latin typeface="+mj-lt"/>
                        </a:rPr>
                        <a:t>the</a:t>
                      </a:r>
                      <a:r>
                        <a:rPr lang="en-GB" sz="1000" b="1" i="0" u="none" strike="noStrike" baseline="0" dirty="0">
                          <a:solidFill>
                            <a:srgbClr val="000000"/>
                          </a:solidFill>
                          <a:latin typeface="+mj-lt"/>
                        </a:rPr>
                        <a:t> region</a:t>
                      </a:r>
                      <a:r>
                        <a:rPr lang="en-GB" sz="1000" b="0" i="0" u="none" strike="noStrike" baseline="0" dirty="0">
                          <a:solidFill>
                            <a:srgbClr val="000000"/>
                          </a:solidFill>
                          <a:latin typeface="+mj-lt"/>
                        </a:rPr>
                        <a:t> for those with </a:t>
                      </a:r>
                      <a:r>
                        <a:rPr lang="en-GB" sz="1000" b="1" i="0" u="none" strike="noStrike" baseline="0" dirty="0">
                          <a:solidFill>
                            <a:srgbClr val="000000"/>
                          </a:solidFill>
                          <a:latin typeface="+mj-lt"/>
                        </a:rPr>
                        <a:t>mild cognitive impairment </a:t>
                      </a:r>
                      <a:r>
                        <a:rPr lang="en-GB" sz="1000" b="0" i="0" u="none" strike="noStrike" baseline="0" dirty="0">
                          <a:solidFill>
                            <a:srgbClr val="000000"/>
                          </a:solidFill>
                          <a:latin typeface="+mj-lt"/>
                        </a:rPr>
                        <a:t>and for </a:t>
                      </a:r>
                      <a:r>
                        <a:rPr lang="en-GB" sz="1000" b="1" i="0" u="none" strike="noStrike" baseline="0" dirty="0">
                          <a:solidFill>
                            <a:srgbClr val="000000"/>
                          </a:solidFill>
                          <a:latin typeface="+mj-lt"/>
                        </a:rPr>
                        <a:t>those </a:t>
                      </a:r>
                      <a:r>
                        <a:rPr lang="en-GB" sz="1000" b="0" i="0" u="none" strike="noStrike" baseline="0" dirty="0">
                          <a:solidFill>
                            <a:srgbClr val="000000"/>
                          </a:solidFill>
                          <a:latin typeface="+mj-lt"/>
                        </a:rPr>
                        <a:t>with</a:t>
                      </a:r>
                      <a:r>
                        <a:rPr lang="en-GB" sz="1000" b="1" i="0" u="none" strike="noStrike" baseline="0" dirty="0">
                          <a:solidFill>
                            <a:srgbClr val="000000"/>
                          </a:solidFill>
                          <a:latin typeface="+mj-lt"/>
                        </a:rPr>
                        <a:t> dementia</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000" b="0" i="0" u="none" strike="noStrike" kern="1200" cap="none" spc="0" normalizeH="0" baseline="0" noProof="0" dirty="0">
                          <a:ln>
                            <a:noFill/>
                          </a:ln>
                          <a:solidFill>
                            <a:srgbClr val="000000"/>
                          </a:solidFill>
                          <a:effectLst/>
                          <a:uLnTx/>
                          <a:uFillTx/>
                          <a:latin typeface="Century Gothic"/>
                          <a:ea typeface="+mn-ea"/>
                          <a:cs typeface="+mn-cs"/>
                        </a:rPr>
                        <a:t>Ensure </a:t>
                      </a:r>
                      <a:r>
                        <a:rPr kumimoji="0" lang="en-GB" sz="1000" b="1" i="0" u="none" strike="noStrike" kern="1200" cap="none" spc="0" normalizeH="0" baseline="0" noProof="0" dirty="0">
                          <a:ln>
                            <a:noFill/>
                          </a:ln>
                          <a:solidFill>
                            <a:srgbClr val="000000"/>
                          </a:solidFill>
                          <a:effectLst/>
                          <a:uLnTx/>
                          <a:uFillTx/>
                          <a:latin typeface="Century Gothic"/>
                          <a:ea typeface="+mn-ea"/>
                          <a:cs typeface="+mn-cs"/>
                        </a:rPr>
                        <a:t>dementia </a:t>
                      </a:r>
                      <a:r>
                        <a:rPr kumimoji="0" lang="en-GB" sz="1000" b="0" i="0" u="none" strike="noStrike" kern="1200" cap="none" spc="0" normalizeH="0" baseline="0" noProof="0" dirty="0">
                          <a:ln>
                            <a:noFill/>
                          </a:ln>
                          <a:solidFill>
                            <a:srgbClr val="000000"/>
                          </a:solidFill>
                          <a:effectLst/>
                          <a:uLnTx/>
                          <a:uFillTx/>
                          <a:latin typeface="Century Gothic"/>
                          <a:ea typeface="+mn-ea"/>
                          <a:cs typeface="+mn-cs"/>
                        </a:rPr>
                        <a:t>is an </a:t>
                      </a:r>
                      <a:r>
                        <a:rPr kumimoji="0" lang="en-GB" sz="1000" b="1" i="0" u="none" strike="noStrike" kern="1200" cap="none" spc="0" normalizeH="0" baseline="0" noProof="0" dirty="0">
                          <a:ln>
                            <a:noFill/>
                          </a:ln>
                          <a:solidFill>
                            <a:srgbClr val="000000"/>
                          </a:solidFill>
                          <a:effectLst/>
                          <a:uLnTx/>
                          <a:uFillTx/>
                          <a:latin typeface="Century Gothic"/>
                          <a:ea typeface="+mn-ea"/>
                          <a:cs typeface="+mn-cs"/>
                        </a:rPr>
                        <a:t>indicator </a:t>
                      </a:r>
                      <a:r>
                        <a:rPr kumimoji="0" lang="en-GB" sz="1000" b="0" i="0" u="none" strike="noStrike" kern="1200" cap="none" spc="0" normalizeH="0" baseline="0" noProof="0" dirty="0">
                          <a:ln>
                            <a:noFill/>
                          </a:ln>
                          <a:solidFill>
                            <a:srgbClr val="000000"/>
                          </a:solidFill>
                          <a:effectLst/>
                          <a:uLnTx/>
                          <a:uFillTx/>
                          <a:latin typeface="Century Gothic"/>
                          <a:ea typeface="+mn-ea"/>
                          <a:cs typeface="+mn-cs"/>
                        </a:rPr>
                        <a:t>as part of </a:t>
                      </a:r>
                      <a:r>
                        <a:rPr kumimoji="0" lang="en-GB" sz="1000" b="1" i="0" u="none" strike="noStrike" kern="1200" cap="none" spc="0" normalizeH="0" baseline="0" noProof="0" dirty="0">
                          <a:ln>
                            <a:noFill/>
                          </a:ln>
                          <a:solidFill>
                            <a:srgbClr val="000000"/>
                          </a:solidFill>
                          <a:effectLst/>
                          <a:uLnTx/>
                          <a:uFillTx/>
                          <a:latin typeface="Century Gothic"/>
                          <a:ea typeface="+mn-ea"/>
                          <a:cs typeface="+mn-cs"/>
                        </a:rPr>
                        <a:t>risk stratification within primary care </a:t>
                      </a:r>
                      <a:r>
                        <a:rPr kumimoji="0" lang="en-GB" sz="1000" b="0" i="0" u="none" strike="noStrike" kern="1200" cap="none" spc="0" normalizeH="0" baseline="0" noProof="0" dirty="0">
                          <a:ln>
                            <a:noFill/>
                          </a:ln>
                          <a:solidFill>
                            <a:srgbClr val="000000"/>
                          </a:solidFill>
                          <a:effectLst/>
                          <a:uLnTx/>
                          <a:uFillTx/>
                          <a:latin typeface="Century Gothic"/>
                          <a:ea typeface="+mn-ea"/>
                          <a:cs typeface="+mn-cs"/>
                        </a:rPr>
                        <a:t>and PLWD and their carers who require support </a:t>
                      </a:r>
                      <a:r>
                        <a:rPr kumimoji="0" lang="en-GB" sz="1000" b="1" i="0" u="none" strike="noStrike" kern="1200" cap="none" spc="0" normalizeH="0" baseline="0" noProof="0" dirty="0">
                          <a:ln>
                            <a:noFill/>
                          </a:ln>
                          <a:solidFill>
                            <a:srgbClr val="000000"/>
                          </a:solidFill>
                          <a:effectLst/>
                          <a:uLnTx/>
                          <a:uFillTx/>
                          <a:latin typeface="Century Gothic"/>
                          <a:ea typeface="+mn-ea"/>
                          <a:cs typeface="+mn-cs"/>
                        </a:rPr>
                        <a:t>receive proactive MDT care planning </a:t>
                      </a:r>
                      <a:r>
                        <a:rPr kumimoji="0" lang="en-GB" sz="1000" b="0" i="0" u="none" strike="noStrike" kern="1200" cap="none" spc="0" normalizeH="0" baseline="0" noProof="0" dirty="0">
                          <a:ln>
                            <a:noFill/>
                          </a:ln>
                          <a:solidFill>
                            <a:srgbClr val="000000"/>
                          </a:solidFill>
                          <a:effectLst/>
                          <a:uLnTx/>
                          <a:uFillTx/>
                          <a:latin typeface="Century Gothic"/>
                          <a:ea typeface="+mn-ea"/>
                          <a:cs typeface="+mn-cs"/>
                        </a:rPr>
                        <a:t>with </a:t>
                      </a:r>
                      <a:r>
                        <a:rPr kumimoji="0" lang="en-GB" sz="1000" b="1" i="0" u="none" strike="noStrike" kern="1200" cap="none" spc="0" normalizeH="0" baseline="0" noProof="0" dirty="0">
                          <a:ln>
                            <a:noFill/>
                          </a:ln>
                          <a:solidFill>
                            <a:srgbClr val="000000"/>
                          </a:solidFill>
                          <a:effectLst/>
                          <a:uLnTx/>
                          <a:uFillTx/>
                          <a:latin typeface="Century Gothic"/>
                          <a:ea typeface="+mn-ea"/>
                          <a:cs typeface="+mn-cs"/>
                        </a:rPr>
                        <a:t>support from the Dementia wellbeing connector </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000" b="1" i="0" u="none" strike="noStrike" kern="1200" cap="none" spc="0" normalizeH="0" baseline="0" noProof="0" dirty="0">
                          <a:ln>
                            <a:noFill/>
                          </a:ln>
                          <a:solidFill>
                            <a:srgbClr val="000000"/>
                          </a:solidFill>
                          <a:effectLst/>
                          <a:uLnTx/>
                          <a:uFillTx/>
                          <a:latin typeface="Century Gothic"/>
                          <a:ea typeface="+mn-ea"/>
                          <a:cs typeface="+mn-cs"/>
                        </a:rPr>
                        <a:t>Develop</a:t>
                      </a:r>
                      <a:r>
                        <a:rPr kumimoji="0" lang="en-GB" sz="1000" b="0" i="0" u="none" strike="noStrike" kern="1200" cap="none" spc="0" normalizeH="0" baseline="0" noProof="0" dirty="0">
                          <a:ln>
                            <a:noFill/>
                          </a:ln>
                          <a:solidFill>
                            <a:srgbClr val="000000"/>
                          </a:solidFill>
                          <a:effectLst/>
                          <a:uLnTx/>
                          <a:uFillTx/>
                          <a:latin typeface="Century Gothic"/>
                          <a:ea typeface="+mn-ea"/>
                          <a:cs typeface="+mn-cs"/>
                        </a:rPr>
                        <a:t> a </a:t>
                      </a:r>
                      <a:r>
                        <a:rPr kumimoji="0" lang="en-GB" sz="1000" b="1" i="0" u="none" strike="noStrike" kern="1200" cap="none" spc="0" normalizeH="0" baseline="0" noProof="0" dirty="0">
                          <a:ln>
                            <a:noFill/>
                          </a:ln>
                          <a:solidFill>
                            <a:srgbClr val="000000"/>
                          </a:solidFill>
                          <a:effectLst/>
                          <a:uLnTx/>
                          <a:uFillTx/>
                          <a:latin typeface="Century Gothic"/>
                          <a:ea typeface="+mn-ea"/>
                          <a:cs typeface="+mn-cs"/>
                        </a:rPr>
                        <a:t>proactive case management approach (shared care/decision making) </a:t>
                      </a:r>
                      <a:r>
                        <a:rPr kumimoji="0" lang="en-GB" sz="1000" b="0" i="0" u="none" strike="noStrike" kern="1200" cap="none" spc="0" normalizeH="0" baseline="0" noProof="0" dirty="0">
                          <a:ln>
                            <a:noFill/>
                          </a:ln>
                          <a:solidFill>
                            <a:srgbClr val="000000"/>
                          </a:solidFill>
                          <a:effectLst/>
                          <a:uLnTx/>
                          <a:uFillTx/>
                          <a:latin typeface="Century Gothic"/>
                          <a:ea typeface="+mn-ea"/>
                          <a:cs typeface="+mn-cs"/>
                        </a:rPr>
                        <a:t>through </a:t>
                      </a:r>
                      <a:r>
                        <a:rPr kumimoji="0" lang="en-GB" sz="1000" b="1" i="0" u="none" strike="noStrike" kern="1200" cap="none" spc="0" normalizeH="0" baseline="0" noProof="0" dirty="0">
                          <a:ln>
                            <a:noFill/>
                          </a:ln>
                          <a:solidFill>
                            <a:srgbClr val="000000"/>
                          </a:solidFill>
                          <a:effectLst/>
                          <a:uLnTx/>
                          <a:uFillTx/>
                          <a:latin typeface="Century Gothic"/>
                          <a:ea typeface="+mn-ea"/>
                          <a:cs typeface="+mn-cs"/>
                        </a:rPr>
                        <a:t>MDT working, developing plans </a:t>
                      </a:r>
                      <a:r>
                        <a:rPr kumimoji="0" lang="en-GB" sz="1000" b="0" i="0" u="none" strike="noStrike" kern="1200" cap="none" spc="0" normalizeH="0" baseline="0" noProof="0" dirty="0">
                          <a:ln>
                            <a:noFill/>
                          </a:ln>
                          <a:solidFill>
                            <a:srgbClr val="000000"/>
                          </a:solidFill>
                          <a:effectLst/>
                          <a:uLnTx/>
                          <a:uFillTx/>
                          <a:latin typeface="Century Gothic"/>
                          <a:ea typeface="+mn-ea"/>
                          <a:cs typeface="+mn-cs"/>
                        </a:rPr>
                        <a:t>to </a:t>
                      </a:r>
                      <a:r>
                        <a:rPr kumimoji="0" lang="en-GB" sz="1000" b="1" i="0" u="none" strike="noStrike" kern="1200" cap="none" spc="0" normalizeH="0" baseline="0" noProof="0" dirty="0">
                          <a:ln>
                            <a:noFill/>
                          </a:ln>
                          <a:solidFill>
                            <a:srgbClr val="000000"/>
                          </a:solidFill>
                          <a:effectLst/>
                          <a:uLnTx/>
                          <a:uFillTx/>
                          <a:latin typeface="Century Gothic"/>
                          <a:ea typeface="+mn-ea"/>
                          <a:cs typeface="+mn-cs"/>
                        </a:rPr>
                        <a:t>lower</a:t>
                      </a:r>
                      <a:r>
                        <a:rPr kumimoji="0" lang="en-GB" sz="1000" b="0" i="0" u="none" strike="noStrike" kern="1200" cap="none" spc="0" normalizeH="0" baseline="0" noProof="0" dirty="0">
                          <a:ln>
                            <a:noFill/>
                          </a:ln>
                          <a:solidFill>
                            <a:srgbClr val="000000"/>
                          </a:solidFill>
                          <a:effectLst/>
                          <a:uLnTx/>
                          <a:uFillTx/>
                          <a:latin typeface="Century Gothic"/>
                          <a:ea typeface="+mn-ea"/>
                          <a:cs typeface="+mn-cs"/>
                        </a:rPr>
                        <a:t> the </a:t>
                      </a:r>
                      <a:r>
                        <a:rPr kumimoji="0" lang="en-GB" sz="1000" b="1" i="0" u="none" strike="noStrike" kern="1200" cap="none" spc="0" normalizeH="0" baseline="0" noProof="0" dirty="0">
                          <a:ln>
                            <a:noFill/>
                          </a:ln>
                          <a:solidFill>
                            <a:srgbClr val="000000"/>
                          </a:solidFill>
                          <a:effectLst/>
                          <a:uLnTx/>
                          <a:uFillTx/>
                          <a:latin typeface="Century Gothic"/>
                          <a:ea typeface="+mn-ea"/>
                          <a:cs typeface="+mn-cs"/>
                        </a:rPr>
                        <a:t>likelihood</a:t>
                      </a:r>
                      <a:r>
                        <a:rPr kumimoji="0" lang="en-GB" sz="1000" b="0" i="0" u="none" strike="noStrike" kern="1200" cap="none" spc="0" normalizeH="0" baseline="0" noProof="0" dirty="0">
                          <a:ln>
                            <a:noFill/>
                          </a:ln>
                          <a:solidFill>
                            <a:srgbClr val="000000"/>
                          </a:solidFill>
                          <a:effectLst/>
                          <a:uLnTx/>
                          <a:uFillTx/>
                          <a:latin typeface="Century Gothic"/>
                          <a:ea typeface="+mn-ea"/>
                          <a:cs typeface="+mn-cs"/>
                        </a:rPr>
                        <a:t> of </a:t>
                      </a:r>
                      <a:r>
                        <a:rPr kumimoji="0" lang="en-GB" sz="1000" b="1" i="0" u="none" strike="noStrike" kern="1200" cap="none" spc="0" normalizeH="0" baseline="0" noProof="0" dirty="0">
                          <a:ln>
                            <a:noFill/>
                          </a:ln>
                          <a:solidFill>
                            <a:srgbClr val="000000"/>
                          </a:solidFill>
                          <a:effectLst/>
                          <a:uLnTx/>
                          <a:uFillTx/>
                          <a:latin typeface="Century Gothic"/>
                          <a:ea typeface="+mn-ea"/>
                          <a:cs typeface="+mn-cs"/>
                        </a:rPr>
                        <a:t>PLWD hitting crisis, </a:t>
                      </a:r>
                      <a:r>
                        <a:rPr kumimoji="0" lang="en-GB" sz="1000" b="0" i="0" u="none" strike="noStrike" kern="1200" cap="none" spc="0" normalizeH="0" baseline="0" noProof="0" dirty="0">
                          <a:ln>
                            <a:noFill/>
                          </a:ln>
                          <a:solidFill>
                            <a:srgbClr val="000000"/>
                          </a:solidFill>
                          <a:effectLst/>
                          <a:uLnTx/>
                          <a:uFillTx/>
                          <a:latin typeface="Century Gothic"/>
                          <a:ea typeface="+mn-ea"/>
                          <a:cs typeface="+mn-cs"/>
                        </a:rPr>
                        <a:t>even for those who don’t have a diagnosis</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GB" sz="1000" b="1" i="0" u="none" strike="noStrike" baseline="0" dirty="0">
                        <a:solidFill>
                          <a:srgbClr val="000000"/>
                        </a:solidFill>
                        <a:latin typeface="+mj-lt"/>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GB" sz="800" b="0" i="0" u="sng" strike="noStrike" kern="1200" cap="none" spc="0" normalizeH="0" baseline="0" noProof="0" dirty="0">
                          <a:ln>
                            <a:noFill/>
                          </a:ln>
                          <a:solidFill>
                            <a:srgbClr val="000000"/>
                          </a:solidFill>
                          <a:effectLst/>
                          <a:uLnTx/>
                          <a:uFillTx/>
                          <a:latin typeface="Century Gothic"/>
                          <a:ea typeface="+mn-ea"/>
                          <a:cs typeface="+mn-cs"/>
                        </a:rPr>
                        <a:t>All Wales Dementia Care Pathway of Standards (AWDCPS)</a:t>
                      </a:r>
                    </a:p>
                    <a:p>
                      <a:pPr marL="285750" indent="-285750">
                        <a:buFont typeface="Arial" panose="020B0604020202020204" pitchFamily="34" charset="0"/>
                        <a:buChar char="•"/>
                      </a:pPr>
                      <a:r>
                        <a:rPr lang="en-GB" sz="800" b="1" i="0" u="none" strike="noStrike" baseline="0" dirty="0">
                          <a:solidFill>
                            <a:srgbClr val="000000"/>
                          </a:solidFill>
                          <a:latin typeface="+mj-lt"/>
                        </a:rPr>
                        <a:t>People living with Mild Cognitive Impairment (MCI) </a:t>
                      </a:r>
                      <a:r>
                        <a:rPr lang="en-GB" sz="800" b="0" i="0" u="none" strike="noStrike" baseline="0" dirty="0">
                          <a:solidFill>
                            <a:srgbClr val="000000"/>
                          </a:solidFill>
                          <a:latin typeface="+mj-lt"/>
                        </a:rPr>
                        <a:t>will be </a:t>
                      </a:r>
                      <a:r>
                        <a:rPr lang="en-GB" sz="800" b="1" i="0" u="none" strike="noStrike" baseline="0" dirty="0">
                          <a:solidFill>
                            <a:srgbClr val="000000"/>
                          </a:solidFill>
                          <a:latin typeface="+mj-lt"/>
                        </a:rPr>
                        <a:t>offered </a:t>
                      </a:r>
                      <a:r>
                        <a:rPr lang="en-GB" sz="800" b="0" i="0" u="none" strike="noStrike" baseline="0" dirty="0">
                          <a:solidFill>
                            <a:srgbClr val="000000"/>
                          </a:solidFill>
                          <a:latin typeface="+mj-lt"/>
                        </a:rPr>
                        <a:t>a </a:t>
                      </a:r>
                      <a:r>
                        <a:rPr lang="en-GB" sz="800" b="1" i="0" u="none" strike="noStrike" baseline="0" dirty="0">
                          <a:solidFill>
                            <a:srgbClr val="000000"/>
                          </a:solidFill>
                          <a:latin typeface="+mj-lt"/>
                        </a:rPr>
                        <a:t>choice </a:t>
                      </a:r>
                      <a:r>
                        <a:rPr lang="en-GB" sz="800" b="0" i="0" u="none" strike="noStrike" baseline="0" dirty="0">
                          <a:solidFill>
                            <a:srgbClr val="000000"/>
                          </a:solidFill>
                          <a:latin typeface="+mj-lt"/>
                        </a:rPr>
                        <a:t>of </a:t>
                      </a:r>
                      <a:r>
                        <a:rPr lang="en-GB" sz="800" b="1" i="0" u="none" strike="noStrike" baseline="0" dirty="0">
                          <a:solidFill>
                            <a:srgbClr val="000000"/>
                          </a:solidFill>
                          <a:latin typeface="+mj-lt"/>
                        </a:rPr>
                        <a:t>holistic services monitoring </a:t>
                      </a:r>
                      <a:r>
                        <a:rPr lang="en-GB" sz="800" b="0" i="0" u="none" strike="noStrike" baseline="0" dirty="0">
                          <a:solidFill>
                            <a:srgbClr val="000000"/>
                          </a:solidFill>
                          <a:latin typeface="+mj-lt"/>
                        </a:rPr>
                        <a:t>their</a:t>
                      </a:r>
                      <a:r>
                        <a:rPr lang="en-GB" sz="800" b="1" i="0" u="none" strike="noStrike" baseline="0" dirty="0">
                          <a:solidFill>
                            <a:srgbClr val="000000"/>
                          </a:solidFill>
                          <a:latin typeface="+mj-lt"/>
                        </a:rPr>
                        <a:t> physical, mental health </a:t>
                      </a:r>
                      <a:r>
                        <a:rPr lang="en-GB" sz="800" b="0" i="0" u="none" strike="noStrike" baseline="0" dirty="0">
                          <a:solidFill>
                            <a:srgbClr val="000000"/>
                          </a:solidFill>
                          <a:latin typeface="+mj-lt"/>
                        </a:rPr>
                        <a:t>and</a:t>
                      </a:r>
                      <a:r>
                        <a:rPr lang="en-GB" sz="800" b="1" i="0" u="none" strike="noStrike" baseline="0" dirty="0">
                          <a:solidFill>
                            <a:srgbClr val="000000"/>
                          </a:solidFill>
                          <a:latin typeface="+mj-lt"/>
                        </a:rPr>
                        <a:t> wellbeing, </a:t>
                      </a:r>
                      <a:r>
                        <a:rPr lang="en-GB" sz="800" b="0" i="0" u="none" strike="noStrike" baseline="0" dirty="0">
                          <a:solidFill>
                            <a:srgbClr val="000000"/>
                          </a:solidFill>
                          <a:latin typeface="+mj-lt"/>
                        </a:rPr>
                        <a:t>with</a:t>
                      </a:r>
                      <a:r>
                        <a:rPr lang="en-GB" sz="800" b="1" i="0" u="none" strike="noStrike" baseline="0" dirty="0">
                          <a:solidFill>
                            <a:srgbClr val="000000"/>
                          </a:solidFill>
                          <a:latin typeface="+mj-lt"/>
                        </a:rPr>
                        <a:t> reviews taking place </a:t>
                      </a:r>
                      <a:r>
                        <a:rPr lang="en-GB" sz="800" b="0" i="0" u="none" strike="noStrike" baseline="0" dirty="0">
                          <a:solidFill>
                            <a:srgbClr val="000000"/>
                          </a:solidFill>
                          <a:latin typeface="+mj-lt"/>
                        </a:rPr>
                        <a:t>as a </a:t>
                      </a:r>
                      <a:r>
                        <a:rPr lang="en-GB" sz="800" b="1" i="0" u="none" strike="noStrike" baseline="0" dirty="0">
                          <a:solidFill>
                            <a:srgbClr val="000000"/>
                          </a:solidFill>
                          <a:latin typeface="+mj-lt"/>
                        </a:rPr>
                        <a:t>minimum six monthly. </a:t>
                      </a:r>
                      <a:r>
                        <a:rPr lang="en-GB" sz="800" b="0" i="0" u="none" strike="noStrike" baseline="0" dirty="0">
                          <a:solidFill>
                            <a:srgbClr val="000000"/>
                          </a:solidFill>
                          <a:latin typeface="+mj-lt"/>
                        </a:rPr>
                        <a:t>This will include a range of options including </a:t>
                      </a:r>
                      <a:r>
                        <a:rPr lang="en-GB" sz="800" b="1" i="0" u="none" strike="noStrike" baseline="0" dirty="0">
                          <a:solidFill>
                            <a:srgbClr val="000000"/>
                          </a:solidFill>
                          <a:latin typeface="+mj-lt"/>
                        </a:rPr>
                        <a:t>peer support</a:t>
                      </a:r>
                      <a:r>
                        <a:rPr lang="en-GB" sz="800" b="0" i="0" u="none" strike="noStrike" baseline="0" dirty="0">
                          <a:solidFill>
                            <a:srgbClr val="000000"/>
                          </a:solidFill>
                          <a:latin typeface="+mj-lt"/>
                        </a:rPr>
                        <a:t>. </a:t>
                      </a:r>
                      <a:r>
                        <a:rPr lang="en-GB" sz="800" b="1" i="0" u="none" strike="noStrike" baseline="0" dirty="0">
                          <a:solidFill>
                            <a:srgbClr val="000000"/>
                          </a:solidFill>
                          <a:latin typeface="+mj-lt"/>
                        </a:rPr>
                        <a:t>Signposting</a:t>
                      </a:r>
                      <a:r>
                        <a:rPr lang="en-GB" sz="800" b="0" i="0" u="none" strike="noStrike" baseline="0" dirty="0">
                          <a:solidFill>
                            <a:srgbClr val="000000"/>
                          </a:solidFill>
                          <a:latin typeface="+mj-lt"/>
                        </a:rPr>
                        <a:t> and </a:t>
                      </a:r>
                      <a:r>
                        <a:rPr lang="en-GB" sz="800" b="1" i="0" u="none" strike="noStrike" baseline="0" dirty="0">
                          <a:solidFill>
                            <a:srgbClr val="000000"/>
                          </a:solidFill>
                          <a:latin typeface="+mj-lt"/>
                        </a:rPr>
                        <a:t>community resources</a:t>
                      </a:r>
                      <a:r>
                        <a:rPr lang="en-GB" sz="800" b="0" i="0" u="none" strike="noStrike" baseline="0" dirty="0">
                          <a:solidFill>
                            <a:srgbClr val="000000"/>
                          </a:solidFill>
                          <a:latin typeface="+mj-lt"/>
                        </a:rPr>
                        <a:t> should be </a:t>
                      </a:r>
                      <a:r>
                        <a:rPr lang="en-GB" sz="800" b="1" i="0" u="none" strike="noStrike" baseline="0" dirty="0">
                          <a:solidFill>
                            <a:srgbClr val="000000"/>
                          </a:solidFill>
                          <a:latin typeface="+mj-lt"/>
                        </a:rPr>
                        <a:t>at the centre </a:t>
                      </a:r>
                      <a:r>
                        <a:rPr lang="en-GB" sz="800" b="0" i="0" u="none" strike="noStrike" baseline="0" dirty="0">
                          <a:solidFill>
                            <a:srgbClr val="000000"/>
                          </a:solidFill>
                          <a:latin typeface="+mj-lt"/>
                        </a:rPr>
                        <a:t>of all intervention (AWDCPS 8). </a:t>
                      </a:r>
                    </a:p>
                  </a:txBody>
                  <a:tcPr marL="0">
                    <a:lnL w="19050" cap="flat" cmpd="sng" algn="ctr">
                      <a:solidFill>
                        <a:schemeClr val="bg2"/>
                      </a:solidFill>
                      <a:prstDash val="solid"/>
                      <a:round/>
                      <a:headEnd type="none" w="med" len="med"/>
                      <a:tailEnd type="none" w="med" len="med"/>
                    </a:lnL>
                    <a:lnR w="19050" cap="flat" cmpd="sng" algn="ctr">
                      <a:solidFill>
                        <a:schemeClr val="bg2"/>
                      </a:solidFill>
                      <a:prstDash val="solid"/>
                      <a:round/>
                      <a:headEnd type="none" w="med" len="med"/>
                      <a:tailEnd type="none" w="med" len="med"/>
                    </a:lnR>
                    <a:lnT w="19050" cap="flat" cmpd="sng" algn="ctr">
                      <a:solidFill>
                        <a:schemeClr val="bg2"/>
                      </a:solidFill>
                      <a:prstDash val="solid"/>
                      <a:round/>
                      <a:headEnd type="none" w="med" len="med"/>
                      <a:tailEnd type="none" w="med" len="med"/>
                    </a:lnT>
                    <a:lnB w="19050" cap="flat" cmpd="sng" algn="ctr">
                      <a:solidFill>
                        <a:schemeClr val="bg2"/>
                      </a:solidFill>
                      <a:prstDash val="solid"/>
                      <a:round/>
                      <a:headEnd type="none" w="med" len="med"/>
                      <a:tailEnd type="none" w="med" len="med"/>
                    </a:lnB>
                    <a:solidFill>
                      <a:srgbClr val="EFF5FC"/>
                    </a:solidFill>
                  </a:tcPr>
                </a:tc>
                <a:extLst>
                  <a:ext uri="{0D108BD9-81ED-4DB2-BD59-A6C34878D82A}">
                    <a16:rowId xmlns:a16="http://schemas.microsoft.com/office/drawing/2014/main" val="596986239"/>
                  </a:ext>
                </a:extLst>
              </a:tr>
              <a:tr h="370840">
                <a:tc>
                  <a:txBody>
                    <a:bodyPr/>
                    <a:lstStyle/>
                    <a:p>
                      <a:r>
                        <a:rPr lang="en-GB" sz="1000" b="1" i="0" u="none" strike="noStrike" baseline="0">
                          <a:solidFill>
                            <a:srgbClr val="000000"/>
                          </a:solidFill>
                          <a:latin typeface="+mj-lt"/>
                        </a:rPr>
                        <a:t>Support regardless of diagnosis</a:t>
                      </a:r>
                    </a:p>
                  </a:txBody>
                  <a:tcPr>
                    <a:lnL w="19050" cap="flat" cmpd="sng" algn="ctr">
                      <a:solidFill>
                        <a:schemeClr val="bg2"/>
                      </a:solidFill>
                      <a:prstDash val="solid"/>
                      <a:round/>
                      <a:headEnd type="none" w="med" len="med"/>
                      <a:tailEnd type="none" w="med" len="med"/>
                    </a:lnL>
                    <a:lnR w="19050" cap="flat" cmpd="sng" algn="ctr">
                      <a:solidFill>
                        <a:schemeClr val="bg2"/>
                      </a:solidFill>
                      <a:prstDash val="solid"/>
                      <a:round/>
                      <a:headEnd type="none" w="med" len="med"/>
                      <a:tailEnd type="none" w="med" len="med"/>
                    </a:lnR>
                    <a:lnT w="19050" cap="flat" cmpd="sng" algn="ctr">
                      <a:solidFill>
                        <a:schemeClr val="bg2"/>
                      </a:solidFill>
                      <a:prstDash val="solid"/>
                      <a:round/>
                      <a:headEnd type="none" w="med" len="med"/>
                      <a:tailEnd type="none" w="med" len="med"/>
                    </a:lnT>
                    <a:lnB w="19050" cap="flat" cmpd="sng" algn="ctr">
                      <a:solidFill>
                        <a:schemeClr val="bg2"/>
                      </a:solidFill>
                      <a:prstDash val="solid"/>
                      <a:round/>
                      <a:headEnd type="none" w="med" len="med"/>
                      <a:tailEnd type="none" w="med" len="med"/>
                    </a:lnB>
                    <a:solidFill>
                      <a:srgbClr val="B6C7F3"/>
                    </a:solidFill>
                  </a:tcPr>
                </a:tc>
                <a:tc>
                  <a:txBody>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000" b="0" i="0" u="none" strike="noStrike" baseline="0" dirty="0">
                          <a:solidFill>
                            <a:srgbClr val="000000"/>
                          </a:solidFill>
                          <a:latin typeface="+mj-lt"/>
                        </a:rPr>
                        <a:t>Carers and people suspected of highly likely living with dementia to </a:t>
                      </a:r>
                      <a:r>
                        <a:rPr lang="en-GB" sz="1000" b="1" i="0" u="none" strike="noStrike" baseline="0" dirty="0">
                          <a:solidFill>
                            <a:srgbClr val="000000"/>
                          </a:solidFill>
                          <a:latin typeface="+mj-lt"/>
                        </a:rPr>
                        <a:t>access clear </a:t>
                      </a:r>
                      <a:r>
                        <a:rPr lang="en-GB" sz="1000" b="0" i="0" u="none" strike="noStrike" baseline="0" dirty="0">
                          <a:solidFill>
                            <a:srgbClr val="000000"/>
                          </a:solidFill>
                          <a:latin typeface="+mj-lt"/>
                        </a:rPr>
                        <a:t>and </a:t>
                      </a:r>
                      <a:r>
                        <a:rPr lang="en-GB" sz="1000" b="1" i="0" u="none" strike="noStrike" baseline="0" dirty="0">
                          <a:solidFill>
                            <a:srgbClr val="000000"/>
                          </a:solidFill>
                          <a:latin typeface="+mj-lt"/>
                        </a:rPr>
                        <a:t>accessible information </a:t>
                      </a:r>
                      <a:r>
                        <a:rPr lang="en-GB" sz="1000" b="0" i="0" u="none" strike="noStrike" baseline="0" dirty="0">
                          <a:solidFill>
                            <a:srgbClr val="000000"/>
                          </a:solidFill>
                          <a:latin typeface="+mj-lt"/>
                        </a:rPr>
                        <a:t>connecting them to </a:t>
                      </a:r>
                      <a:r>
                        <a:rPr lang="en-GB" sz="1000" b="1" i="0" u="none" strike="noStrike" baseline="0" dirty="0">
                          <a:solidFill>
                            <a:srgbClr val="000000"/>
                          </a:solidFill>
                          <a:latin typeface="+mj-lt"/>
                        </a:rPr>
                        <a:t>local peer groups for support at the outset</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000" b="0" i="0" u="none" strike="noStrike" baseline="0" dirty="0">
                          <a:solidFill>
                            <a:srgbClr val="000000"/>
                          </a:solidFill>
                          <a:latin typeface="+mj-lt"/>
                        </a:rPr>
                        <a:t>Carers and </a:t>
                      </a:r>
                      <a:r>
                        <a:rPr kumimoji="0" lang="en-GB" sz="1000" b="0" i="0" u="none" strike="noStrike" kern="1200" cap="none" spc="0" normalizeH="0" baseline="0" noProof="0" dirty="0">
                          <a:ln>
                            <a:noFill/>
                          </a:ln>
                          <a:solidFill>
                            <a:srgbClr val="000000"/>
                          </a:solidFill>
                          <a:effectLst/>
                          <a:uLnTx/>
                          <a:uFillTx/>
                          <a:latin typeface="Century Gothic"/>
                          <a:ea typeface="+mn-ea"/>
                          <a:cs typeface="+mn-cs"/>
                        </a:rPr>
                        <a:t>people suspected of highly likely living with dementia</a:t>
                      </a:r>
                      <a:r>
                        <a:rPr lang="en-GB" sz="1000" b="0" i="0" u="none" strike="noStrike" baseline="0" dirty="0">
                          <a:solidFill>
                            <a:srgbClr val="000000"/>
                          </a:solidFill>
                          <a:latin typeface="+mj-lt"/>
                        </a:rPr>
                        <a:t> receive </a:t>
                      </a:r>
                      <a:r>
                        <a:rPr lang="en-GB" sz="1000" b="1" i="0" u="none" strike="noStrike" baseline="0" dirty="0">
                          <a:solidFill>
                            <a:srgbClr val="000000"/>
                          </a:solidFill>
                          <a:latin typeface="+mj-lt"/>
                        </a:rPr>
                        <a:t>advice</a:t>
                      </a:r>
                      <a:r>
                        <a:rPr lang="en-GB" sz="1000" b="0" i="0" u="none" strike="noStrike" baseline="0" dirty="0">
                          <a:solidFill>
                            <a:srgbClr val="000000"/>
                          </a:solidFill>
                          <a:latin typeface="+mj-lt"/>
                        </a:rPr>
                        <a:t> and </a:t>
                      </a:r>
                      <a:r>
                        <a:rPr lang="en-GB" sz="1000" b="1" i="0" u="none" strike="noStrike" baseline="0" dirty="0">
                          <a:solidFill>
                            <a:srgbClr val="000000"/>
                          </a:solidFill>
                          <a:latin typeface="+mj-lt"/>
                        </a:rPr>
                        <a:t>support</a:t>
                      </a:r>
                      <a:r>
                        <a:rPr lang="en-GB" sz="1000" b="0" i="0" u="none" strike="noStrike" baseline="0" dirty="0">
                          <a:solidFill>
                            <a:srgbClr val="000000"/>
                          </a:solidFill>
                          <a:latin typeface="+mj-lt"/>
                        </a:rPr>
                        <a:t> in relation to managing their every day lives throughout their journey</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000" b="1" i="0" u="none" strike="noStrike" baseline="0" dirty="0">
                          <a:solidFill>
                            <a:srgbClr val="000000"/>
                          </a:solidFill>
                          <a:latin typeface="+mj-lt"/>
                        </a:rPr>
                        <a:t>Community activities </a:t>
                      </a:r>
                      <a:r>
                        <a:rPr lang="en-GB" sz="1000" b="0" i="0" u="none" strike="noStrike" baseline="0" dirty="0">
                          <a:solidFill>
                            <a:srgbClr val="000000"/>
                          </a:solidFill>
                          <a:latin typeface="+mj-lt"/>
                        </a:rPr>
                        <a:t>need </a:t>
                      </a:r>
                      <a:r>
                        <a:rPr lang="en-GB" sz="1000" b="1" i="0" u="none" strike="noStrike" baseline="0" dirty="0">
                          <a:solidFill>
                            <a:srgbClr val="000000"/>
                          </a:solidFill>
                          <a:latin typeface="+mj-lt"/>
                        </a:rPr>
                        <a:t>developing</a:t>
                      </a:r>
                      <a:r>
                        <a:rPr lang="en-GB" sz="1000" b="0" i="0" u="none" strike="noStrike" baseline="0" dirty="0">
                          <a:solidFill>
                            <a:srgbClr val="000000"/>
                          </a:solidFill>
                          <a:latin typeface="+mj-lt"/>
                        </a:rPr>
                        <a:t> and</a:t>
                      </a:r>
                      <a:r>
                        <a:rPr lang="en-GB" sz="1000" b="1" i="0" u="none" strike="noStrike" baseline="0" dirty="0">
                          <a:solidFill>
                            <a:srgbClr val="000000"/>
                          </a:solidFill>
                          <a:latin typeface="+mj-lt"/>
                        </a:rPr>
                        <a:t> co-ordinating </a:t>
                      </a:r>
                      <a:r>
                        <a:rPr lang="en-GB" sz="1000" b="0" i="0" u="none" strike="noStrike" baseline="0" dirty="0">
                          <a:solidFill>
                            <a:srgbClr val="000000"/>
                          </a:solidFill>
                          <a:latin typeface="+mj-lt"/>
                        </a:rPr>
                        <a:t>for </a:t>
                      </a:r>
                      <a:r>
                        <a:rPr kumimoji="0" lang="en-GB" sz="1000" b="0" i="0" u="none" strike="noStrike" kern="1200" cap="none" spc="0" normalizeH="0" baseline="0" noProof="0" dirty="0">
                          <a:ln>
                            <a:noFill/>
                          </a:ln>
                          <a:solidFill>
                            <a:srgbClr val="000000"/>
                          </a:solidFill>
                          <a:effectLst/>
                          <a:uLnTx/>
                          <a:uFillTx/>
                          <a:latin typeface="Century Gothic"/>
                          <a:ea typeface="+mn-ea"/>
                          <a:cs typeface="+mn-cs"/>
                        </a:rPr>
                        <a:t>people suspected of highly likely living with dementia</a:t>
                      </a:r>
                      <a:r>
                        <a:rPr lang="en-GB" sz="1000" b="0" i="0" u="none" strike="noStrike" baseline="0" dirty="0">
                          <a:solidFill>
                            <a:srgbClr val="000000"/>
                          </a:solidFill>
                          <a:latin typeface="+mj-lt"/>
                        </a:rPr>
                        <a:t> and their carers – </a:t>
                      </a:r>
                      <a:r>
                        <a:rPr lang="en-GB" sz="1000" b="1" i="0" u="none" strike="noStrike" baseline="0" dirty="0">
                          <a:solidFill>
                            <a:srgbClr val="000000"/>
                          </a:solidFill>
                          <a:latin typeface="+mj-lt"/>
                        </a:rPr>
                        <a:t>activities</a:t>
                      </a:r>
                      <a:r>
                        <a:rPr lang="en-GB" sz="1000" b="0" i="0" u="none" strike="noStrike" baseline="0" dirty="0">
                          <a:solidFill>
                            <a:srgbClr val="000000"/>
                          </a:solidFill>
                          <a:latin typeface="+mj-lt"/>
                        </a:rPr>
                        <a:t> should </a:t>
                      </a:r>
                      <a:r>
                        <a:rPr lang="en-GB" sz="1000" b="1" i="0" u="none" strike="noStrike" baseline="0" dirty="0">
                          <a:solidFill>
                            <a:srgbClr val="000000"/>
                          </a:solidFill>
                          <a:latin typeface="+mj-lt"/>
                        </a:rPr>
                        <a:t>be person centred </a:t>
                      </a:r>
                      <a:r>
                        <a:rPr lang="en-GB" sz="1000" b="0" i="0" u="none" strike="noStrike" baseline="0" dirty="0">
                          <a:solidFill>
                            <a:srgbClr val="000000"/>
                          </a:solidFill>
                          <a:latin typeface="+mj-lt"/>
                        </a:rPr>
                        <a:t>and be </a:t>
                      </a:r>
                      <a:r>
                        <a:rPr lang="en-GB" sz="1000" b="1" i="0" u="none" strike="noStrike" baseline="0" dirty="0">
                          <a:solidFill>
                            <a:srgbClr val="000000"/>
                          </a:solidFill>
                          <a:latin typeface="+mj-lt"/>
                        </a:rPr>
                        <a:t>available regardless of diagnosis</a:t>
                      </a:r>
                    </a:p>
                  </a:txBody>
                  <a:tcPr marL="0">
                    <a:lnL w="19050" cap="flat" cmpd="sng" algn="ctr">
                      <a:solidFill>
                        <a:schemeClr val="bg2"/>
                      </a:solidFill>
                      <a:prstDash val="solid"/>
                      <a:round/>
                      <a:headEnd type="none" w="med" len="med"/>
                      <a:tailEnd type="none" w="med" len="med"/>
                    </a:lnL>
                    <a:lnR w="19050" cap="flat" cmpd="sng" algn="ctr">
                      <a:solidFill>
                        <a:schemeClr val="bg2"/>
                      </a:solidFill>
                      <a:prstDash val="solid"/>
                      <a:round/>
                      <a:headEnd type="none" w="med" len="med"/>
                      <a:tailEnd type="none" w="med" len="med"/>
                    </a:lnR>
                    <a:lnT w="19050" cap="flat" cmpd="sng" algn="ctr">
                      <a:solidFill>
                        <a:schemeClr val="bg2"/>
                      </a:solidFill>
                      <a:prstDash val="solid"/>
                      <a:round/>
                      <a:headEnd type="none" w="med" len="med"/>
                      <a:tailEnd type="none" w="med" len="med"/>
                    </a:lnT>
                    <a:lnB w="19050" cap="flat" cmpd="sng" algn="ctr">
                      <a:solidFill>
                        <a:schemeClr val="bg2"/>
                      </a:solidFill>
                      <a:prstDash val="solid"/>
                      <a:round/>
                      <a:headEnd type="none" w="med" len="med"/>
                      <a:tailEnd type="none" w="med" len="med"/>
                    </a:lnB>
                    <a:solidFill>
                      <a:srgbClr val="B6C7F3"/>
                    </a:solidFill>
                  </a:tcPr>
                </a:tc>
                <a:extLst>
                  <a:ext uri="{0D108BD9-81ED-4DB2-BD59-A6C34878D82A}">
                    <a16:rowId xmlns:a16="http://schemas.microsoft.com/office/drawing/2014/main" val="955463963"/>
                  </a:ext>
                </a:extLst>
              </a:tr>
              <a:tr h="370840">
                <a:tc>
                  <a:txBody>
                    <a:bodyPr/>
                    <a:lstStyle/>
                    <a:p>
                      <a:r>
                        <a:rPr lang="en-GB" sz="1000" b="1" i="0" u="none" strike="noStrike" baseline="0">
                          <a:solidFill>
                            <a:srgbClr val="000000"/>
                          </a:solidFill>
                          <a:latin typeface="+mj-lt"/>
                        </a:rPr>
                        <a:t>Enabling structures</a:t>
                      </a:r>
                    </a:p>
                  </a:txBody>
                  <a:tcPr>
                    <a:lnL w="19050" cap="flat" cmpd="sng" algn="ctr">
                      <a:solidFill>
                        <a:schemeClr val="bg2"/>
                      </a:solidFill>
                      <a:prstDash val="solid"/>
                      <a:round/>
                      <a:headEnd type="none" w="med" len="med"/>
                      <a:tailEnd type="none" w="med" len="med"/>
                    </a:lnL>
                    <a:lnR w="19050" cap="flat" cmpd="sng" algn="ctr">
                      <a:solidFill>
                        <a:schemeClr val="bg2"/>
                      </a:solidFill>
                      <a:prstDash val="solid"/>
                      <a:round/>
                      <a:headEnd type="none" w="med" len="med"/>
                      <a:tailEnd type="none" w="med" len="med"/>
                    </a:lnR>
                    <a:lnT w="19050" cap="flat" cmpd="sng" algn="ctr">
                      <a:solidFill>
                        <a:schemeClr val="bg2"/>
                      </a:solidFill>
                      <a:prstDash val="solid"/>
                      <a:round/>
                      <a:headEnd type="none" w="med" len="med"/>
                      <a:tailEnd type="none" w="med" len="med"/>
                    </a:lnT>
                    <a:lnB w="19050" cap="flat" cmpd="sng" algn="ctr">
                      <a:solidFill>
                        <a:schemeClr val="bg2"/>
                      </a:solidFill>
                      <a:prstDash val="solid"/>
                      <a:round/>
                      <a:headEnd type="none" w="med" len="med"/>
                      <a:tailEnd type="none" w="med" len="med"/>
                    </a:lnB>
                    <a:solidFill>
                      <a:srgbClr val="EFF5FC"/>
                    </a:solidFill>
                  </a:tcPr>
                </a:tc>
                <a:tc>
                  <a:txBody>
                    <a:bodyPr/>
                    <a:lstStyle/>
                    <a:p>
                      <a:pPr marL="285750" indent="-285750">
                        <a:buFont typeface="Arial" panose="020B0604020202020204" pitchFamily="34" charset="0"/>
                        <a:buChar char="•"/>
                      </a:pPr>
                      <a:r>
                        <a:rPr lang="en-GB" sz="1000" b="0" i="0" u="none" strike="noStrike" baseline="0" dirty="0">
                          <a:solidFill>
                            <a:srgbClr val="000000"/>
                          </a:solidFill>
                          <a:latin typeface="+mj-lt"/>
                        </a:rPr>
                        <a:t>Develop a </a:t>
                      </a:r>
                      <a:r>
                        <a:rPr lang="en-GB" sz="1000" b="1" i="0" u="none" strike="noStrike" baseline="0" dirty="0">
                          <a:solidFill>
                            <a:srgbClr val="000000"/>
                          </a:solidFill>
                          <a:latin typeface="+mj-lt"/>
                        </a:rPr>
                        <a:t>regional strategic/co-ordinated approach </a:t>
                      </a:r>
                      <a:r>
                        <a:rPr lang="en-GB" sz="1000" b="0" i="0" u="none" strike="noStrike" baseline="0" dirty="0">
                          <a:solidFill>
                            <a:srgbClr val="000000"/>
                          </a:solidFill>
                          <a:latin typeface="+mj-lt"/>
                        </a:rPr>
                        <a:t>to </a:t>
                      </a:r>
                      <a:r>
                        <a:rPr lang="en-GB" sz="1000" b="1" i="0" u="none" strike="noStrike" baseline="0" dirty="0">
                          <a:solidFill>
                            <a:srgbClr val="000000"/>
                          </a:solidFill>
                          <a:latin typeface="+mj-lt"/>
                        </a:rPr>
                        <a:t>supporting carers </a:t>
                      </a:r>
                      <a:r>
                        <a:rPr lang="en-GB" sz="1000" b="0" i="0" u="none" strike="noStrike" baseline="0" dirty="0">
                          <a:solidFill>
                            <a:srgbClr val="000000"/>
                          </a:solidFill>
                          <a:latin typeface="+mj-lt"/>
                        </a:rPr>
                        <a:t>– consider top slicing the dementia ICF funding to be included in the carers’ ICF funding, thereby ensuring all carers’ services support those who are caring for people living with dementia</a:t>
                      </a:r>
                    </a:p>
                    <a:p>
                      <a:pPr marL="285750" indent="-285750">
                        <a:buFont typeface="Arial" panose="020B0604020202020204" pitchFamily="34" charset="0"/>
                        <a:buChar char="•"/>
                      </a:pPr>
                      <a:r>
                        <a:rPr lang="en-GB" sz="1000" b="1" i="0" u="none" strike="noStrike" baseline="0" dirty="0">
                          <a:solidFill>
                            <a:srgbClr val="000000"/>
                          </a:solidFill>
                          <a:latin typeface="+mj-lt"/>
                        </a:rPr>
                        <a:t>Review CHC assessments </a:t>
                      </a:r>
                      <a:r>
                        <a:rPr lang="en-GB" sz="1000" b="0" i="0" u="none" strike="noStrike" baseline="0" dirty="0">
                          <a:solidFill>
                            <a:srgbClr val="000000"/>
                          </a:solidFill>
                          <a:latin typeface="+mj-lt"/>
                        </a:rPr>
                        <a:t>which have taken place over the past 18 months </a:t>
                      </a:r>
                      <a:r>
                        <a:rPr lang="en-GB" sz="1000" b="1" i="0" u="none" strike="noStrike" baseline="0" dirty="0">
                          <a:solidFill>
                            <a:srgbClr val="000000"/>
                          </a:solidFill>
                          <a:latin typeface="+mj-lt"/>
                        </a:rPr>
                        <a:t>to identify whether people are accessing CHC regardless of a dementia diagnosis </a:t>
                      </a:r>
                      <a:r>
                        <a:rPr lang="en-GB" sz="1000" b="0" i="0" u="none" strike="noStrike" baseline="0" dirty="0">
                          <a:solidFill>
                            <a:srgbClr val="000000"/>
                          </a:solidFill>
                          <a:latin typeface="+mj-lt"/>
                        </a:rPr>
                        <a:t>– develop a report and action plan to address, if needed</a:t>
                      </a:r>
                    </a:p>
                    <a:p>
                      <a:pPr marL="285750" indent="-285750">
                        <a:buFont typeface="Arial" panose="020B0604020202020204" pitchFamily="34" charset="0"/>
                        <a:buChar char="•"/>
                      </a:pPr>
                      <a:r>
                        <a:rPr lang="en-GB" sz="1000" b="0" i="0" u="none" strike="noStrike" baseline="0" dirty="0">
                          <a:solidFill>
                            <a:srgbClr val="000000"/>
                          </a:solidFill>
                          <a:latin typeface="+mj-lt"/>
                        </a:rPr>
                        <a:t>Develop a </a:t>
                      </a:r>
                      <a:r>
                        <a:rPr lang="en-GB" sz="1000" b="1" i="0" u="none" strike="noStrike" baseline="0" dirty="0">
                          <a:solidFill>
                            <a:srgbClr val="000000"/>
                          </a:solidFill>
                          <a:latin typeface="+mj-lt"/>
                        </a:rPr>
                        <a:t>comprehensive communication programme </a:t>
                      </a:r>
                      <a:r>
                        <a:rPr lang="en-GB" sz="1000" b="0" i="0" u="none" strike="noStrike" baseline="0" dirty="0">
                          <a:solidFill>
                            <a:srgbClr val="000000"/>
                          </a:solidFill>
                          <a:latin typeface="+mj-lt"/>
                        </a:rPr>
                        <a:t>to </a:t>
                      </a:r>
                      <a:r>
                        <a:rPr lang="en-GB" sz="1000" b="1" i="0" u="none" strike="noStrike" baseline="0" dirty="0">
                          <a:solidFill>
                            <a:srgbClr val="000000"/>
                          </a:solidFill>
                          <a:latin typeface="+mj-lt"/>
                        </a:rPr>
                        <a:t>promote</a:t>
                      </a:r>
                      <a:r>
                        <a:rPr lang="en-GB" sz="1000" b="0" i="0" u="none" strike="noStrike" baseline="0" dirty="0">
                          <a:solidFill>
                            <a:srgbClr val="000000"/>
                          </a:solidFill>
                          <a:latin typeface="+mj-lt"/>
                        </a:rPr>
                        <a:t> the </a:t>
                      </a:r>
                      <a:r>
                        <a:rPr lang="en-GB" sz="1000" b="1" i="0" u="none" strike="noStrike" baseline="0" dirty="0">
                          <a:solidFill>
                            <a:srgbClr val="000000"/>
                          </a:solidFill>
                          <a:latin typeface="+mj-lt"/>
                        </a:rPr>
                        <a:t>strategy</a:t>
                      </a:r>
                      <a:r>
                        <a:rPr lang="en-GB" sz="1000" b="0" i="0" u="none" strike="noStrike" baseline="0" dirty="0">
                          <a:solidFill>
                            <a:srgbClr val="000000"/>
                          </a:solidFill>
                          <a:latin typeface="+mj-lt"/>
                        </a:rPr>
                        <a:t> and its </a:t>
                      </a:r>
                      <a:r>
                        <a:rPr lang="en-GB" sz="1000" b="1" i="0" u="none" strike="noStrike" baseline="0" dirty="0">
                          <a:solidFill>
                            <a:srgbClr val="000000"/>
                          </a:solidFill>
                          <a:latin typeface="+mj-lt"/>
                        </a:rPr>
                        <a:t>messages</a:t>
                      </a:r>
                      <a:r>
                        <a:rPr lang="en-GB" sz="1000" b="0" i="0" u="none" strike="noStrike" baseline="0" dirty="0">
                          <a:solidFill>
                            <a:srgbClr val="000000"/>
                          </a:solidFill>
                          <a:latin typeface="+mj-lt"/>
                        </a:rPr>
                        <a:t>. Keep the plan alive and ensure the </a:t>
                      </a:r>
                      <a:r>
                        <a:rPr lang="en-GB" sz="1000" b="1" i="0" u="none" strike="noStrike" baseline="0" dirty="0">
                          <a:solidFill>
                            <a:srgbClr val="000000"/>
                          </a:solidFill>
                          <a:latin typeface="+mj-lt"/>
                        </a:rPr>
                        <a:t>public</a:t>
                      </a:r>
                      <a:r>
                        <a:rPr lang="en-GB" sz="1000" b="0" i="0" u="none" strike="noStrike" baseline="0" dirty="0">
                          <a:solidFill>
                            <a:srgbClr val="000000"/>
                          </a:solidFill>
                          <a:latin typeface="+mj-lt"/>
                        </a:rPr>
                        <a:t> are </a:t>
                      </a:r>
                      <a:r>
                        <a:rPr lang="en-GB" sz="1000" b="1" i="0" u="none" strike="noStrike" baseline="0" dirty="0">
                          <a:solidFill>
                            <a:srgbClr val="000000"/>
                          </a:solidFill>
                          <a:latin typeface="+mj-lt"/>
                        </a:rPr>
                        <a:t>aware </a:t>
                      </a:r>
                      <a:r>
                        <a:rPr lang="en-GB" sz="1000" b="0" i="0" u="none" strike="noStrike" baseline="0" dirty="0">
                          <a:solidFill>
                            <a:srgbClr val="000000"/>
                          </a:solidFill>
                          <a:latin typeface="+mj-lt"/>
                        </a:rPr>
                        <a:t>of any </a:t>
                      </a:r>
                      <a:r>
                        <a:rPr lang="en-GB" sz="1000" b="1" i="0" u="none" strike="noStrike" baseline="0" dirty="0">
                          <a:solidFill>
                            <a:srgbClr val="000000"/>
                          </a:solidFill>
                          <a:latin typeface="+mj-lt"/>
                        </a:rPr>
                        <a:t>new service developments </a:t>
                      </a:r>
                      <a:r>
                        <a:rPr lang="en-GB" sz="1000" b="0" i="0" u="none" strike="noStrike" baseline="0" dirty="0">
                          <a:solidFill>
                            <a:srgbClr val="000000"/>
                          </a:solidFill>
                          <a:latin typeface="+mj-lt"/>
                        </a:rPr>
                        <a:t>in their area or across the region.  Regularly report progress and review the plan via the WWCP Dementia Steering Group</a:t>
                      </a:r>
                    </a:p>
                    <a:p>
                      <a:pPr marL="285750" indent="-285750">
                        <a:buFont typeface="Arial" panose="020B0604020202020204" pitchFamily="34" charset="0"/>
                        <a:buChar char="•"/>
                      </a:pPr>
                      <a:endParaRPr lang="en-GB" sz="1000" b="0" i="0" u="none" strike="noStrike" baseline="0" dirty="0">
                        <a:solidFill>
                          <a:srgbClr val="000000"/>
                        </a:solidFill>
                        <a:latin typeface="+mj-lt"/>
                      </a:endParaRPr>
                    </a:p>
                  </a:txBody>
                  <a:tcPr marL="0">
                    <a:lnL w="19050" cap="flat" cmpd="sng" algn="ctr">
                      <a:solidFill>
                        <a:schemeClr val="bg2"/>
                      </a:solidFill>
                      <a:prstDash val="solid"/>
                      <a:round/>
                      <a:headEnd type="none" w="med" len="med"/>
                      <a:tailEnd type="none" w="med" len="med"/>
                    </a:lnL>
                    <a:lnR w="19050" cap="flat" cmpd="sng" algn="ctr">
                      <a:solidFill>
                        <a:schemeClr val="bg2"/>
                      </a:solidFill>
                      <a:prstDash val="solid"/>
                      <a:round/>
                      <a:headEnd type="none" w="med" len="med"/>
                      <a:tailEnd type="none" w="med" len="med"/>
                    </a:lnR>
                    <a:lnT w="19050" cap="flat" cmpd="sng" algn="ctr">
                      <a:solidFill>
                        <a:schemeClr val="bg2"/>
                      </a:solidFill>
                      <a:prstDash val="solid"/>
                      <a:round/>
                      <a:headEnd type="none" w="med" len="med"/>
                      <a:tailEnd type="none" w="med" len="med"/>
                    </a:lnT>
                    <a:lnB w="19050" cap="flat" cmpd="sng" algn="ctr">
                      <a:solidFill>
                        <a:schemeClr val="bg2"/>
                      </a:solidFill>
                      <a:prstDash val="solid"/>
                      <a:round/>
                      <a:headEnd type="none" w="med" len="med"/>
                      <a:tailEnd type="none" w="med" len="med"/>
                    </a:lnB>
                    <a:solidFill>
                      <a:srgbClr val="EFF5FC"/>
                    </a:solidFill>
                  </a:tcPr>
                </a:tc>
                <a:extLst>
                  <a:ext uri="{0D108BD9-81ED-4DB2-BD59-A6C34878D82A}">
                    <a16:rowId xmlns:a16="http://schemas.microsoft.com/office/drawing/2014/main" val="3115252855"/>
                  </a:ext>
                </a:extLst>
              </a:tr>
            </a:tbl>
          </a:graphicData>
        </a:graphic>
      </p:graphicFrame>
      <p:grpSp>
        <p:nvGrpSpPr>
          <p:cNvPr id="8" name="Group 7">
            <a:extLst>
              <a:ext uri="{FF2B5EF4-FFF2-40B4-BE49-F238E27FC236}">
                <a16:creationId xmlns:a16="http://schemas.microsoft.com/office/drawing/2014/main" id="{3236E013-AE54-4DBC-AA71-0F9377FC7BF6}"/>
              </a:ext>
            </a:extLst>
          </p:cNvPr>
          <p:cNvGrpSpPr/>
          <p:nvPr/>
        </p:nvGrpSpPr>
        <p:grpSpPr>
          <a:xfrm>
            <a:off x="9765925" y="208391"/>
            <a:ext cx="614022" cy="624274"/>
            <a:chOff x="3071099" y="321443"/>
            <a:chExt cx="614022" cy="624274"/>
          </a:xfrm>
          <a:solidFill>
            <a:srgbClr val="4154EC"/>
          </a:solidFill>
        </p:grpSpPr>
        <p:sp>
          <p:nvSpPr>
            <p:cNvPr id="9" name="Oval 8">
              <a:extLst>
                <a:ext uri="{FF2B5EF4-FFF2-40B4-BE49-F238E27FC236}">
                  <a16:creationId xmlns:a16="http://schemas.microsoft.com/office/drawing/2014/main" id="{88CF5903-3A27-49CF-8DF7-8CC7EE141332}"/>
                </a:ext>
              </a:extLst>
            </p:cNvPr>
            <p:cNvSpPr/>
            <p:nvPr/>
          </p:nvSpPr>
          <p:spPr bwMode="gray">
            <a:xfrm>
              <a:off x="3071099" y="321443"/>
              <a:ext cx="614022" cy="614022"/>
            </a:xfrm>
            <a:prstGeom prst="ellipse">
              <a:avLst/>
            </a:prstGeom>
            <a:grpFill/>
            <a:ln w="19050">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300"/>
                </a:spcBef>
                <a:spcAft>
                  <a:spcPts val="0"/>
                </a:spcAft>
                <a:buClrTx/>
                <a:buSzTx/>
                <a:buFont typeface="Courier New" pitchFamily="49" charset="0"/>
                <a:buNone/>
                <a:tabLst/>
                <a:defRPr/>
              </a:pPr>
              <a:endParaRPr kumimoji="0" lang="en-GB" sz="1400" b="0" i="0" u="none" strike="noStrike" kern="1200" cap="none" spc="0" normalizeH="0" baseline="0" noProof="0">
                <a:ln>
                  <a:noFill/>
                </a:ln>
                <a:solidFill>
                  <a:srgbClr val="4154EC"/>
                </a:solidFill>
                <a:effectLst/>
                <a:uLnTx/>
                <a:uFillTx/>
                <a:latin typeface="Book Antiqua"/>
                <a:ea typeface="+mn-ea"/>
                <a:cs typeface="Arial" pitchFamily="34" charset="0"/>
              </a:endParaRPr>
            </a:p>
          </p:txBody>
        </p:sp>
        <p:pic>
          <p:nvPicPr>
            <p:cNvPr id="10" name="Picture 9">
              <a:extLst>
                <a:ext uri="{FF2B5EF4-FFF2-40B4-BE49-F238E27FC236}">
                  <a16:creationId xmlns:a16="http://schemas.microsoft.com/office/drawing/2014/main" id="{63541F78-44CF-41C4-9CE6-8F6A0F206DFD}"/>
                </a:ext>
              </a:extLst>
            </p:cNvPr>
            <p:cNvPicPr>
              <a:picLocks noChangeAspect="1"/>
            </p:cNvPicPr>
            <p:nvPr/>
          </p:nvPicPr>
          <p:blipFill>
            <a:blip r:embed="rId2"/>
            <a:stretch>
              <a:fillRect/>
            </a:stretch>
          </p:blipFill>
          <p:spPr>
            <a:xfrm>
              <a:off x="3105924" y="402706"/>
              <a:ext cx="544372" cy="543011"/>
            </a:xfrm>
            <a:prstGeom prst="rect">
              <a:avLst/>
            </a:prstGeom>
            <a:noFill/>
          </p:spPr>
        </p:pic>
      </p:grpSp>
    </p:spTree>
    <p:extLst>
      <p:ext uri="{BB962C8B-B14F-4D97-AF65-F5344CB8AC3E}">
        <p14:creationId xmlns:p14="http://schemas.microsoft.com/office/powerpoint/2010/main" val="197085014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2">
            <a:extLst>
              <a:ext uri="{FF2B5EF4-FFF2-40B4-BE49-F238E27FC236}">
                <a16:creationId xmlns:a16="http://schemas.microsoft.com/office/drawing/2014/main" id="{44123ECD-D204-44E5-978A-5F30501B976B}"/>
              </a:ext>
            </a:extLst>
          </p:cNvPr>
          <p:cNvSpPr>
            <a:spLocks noGrp="1"/>
          </p:cNvSpPr>
          <p:nvPr>
            <p:ph type="title"/>
          </p:nvPr>
        </p:nvSpPr>
        <p:spPr/>
        <p:txBody>
          <a:bodyPr/>
          <a:lstStyle/>
          <a:p>
            <a:r>
              <a:rPr lang="en-GB" sz="2800"/>
              <a:t>Background</a:t>
            </a:r>
          </a:p>
        </p:txBody>
      </p:sp>
      <p:sp>
        <p:nvSpPr>
          <p:cNvPr id="2" name="Slide Number Placeholder 1">
            <a:extLst>
              <a:ext uri="{FF2B5EF4-FFF2-40B4-BE49-F238E27FC236}">
                <a16:creationId xmlns:a16="http://schemas.microsoft.com/office/drawing/2014/main" id="{60762C42-F922-41A0-854F-0223C8F0BCE2}"/>
              </a:ext>
            </a:extLst>
          </p:cNvPr>
          <p:cNvSpPr>
            <a:spLocks noGrp="1"/>
          </p:cNvSpPr>
          <p:nvPr>
            <p:ph type="sldNum" sz="quarter" idx="11"/>
          </p:nvPr>
        </p:nvSpPr>
        <p:spPr>
          <a:xfrm>
            <a:off x="8760538" y="6371158"/>
            <a:ext cx="2743200"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A3DA7B4-1CBC-4A9E-B9AD-6DD77CAE4334}" type="slidenum">
              <a:rPr kumimoji="0" lang="en-GB" sz="1200" b="0" i="0" u="none" strike="noStrike" kern="1200" cap="none" spc="0" normalizeH="0" baseline="0" noProof="0" smtClean="0">
                <a:ln>
                  <a:noFill/>
                </a:ln>
                <a:solidFill>
                  <a:srgbClr val="0077B7">
                    <a:tint val="75000"/>
                  </a:srgbClr>
                </a:solidFill>
                <a:effectLst/>
                <a:uLnTx/>
                <a:uFillTx/>
                <a:latin typeface="Book Antiqua"/>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GB" sz="1200" b="0" i="0" u="none" strike="noStrike" kern="1200" cap="none" spc="0" normalizeH="0" baseline="0" noProof="0">
              <a:ln>
                <a:noFill/>
              </a:ln>
              <a:solidFill>
                <a:srgbClr val="0077B7">
                  <a:tint val="75000"/>
                </a:srgbClr>
              </a:solidFill>
              <a:effectLst/>
              <a:uLnTx/>
              <a:uFillTx/>
              <a:latin typeface="Book Antiqua"/>
              <a:ea typeface="+mn-ea"/>
              <a:cs typeface="+mn-cs"/>
            </a:endParaRPr>
          </a:p>
        </p:txBody>
      </p:sp>
      <p:sp>
        <p:nvSpPr>
          <p:cNvPr id="6" name="Content Placeholder 5">
            <a:extLst>
              <a:ext uri="{FF2B5EF4-FFF2-40B4-BE49-F238E27FC236}">
                <a16:creationId xmlns:a16="http://schemas.microsoft.com/office/drawing/2014/main" id="{C9BF503E-CA4A-46BF-B368-50FDAD3BEC89}"/>
              </a:ext>
            </a:extLst>
          </p:cNvPr>
          <p:cNvSpPr>
            <a:spLocks noGrp="1"/>
          </p:cNvSpPr>
          <p:nvPr>
            <p:ph idx="4294967295"/>
          </p:nvPr>
        </p:nvSpPr>
        <p:spPr>
          <a:xfrm>
            <a:off x="387018" y="1117600"/>
            <a:ext cx="11468100" cy="5661025"/>
          </a:xfrm>
          <a:solidFill>
            <a:srgbClr val="CADEE5"/>
          </a:solidFill>
          <a:effectLst>
            <a:outerShdw blurRad="50800" dist="38100" dir="5400000" algn="t" rotWithShape="0">
              <a:prstClr val="black">
                <a:alpha val="40000"/>
              </a:prstClr>
            </a:outerShdw>
          </a:effectLst>
        </p:spPr>
        <p:txBody>
          <a:bodyPr/>
          <a:lstStyle/>
          <a:p>
            <a:pPr>
              <a:spcBef>
                <a:spcPts val="600"/>
              </a:spcBef>
            </a:pPr>
            <a:r>
              <a:rPr lang="en-GB" sz="1400">
                <a:latin typeface="+mj-lt"/>
              </a:rPr>
              <a:t>The West Wales Care Partnership (WWCP) brings together organisations from the statutory, third and independent sectors with a remit of integrating and transforming health, care and support in the region.</a:t>
            </a:r>
          </a:p>
          <a:p>
            <a:pPr>
              <a:spcBef>
                <a:spcPts val="600"/>
              </a:spcBef>
            </a:pPr>
            <a:r>
              <a:rPr lang="en-GB" sz="1400">
                <a:latin typeface="+mj-lt"/>
              </a:rPr>
              <a:t>A statutory Regional Partnership Board oversees the work of the WWCP.</a:t>
            </a:r>
          </a:p>
          <a:p>
            <a:pPr>
              <a:spcBef>
                <a:spcPts val="600"/>
              </a:spcBef>
            </a:pPr>
            <a:r>
              <a:rPr lang="en-GB" sz="1400">
                <a:latin typeface="+mj-lt"/>
              </a:rPr>
              <a:t>A regional Dementia Steering Group sits underneath the RPB and comprises representation from across the Partnership. It provides a mechanism for developing a regional approach to caring for people living with dementia (PLWD) and their families. This Group worked closely with Attain in developing the draft Strategy and will have a key role in taking forward implementation of the next phases of work.</a:t>
            </a:r>
          </a:p>
          <a:p>
            <a:pPr>
              <a:spcBef>
                <a:spcPts val="600"/>
              </a:spcBef>
            </a:pPr>
            <a:r>
              <a:rPr lang="en-GB" sz="1400">
                <a:latin typeface="+mj-lt"/>
              </a:rPr>
              <a:t>Welsh Government provides funding through the Integrated Care Fund (ICF) to support the improvement of care and support for PLWD and their families, This funding is managed through the Dementia Steering Group and will be instrumental in delivering agreed priorities within the Strategy.</a:t>
            </a:r>
          </a:p>
          <a:p>
            <a:pPr>
              <a:spcBef>
                <a:spcPts val="600"/>
              </a:spcBef>
            </a:pPr>
            <a:r>
              <a:rPr lang="en-GB" sz="1400">
                <a:latin typeface="+mj-lt"/>
              </a:rPr>
              <a:t>Key partners on the WWCP are:</a:t>
            </a:r>
          </a:p>
          <a:p>
            <a:pPr>
              <a:spcBef>
                <a:spcPts val="600"/>
              </a:spcBef>
            </a:pPr>
            <a:endParaRPr lang="en-GB" sz="1400">
              <a:latin typeface="+mj-lt"/>
            </a:endParaRPr>
          </a:p>
        </p:txBody>
      </p:sp>
      <p:pic>
        <p:nvPicPr>
          <p:cNvPr id="8" name="Picture 1" descr="Description: http://www.wwcp.org.uk/wp-content/uploads/2016/11/West-Wales-Care-Partnership-logo-Partneriaeth-Gofal-Gorllewin-Cymru-logo.jpg">
            <a:extLst>
              <a:ext uri="{FF2B5EF4-FFF2-40B4-BE49-F238E27FC236}">
                <a16:creationId xmlns:a16="http://schemas.microsoft.com/office/drawing/2014/main" id="{9DD5DE6A-8239-4AC0-8217-0685AFD6E1E3}"/>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993350" y="392735"/>
            <a:ext cx="1618557" cy="6597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9">
            <a:extLst>
              <a:ext uri="{FF2B5EF4-FFF2-40B4-BE49-F238E27FC236}">
                <a16:creationId xmlns:a16="http://schemas.microsoft.com/office/drawing/2014/main" id="{9FCBB715-FF9D-4D04-BA21-1E0B268C59E5}"/>
              </a:ext>
            </a:extLst>
          </p:cNvPr>
          <p:cNvPicPr>
            <a:picLocks noChangeAspect="1"/>
          </p:cNvPicPr>
          <p:nvPr/>
        </p:nvPicPr>
        <p:blipFill>
          <a:blip r:embed="rId4"/>
          <a:stretch>
            <a:fillRect/>
          </a:stretch>
        </p:blipFill>
        <p:spPr>
          <a:xfrm>
            <a:off x="789967" y="4050795"/>
            <a:ext cx="1381125" cy="790575"/>
          </a:xfrm>
          <a:prstGeom prst="rect">
            <a:avLst/>
          </a:prstGeom>
        </p:spPr>
      </p:pic>
      <p:pic>
        <p:nvPicPr>
          <p:cNvPr id="11" name="Picture 10">
            <a:extLst>
              <a:ext uri="{FF2B5EF4-FFF2-40B4-BE49-F238E27FC236}">
                <a16:creationId xmlns:a16="http://schemas.microsoft.com/office/drawing/2014/main" id="{C891C45E-544F-428C-B0F7-98AC5C99AD5F}"/>
              </a:ext>
            </a:extLst>
          </p:cNvPr>
          <p:cNvPicPr>
            <a:picLocks noChangeAspect="1"/>
          </p:cNvPicPr>
          <p:nvPr/>
        </p:nvPicPr>
        <p:blipFill>
          <a:blip r:embed="rId5"/>
          <a:stretch>
            <a:fillRect/>
          </a:stretch>
        </p:blipFill>
        <p:spPr>
          <a:xfrm>
            <a:off x="5453364" y="5571574"/>
            <a:ext cx="1504762" cy="714286"/>
          </a:xfrm>
          <a:prstGeom prst="rect">
            <a:avLst/>
          </a:prstGeom>
        </p:spPr>
      </p:pic>
      <p:sp>
        <p:nvSpPr>
          <p:cNvPr id="12" name="Rectangle 2">
            <a:extLst>
              <a:ext uri="{FF2B5EF4-FFF2-40B4-BE49-F238E27FC236}">
                <a16:creationId xmlns:a16="http://schemas.microsoft.com/office/drawing/2014/main" id="{17A3596B-9106-4D0A-B87A-3F58C952AAAF}"/>
              </a:ext>
            </a:extLst>
          </p:cNvPr>
          <p:cNvSpPr>
            <a:spLocks noChangeArrowheads="1"/>
          </p:cNvSpPr>
          <p:nvPr/>
        </p:nvSpPr>
        <p:spPr bwMode="auto">
          <a:xfrm>
            <a:off x="-336882" y="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77B7"/>
              </a:solidFill>
              <a:effectLst/>
              <a:uLnTx/>
              <a:uFillTx/>
              <a:latin typeface="Book Antiqua"/>
              <a:ea typeface="+mn-ea"/>
              <a:cs typeface="+mn-cs"/>
            </a:endParaRPr>
          </a:p>
        </p:txBody>
      </p:sp>
      <p:pic>
        <p:nvPicPr>
          <p:cNvPr id="1025" name="Picture 7" descr="CAVO">
            <a:extLst>
              <a:ext uri="{FF2B5EF4-FFF2-40B4-BE49-F238E27FC236}">
                <a16:creationId xmlns:a16="http://schemas.microsoft.com/office/drawing/2014/main" id="{EE0BE33D-5C5C-4ECA-8702-70FD8C293417}"/>
              </a:ext>
            </a:extLst>
          </p:cNvPr>
          <p:cNvPicPr>
            <a:picLocks noChangeAspect="1" noChangeArrowheads="1"/>
          </p:cNvPicPr>
          <p:nvPr/>
        </p:nvPicPr>
        <p:blipFill>
          <a:blip r:embed="rId6" r:link="rId7">
            <a:extLst>
              <a:ext uri="{28A0092B-C50C-407E-A947-70E740481C1C}">
                <a14:useLocalDpi xmlns:a14="http://schemas.microsoft.com/office/drawing/2010/main" val="0"/>
              </a:ext>
            </a:extLst>
          </a:blip>
          <a:srcRect/>
          <a:stretch>
            <a:fillRect/>
          </a:stretch>
        </p:blipFill>
        <p:spPr bwMode="auto">
          <a:xfrm>
            <a:off x="7083094" y="3958101"/>
            <a:ext cx="990829" cy="983597"/>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12">
            <a:extLst>
              <a:ext uri="{FF2B5EF4-FFF2-40B4-BE49-F238E27FC236}">
                <a16:creationId xmlns:a16="http://schemas.microsoft.com/office/drawing/2014/main" id="{2353DFE0-0542-4019-BD67-840AC41B849E}"/>
              </a:ext>
            </a:extLst>
          </p:cNvPr>
          <p:cNvPicPr>
            <a:picLocks noChangeAspect="1"/>
          </p:cNvPicPr>
          <p:nvPr/>
        </p:nvPicPr>
        <p:blipFill>
          <a:blip r:embed="rId8"/>
          <a:stretch>
            <a:fillRect/>
          </a:stretch>
        </p:blipFill>
        <p:spPr>
          <a:xfrm>
            <a:off x="9032412" y="5404385"/>
            <a:ext cx="866667" cy="971429"/>
          </a:xfrm>
          <a:prstGeom prst="rect">
            <a:avLst/>
          </a:prstGeom>
        </p:spPr>
      </p:pic>
      <p:pic>
        <p:nvPicPr>
          <p:cNvPr id="14" name="Picture 13">
            <a:extLst>
              <a:ext uri="{FF2B5EF4-FFF2-40B4-BE49-F238E27FC236}">
                <a16:creationId xmlns:a16="http://schemas.microsoft.com/office/drawing/2014/main" id="{50826F2E-6953-451C-9AFE-0B328AAFB127}"/>
              </a:ext>
            </a:extLst>
          </p:cNvPr>
          <p:cNvPicPr>
            <a:picLocks noChangeAspect="1"/>
          </p:cNvPicPr>
          <p:nvPr/>
        </p:nvPicPr>
        <p:blipFill>
          <a:blip r:embed="rId9"/>
          <a:stretch>
            <a:fillRect/>
          </a:stretch>
        </p:blipFill>
        <p:spPr>
          <a:xfrm>
            <a:off x="8874722" y="3995868"/>
            <a:ext cx="1899937" cy="622930"/>
          </a:xfrm>
          <a:prstGeom prst="rect">
            <a:avLst/>
          </a:prstGeom>
        </p:spPr>
      </p:pic>
      <p:sp>
        <p:nvSpPr>
          <p:cNvPr id="15" name="Rectangle 4">
            <a:extLst>
              <a:ext uri="{FF2B5EF4-FFF2-40B4-BE49-F238E27FC236}">
                <a16:creationId xmlns:a16="http://schemas.microsoft.com/office/drawing/2014/main" id="{347DFC27-BB47-499E-B329-EA3A191EDF43}"/>
              </a:ext>
            </a:extLst>
          </p:cNvPr>
          <p:cNvSpPr>
            <a:spLocks noChangeArrowheads="1"/>
          </p:cNvSpPr>
          <p:nvPr/>
        </p:nvSpPr>
        <p:spPr bwMode="auto">
          <a:xfrm>
            <a:off x="-336882" y="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77B7"/>
              </a:solidFill>
              <a:effectLst/>
              <a:uLnTx/>
              <a:uFillTx/>
              <a:latin typeface="Book Antiqua"/>
              <a:ea typeface="+mn-ea"/>
              <a:cs typeface="+mn-cs"/>
            </a:endParaRPr>
          </a:p>
        </p:txBody>
      </p:sp>
      <p:pic>
        <p:nvPicPr>
          <p:cNvPr id="1027" name="Picture 10" descr="Pembrokeshire Association of Voluntary Services (PAVS) -">
            <a:extLst>
              <a:ext uri="{FF2B5EF4-FFF2-40B4-BE49-F238E27FC236}">
                <a16:creationId xmlns:a16="http://schemas.microsoft.com/office/drawing/2014/main" id="{3063022E-3FA9-4E3E-8051-FA90F95863D4}"/>
              </a:ext>
            </a:extLst>
          </p:cNvPr>
          <p:cNvPicPr>
            <a:picLocks noChangeAspect="1" noChangeArrowheads="1"/>
          </p:cNvPicPr>
          <p:nvPr/>
        </p:nvPicPr>
        <p:blipFill>
          <a:blip r:embed="rId10" r:link="rId11">
            <a:extLst>
              <a:ext uri="{28A0092B-C50C-407E-A947-70E740481C1C}">
                <a14:useLocalDpi xmlns:a14="http://schemas.microsoft.com/office/drawing/2010/main" val="0"/>
              </a:ext>
            </a:extLst>
          </a:blip>
          <a:srcRect/>
          <a:stretch>
            <a:fillRect/>
          </a:stretch>
        </p:blipFill>
        <p:spPr bwMode="auto">
          <a:xfrm>
            <a:off x="4208658" y="4023480"/>
            <a:ext cx="1273996" cy="814390"/>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15">
            <a:extLst>
              <a:ext uri="{FF2B5EF4-FFF2-40B4-BE49-F238E27FC236}">
                <a16:creationId xmlns:a16="http://schemas.microsoft.com/office/drawing/2014/main" id="{E6FA1D0E-7F66-49B2-88C5-DEFD9FE86050}"/>
              </a:ext>
            </a:extLst>
          </p:cNvPr>
          <p:cNvPicPr>
            <a:picLocks noChangeAspect="1"/>
          </p:cNvPicPr>
          <p:nvPr/>
        </p:nvPicPr>
        <p:blipFill>
          <a:blip r:embed="rId12"/>
          <a:stretch>
            <a:fillRect/>
          </a:stretch>
        </p:blipFill>
        <p:spPr>
          <a:xfrm>
            <a:off x="2560439" y="5007542"/>
            <a:ext cx="866667" cy="1342857"/>
          </a:xfrm>
          <a:prstGeom prst="rect">
            <a:avLst/>
          </a:prstGeom>
        </p:spPr>
      </p:pic>
      <p:sp>
        <p:nvSpPr>
          <p:cNvPr id="20" name="TextBox 19">
            <a:extLst>
              <a:ext uri="{FF2B5EF4-FFF2-40B4-BE49-F238E27FC236}">
                <a16:creationId xmlns:a16="http://schemas.microsoft.com/office/drawing/2014/main" id="{94326E9C-988B-46CB-B76A-96E552E10CBE}"/>
              </a:ext>
            </a:extLst>
          </p:cNvPr>
          <p:cNvSpPr txBox="1"/>
          <p:nvPr/>
        </p:nvSpPr>
        <p:spPr bwMode="gray">
          <a:xfrm>
            <a:off x="3427106" y="4783882"/>
            <a:ext cx="2332012" cy="783869"/>
          </a:xfrm>
          <a:prstGeom prst="rect">
            <a:avLst/>
          </a:prstGeom>
          <a:noFill/>
        </p:spPr>
        <p:txBody>
          <a:bodyPr wrap="square">
            <a:spAutoFit/>
          </a:bodyPr>
          <a:lstStyle/>
          <a:p>
            <a:pPr marL="457200" marR="0" lvl="1" indent="0" algn="ctr" defTabSz="914400" rtl="0" eaLnBrk="1" fontAlgn="auto" latinLnBrk="0" hangingPunct="1">
              <a:lnSpc>
                <a:spcPct val="110000"/>
              </a:lnSpc>
              <a:spcBef>
                <a:spcPts val="600"/>
              </a:spcBef>
              <a:spcAft>
                <a:spcPts val="0"/>
              </a:spcAft>
              <a:buClrTx/>
              <a:buSzTx/>
              <a:buFontTx/>
              <a:buNone/>
              <a:tabLst/>
              <a:defRPr/>
            </a:pPr>
            <a:r>
              <a:rPr kumimoji="0" lang="en-GB" sz="1400" b="0" i="0" u="none" strike="noStrike" kern="1200" cap="none" spc="0" normalizeH="0" baseline="0" noProof="0">
                <a:ln>
                  <a:noFill/>
                </a:ln>
                <a:solidFill>
                  <a:srgbClr val="000000"/>
                </a:solidFill>
                <a:effectLst/>
                <a:uLnTx/>
                <a:uFillTx/>
                <a:latin typeface="Century Gothic"/>
                <a:ea typeface="+mn-ea"/>
                <a:cs typeface="+mn-cs"/>
              </a:rPr>
              <a:t>Pembrokeshire Association of Voluntary Services</a:t>
            </a:r>
          </a:p>
        </p:txBody>
      </p:sp>
      <p:sp>
        <p:nvSpPr>
          <p:cNvPr id="22" name="TextBox 21">
            <a:extLst>
              <a:ext uri="{FF2B5EF4-FFF2-40B4-BE49-F238E27FC236}">
                <a16:creationId xmlns:a16="http://schemas.microsoft.com/office/drawing/2014/main" id="{01555A3E-06BD-43A8-BAB2-85C9720B6A97}"/>
              </a:ext>
            </a:extLst>
          </p:cNvPr>
          <p:cNvSpPr txBox="1"/>
          <p:nvPr/>
        </p:nvSpPr>
        <p:spPr bwMode="gray">
          <a:xfrm>
            <a:off x="4761634" y="6241410"/>
            <a:ext cx="2508171" cy="546881"/>
          </a:xfrm>
          <a:prstGeom prst="rect">
            <a:avLst/>
          </a:prstGeom>
          <a:noFill/>
        </p:spPr>
        <p:txBody>
          <a:bodyPr wrap="square">
            <a:spAutoFit/>
          </a:bodyPr>
          <a:lstStyle/>
          <a:p>
            <a:pPr marL="457200" marR="0" lvl="1" indent="0" algn="ctr" defTabSz="914400" rtl="0" eaLnBrk="1" fontAlgn="auto" latinLnBrk="0" hangingPunct="1">
              <a:lnSpc>
                <a:spcPct val="110000"/>
              </a:lnSpc>
              <a:spcBef>
                <a:spcPts val="600"/>
              </a:spcBef>
              <a:spcAft>
                <a:spcPts val="0"/>
              </a:spcAft>
              <a:buClrTx/>
              <a:buSzTx/>
              <a:buFontTx/>
              <a:buNone/>
              <a:tabLst/>
              <a:defRPr/>
            </a:pPr>
            <a:r>
              <a:rPr kumimoji="0" lang="en-GB" sz="1400" b="0" i="0" u="none" strike="noStrike" kern="1200" cap="none" spc="0" normalizeH="0" baseline="0" noProof="0">
                <a:ln>
                  <a:noFill/>
                </a:ln>
                <a:solidFill>
                  <a:srgbClr val="000000"/>
                </a:solidFill>
                <a:effectLst/>
                <a:uLnTx/>
                <a:uFillTx/>
                <a:latin typeface="Century Gothic"/>
                <a:ea typeface="+mn-ea"/>
                <a:cs typeface="+mn-cs"/>
              </a:rPr>
              <a:t>Carmarthenshire County Council</a:t>
            </a:r>
          </a:p>
        </p:txBody>
      </p:sp>
      <p:sp>
        <p:nvSpPr>
          <p:cNvPr id="24" name="TextBox 23">
            <a:extLst>
              <a:ext uri="{FF2B5EF4-FFF2-40B4-BE49-F238E27FC236}">
                <a16:creationId xmlns:a16="http://schemas.microsoft.com/office/drawing/2014/main" id="{AD3376E4-B297-489D-AE90-4C15924E69C0}"/>
              </a:ext>
            </a:extLst>
          </p:cNvPr>
          <p:cNvSpPr txBox="1"/>
          <p:nvPr/>
        </p:nvSpPr>
        <p:spPr bwMode="gray">
          <a:xfrm>
            <a:off x="8273717" y="6283963"/>
            <a:ext cx="2001307" cy="546881"/>
          </a:xfrm>
          <a:prstGeom prst="rect">
            <a:avLst/>
          </a:prstGeom>
          <a:noFill/>
        </p:spPr>
        <p:txBody>
          <a:bodyPr wrap="square">
            <a:spAutoFit/>
          </a:bodyPr>
          <a:lstStyle/>
          <a:p>
            <a:pPr marL="457200" marR="0" lvl="1" indent="0" algn="ctr" defTabSz="914400" rtl="0" eaLnBrk="1" fontAlgn="auto" latinLnBrk="0" hangingPunct="1">
              <a:lnSpc>
                <a:spcPct val="110000"/>
              </a:lnSpc>
              <a:spcBef>
                <a:spcPts val="600"/>
              </a:spcBef>
              <a:spcAft>
                <a:spcPts val="0"/>
              </a:spcAft>
              <a:buClrTx/>
              <a:buSzTx/>
              <a:buFontTx/>
              <a:buNone/>
              <a:tabLst/>
              <a:defRPr/>
            </a:pPr>
            <a:r>
              <a:rPr kumimoji="0" lang="en-GB" sz="1400" b="0" i="0" u="none" strike="noStrike" kern="1200" cap="none" spc="0" normalizeH="0" baseline="0" noProof="0">
                <a:ln>
                  <a:noFill/>
                </a:ln>
                <a:solidFill>
                  <a:srgbClr val="000000"/>
                </a:solidFill>
                <a:effectLst/>
                <a:uLnTx/>
                <a:uFillTx/>
                <a:latin typeface="Century Gothic"/>
                <a:ea typeface="+mn-ea"/>
                <a:cs typeface="+mn-cs"/>
              </a:rPr>
              <a:t>Ceredigion County Council</a:t>
            </a:r>
          </a:p>
        </p:txBody>
      </p:sp>
      <p:sp>
        <p:nvSpPr>
          <p:cNvPr id="29" name="TextBox 28">
            <a:extLst>
              <a:ext uri="{FF2B5EF4-FFF2-40B4-BE49-F238E27FC236}">
                <a16:creationId xmlns:a16="http://schemas.microsoft.com/office/drawing/2014/main" id="{300AE697-4F30-4D9E-BCAC-FBCEE685155A}"/>
              </a:ext>
            </a:extLst>
          </p:cNvPr>
          <p:cNvSpPr txBox="1"/>
          <p:nvPr/>
        </p:nvSpPr>
        <p:spPr bwMode="gray">
          <a:xfrm>
            <a:off x="1550050" y="6266899"/>
            <a:ext cx="2508171" cy="546881"/>
          </a:xfrm>
          <a:prstGeom prst="rect">
            <a:avLst/>
          </a:prstGeom>
          <a:noFill/>
        </p:spPr>
        <p:txBody>
          <a:bodyPr wrap="square">
            <a:spAutoFit/>
          </a:bodyPr>
          <a:lstStyle/>
          <a:p>
            <a:pPr marL="457200" marR="0" lvl="1" indent="0" algn="ctr" defTabSz="914400" rtl="0" eaLnBrk="1" fontAlgn="auto" latinLnBrk="0" hangingPunct="1">
              <a:lnSpc>
                <a:spcPct val="110000"/>
              </a:lnSpc>
              <a:spcBef>
                <a:spcPts val="600"/>
              </a:spcBef>
              <a:spcAft>
                <a:spcPts val="0"/>
              </a:spcAft>
              <a:buClrTx/>
              <a:buSzTx/>
              <a:buFontTx/>
              <a:buNone/>
              <a:tabLst/>
              <a:defRPr/>
            </a:pPr>
            <a:r>
              <a:rPr kumimoji="0" lang="en-GB" sz="1400" b="0" i="0" u="none" strike="noStrike" kern="1200" cap="none" spc="0" normalizeH="0" baseline="0" noProof="0">
                <a:ln>
                  <a:noFill/>
                </a:ln>
                <a:solidFill>
                  <a:srgbClr val="000000"/>
                </a:solidFill>
                <a:effectLst/>
                <a:uLnTx/>
                <a:uFillTx/>
                <a:latin typeface="Century Gothic"/>
                <a:ea typeface="+mn-ea"/>
                <a:cs typeface="+mn-cs"/>
              </a:rPr>
              <a:t>Pembrokeshire County Council</a:t>
            </a:r>
          </a:p>
        </p:txBody>
      </p:sp>
      <p:sp>
        <p:nvSpPr>
          <p:cNvPr id="31" name="TextBox 30">
            <a:extLst>
              <a:ext uri="{FF2B5EF4-FFF2-40B4-BE49-F238E27FC236}">
                <a16:creationId xmlns:a16="http://schemas.microsoft.com/office/drawing/2014/main" id="{D419746C-7656-4AE3-8EBC-8E2D9A54320D}"/>
              </a:ext>
            </a:extLst>
          </p:cNvPr>
          <p:cNvSpPr txBox="1"/>
          <p:nvPr/>
        </p:nvSpPr>
        <p:spPr bwMode="gray">
          <a:xfrm>
            <a:off x="8248142" y="4573550"/>
            <a:ext cx="2653992" cy="546881"/>
          </a:xfrm>
          <a:prstGeom prst="rect">
            <a:avLst/>
          </a:prstGeom>
          <a:noFill/>
        </p:spPr>
        <p:txBody>
          <a:bodyPr wrap="square">
            <a:spAutoFit/>
          </a:bodyPr>
          <a:lstStyle/>
          <a:p>
            <a:pPr marL="457200" marR="0" lvl="1" indent="0" algn="ctr" defTabSz="914400" rtl="0" eaLnBrk="1" fontAlgn="auto" latinLnBrk="0" hangingPunct="1">
              <a:lnSpc>
                <a:spcPct val="110000"/>
              </a:lnSpc>
              <a:spcBef>
                <a:spcPts val="600"/>
              </a:spcBef>
              <a:spcAft>
                <a:spcPts val="0"/>
              </a:spcAft>
              <a:buClrTx/>
              <a:buSzTx/>
              <a:buFontTx/>
              <a:buNone/>
              <a:tabLst/>
              <a:defRPr/>
            </a:pPr>
            <a:r>
              <a:rPr kumimoji="0" lang="en-GB" sz="1400" b="0" i="0" u="none" strike="noStrike" kern="1200" cap="none" spc="0" normalizeH="0" baseline="0" noProof="0">
                <a:ln>
                  <a:noFill/>
                </a:ln>
                <a:solidFill>
                  <a:srgbClr val="000000"/>
                </a:solidFill>
                <a:effectLst/>
                <a:uLnTx/>
                <a:uFillTx/>
                <a:latin typeface="Century Gothic"/>
                <a:ea typeface="+mn-ea"/>
                <a:cs typeface="+mn-cs"/>
              </a:rPr>
              <a:t>Hywel Dda University Health Board</a:t>
            </a:r>
          </a:p>
        </p:txBody>
      </p:sp>
      <p:sp>
        <p:nvSpPr>
          <p:cNvPr id="33" name="TextBox 32">
            <a:extLst>
              <a:ext uri="{FF2B5EF4-FFF2-40B4-BE49-F238E27FC236}">
                <a16:creationId xmlns:a16="http://schemas.microsoft.com/office/drawing/2014/main" id="{04F723CE-1A16-4A1D-B553-1B94BF2581DB}"/>
              </a:ext>
            </a:extLst>
          </p:cNvPr>
          <p:cNvSpPr txBox="1"/>
          <p:nvPr/>
        </p:nvSpPr>
        <p:spPr bwMode="gray">
          <a:xfrm>
            <a:off x="150858" y="4786068"/>
            <a:ext cx="2169997" cy="1020857"/>
          </a:xfrm>
          <a:prstGeom prst="rect">
            <a:avLst/>
          </a:prstGeom>
          <a:noFill/>
        </p:spPr>
        <p:txBody>
          <a:bodyPr wrap="square">
            <a:spAutoFit/>
          </a:bodyPr>
          <a:lstStyle/>
          <a:p>
            <a:pPr marL="457200" marR="0" lvl="1" indent="0" algn="ctr" defTabSz="914400" rtl="0" eaLnBrk="1" fontAlgn="auto" latinLnBrk="0" hangingPunct="1">
              <a:lnSpc>
                <a:spcPct val="110000"/>
              </a:lnSpc>
              <a:spcBef>
                <a:spcPts val="600"/>
              </a:spcBef>
              <a:spcAft>
                <a:spcPts val="0"/>
              </a:spcAft>
              <a:buClrTx/>
              <a:buSzTx/>
              <a:buFontTx/>
              <a:buNone/>
              <a:tabLst/>
              <a:defRPr/>
            </a:pPr>
            <a:r>
              <a:rPr kumimoji="0" lang="en-GB" sz="1400" b="0" i="0" u="none" strike="noStrike" kern="1200" cap="none" spc="0" normalizeH="0" baseline="0" noProof="0">
                <a:ln>
                  <a:noFill/>
                </a:ln>
                <a:solidFill>
                  <a:srgbClr val="000000"/>
                </a:solidFill>
                <a:effectLst/>
                <a:uLnTx/>
                <a:uFillTx/>
                <a:latin typeface="Century Gothic"/>
                <a:ea typeface="+mn-ea"/>
                <a:cs typeface="+mn-cs"/>
              </a:rPr>
              <a:t>Carmarthenshire Association of Voluntary Services</a:t>
            </a:r>
          </a:p>
        </p:txBody>
      </p:sp>
      <p:sp>
        <p:nvSpPr>
          <p:cNvPr id="35" name="TextBox 34">
            <a:extLst>
              <a:ext uri="{FF2B5EF4-FFF2-40B4-BE49-F238E27FC236}">
                <a16:creationId xmlns:a16="http://schemas.microsoft.com/office/drawing/2014/main" id="{1286253A-60CF-4259-9D9C-58B3CD483B81}"/>
              </a:ext>
            </a:extLst>
          </p:cNvPr>
          <p:cNvSpPr txBox="1"/>
          <p:nvPr/>
        </p:nvSpPr>
        <p:spPr bwMode="gray">
          <a:xfrm>
            <a:off x="6339890" y="4904296"/>
            <a:ext cx="2178626" cy="1020857"/>
          </a:xfrm>
          <a:prstGeom prst="rect">
            <a:avLst/>
          </a:prstGeom>
          <a:noFill/>
        </p:spPr>
        <p:txBody>
          <a:bodyPr wrap="square">
            <a:spAutoFit/>
          </a:bodyPr>
          <a:lstStyle/>
          <a:p>
            <a:pPr marL="457200" marR="0" lvl="1" indent="0" algn="ctr" defTabSz="914400" rtl="0" eaLnBrk="1" fontAlgn="auto" latinLnBrk="0" hangingPunct="1">
              <a:lnSpc>
                <a:spcPct val="110000"/>
              </a:lnSpc>
              <a:spcBef>
                <a:spcPts val="600"/>
              </a:spcBef>
              <a:spcAft>
                <a:spcPts val="0"/>
              </a:spcAft>
              <a:buClrTx/>
              <a:buSzTx/>
              <a:buFontTx/>
              <a:buNone/>
              <a:tabLst/>
              <a:defRPr/>
            </a:pPr>
            <a:r>
              <a:rPr kumimoji="0" lang="en-GB" sz="1400" b="0" i="0" u="none" strike="noStrike" kern="1200" cap="none" spc="0" normalizeH="0" baseline="0" noProof="0">
                <a:ln>
                  <a:noFill/>
                </a:ln>
                <a:solidFill>
                  <a:srgbClr val="000000"/>
                </a:solidFill>
                <a:effectLst/>
                <a:uLnTx/>
                <a:uFillTx/>
                <a:latin typeface="Century Gothic"/>
                <a:ea typeface="+mn-ea"/>
                <a:cs typeface="+mn-cs"/>
              </a:rPr>
              <a:t>Ceredigion Association of Voluntary Organisations</a:t>
            </a:r>
          </a:p>
        </p:txBody>
      </p:sp>
    </p:spTree>
    <p:extLst>
      <p:ext uri="{BB962C8B-B14F-4D97-AF65-F5344CB8AC3E}">
        <p14:creationId xmlns:p14="http://schemas.microsoft.com/office/powerpoint/2010/main" val="2306163588"/>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54BC13-3D94-4322-A0B8-71B8A6DC92C4}"/>
              </a:ext>
            </a:extLst>
          </p:cNvPr>
          <p:cNvSpPr>
            <a:spLocks noGrp="1"/>
          </p:cNvSpPr>
          <p:nvPr>
            <p:ph type="title"/>
          </p:nvPr>
        </p:nvSpPr>
        <p:spPr/>
        <p:txBody>
          <a:bodyPr/>
          <a:lstStyle/>
          <a:p>
            <a:r>
              <a:rPr lang="en-GB">
                <a:solidFill>
                  <a:srgbClr val="9B029B"/>
                </a:solidFill>
              </a:rPr>
              <a:t>Assessment and diagnosis </a:t>
            </a:r>
          </a:p>
        </p:txBody>
      </p:sp>
      <p:sp>
        <p:nvSpPr>
          <p:cNvPr id="4" name="Rectangle 3">
            <a:extLst>
              <a:ext uri="{FF2B5EF4-FFF2-40B4-BE49-F238E27FC236}">
                <a16:creationId xmlns:a16="http://schemas.microsoft.com/office/drawing/2014/main" id="{8CF22991-941A-4332-AE96-7E1BE7DC1223}"/>
              </a:ext>
            </a:extLst>
          </p:cNvPr>
          <p:cNvSpPr/>
          <p:nvPr/>
        </p:nvSpPr>
        <p:spPr>
          <a:xfrm>
            <a:off x="286730" y="832665"/>
            <a:ext cx="11636913" cy="1200329"/>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400" b="1" i="0" u="none" strike="noStrike" kern="1200" cap="none" spc="0" normalizeH="0" baseline="0" noProof="0">
                <a:ln>
                  <a:noFill/>
                </a:ln>
                <a:solidFill>
                  <a:srgbClr val="9B029B"/>
                </a:solidFill>
                <a:effectLst/>
                <a:uLnTx/>
                <a:uFillTx/>
                <a:latin typeface="Century Gothic"/>
                <a:ea typeface="+mn-ea"/>
                <a:cs typeface="+mn-cs"/>
              </a:rPr>
              <a:t>Each person is seen as an individual</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400" b="0" i="1" u="none" strike="noStrike" kern="1200" cap="none" spc="0" normalizeH="0" baseline="0" noProof="0">
                <a:ln>
                  <a:noFill/>
                </a:ln>
                <a:solidFill>
                  <a:srgbClr val="000000"/>
                </a:solidFill>
                <a:effectLst/>
                <a:uLnTx/>
                <a:uFillTx/>
                <a:latin typeface="Century Gothic"/>
                <a:ea typeface="+mn-ea"/>
                <a:cs typeface="+mn-cs"/>
              </a:rPr>
              <a:t>We have the right to an early and accurate diagnosis, and to receive evidence based, appropriate, compassionate and properly funded care and treatment, from trained people who understand us and how dementia affects us. This must meet our needs, wherever we live.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400" b="1" i="0" u="none" strike="noStrike" kern="1200" cap="none" spc="0" normalizeH="0" baseline="0" noProof="0">
                <a:ln>
                  <a:noFill/>
                </a:ln>
                <a:solidFill>
                  <a:srgbClr val="000000"/>
                </a:solidFill>
                <a:effectLst/>
                <a:uLnTx/>
                <a:uFillTx/>
                <a:latin typeface="Century Gothic"/>
                <a:ea typeface="+mn-ea"/>
                <a:cs typeface="+mn-cs"/>
              </a:rPr>
              <a:t>What we are doing and our plans in this area</a:t>
            </a:r>
            <a:r>
              <a:rPr kumimoji="0" lang="en-GB" sz="1400" b="0" i="0" u="none" strike="noStrike" kern="1200" cap="none" spc="0" normalizeH="0" baseline="0" noProof="0">
                <a:ln>
                  <a:noFill/>
                </a:ln>
                <a:solidFill>
                  <a:srgbClr val="000000"/>
                </a:solidFill>
                <a:effectLst/>
                <a:uLnTx/>
                <a:uFillTx/>
                <a:latin typeface="Century Gothic"/>
                <a:ea typeface="+mn-ea"/>
                <a:cs typeface="+mn-cs"/>
              </a:rPr>
              <a:t>	</a:t>
            </a:r>
            <a:r>
              <a:rPr kumimoji="0" lang="en-GB" sz="1600" b="0" i="0" u="none" strike="noStrike" kern="1200" cap="none" spc="0" normalizeH="0" baseline="0" noProof="0">
                <a:ln>
                  <a:noFill/>
                </a:ln>
                <a:solidFill>
                  <a:srgbClr val="000000"/>
                </a:solidFill>
                <a:effectLst/>
                <a:uLnTx/>
                <a:uFillTx/>
                <a:latin typeface="Century Gothic"/>
                <a:ea typeface="+mn-ea"/>
                <a:cs typeface="+mn-cs"/>
              </a:rPr>
              <a:t>			</a:t>
            </a:r>
          </a:p>
        </p:txBody>
      </p:sp>
      <p:graphicFrame>
        <p:nvGraphicFramePr>
          <p:cNvPr id="5" name="Table 5">
            <a:extLst>
              <a:ext uri="{FF2B5EF4-FFF2-40B4-BE49-F238E27FC236}">
                <a16:creationId xmlns:a16="http://schemas.microsoft.com/office/drawing/2014/main" id="{B384CE5B-97C3-48E0-80C1-D1A02DE93747}"/>
              </a:ext>
            </a:extLst>
          </p:cNvPr>
          <p:cNvGraphicFramePr>
            <a:graphicFrameLocks noGrp="1"/>
          </p:cNvGraphicFramePr>
          <p:nvPr>
            <p:extLst>
              <p:ext uri="{D42A27DB-BD31-4B8C-83A1-F6EECF244321}">
                <p14:modId xmlns:p14="http://schemas.microsoft.com/office/powerpoint/2010/main" val="3225270319"/>
              </p:ext>
            </p:extLst>
          </p:nvPr>
        </p:nvGraphicFramePr>
        <p:xfrm>
          <a:off x="358775" y="2213883"/>
          <a:ext cx="11422290" cy="3261360"/>
        </p:xfrm>
        <a:graphic>
          <a:graphicData uri="http://schemas.openxmlformats.org/drawingml/2006/table">
            <a:tbl>
              <a:tblPr firstRow="1" bandRow="1">
                <a:effectLst>
                  <a:outerShdw blurRad="50800" dist="38100" dir="5400000" algn="t" rotWithShape="0">
                    <a:prstClr val="black">
                      <a:alpha val="40000"/>
                    </a:prstClr>
                  </a:outerShdw>
                </a:effectLst>
                <a:tableStyleId>{69CF1AB2-1976-4502-BF36-3FF5EA218861}</a:tableStyleId>
              </a:tblPr>
              <a:tblGrid>
                <a:gridCol w="1245685">
                  <a:extLst>
                    <a:ext uri="{9D8B030D-6E8A-4147-A177-3AD203B41FA5}">
                      <a16:colId xmlns:a16="http://schemas.microsoft.com/office/drawing/2014/main" val="404409359"/>
                    </a:ext>
                  </a:extLst>
                </a:gridCol>
                <a:gridCol w="10176605">
                  <a:extLst>
                    <a:ext uri="{9D8B030D-6E8A-4147-A177-3AD203B41FA5}">
                      <a16:colId xmlns:a16="http://schemas.microsoft.com/office/drawing/2014/main" val="3996760154"/>
                    </a:ext>
                  </a:extLst>
                </a:gridCol>
              </a:tblGrid>
              <a:tr h="403772">
                <a:tc>
                  <a:txBody>
                    <a:bodyPr/>
                    <a:lstStyle/>
                    <a:p>
                      <a:pPr algn="l"/>
                      <a:r>
                        <a:rPr lang="en-GB" sz="1000" b="1" i="0" u="none" strike="noStrike" baseline="0" dirty="0">
                          <a:solidFill>
                            <a:srgbClr val="000000"/>
                          </a:solidFill>
                          <a:latin typeface="+mj-lt"/>
                        </a:rPr>
                        <a:t>Getting the diagnosis pathway and  information right first time</a:t>
                      </a:r>
                    </a:p>
                  </a:txBody>
                  <a:tcPr>
                    <a:lnL w="19050" cap="flat" cmpd="sng" algn="ctr">
                      <a:solidFill>
                        <a:schemeClr val="bg2"/>
                      </a:solidFill>
                      <a:prstDash val="solid"/>
                      <a:round/>
                      <a:headEnd type="none" w="med" len="med"/>
                      <a:tailEnd type="none" w="med" len="med"/>
                    </a:lnL>
                    <a:lnR w="19050" cap="flat" cmpd="sng" algn="ctr">
                      <a:solidFill>
                        <a:schemeClr val="bg2"/>
                      </a:solidFill>
                      <a:prstDash val="solid"/>
                      <a:round/>
                      <a:headEnd type="none" w="med" len="med"/>
                      <a:tailEnd type="none" w="med" len="med"/>
                    </a:lnR>
                    <a:lnT w="19050" cap="flat" cmpd="sng" algn="ctr">
                      <a:solidFill>
                        <a:schemeClr val="bg2"/>
                      </a:solidFill>
                      <a:prstDash val="solid"/>
                      <a:round/>
                      <a:headEnd type="none" w="med" len="med"/>
                      <a:tailEnd type="none" w="med" len="med"/>
                    </a:lnT>
                    <a:lnB w="19050" cap="flat" cmpd="sng" algn="ctr">
                      <a:solidFill>
                        <a:schemeClr val="bg2"/>
                      </a:solidFill>
                      <a:prstDash val="solid"/>
                      <a:round/>
                      <a:headEnd type="none" w="med" len="med"/>
                      <a:tailEnd type="none" w="med" len="med"/>
                    </a:lnB>
                    <a:solidFill>
                      <a:srgbClr val="F6E5FF"/>
                    </a:solidFill>
                  </a:tcPr>
                </a:tc>
                <a:tc>
                  <a:txBody>
                    <a:bodyPr/>
                    <a:lstStyle/>
                    <a:p>
                      <a:pPr marL="171450" indent="-171450">
                        <a:buFont typeface="Arial" panose="020B0604020202020204" pitchFamily="34" charset="0"/>
                        <a:buChar char="•"/>
                      </a:pPr>
                      <a:r>
                        <a:rPr lang="en-GB" sz="1000" b="1" i="0" u="none" strike="noStrike" baseline="0" dirty="0">
                          <a:solidFill>
                            <a:srgbClr val="000000"/>
                          </a:solidFill>
                          <a:latin typeface="+mj-lt"/>
                        </a:rPr>
                        <a:t>Develop </a:t>
                      </a:r>
                      <a:r>
                        <a:rPr lang="en-GB" sz="1000" b="0" i="0" u="none" strike="noStrike" baseline="0" dirty="0">
                          <a:solidFill>
                            <a:srgbClr val="000000"/>
                          </a:solidFill>
                          <a:latin typeface="+mj-lt"/>
                        </a:rPr>
                        <a:t>a</a:t>
                      </a:r>
                      <a:r>
                        <a:rPr lang="en-GB" sz="1000" b="1" i="0" u="none" strike="noStrike" baseline="0" dirty="0">
                          <a:solidFill>
                            <a:srgbClr val="000000"/>
                          </a:solidFill>
                          <a:latin typeface="+mj-lt"/>
                        </a:rPr>
                        <a:t> regional diagnosis pathway, maximising </a:t>
                      </a:r>
                      <a:r>
                        <a:rPr lang="en-GB" sz="1000" b="0" i="0" u="none" strike="noStrike" baseline="0" dirty="0">
                          <a:solidFill>
                            <a:srgbClr val="000000"/>
                          </a:solidFill>
                          <a:latin typeface="+mj-lt"/>
                        </a:rPr>
                        <a:t>the</a:t>
                      </a:r>
                      <a:r>
                        <a:rPr lang="en-GB" sz="1000" b="1" i="0" u="none" strike="noStrike" baseline="0" dirty="0">
                          <a:solidFill>
                            <a:srgbClr val="000000"/>
                          </a:solidFill>
                          <a:latin typeface="+mj-lt"/>
                        </a:rPr>
                        <a:t> use </a:t>
                      </a:r>
                      <a:r>
                        <a:rPr lang="en-GB" sz="1000" b="0" i="0" u="none" strike="noStrike" baseline="0" dirty="0">
                          <a:solidFill>
                            <a:srgbClr val="000000"/>
                          </a:solidFill>
                          <a:latin typeface="+mj-lt"/>
                        </a:rPr>
                        <a:t>of </a:t>
                      </a:r>
                      <a:r>
                        <a:rPr lang="en-GB" sz="1000" b="1" i="0" u="none" strike="noStrike" baseline="0" dirty="0">
                          <a:solidFill>
                            <a:srgbClr val="000000"/>
                          </a:solidFill>
                          <a:latin typeface="+mj-lt"/>
                        </a:rPr>
                        <a:t>AHPs, designing new ways to diagnose in the community, </a:t>
                      </a:r>
                      <a:r>
                        <a:rPr lang="en-GB" sz="1000" b="0" i="0" u="none" strike="noStrike" baseline="0" dirty="0">
                          <a:solidFill>
                            <a:srgbClr val="000000"/>
                          </a:solidFill>
                          <a:latin typeface="+mj-lt"/>
                        </a:rPr>
                        <a:t>develop an </a:t>
                      </a:r>
                      <a:r>
                        <a:rPr lang="en-GB" sz="1000" b="1" i="0" u="none" strike="noStrike" baseline="0" dirty="0">
                          <a:solidFill>
                            <a:srgbClr val="000000"/>
                          </a:solidFill>
                          <a:latin typeface="+mj-lt"/>
                        </a:rPr>
                        <a:t>outline business case </a:t>
                      </a:r>
                      <a:r>
                        <a:rPr lang="en-GB" sz="1000" b="0" i="0" u="none" strike="noStrike" baseline="0" dirty="0">
                          <a:solidFill>
                            <a:srgbClr val="000000"/>
                          </a:solidFill>
                          <a:latin typeface="+mj-lt"/>
                        </a:rPr>
                        <a:t>to </a:t>
                      </a:r>
                      <a:r>
                        <a:rPr lang="en-GB" sz="1000" b="1" i="0" u="none" strike="noStrike" baseline="0" dirty="0">
                          <a:solidFill>
                            <a:srgbClr val="000000"/>
                          </a:solidFill>
                          <a:latin typeface="+mj-lt"/>
                        </a:rPr>
                        <a:t>implement</a:t>
                      </a:r>
                      <a:r>
                        <a:rPr lang="en-GB" sz="1000" b="0" i="0" u="none" strike="noStrike" baseline="0" dirty="0">
                          <a:solidFill>
                            <a:srgbClr val="000000"/>
                          </a:solidFill>
                          <a:latin typeface="+mj-lt"/>
                        </a:rPr>
                        <a:t> the </a:t>
                      </a:r>
                      <a:r>
                        <a:rPr lang="en-GB" sz="1000" b="1" i="0" u="none" strike="noStrike" baseline="0" dirty="0">
                          <a:solidFill>
                            <a:srgbClr val="000000"/>
                          </a:solidFill>
                          <a:latin typeface="+mj-lt"/>
                        </a:rPr>
                        <a:t>new pathway </a:t>
                      </a:r>
                      <a:r>
                        <a:rPr lang="en-GB" sz="1000" b="0" i="0" u="none" strike="noStrike" baseline="0" dirty="0">
                          <a:solidFill>
                            <a:srgbClr val="000000"/>
                          </a:solidFill>
                          <a:latin typeface="+mj-lt"/>
                        </a:rPr>
                        <a:t>with </a:t>
                      </a:r>
                      <a:r>
                        <a:rPr lang="en-GB" sz="1000" b="1" i="0" u="none" strike="noStrike" baseline="0" dirty="0">
                          <a:solidFill>
                            <a:srgbClr val="000000"/>
                          </a:solidFill>
                          <a:latin typeface="+mj-lt"/>
                        </a:rPr>
                        <a:t>modelled resourcing</a:t>
                      </a:r>
                      <a:r>
                        <a:rPr lang="en-GB" sz="1000" b="0" i="0" u="none" strike="noStrike" baseline="0" dirty="0">
                          <a:solidFill>
                            <a:srgbClr val="000000"/>
                          </a:solidFill>
                          <a:latin typeface="+mj-lt"/>
                        </a:rPr>
                        <a:t>.  The </a:t>
                      </a:r>
                      <a:r>
                        <a:rPr lang="en-GB" sz="1000" b="1" i="0" u="none" strike="noStrike" baseline="0" dirty="0">
                          <a:solidFill>
                            <a:srgbClr val="000000"/>
                          </a:solidFill>
                          <a:latin typeface="+mj-lt"/>
                        </a:rPr>
                        <a:t>new pathway </a:t>
                      </a:r>
                      <a:r>
                        <a:rPr lang="en-GB" sz="1000" b="0" i="0" u="none" strike="noStrike" baseline="0" dirty="0">
                          <a:solidFill>
                            <a:srgbClr val="000000"/>
                          </a:solidFill>
                          <a:latin typeface="+mj-lt"/>
                        </a:rPr>
                        <a:t>will include the </a:t>
                      </a:r>
                      <a:r>
                        <a:rPr lang="en-GB" sz="1000" b="1" i="0" u="none" strike="noStrike" baseline="0" dirty="0">
                          <a:solidFill>
                            <a:srgbClr val="000000"/>
                          </a:solidFill>
                          <a:latin typeface="+mj-lt"/>
                        </a:rPr>
                        <a:t>implementation</a:t>
                      </a:r>
                      <a:r>
                        <a:rPr lang="en-GB" sz="1000" b="0" i="0" u="none" strike="noStrike" baseline="0" dirty="0">
                          <a:solidFill>
                            <a:srgbClr val="000000"/>
                          </a:solidFill>
                          <a:latin typeface="+mj-lt"/>
                        </a:rPr>
                        <a:t> of the </a:t>
                      </a:r>
                      <a:r>
                        <a:rPr lang="en-GB" sz="1000" b="1" i="0" u="none" strike="noStrike" baseline="0" dirty="0">
                          <a:solidFill>
                            <a:srgbClr val="000000"/>
                          </a:solidFill>
                          <a:latin typeface="+mj-lt"/>
                        </a:rPr>
                        <a:t>AWDCPS</a:t>
                      </a:r>
                      <a:r>
                        <a:rPr lang="en-GB" sz="1000" b="0" i="0" u="none" strike="noStrike" baseline="0" dirty="0">
                          <a:solidFill>
                            <a:srgbClr val="000000"/>
                          </a:solidFill>
                          <a:latin typeface="+mj-lt"/>
                        </a:rPr>
                        <a:t>: </a:t>
                      </a:r>
                      <a:r>
                        <a:rPr lang="en-GB" sz="1000" b="1" i="0" u="none" strike="noStrike" baseline="0" dirty="0">
                          <a:solidFill>
                            <a:srgbClr val="000000"/>
                          </a:solidFill>
                          <a:latin typeface="+mj-lt"/>
                        </a:rPr>
                        <a:t>3, 5, 6, 7 and 15 </a:t>
                      </a:r>
                      <a:r>
                        <a:rPr lang="en-GB" sz="1000" b="0" i="0" u="none" strike="noStrike" baseline="0" dirty="0">
                          <a:solidFill>
                            <a:srgbClr val="000000"/>
                          </a:solidFill>
                          <a:latin typeface="+mj-lt"/>
                        </a:rPr>
                        <a:t>– </a:t>
                      </a:r>
                      <a:r>
                        <a:rPr lang="en-GB" sz="800" b="0" i="0" u="none" strike="noStrike" baseline="0" dirty="0">
                          <a:solidFill>
                            <a:srgbClr val="000000"/>
                          </a:solidFill>
                          <a:latin typeface="+mj-lt"/>
                        </a:rPr>
                        <a:t>(See standards below).</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000" b="0" i="0" u="none" strike="noStrike" kern="1200" cap="none" spc="0" normalizeH="0" baseline="0" noProof="0" dirty="0">
                          <a:ln>
                            <a:noFill/>
                          </a:ln>
                          <a:solidFill>
                            <a:srgbClr val="000000"/>
                          </a:solidFill>
                          <a:effectLst/>
                          <a:uLnTx/>
                          <a:uFillTx/>
                          <a:latin typeface="Century Gothic"/>
                          <a:ea typeface="+mn-ea"/>
                          <a:cs typeface="+mn-cs"/>
                        </a:rPr>
                        <a:t>Ensure the </a:t>
                      </a:r>
                      <a:r>
                        <a:rPr kumimoji="0" lang="en-GB" sz="1000" b="1" i="0" u="none" strike="noStrike" kern="1200" cap="none" spc="0" normalizeH="0" baseline="0" noProof="0" dirty="0">
                          <a:ln>
                            <a:noFill/>
                          </a:ln>
                          <a:solidFill>
                            <a:srgbClr val="000000"/>
                          </a:solidFill>
                          <a:effectLst/>
                          <a:uLnTx/>
                          <a:uFillTx/>
                          <a:latin typeface="Century Gothic"/>
                          <a:ea typeface="+mn-ea"/>
                          <a:cs typeface="+mn-cs"/>
                        </a:rPr>
                        <a:t>new pathway includes </a:t>
                      </a:r>
                      <a:r>
                        <a:rPr kumimoji="0" lang="en-GB" sz="1000" b="0" i="0" u="none" strike="noStrike" kern="1200" cap="none" spc="0" normalizeH="0" baseline="0" noProof="0" dirty="0">
                          <a:ln>
                            <a:noFill/>
                          </a:ln>
                          <a:solidFill>
                            <a:srgbClr val="000000"/>
                          </a:solidFill>
                          <a:effectLst/>
                          <a:uLnTx/>
                          <a:uFillTx/>
                          <a:latin typeface="Century Gothic"/>
                          <a:ea typeface="+mn-ea"/>
                          <a:cs typeface="+mn-cs"/>
                        </a:rPr>
                        <a:t>a </a:t>
                      </a:r>
                      <a:r>
                        <a:rPr kumimoji="0" lang="en-GB" sz="1000" b="1" i="0" u="none" strike="noStrike" kern="1200" cap="none" spc="0" normalizeH="0" baseline="0" noProof="0" dirty="0">
                          <a:ln>
                            <a:noFill/>
                          </a:ln>
                          <a:solidFill>
                            <a:srgbClr val="000000"/>
                          </a:solidFill>
                          <a:effectLst/>
                          <a:uLnTx/>
                          <a:uFillTx/>
                          <a:latin typeface="Century Gothic"/>
                          <a:ea typeface="+mn-ea"/>
                          <a:cs typeface="+mn-cs"/>
                        </a:rPr>
                        <a:t>formal process for acute hospital consultant diagnosis </a:t>
                      </a:r>
                      <a:r>
                        <a:rPr kumimoji="0" lang="en-GB" sz="1000" b="0" i="0" u="none" strike="noStrike" kern="1200" cap="none" spc="0" normalizeH="0" baseline="0" noProof="0" dirty="0">
                          <a:ln>
                            <a:noFill/>
                          </a:ln>
                          <a:solidFill>
                            <a:srgbClr val="000000"/>
                          </a:solidFill>
                          <a:effectLst/>
                          <a:uLnTx/>
                          <a:uFillTx/>
                          <a:latin typeface="Century Gothic"/>
                          <a:ea typeface="+mn-ea"/>
                          <a:cs typeface="+mn-cs"/>
                        </a:rPr>
                        <a:t>and </a:t>
                      </a:r>
                      <a:r>
                        <a:rPr kumimoji="0" lang="en-GB" sz="1000" b="1" i="0" u="none" strike="noStrike" kern="1200" cap="none" spc="0" normalizeH="0" baseline="0" noProof="0" dirty="0">
                          <a:ln>
                            <a:noFill/>
                          </a:ln>
                          <a:solidFill>
                            <a:srgbClr val="000000"/>
                          </a:solidFill>
                          <a:effectLst/>
                          <a:uLnTx/>
                          <a:uFillTx/>
                          <a:latin typeface="Century Gothic"/>
                          <a:ea typeface="+mn-ea"/>
                          <a:cs typeface="+mn-cs"/>
                        </a:rPr>
                        <a:t>READ codes included into discharge papers </a:t>
                      </a:r>
                      <a:r>
                        <a:rPr kumimoji="0" lang="en-GB" sz="1000" b="0" i="0" u="none" strike="noStrike" kern="1200" cap="none" spc="0" normalizeH="0" baseline="0" noProof="0" dirty="0">
                          <a:ln>
                            <a:noFill/>
                          </a:ln>
                          <a:solidFill>
                            <a:srgbClr val="000000"/>
                          </a:solidFill>
                          <a:effectLst/>
                          <a:uLnTx/>
                          <a:uFillTx/>
                          <a:latin typeface="Century Gothic"/>
                          <a:ea typeface="+mn-ea"/>
                          <a:cs typeface="+mn-cs"/>
                        </a:rPr>
                        <a:t>– so care homes and GPs are made aware</a:t>
                      </a:r>
                      <a:endParaRPr kumimoji="0" lang="en-GB" sz="800" b="0" i="0" u="none" strike="noStrike" kern="1200" cap="none" spc="0" normalizeH="0" baseline="0" noProof="0" dirty="0">
                        <a:ln>
                          <a:noFill/>
                        </a:ln>
                        <a:solidFill>
                          <a:srgbClr val="000000"/>
                        </a:solidFill>
                        <a:effectLst/>
                        <a:uLnTx/>
                        <a:uFillTx/>
                        <a:latin typeface="Century Gothic"/>
                        <a:ea typeface="+mn-ea"/>
                        <a:cs typeface="+mn-cs"/>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000" b="0" i="0" u="none" strike="noStrike" kern="1200" cap="none" spc="0" normalizeH="0" baseline="0" noProof="0" dirty="0">
                          <a:ln>
                            <a:noFill/>
                          </a:ln>
                          <a:solidFill>
                            <a:srgbClr val="000000"/>
                          </a:solidFill>
                          <a:effectLst/>
                          <a:uLnTx/>
                          <a:uFillTx/>
                          <a:latin typeface="Century Gothic"/>
                          <a:ea typeface="+mn-ea"/>
                          <a:cs typeface="+mn-cs"/>
                        </a:rPr>
                        <a:t>Following the recent development of an outline business case, develop a</a:t>
                      </a:r>
                      <a:r>
                        <a:rPr kumimoji="0" lang="en-GB" sz="1000" b="1" i="0" u="none" strike="noStrike" kern="1200" cap="none" spc="0" normalizeH="0" baseline="0" noProof="0" dirty="0">
                          <a:ln>
                            <a:noFill/>
                          </a:ln>
                          <a:solidFill>
                            <a:srgbClr val="000000"/>
                          </a:solidFill>
                          <a:effectLst/>
                          <a:uLnTx/>
                          <a:uFillTx/>
                          <a:latin typeface="Century Gothic"/>
                          <a:ea typeface="+mn-ea"/>
                          <a:cs typeface="+mn-cs"/>
                        </a:rPr>
                        <a:t> full business case </a:t>
                      </a:r>
                      <a:r>
                        <a:rPr kumimoji="0" lang="en-GB" sz="1000" b="0" i="0" u="none" strike="noStrike" kern="1200" cap="none" spc="0" normalizeH="0" baseline="0" noProof="0" dirty="0">
                          <a:ln>
                            <a:noFill/>
                          </a:ln>
                          <a:solidFill>
                            <a:srgbClr val="000000"/>
                          </a:solidFill>
                          <a:effectLst/>
                          <a:uLnTx/>
                          <a:uFillTx/>
                          <a:latin typeface="Century Gothic"/>
                          <a:ea typeface="+mn-ea"/>
                          <a:cs typeface="+mn-cs"/>
                        </a:rPr>
                        <a:t>for the </a:t>
                      </a:r>
                      <a:r>
                        <a:rPr kumimoji="0" lang="en-GB" sz="1000" b="1" i="0" u="none" strike="noStrike" kern="1200" cap="none" spc="0" normalizeH="0" baseline="0" noProof="0" dirty="0">
                          <a:ln>
                            <a:noFill/>
                          </a:ln>
                          <a:solidFill>
                            <a:srgbClr val="000000"/>
                          </a:solidFill>
                          <a:effectLst/>
                          <a:uLnTx/>
                          <a:uFillTx/>
                          <a:latin typeface="Century Gothic"/>
                          <a:ea typeface="+mn-ea"/>
                          <a:cs typeface="+mn-cs"/>
                        </a:rPr>
                        <a:t>Dementia wellbeing connector role, to include system savings aligned to a phased roll out.  WWCP dementia steering group to</a:t>
                      </a:r>
                      <a:r>
                        <a:rPr kumimoji="0" lang="en-GB" sz="1000" b="0" i="0" u="none" strike="noStrike" kern="1200" cap="none" spc="0" normalizeH="0" baseline="0" noProof="0" dirty="0">
                          <a:ln>
                            <a:noFill/>
                          </a:ln>
                          <a:solidFill>
                            <a:srgbClr val="000000"/>
                          </a:solidFill>
                          <a:effectLst/>
                          <a:uLnTx/>
                          <a:uFillTx/>
                          <a:latin typeface="Century Gothic"/>
                          <a:ea typeface="+mn-ea"/>
                          <a:cs typeface="+mn-cs"/>
                        </a:rPr>
                        <a:t> </a:t>
                      </a:r>
                      <a:r>
                        <a:rPr kumimoji="0" lang="en-GB" sz="1000" b="1" i="0" u="none" strike="noStrike" kern="1200" cap="none" spc="0" normalizeH="0" baseline="0" noProof="0" dirty="0">
                          <a:ln>
                            <a:noFill/>
                          </a:ln>
                          <a:solidFill>
                            <a:srgbClr val="000000"/>
                          </a:solidFill>
                          <a:effectLst/>
                          <a:uLnTx/>
                          <a:uFillTx/>
                          <a:latin typeface="Century Gothic"/>
                          <a:ea typeface="+mn-ea"/>
                          <a:cs typeface="+mn-cs"/>
                        </a:rPr>
                        <a:t>agree</a:t>
                      </a:r>
                      <a:r>
                        <a:rPr kumimoji="0" lang="en-GB" sz="1000" b="0" i="0" u="none" strike="noStrike" kern="1200" cap="none" spc="0" normalizeH="0" baseline="0" noProof="0" dirty="0">
                          <a:ln>
                            <a:noFill/>
                          </a:ln>
                          <a:solidFill>
                            <a:srgbClr val="000000"/>
                          </a:solidFill>
                          <a:effectLst/>
                          <a:uLnTx/>
                          <a:uFillTx/>
                          <a:latin typeface="Century Gothic"/>
                          <a:ea typeface="+mn-ea"/>
                          <a:cs typeface="+mn-cs"/>
                        </a:rPr>
                        <a:t> the </a:t>
                      </a:r>
                      <a:r>
                        <a:rPr kumimoji="0" lang="en-GB" sz="1000" b="1" i="0" u="none" strike="noStrike" kern="1200" cap="none" spc="0" normalizeH="0" baseline="0" noProof="0" dirty="0">
                          <a:ln>
                            <a:noFill/>
                          </a:ln>
                          <a:solidFill>
                            <a:srgbClr val="000000"/>
                          </a:solidFill>
                          <a:effectLst/>
                          <a:uLnTx/>
                          <a:uFillTx/>
                          <a:latin typeface="Century Gothic"/>
                          <a:ea typeface="+mn-ea"/>
                          <a:cs typeface="+mn-cs"/>
                        </a:rPr>
                        <a:t>preferred option</a:t>
                      </a:r>
                      <a:r>
                        <a:rPr kumimoji="0" lang="en-GB" sz="1000" b="0" i="0" u="none" strike="noStrike" kern="1200" cap="none" spc="0" normalizeH="0" baseline="0" noProof="0" dirty="0">
                          <a:ln>
                            <a:noFill/>
                          </a:ln>
                          <a:solidFill>
                            <a:srgbClr val="000000"/>
                          </a:solidFill>
                          <a:effectLst/>
                          <a:uLnTx/>
                          <a:uFillTx/>
                          <a:latin typeface="Century Gothic"/>
                          <a:ea typeface="+mn-ea"/>
                          <a:cs typeface="+mn-cs"/>
                        </a:rPr>
                        <a:t>.  Develop </a:t>
                      </a:r>
                      <a:r>
                        <a:rPr kumimoji="0" lang="en-GB" sz="1000" b="1" i="0" u="none" strike="noStrike" kern="1200" cap="none" spc="0" normalizeH="0" baseline="0" noProof="0" dirty="0">
                          <a:ln>
                            <a:noFill/>
                          </a:ln>
                          <a:solidFill>
                            <a:srgbClr val="000000"/>
                          </a:solidFill>
                          <a:effectLst/>
                          <a:uLnTx/>
                          <a:uFillTx/>
                          <a:latin typeface="Century Gothic"/>
                          <a:ea typeface="+mn-ea"/>
                          <a:cs typeface="+mn-cs"/>
                        </a:rPr>
                        <a:t>plan </a:t>
                      </a:r>
                      <a:r>
                        <a:rPr kumimoji="0" lang="en-GB" sz="1000" b="0" i="0" u="none" strike="noStrike" kern="1200" cap="none" spc="0" normalizeH="0" baseline="0" noProof="0" dirty="0">
                          <a:ln>
                            <a:noFill/>
                          </a:ln>
                          <a:solidFill>
                            <a:srgbClr val="000000"/>
                          </a:solidFill>
                          <a:effectLst/>
                          <a:uLnTx/>
                          <a:uFillTx/>
                          <a:latin typeface="Century Gothic"/>
                          <a:ea typeface="+mn-ea"/>
                          <a:cs typeface="+mn-cs"/>
                        </a:rPr>
                        <a:t>to </a:t>
                      </a:r>
                      <a:r>
                        <a:rPr kumimoji="0" lang="en-GB" sz="1000" b="1" i="0" u="none" strike="noStrike" kern="1200" cap="none" spc="0" normalizeH="0" baseline="0" noProof="0" dirty="0">
                          <a:ln>
                            <a:noFill/>
                          </a:ln>
                          <a:solidFill>
                            <a:srgbClr val="000000"/>
                          </a:solidFill>
                          <a:effectLst/>
                          <a:uLnTx/>
                          <a:uFillTx/>
                          <a:latin typeface="Century Gothic"/>
                          <a:ea typeface="+mn-ea"/>
                          <a:cs typeface="+mn-cs"/>
                        </a:rPr>
                        <a:t>implement </a:t>
                      </a:r>
                      <a:r>
                        <a:rPr kumimoji="0" lang="en-GB" sz="1000" b="0" i="0" u="none" strike="noStrike" kern="1200" cap="none" spc="0" normalizeH="0" baseline="0" noProof="0" dirty="0">
                          <a:ln>
                            <a:noFill/>
                          </a:ln>
                          <a:solidFill>
                            <a:srgbClr val="000000"/>
                          </a:solidFill>
                          <a:effectLst/>
                          <a:uLnTx/>
                          <a:uFillTx/>
                          <a:latin typeface="Century Gothic"/>
                          <a:ea typeface="+mn-ea"/>
                          <a:cs typeface="+mn-cs"/>
                        </a:rPr>
                        <a:t>the </a:t>
                      </a:r>
                      <a:r>
                        <a:rPr kumimoji="0" lang="en-GB" sz="1000" b="1" i="0" u="none" strike="noStrike" kern="1200" cap="none" spc="0" normalizeH="0" baseline="0" noProof="0" dirty="0">
                          <a:ln>
                            <a:noFill/>
                          </a:ln>
                          <a:solidFill>
                            <a:srgbClr val="000000"/>
                          </a:solidFill>
                          <a:effectLst/>
                          <a:uLnTx/>
                          <a:uFillTx/>
                          <a:latin typeface="Century Gothic"/>
                          <a:ea typeface="+mn-ea"/>
                          <a:cs typeface="+mn-cs"/>
                        </a:rPr>
                        <a:t>new role.</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GB" sz="1000" b="1" i="0" u="none" strike="noStrike" baseline="0" dirty="0">
                        <a:solidFill>
                          <a:srgbClr val="000000"/>
                        </a:solidFill>
                        <a:latin typeface="+mj-lt"/>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GB" sz="800" b="0" i="0" u="sng" strike="noStrike" kern="1200" cap="none" spc="0" normalizeH="0" baseline="0" noProof="0" dirty="0">
                          <a:ln>
                            <a:noFill/>
                          </a:ln>
                          <a:solidFill>
                            <a:srgbClr val="000000"/>
                          </a:solidFill>
                          <a:effectLst/>
                          <a:uLnTx/>
                          <a:uFillTx/>
                          <a:latin typeface="Century Gothic"/>
                          <a:ea typeface="+mn-ea"/>
                          <a:cs typeface="+mn-cs"/>
                        </a:rPr>
                        <a:t>All Wales Dementia Care Pathway of Standards (AWDCPS)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800" b="1" i="0" u="none" strike="noStrike" kern="1200" cap="none" spc="0" normalizeH="0" baseline="0" noProof="0" dirty="0">
                          <a:ln>
                            <a:noFill/>
                          </a:ln>
                          <a:solidFill>
                            <a:srgbClr val="000000"/>
                          </a:solidFill>
                          <a:effectLst/>
                          <a:uLnTx/>
                          <a:uFillTx/>
                          <a:latin typeface="Century Gothic"/>
                          <a:ea typeface="+mn-ea"/>
                          <a:cs typeface="+mn-cs"/>
                        </a:rPr>
                        <a:t>Memory Assessment Services (MAS) </a:t>
                      </a:r>
                      <a:r>
                        <a:rPr kumimoji="0" lang="en-GB" sz="800" b="0" i="0" u="none" strike="noStrike" kern="1200" cap="none" spc="0" normalizeH="0" baseline="0" noProof="0" dirty="0">
                          <a:ln>
                            <a:noFill/>
                          </a:ln>
                          <a:solidFill>
                            <a:srgbClr val="000000"/>
                          </a:solidFill>
                          <a:effectLst/>
                          <a:uLnTx/>
                          <a:uFillTx/>
                          <a:latin typeface="Century Gothic"/>
                          <a:ea typeface="+mn-ea"/>
                          <a:cs typeface="+mn-cs"/>
                        </a:rPr>
                        <a:t>and </a:t>
                      </a:r>
                      <a:r>
                        <a:rPr kumimoji="0" lang="en-GB" sz="800" b="1" i="0" u="none" strike="noStrike" kern="1200" cap="none" spc="0" normalizeH="0" baseline="0" noProof="0" dirty="0">
                          <a:ln>
                            <a:noFill/>
                          </a:ln>
                          <a:solidFill>
                            <a:srgbClr val="000000"/>
                          </a:solidFill>
                          <a:effectLst/>
                          <a:uLnTx/>
                          <a:uFillTx/>
                          <a:latin typeface="Century Gothic"/>
                          <a:ea typeface="+mn-ea"/>
                          <a:cs typeface="+mn-cs"/>
                        </a:rPr>
                        <a:t>Primary Care (GP) </a:t>
                      </a:r>
                      <a:r>
                        <a:rPr kumimoji="0" lang="en-GB" sz="800" b="0" i="0" u="none" strike="noStrike" kern="1200" cap="none" spc="0" normalizeH="0" baseline="0" noProof="0" dirty="0">
                          <a:ln>
                            <a:noFill/>
                          </a:ln>
                          <a:solidFill>
                            <a:srgbClr val="000000"/>
                          </a:solidFill>
                          <a:effectLst/>
                          <a:uLnTx/>
                          <a:uFillTx/>
                          <a:latin typeface="Century Gothic"/>
                          <a:ea typeface="+mn-ea"/>
                          <a:cs typeface="+mn-cs"/>
                        </a:rPr>
                        <a:t>will </a:t>
                      </a:r>
                      <a:r>
                        <a:rPr kumimoji="0" lang="en-GB" sz="800" b="1" i="0" u="none" strike="noStrike" kern="1200" cap="none" spc="0" normalizeH="0" baseline="0" noProof="0" dirty="0">
                          <a:ln>
                            <a:noFill/>
                          </a:ln>
                          <a:solidFill>
                            <a:srgbClr val="000000"/>
                          </a:solidFill>
                          <a:effectLst/>
                          <a:uLnTx/>
                          <a:uFillTx/>
                          <a:latin typeface="Century Gothic"/>
                          <a:ea typeface="+mn-ea"/>
                          <a:cs typeface="+mn-cs"/>
                        </a:rPr>
                        <a:t>adopt</a:t>
                      </a:r>
                      <a:r>
                        <a:rPr kumimoji="0" lang="en-GB" sz="800" b="0" i="0" u="none" strike="noStrike" kern="1200" cap="none" spc="0" normalizeH="0" baseline="0" noProof="0" dirty="0">
                          <a:ln>
                            <a:noFill/>
                          </a:ln>
                          <a:solidFill>
                            <a:srgbClr val="000000"/>
                          </a:solidFill>
                          <a:effectLst/>
                          <a:uLnTx/>
                          <a:uFillTx/>
                          <a:latin typeface="Century Gothic"/>
                          <a:ea typeface="+mn-ea"/>
                          <a:cs typeface="+mn-cs"/>
                        </a:rPr>
                        <a:t> the </a:t>
                      </a:r>
                      <a:r>
                        <a:rPr kumimoji="0" lang="en-GB" sz="800" b="1" i="0" u="none" strike="noStrike" kern="1200" cap="none" spc="0" normalizeH="0" baseline="0" noProof="0" dirty="0">
                          <a:ln>
                            <a:noFill/>
                          </a:ln>
                          <a:solidFill>
                            <a:srgbClr val="000000"/>
                          </a:solidFill>
                          <a:effectLst/>
                          <a:uLnTx/>
                          <a:uFillTx/>
                          <a:latin typeface="Century Gothic"/>
                          <a:ea typeface="+mn-ea"/>
                          <a:cs typeface="+mn-cs"/>
                        </a:rPr>
                        <a:t>READ Codes</a:t>
                      </a:r>
                      <a:r>
                        <a:rPr kumimoji="0" lang="en-GB" sz="800" b="0" i="0" u="none" strike="noStrike" kern="1200" cap="none" spc="0" normalizeH="0" baseline="0" noProof="0" dirty="0">
                          <a:ln>
                            <a:noFill/>
                          </a:ln>
                          <a:solidFill>
                            <a:srgbClr val="000000"/>
                          </a:solidFill>
                          <a:effectLst/>
                          <a:uLnTx/>
                          <a:uFillTx/>
                          <a:latin typeface="Century Gothic"/>
                          <a:ea typeface="+mn-ea"/>
                          <a:cs typeface="+mn-cs"/>
                        </a:rPr>
                        <a:t>.  Those diagnosed with dementia within </a:t>
                      </a:r>
                      <a:r>
                        <a:rPr kumimoji="0" lang="en-GB" sz="800" b="1" i="0" u="none" strike="noStrike" kern="1200" cap="none" spc="0" normalizeH="0" baseline="0" noProof="0" dirty="0">
                          <a:ln>
                            <a:noFill/>
                          </a:ln>
                          <a:solidFill>
                            <a:srgbClr val="000000"/>
                          </a:solidFill>
                          <a:effectLst/>
                          <a:uLnTx/>
                          <a:uFillTx/>
                          <a:latin typeface="Century Gothic"/>
                          <a:ea typeface="+mn-ea"/>
                          <a:cs typeface="+mn-cs"/>
                        </a:rPr>
                        <a:t>settings outside of MAS </a:t>
                      </a:r>
                      <a:r>
                        <a:rPr kumimoji="0" lang="en-GB" sz="800" b="0" i="0" u="none" strike="noStrike" kern="1200" cap="none" spc="0" normalizeH="0" baseline="0" noProof="0" dirty="0">
                          <a:ln>
                            <a:noFill/>
                          </a:ln>
                          <a:solidFill>
                            <a:srgbClr val="000000"/>
                          </a:solidFill>
                          <a:effectLst/>
                          <a:uLnTx/>
                          <a:uFillTx/>
                          <a:latin typeface="Century Gothic"/>
                          <a:ea typeface="+mn-ea"/>
                          <a:cs typeface="+mn-cs"/>
                        </a:rPr>
                        <a:t>(including primary care, community resource teams, psychiatric liaison and neurology) will</a:t>
                      </a:r>
                      <a:r>
                        <a:rPr kumimoji="0" lang="en-GB" sz="800" b="1" i="0" u="none" strike="noStrike" kern="1200" cap="none" spc="0" normalizeH="0" baseline="0" noProof="0" dirty="0">
                          <a:ln>
                            <a:noFill/>
                          </a:ln>
                          <a:solidFill>
                            <a:srgbClr val="000000"/>
                          </a:solidFill>
                          <a:effectLst/>
                          <a:uLnTx/>
                          <a:uFillTx/>
                          <a:latin typeface="Century Gothic"/>
                          <a:ea typeface="+mn-ea"/>
                          <a:cs typeface="+mn-cs"/>
                        </a:rPr>
                        <a:t> provide</a:t>
                      </a:r>
                      <a:r>
                        <a:rPr kumimoji="0" lang="en-GB" sz="800" b="0" i="0" u="none" strike="noStrike" kern="1200" cap="none" spc="0" normalizeH="0" baseline="0" noProof="0" dirty="0">
                          <a:ln>
                            <a:noFill/>
                          </a:ln>
                          <a:solidFill>
                            <a:srgbClr val="000000"/>
                          </a:solidFill>
                          <a:effectLst/>
                          <a:uLnTx/>
                          <a:uFillTx/>
                          <a:latin typeface="Century Gothic"/>
                          <a:ea typeface="+mn-ea"/>
                          <a:cs typeface="+mn-cs"/>
                        </a:rPr>
                        <a:t> the </a:t>
                      </a:r>
                      <a:r>
                        <a:rPr kumimoji="0" lang="en-GB" sz="800" b="1" i="0" u="none" strike="noStrike" kern="1200" cap="none" spc="0" normalizeH="0" baseline="0" noProof="0" dirty="0">
                          <a:ln>
                            <a:noFill/>
                          </a:ln>
                          <a:solidFill>
                            <a:srgbClr val="000000"/>
                          </a:solidFill>
                          <a:effectLst/>
                          <a:uLnTx/>
                          <a:uFillTx/>
                          <a:latin typeface="Century Gothic"/>
                          <a:ea typeface="+mn-ea"/>
                          <a:cs typeface="+mn-cs"/>
                        </a:rPr>
                        <a:t>GP</a:t>
                      </a:r>
                      <a:r>
                        <a:rPr kumimoji="0" lang="en-GB" sz="800" b="0" i="0" u="none" strike="noStrike" kern="1200" cap="none" spc="0" normalizeH="0" baseline="0" noProof="0" dirty="0">
                          <a:ln>
                            <a:noFill/>
                          </a:ln>
                          <a:solidFill>
                            <a:srgbClr val="000000"/>
                          </a:solidFill>
                          <a:effectLst/>
                          <a:uLnTx/>
                          <a:uFillTx/>
                          <a:latin typeface="Century Gothic"/>
                          <a:ea typeface="+mn-ea"/>
                          <a:cs typeface="+mn-cs"/>
                        </a:rPr>
                        <a:t> and </a:t>
                      </a:r>
                      <a:r>
                        <a:rPr kumimoji="0" lang="en-GB" sz="800" b="1" i="0" u="none" strike="noStrike" kern="1200" cap="none" spc="0" normalizeH="0" baseline="0" noProof="0" dirty="0">
                          <a:ln>
                            <a:noFill/>
                          </a:ln>
                          <a:solidFill>
                            <a:srgbClr val="000000"/>
                          </a:solidFill>
                          <a:effectLst/>
                          <a:uLnTx/>
                          <a:uFillTx/>
                          <a:latin typeface="Century Gothic"/>
                          <a:ea typeface="+mn-ea"/>
                          <a:cs typeface="+mn-cs"/>
                        </a:rPr>
                        <a:t>MAS </a:t>
                      </a:r>
                      <a:r>
                        <a:rPr kumimoji="0" lang="en-GB" sz="800" b="0" i="0" u="none" strike="noStrike" kern="1200" cap="none" spc="0" normalizeH="0" baseline="0" noProof="0" dirty="0">
                          <a:ln>
                            <a:noFill/>
                          </a:ln>
                          <a:solidFill>
                            <a:srgbClr val="000000"/>
                          </a:solidFill>
                          <a:effectLst/>
                          <a:uLnTx/>
                          <a:uFillTx/>
                          <a:latin typeface="Century Gothic"/>
                          <a:ea typeface="+mn-ea"/>
                          <a:cs typeface="+mn-cs"/>
                        </a:rPr>
                        <a:t>the</a:t>
                      </a:r>
                      <a:r>
                        <a:rPr kumimoji="0" lang="en-GB" sz="800" b="1" i="0" u="none" strike="noStrike" kern="1200" cap="none" spc="0" normalizeH="0" baseline="0" noProof="0" dirty="0">
                          <a:ln>
                            <a:noFill/>
                          </a:ln>
                          <a:solidFill>
                            <a:srgbClr val="000000"/>
                          </a:solidFill>
                          <a:effectLst/>
                          <a:uLnTx/>
                          <a:uFillTx/>
                          <a:latin typeface="Century Gothic"/>
                          <a:ea typeface="+mn-ea"/>
                          <a:cs typeface="+mn-cs"/>
                        </a:rPr>
                        <a:t> specific READ Code</a:t>
                      </a:r>
                      <a:r>
                        <a:rPr kumimoji="0" lang="en-GB" sz="800" b="0" i="0" u="none" strike="noStrike" kern="1200" cap="none" spc="0" normalizeH="0" baseline="0" noProof="0" dirty="0">
                          <a:ln>
                            <a:noFill/>
                          </a:ln>
                          <a:solidFill>
                            <a:srgbClr val="000000"/>
                          </a:solidFill>
                          <a:effectLst/>
                          <a:uLnTx/>
                          <a:uFillTx/>
                          <a:latin typeface="Century Gothic"/>
                          <a:ea typeface="+mn-ea"/>
                          <a:cs typeface="+mn-cs"/>
                        </a:rPr>
                        <a:t> within </a:t>
                      </a:r>
                      <a:r>
                        <a:rPr kumimoji="0" lang="en-GB" sz="800" b="1" i="0" u="none" strike="noStrike" kern="1200" cap="none" spc="0" normalizeH="0" baseline="0" noProof="0" dirty="0">
                          <a:ln>
                            <a:noFill/>
                          </a:ln>
                          <a:solidFill>
                            <a:srgbClr val="000000"/>
                          </a:solidFill>
                          <a:effectLst/>
                          <a:uLnTx/>
                          <a:uFillTx/>
                          <a:latin typeface="Century Gothic"/>
                          <a:ea typeface="+mn-ea"/>
                          <a:cs typeface="+mn-cs"/>
                        </a:rPr>
                        <a:t>two weeks </a:t>
                      </a:r>
                      <a:r>
                        <a:rPr kumimoji="0" lang="en-GB" sz="800" b="0" i="0" u="none" strike="noStrike" kern="1200" cap="none" spc="0" normalizeH="0" baseline="0" noProof="0" dirty="0">
                          <a:ln>
                            <a:noFill/>
                          </a:ln>
                          <a:solidFill>
                            <a:srgbClr val="000000"/>
                          </a:solidFill>
                          <a:effectLst/>
                          <a:uLnTx/>
                          <a:uFillTx/>
                          <a:latin typeface="Century Gothic"/>
                          <a:ea typeface="+mn-ea"/>
                          <a:cs typeface="+mn-cs"/>
                        </a:rPr>
                        <a:t>of a </a:t>
                      </a:r>
                      <a:r>
                        <a:rPr kumimoji="0" lang="en-GB" sz="800" b="1" i="0" u="none" strike="noStrike" kern="1200" cap="none" spc="0" normalizeH="0" baseline="0" noProof="0" dirty="0">
                          <a:ln>
                            <a:noFill/>
                          </a:ln>
                          <a:solidFill>
                            <a:srgbClr val="000000"/>
                          </a:solidFill>
                          <a:effectLst/>
                          <a:uLnTx/>
                          <a:uFillTx/>
                          <a:latin typeface="Century Gothic"/>
                          <a:ea typeface="+mn-ea"/>
                          <a:cs typeface="+mn-cs"/>
                        </a:rPr>
                        <a:t>diagnosis </a:t>
                      </a:r>
                      <a:r>
                        <a:rPr kumimoji="0" lang="en-GB" sz="800" b="0" i="0" u="none" strike="noStrike" kern="1200" cap="none" spc="0" normalizeH="0" baseline="0" noProof="0" dirty="0">
                          <a:ln>
                            <a:noFill/>
                          </a:ln>
                          <a:solidFill>
                            <a:srgbClr val="000000"/>
                          </a:solidFill>
                          <a:effectLst/>
                          <a:uLnTx/>
                          <a:uFillTx/>
                          <a:latin typeface="Century Gothic"/>
                          <a:ea typeface="+mn-ea"/>
                          <a:cs typeface="+mn-cs"/>
                        </a:rPr>
                        <a:t>(AWDCPS 3)</a:t>
                      </a:r>
                    </a:p>
                    <a:p>
                      <a:pPr marL="171450" indent="-171450">
                        <a:buFont typeface="Arial" panose="020B0604020202020204" pitchFamily="34" charset="0"/>
                        <a:buChar char="•"/>
                      </a:pPr>
                      <a:r>
                        <a:rPr kumimoji="0" lang="en-GB" sz="800" b="1" i="0" u="none" strike="noStrike" kern="1200" cap="none" spc="0" normalizeH="0" baseline="0" noProof="0" dirty="0">
                          <a:ln>
                            <a:noFill/>
                          </a:ln>
                          <a:solidFill>
                            <a:srgbClr val="000000"/>
                          </a:solidFill>
                          <a:effectLst/>
                          <a:uLnTx/>
                          <a:uFillTx/>
                          <a:latin typeface="Century Gothic"/>
                          <a:ea typeface="+mn-ea"/>
                          <a:cs typeface="+mn-cs"/>
                        </a:rPr>
                        <a:t>Health </a:t>
                      </a:r>
                      <a:r>
                        <a:rPr kumimoji="0" lang="en-GB" sz="800" b="0" i="0" u="none" strike="noStrike" kern="1200" cap="none" spc="0" normalizeH="0" baseline="0" noProof="0" dirty="0">
                          <a:ln>
                            <a:noFill/>
                          </a:ln>
                          <a:solidFill>
                            <a:srgbClr val="000000"/>
                          </a:solidFill>
                          <a:effectLst/>
                          <a:uLnTx/>
                          <a:uFillTx/>
                          <a:latin typeface="Century Gothic"/>
                          <a:ea typeface="+mn-ea"/>
                          <a:cs typeface="+mn-cs"/>
                        </a:rPr>
                        <a:t>and</a:t>
                      </a:r>
                      <a:r>
                        <a:rPr kumimoji="0" lang="en-GB" sz="800" b="1" i="0" u="none" strike="noStrike" kern="1200" cap="none" spc="0" normalizeH="0" baseline="0" noProof="0" dirty="0">
                          <a:ln>
                            <a:noFill/>
                          </a:ln>
                          <a:solidFill>
                            <a:srgbClr val="000000"/>
                          </a:solidFill>
                          <a:effectLst/>
                          <a:uLnTx/>
                          <a:uFillTx/>
                          <a:latin typeface="Century Gothic"/>
                          <a:ea typeface="+mn-ea"/>
                          <a:cs typeface="+mn-cs"/>
                        </a:rPr>
                        <a:t> social care </a:t>
                      </a:r>
                      <a:r>
                        <a:rPr kumimoji="0" lang="en-GB" sz="800" b="0" i="0" u="none" strike="noStrike" kern="1200" cap="none" spc="0" normalizeH="0" baseline="0" noProof="0" dirty="0">
                          <a:ln>
                            <a:noFill/>
                          </a:ln>
                          <a:solidFill>
                            <a:srgbClr val="000000"/>
                          </a:solidFill>
                          <a:effectLst/>
                          <a:uLnTx/>
                          <a:uFillTx/>
                          <a:latin typeface="Century Gothic"/>
                          <a:ea typeface="+mn-ea"/>
                          <a:cs typeface="+mn-cs"/>
                        </a:rPr>
                        <a:t>services will </a:t>
                      </a:r>
                      <a:r>
                        <a:rPr kumimoji="0" lang="en-GB" sz="800" b="1" i="0" u="none" strike="noStrike" kern="1200" cap="none" spc="0" normalizeH="0" baseline="0" noProof="0" dirty="0">
                          <a:ln>
                            <a:noFill/>
                          </a:ln>
                          <a:solidFill>
                            <a:srgbClr val="000000"/>
                          </a:solidFill>
                          <a:effectLst/>
                          <a:uLnTx/>
                          <a:uFillTx/>
                          <a:latin typeface="Century Gothic"/>
                          <a:ea typeface="+mn-ea"/>
                          <a:cs typeface="+mn-cs"/>
                        </a:rPr>
                        <a:t>provide </a:t>
                      </a:r>
                      <a:r>
                        <a:rPr kumimoji="0" lang="en-GB" sz="800" b="0" i="0" u="none" strike="noStrike" kern="1200" cap="none" spc="0" normalizeH="0" baseline="0" noProof="0" dirty="0">
                          <a:ln>
                            <a:noFill/>
                          </a:ln>
                          <a:solidFill>
                            <a:srgbClr val="000000"/>
                          </a:solidFill>
                          <a:effectLst/>
                          <a:uLnTx/>
                          <a:uFillTx/>
                          <a:latin typeface="Century Gothic"/>
                          <a:ea typeface="+mn-ea"/>
                          <a:cs typeface="+mn-cs"/>
                        </a:rPr>
                        <a:t>the</a:t>
                      </a:r>
                      <a:r>
                        <a:rPr kumimoji="0" lang="en-GB" sz="800" b="1" i="0" u="none" strike="noStrike" kern="1200" cap="none" spc="0" normalizeH="0" baseline="0" noProof="0" dirty="0">
                          <a:ln>
                            <a:noFill/>
                          </a:ln>
                          <a:solidFill>
                            <a:srgbClr val="000000"/>
                          </a:solidFill>
                          <a:effectLst/>
                          <a:uLnTx/>
                          <a:uFillTx/>
                          <a:latin typeface="Century Gothic"/>
                          <a:ea typeface="+mn-ea"/>
                          <a:cs typeface="+mn-cs"/>
                        </a:rPr>
                        <a:t> correct information </a:t>
                      </a:r>
                      <a:r>
                        <a:rPr kumimoji="0" lang="en-GB" sz="800" b="0" i="0" u="none" strike="noStrike" kern="1200" cap="none" spc="0" normalizeH="0" baseline="0" noProof="0" dirty="0">
                          <a:ln>
                            <a:noFill/>
                          </a:ln>
                          <a:solidFill>
                            <a:srgbClr val="000000"/>
                          </a:solidFill>
                          <a:effectLst/>
                          <a:uLnTx/>
                          <a:uFillTx/>
                          <a:latin typeface="Century Gothic"/>
                          <a:ea typeface="+mn-ea"/>
                          <a:cs typeface="+mn-cs"/>
                        </a:rPr>
                        <a:t>to</a:t>
                      </a:r>
                      <a:r>
                        <a:rPr kumimoji="0" lang="en-GB" sz="800" b="1" i="0" u="none" strike="noStrike" kern="1200" cap="none" spc="0" normalizeH="0" baseline="0" noProof="0" dirty="0">
                          <a:ln>
                            <a:noFill/>
                          </a:ln>
                          <a:solidFill>
                            <a:srgbClr val="000000"/>
                          </a:solidFill>
                          <a:effectLst/>
                          <a:uLnTx/>
                          <a:uFillTx/>
                          <a:latin typeface="Century Gothic"/>
                          <a:ea typeface="+mn-ea"/>
                          <a:cs typeface="+mn-cs"/>
                        </a:rPr>
                        <a:t> assist MAS </a:t>
                      </a:r>
                      <a:r>
                        <a:rPr kumimoji="0" lang="en-GB" sz="800" b="0" i="0" u="none" strike="noStrike" kern="1200" cap="none" spc="0" normalizeH="0" baseline="0" noProof="0" dirty="0">
                          <a:ln>
                            <a:noFill/>
                          </a:ln>
                          <a:solidFill>
                            <a:srgbClr val="000000"/>
                          </a:solidFill>
                          <a:effectLst/>
                          <a:uLnTx/>
                          <a:uFillTx/>
                          <a:latin typeface="Century Gothic"/>
                          <a:ea typeface="+mn-ea"/>
                          <a:cs typeface="+mn-cs"/>
                        </a:rPr>
                        <a:t>when they </a:t>
                      </a:r>
                      <a:r>
                        <a:rPr kumimoji="0" lang="en-GB" sz="800" b="1" i="0" u="none" strike="noStrike" kern="1200" cap="none" spc="0" normalizeH="0" baseline="0" noProof="0" dirty="0">
                          <a:ln>
                            <a:noFill/>
                          </a:ln>
                          <a:solidFill>
                            <a:srgbClr val="000000"/>
                          </a:solidFill>
                          <a:effectLst/>
                          <a:uLnTx/>
                          <a:uFillTx/>
                          <a:latin typeface="Century Gothic"/>
                          <a:ea typeface="+mn-ea"/>
                          <a:cs typeface="+mn-cs"/>
                        </a:rPr>
                        <a:t>undertake assessments </a:t>
                      </a:r>
                      <a:r>
                        <a:rPr kumimoji="0" lang="en-GB" sz="800" b="0" i="0" u="none" strike="noStrike" kern="1200" cap="none" spc="0" normalizeH="0" baseline="0" noProof="0" dirty="0">
                          <a:ln>
                            <a:noFill/>
                          </a:ln>
                          <a:solidFill>
                            <a:srgbClr val="000000"/>
                          </a:solidFill>
                          <a:effectLst/>
                          <a:uLnTx/>
                          <a:uFillTx/>
                          <a:latin typeface="Century Gothic"/>
                          <a:ea typeface="+mn-ea"/>
                          <a:cs typeface="+mn-cs"/>
                        </a:rPr>
                        <a:t>and in </a:t>
                      </a:r>
                      <a:r>
                        <a:rPr kumimoji="0" lang="en-GB" sz="800" b="1" i="0" u="none" strike="noStrike" kern="1200" cap="none" spc="0" normalizeH="0" baseline="0" noProof="0" dirty="0">
                          <a:ln>
                            <a:noFill/>
                          </a:ln>
                          <a:solidFill>
                            <a:srgbClr val="000000"/>
                          </a:solidFill>
                          <a:effectLst/>
                          <a:uLnTx/>
                          <a:uFillTx/>
                          <a:latin typeface="Century Gothic"/>
                          <a:ea typeface="+mn-ea"/>
                          <a:cs typeface="+mn-cs"/>
                        </a:rPr>
                        <a:t>providing diagnosis. </a:t>
                      </a:r>
                      <a:r>
                        <a:rPr kumimoji="0" lang="en-GB" sz="800" b="0" i="0" u="none" strike="noStrike" kern="1200" cap="none" spc="0" normalizeH="0" baseline="0" noProof="0" dirty="0">
                          <a:ln>
                            <a:noFill/>
                          </a:ln>
                          <a:solidFill>
                            <a:srgbClr val="000000"/>
                          </a:solidFill>
                          <a:effectLst/>
                          <a:uLnTx/>
                          <a:uFillTx/>
                          <a:latin typeface="Century Gothic"/>
                          <a:ea typeface="+mn-ea"/>
                          <a:cs typeface="+mn-cs"/>
                        </a:rPr>
                        <a:t>This will also</a:t>
                      </a:r>
                      <a:r>
                        <a:rPr kumimoji="0" lang="en-GB" sz="800" b="1" i="0" u="none" strike="noStrike" kern="1200" cap="none" spc="0" normalizeH="0" baseline="0" noProof="0" dirty="0">
                          <a:ln>
                            <a:noFill/>
                          </a:ln>
                          <a:solidFill>
                            <a:srgbClr val="000000"/>
                          </a:solidFill>
                          <a:effectLst/>
                          <a:uLnTx/>
                          <a:uFillTx/>
                          <a:latin typeface="Century Gothic"/>
                          <a:ea typeface="+mn-ea"/>
                          <a:cs typeface="+mn-cs"/>
                        </a:rPr>
                        <a:t> support</a:t>
                      </a:r>
                      <a:r>
                        <a:rPr kumimoji="0" lang="en-GB" sz="800" b="0" i="0" u="none" strike="noStrike" kern="1200" cap="none" spc="0" normalizeH="0" baseline="0" noProof="0" dirty="0">
                          <a:ln>
                            <a:noFill/>
                          </a:ln>
                          <a:solidFill>
                            <a:srgbClr val="000000"/>
                          </a:solidFill>
                          <a:effectLst/>
                          <a:uLnTx/>
                          <a:uFillTx/>
                          <a:latin typeface="Century Gothic"/>
                          <a:ea typeface="+mn-ea"/>
                          <a:cs typeface="+mn-cs"/>
                        </a:rPr>
                        <a:t> the </a:t>
                      </a:r>
                      <a:r>
                        <a:rPr kumimoji="0" lang="en-GB" sz="800" b="1" i="0" u="none" strike="noStrike" kern="1200" cap="none" spc="0" normalizeH="0" baseline="0" noProof="0" dirty="0">
                          <a:ln>
                            <a:noFill/>
                          </a:ln>
                          <a:solidFill>
                            <a:srgbClr val="000000"/>
                          </a:solidFill>
                          <a:effectLst/>
                          <a:uLnTx/>
                          <a:uFillTx/>
                          <a:latin typeface="Century Gothic"/>
                          <a:ea typeface="+mn-ea"/>
                          <a:cs typeface="+mn-cs"/>
                        </a:rPr>
                        <a:t>person </a:t>
                      </a:r>
                      <a:r>
                        <a:rPr kumimoji="0" lang="en-GB" sz="800" b="0" i="0" u="none" strike="noStrike" kern="1200" cap="none" spc="0" normalizeH="0" baseline="0" noProof="0" dirty="0">
                          <a:ln>
                            <a:noFill/>
                          </a:ln>
                          <a:solidFill>
                            <a:srgbClr val="000000"/>
                          </a:solidFill>
                          <a:effectLst/>
                          <a:uLnTx/>
                          <a:uFillTx/>
                          <a:latin typeface="Century Gothic"/>
                          <a:ea typeface="+mn-ea"/>
                          <a:cs typeface="+mn-cs"/>
                        </a:rPr>
                        <a:t>to</a:t>
                      </a:r>
                      <a:r>
                        <a:rPr kumimoji="0" lang="en-GB" sz="800" b="1" i="0" u="none" strike="noStrike" kern="1200" cap="none" spc="0" normalizeH="0" baseline="0" noProof="0" dirty="0">
                          <a:ln>
                            <a:noFill/>
                          </a:ln>
                          <a:solidFill>
                            <a:srgbClr val="000000"/>
                          </a:solidFill>
                          <a:effectLst/>
                          <a:uLnTx/>
                          <a:uFillTx/>
                          <a:latin typeface="Century Gothic"/>
                          <a:ea typeface="+mn-ea"/>
                          <a:cs typeface="+mn-cs"/>
                        </a:rPr>
                        <a:t> manage any identified daily living difficulties.</a:t>
                      </a:r>
                      <a:r>
                        <a:rPr kumimoji="0" lang="en-GB" sz="800" b="0" i="0" u="none" strike="noStrike" kern="1200" cap="none" spc="0" normalizeH="0" baseline="0" noProof="0" dirty="0">
                          <a:ln>
                            <a:noFill/>
                          </a:ln>
                          <a:solidFill>
                            <a:srgbClr val="000000"/>
                          </a:solidFill>
                          <a:effectLst/>
                          <a:uLnTx/>
                          <a:uFillTx/>
                          <a:latin typeface="Century Gothic"/>
                          <a:ea typeface="+mn-ea"/>
                          <a:cs typeface="+mn-cs"/>
                        </a:rPr>
                        <a:t> (AWDCPS 5)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800" b="1" i="0" u="none" strike="noStrike" baseline="0" dirty="0">
                          <a:solidFill>
                            <a:srgbClr val="000000"/>
                          </a:solidFill>
                          <a:latin typeface="+mj-lt"/>
                        </a:rPr>
                        <a:t>MAS, within </a:t>
                      </a:r>
                      <a:r>
                        <a:rPr lang="en-GB" sz="800" b="0" i="0" u="none" strike="noStrike" baseline="0" dirty="0">
                          <a:solidFill>
                            <a:srgbClr val="000000"/>
                          </a:solidFill>
                          <a:latin typeface="+mj-lt"/>
                        </a:rPr>
                        <a:t>a </a:t>
                      </a:r>
                      <a:r>
                        <a:rPr lang="en-GB" sz="800" b="1" i="0" u="none" strike="noStrike" baseline="0" dirty="0">
                          <a:solidFill>
                            <a:srgbClr val="000000"/>
                          </a:solidFill>
                          <a:latin typeface="+mj-lt"/>
                        </a:rPr>
                        <a:t>12 week period </a:t>
                      </a:r>
                      <a:r>
                        <a:rPr lang="en-GB" sz="800" b="0" i="0" u="none" strike="noStrike" baseline="0" dirty="0">
                          <a:solidFill>
                            <a:srgbClr val="000000"/>
                          </a:solidFill>
                          <a:latin typeface="+mj-lt"/>
                        </a:rPr>
                        <a:t>from </a:t>
                      </a:r>
                      <a:r>
                        <a:rPr lang="en-GB" sz="800" b="1" i="0" u="none" strike="noStrike" baseline="0" dirty="0">
                          <a:solidFill>
                            <a:srgbClr val="000000"/>
                          </a:solidFill>
                          <a:latin typeface="+mj-lt"/>
                        </a:rPr>
                        <a:t>point of referral</a:t>
                      </a:r>
                      <a:r>
                        <a:rPr lang="en-GB" sz="800" b="0" i="0" u="none" strike="noStrike" baseline="0" dirty="0">
                          <a:solidFill>
                            <a:srgbClr val="000000"/>
                          </a:solidFill>
                          <a:latin typeface="+mj-lt"/>
                        </a:rPr>
                        <a:t>, will </a:t>
                      </a:r>
                      <a:r>
                        <a:rPr lang="en-GB" sz="800" b="1" i="0" u="none" strike="noStrike" baseline="0" dirty="0">
                          <a:solidFill>
                            <a:srgbClr val="000000"/>
                          </a:solidFill>
                          <a:latin typeface="+mj-lt"/>
                        </a:rPr>
                        <a:t>provide</a:t>
                      </a:r>
                      <a:r>
                        <a:rPr lang="en-GB" sz="800" b="0" i="0" u="none" strike="noStrike" baseline="0" dirty="0">
                          <a:solidFill>
                            <a:srgbClr val="000000"/>
                          </a:solidFill>
                          <a:latin typeface="+mj-lt"/>
                        </a:rPr>
                        <a:t> a </a:t>
                      </a:r>
                      <a:r>
                        <a:rPr lang="en-GB" sz="800" b="1" i="0" u="none" strike="noStrike" baseline="0" dirty="0">
                          <a:solidFill>
                            <a:srgbClr val="000000"/>
                          </a:solidFill>
                          <a:latin typeface="+mj-lt"/>
                        </a:rPr>
                        <a:t>range</a:t>
                      </a:r>
                      <a:r>
                        <a:rPr lang="en-GB" sz="800" b="0" i="0" u="none" strike="noStrike" baseline="0" dirty="0">
                          <a:solidFill>
                            <a:srgbClr val="000000"/>
                          </a:solidFill>
                          <a:latin typeface="+mj-lt"/>
                        </a:rPr>
                        <a:t> of </a:t>
                      </a:r>
                      <a:r>
                        <a:rPr lang="en-GB" sz="800" b="1" i="0" u="none" strike="noStrike" baseline="0" dirty="0">
                          <a:solidFill>
                            <a:srgbClr val="000000"/>
                          </a:solidFill>
                          <a:latin typeface="+mj-lt"/>
                        </a:rPr>
                        <a:t>interventions</a:t>
                      </a:r>
                      <a:r>
                        <a:rPr lang="en-GB" sz="800" b="0" i="0" u="none" strike="noStrike" baseline="0" dirty="0">
                          <a:solidFill>
                            <a:srgbClr val="000000"/>
                          </a:solidFill>
                          <a:latin typeface="+mj-lt"/>
                        </a:rPr>
                        <a:t> (listed in the AWDCPS</a:t>
                      </a:r>
                      <a:r>
                        <a:rPr lang="en-GB" sz="800" b="1" i="0" u="none" strike="noStrike" baseline="0" dirty="0">
                          <a:solidFill>
                            <a:srgbClr val="000000"/>
                          </a:solidFill>
                          <a:latin typeface="+mj-lt"/>
                        </a:rPr>
                        <a:t> 6</a:t>
                      </a:r>
                      <a:r>
                        <a:rPr lang="en-GB" sz="800" b="0" i="0" u="none" strike="noStrike" baseline="0" dirty="0">
                          <a:solidFill>
                            <a:srgbClr val="000000"/>
                          </a:solidFill>
                          <a:latin typeface="+mj-lt"/>
                        </a:rPr>
                        <a:t>) to </a:t>
                      </a:r>
                      <a:r>
                        <a:rPr lang="en-GB" sz="800" b="1" i="0" u="none" strike="noStrike" baseline="0" dirty="0">
                          <a:solidFill>
                            <a:srgbClr val="000000"/>
                          </a:solidFill>
                          <a:latin typeface="+mj-lt"/>
                        </a:rPr>
                        <a:t>support diagnosis</a:t>
                      </a:r>
                      <a:r>
                        <a:rPr lang="en-GB" sz="800" b="0" i="0" u="none" strike="noStrike" baseline="0" dirty="0">
                          <a:solidFill>
                            <a:srgbClr val="000000"/>
                          </a:solidFill>
                          <a:latin typeface="+mj-lt"/>
                        </a:rPr>
                        <a:t>. </a:t>
                      </a:r>
                      <a:r>
                        <a:rPr lang="en-GB" sz="800" b="1" i="0" u="none" strike="noStrike" baseline="0" dirty="0">
                          <a:solidFill>
                            <a:srgbClr val="000000"/>
                          </a:solidFill>
                          <a:latin typeface="+mj-lt"/>
                        </a:rPr>
                        <a:t>Consider</a:t>
                      </a:r>
                      <a:r>
                        <a:rPr lang="en-GB" sz="800" b="0" i="0" u="none" strike="noStrike" baseline="0" dirty="0">
                          <a:solidFill>
                            <a:srgbClr val="000000"/>
                          </a:solidFill>
                          <a:latin typeface="+mj-lt"/>
                        </a:rPr>
                        <a:t> what </a:t>
                      </a:r>
                      <a:r>
                        <a:rPr lang="en-GB" sz="800" b="1" i="0" u="none" strike="noStrike" baseline="0" dirty="0">
                          <a:solidFill>
                            <a:srgbClr val="000000"/>
                          </a:solidFill>
                          <a:latin typeface="+mj-lt"/>
                        </a:rPr>
                        <a:t>digital platforms </a:t>
                      </a:r>
                      <a:r>
                        <a:rPr lang="en-GB" sz="800" b="0" i="0" u="none" strike="noStrike" baseline="0" dirty="0">
                          <a:solidFill>
                            <a:srgbClr val="000000"/>
                          </a:solidFill>
                          <a:latin typeface="+mj-lt"/>
                        </a:rPr>
                        <a:t>and other </a:t>
                      </a:r>
                      <a:r>
                        <a:rPr lang="en-GB" sz="800" b="1" i="0" u="none" strike="noStrike" baseline="0" dirty="0">
                          <a:solidFill>
                            <a:srgbClr val="000000"/>
                          </a:solidFill>
                          <a:latin typeface="+mj-lt"/>
                        </a:rPr>
                        <a:t>adaptions</a:t>
                      </a:r>
                      <a:r>
                        <a:rPr lang="en-GB" sz="800" b="0" i="0" u="none" strike="noStrike" baseline="0" dirty="0">
                          <a:solidFill>
                            <a:srgbClr val="000000"/>
                          </a:solidFill>
                          <a:latin typeface="+mj-lt"/>
                        </a:rPr>
                        <a:t> and </a:t>
                      </a:r>
                      <a:r>
                        <a:rPr lang="en-GB" sz="800" b="1" i="0" u="none" strike="noStrike" baseline="0" dirty="0">
                          <a:solidFill>
                            <a:srgbClr val="000000"/>
                          </a:solidFill>
                          <a:latin typeface="+mj-lt"/>
                        </a:rPr>
                        <a:t>approaches </a:t>
                      </a:r>
                      <a:r>
                        <a:rPr lang="en-GB" sz="800" b="0" i="0" u="none" strike="noStrike" baseline="0" dirty="0">
                          <a:solidFill>
                            <a:srgbClr val="000000"/>
                          </a:solidFill>
                          <a:latin typeface="+mj-lt"/>
                        </a:rPr>
                        <a:t>are needed to enable the implementation of this standard.</a:t>
                      </a:r>
                      <a:r>
                        <a:rPr kumimoji="0" lang="en-GB" sz="1000" b="1" i="0" u="none" strike="noStrike" kern="1200" cap="none" spc="0" normalizeH="0" baseline="0" noProof="0" dirty="0">
                          <a:ln>
                            <a:noFill/>
                          </a:ln>
                          <a:solidFill>
                            <a:srgbClr val="000000"/>
                          </a:solidFill>
                          <a:effectLst/>
                          <a:uLnTx/>
                          <a:uFillTx/>
                          <a:latin typeface="Century Gothic"/>
                          <a:ea typeface="+mn-ea"/>
                          <a:cs typeface="+mn-cs"/>
                        </a:rPr>
                        <a:t>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800" b="1" i="0" u="none" strike="noStrike" kern="1200" cap="none" spc="0" normalizeH="0" baseline="0" noProof="0" dirty="0">
                          <a:ln>
                            <a:noFill/>
                          </a:ln>
                          <a:solidFill>
                            <a:srgbClr val="000000"/>
                          </a:solidFill>
                          <a:effectLst/>
                          <a:uLnTx/>
                          <a:uFillTx/>
                          <a:latin typeface="Century Gothic"/>
                          <a:ea typeface="+mn-ea"/>
                          <a:cs typeface="+mn-cs"/>
                        </a:rPr>
                        <a:t>People</a:t>
                      </a:r>
                      <a:r>
                        <a:rPr kumimoji="0" lang="en-GB" sz="800" b="0" i="0" u="none" strike="noStrike" kern="1200" cap="none" spc="0" normalizeH="0" baseline="0" noProof="0" dirty="0">
                          <a:ln>
                            <a:noFill/>
                          </a:ln>
                          <a:solidFill>
                            <a:srgbClr val="000000"/>
                          </a:solidFill>
                          <a:effectLst/>
                          <a:uLnTx/>
                          <a:uFillTx/>
                          <a:latin typeface="Century Gothic"/>
                          <a:ea typeface="+mn-ea"/>
                          <a:cs typeface="+mn-cs"/>
                        </a:rPr>
                        <a:t> will have </a:t>
                      </a:r>
                      <a:r>
                        <a:rPr kumimoji="0" lang="en-GB" sz="800" b="1" i="0" u="none" strike="noStrike" kern="1200" cap="none" spc="0" normalizeH="0" baseline="0" noProof="0" dirty="0">
                          <a:ln>
                            <a:noFill/>
                          </a:ln>
                          <a:solidFill>
                            <a:srgbClr val="000000"/>
                          </a:solidFill>
                          <a:effectLst/>
                          <a:uLnTx/>
                          <a:uFillTx/>
                          <a:latin typeface="Century Gothic"/>
                          <a:ea typeface="+mn-ea"/>
                          <a:cs typeface="+mn-cs"/>
                        </a:rPr>
                        <a:t>access </a:t>
                      </a:r>
                      <a:r>
                        <a:rPr kumimoji="0" lang="en-GB" sz="800" b="0" i="0" u="none" strike="noStrike" kern="1200" cap="none" spc="0" normalizeH="0" baseline="0" noProof="0" dirty="0">
                          <a:ln>
                            <a:noFill/>
                          </a:ln>
                          <a:solidFill>
                            <a:srgbClr val="000000"/>
                          </a:solidFill>
                          <a:effectLst/>
                          <a:uLnTx/>
                          <a:uFillTx/>
                          <a:latin typeface="Century Gothic"/>
                          <a:ea typeface="+mn-ea"/>
                          <a:cs typeface="+mn-cs"/>
                        </a:rPr>
                        <a:t>to a </a:t>
                      </a:r>
                      <a:r>
                        <a:rPr kumimoji="0" lang="en-GB" sz="800" b="1" i="0" u="none" strike="noStrike" kern="1200" cap="none" spc="0" normalizeH="0" baseline="0" noProof="0" dirty="0">
                          <a:ln>
                            <a:noFill/>
                          </a:ln>
                          <a:solidFill>
                            <a:srgbClr val="000000"/>
                          </a:solidFill>
                          <a:effectLst/>
                          <a:uLnTx/>
                          <a:uFillTx/>
                          <a:latin typeface="Century Gothic"/>
                          <a:ea typeface="+mn-ea"/>
                          <a:cs typeface="+mn-cs"/>
                        </a:rPr>
                        <a:t>contact </a:t>
                      </a:r>
                      <a:r>
                        <a:rPr kumimoji="0" lang="en-GB" sz="800" b="0" i="0" u="none" strike="noStrike" kern="1200" cap="none" spc="0" normalizeH="0" baseline="0" noProof="0" dirty="0">
                          <a:ln>
                            <a:noFill/>
                          </a:ln>
                          <a:solidFill>
                            <a:srgbClr val="000000"/>
                          </a:solidFill>
                          <a:effectLst/>
                          <a:uLnTx/>
                          <a:uFillTx/>
                          <a:latin typeface="Century Gothic"/>
                          <a:ea typeface="+mn-ea"/>
                          <a:cs typeface="+mn-cs"/>
                        </a:rPr>
                        <a:t>that can </a:t>
                      </a:r>
                      <a:r>
                        <a:rPr kumimoji="0" lang="en-GB" sz="800" b="1" i="0" u="none" strike="noStrike" kern="1200" cap="none" spc="0" normalizeH="0" baseline="0" noProof="0" dirty="0">
                          <a:ln>
                            <a:noFill/>
                          </a:ln>
                          <a:solidFill>
                            <a:srgbClr val="000000"/>
                          </a:solidFill>
                          <a:effectLst/>
                          <a:uLnTx/>
                          <a:uFillTx/>
                          <a:latin typeface="Century Gothic"/>
                          <a:ea typeface="+mn-ea"/>
                          <a:cs typeface="+mn-cs"/>
                        </a:rPr>
                        <a:t>provide emotional support throughout the assessment period and over the next 48 hours after receiving a diagnosis</a:t>
                      </a:r>
                      <a:r>
                        <a:rPr kumimoji="0" lang="en-GB" sz="800" b="0" i="0" u="none" strike="noStrike" kern="1200" cap="none" spc="0" normalizeH="0" baseline="0" noProof="0" dirty="0">
                          <a:ln>
                            <a:noFill/>
                          </a:ln>
                          <a:solidFill>
                            <a:srgbClr val="000000"/>
                          </a:solidFill>
                          <a:effectLst/>
                          <a:uLnTx/>
                          <a:uFillTx/>
                          <a:latin typeface="Century Gothic"/>
                          <a:ea typeface="+mn-ea"/>
                          <a:cs typeface="+mn-cs"/>
                        </a:rPr>
                        <a:t> and </a:t>
                      </a:r>
                      <a:r>
                        <a:rPr kumimoji="0" lang="en-GB" sz="800" b="1" i="0" u="none" strike="noStrike" kern="1200" cap="none" spc="0" normalizeH="0" baseline="0" noProof="0" dirty="0">
                          <a:ln>
                            <a:noFill/>
                          </a:ln>
                          <a:solidFill>
                            <a:srgbClr val="000000"/>
                          </a:solidFill>
                          <a:effectLst/>
                          <a:uLnTx/>
                          <a:uFillTx/>
                          <a:latin typeface="Century Gothic"/>
                          <a:ea typeface="+mn-ea"/>
                          <a:cs typeface="+mn-cs"/>
                        </a:rPr>
                        <a:t>ensure following this period, it is offered as required</a:t>
                      </a:r>
                      <a:r>
                        <a:rPr kumimoji="0" lang="en-GB" sz="800" b="0" i="0" u="none" strike="noStrike" kern="1200" cap="none" spc="0" normalizeH="0" baseline="0" noProof="0" dirty="0">
                          <a:ln>
                            <a:noFill/>
                          </a:ln>
                          <a:solidFill>
                            <a:srgbClr val="000000"/>
                          </a:solidFill>
                          <a:effectLst/>
                          <a:uLnTx/>
                          <a:uFillTx/>
                          <a:latin typeface="Century Gothic"/>
                          <a:ea typeface="+mn-ea"/>
                          <a:cs typeface="+mn-cs"/>
                        </a:rPr>
                        <a:t>. (AWDCPS7)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800" b="1" i="0" u="none" strike="noStrike" kern="1200" cap="none" spc="0" normalizeH="0" baseline="0" noProof="0" dirty="0">
                          <a:ln>
                            <a:noFill/>
                          </a:ln>
                          <a:solidFill>
                            <a:srgbClr val="000000"/>
                          </a:solidFill>
                          <a:effectLst/>
                          <a:uLnTx/>
                          <a:uFillTx/>
                          <a:latin typeface="Century Gothic"/>
                          <a:ea typeface="+mn-ea"/>
                          <a:cs typeface="+mn-cs"/>
                        </a:rPr>
                        <a:t>People within 12 weeks of being diagnosed </a:t>
                      </a:r>
                      <a:r>
                        <a:rPr kumimoji="0" lang="en-GB" sz="800" b="0" i="0" u="none" strike="noStrike" kern="1200" cap="none" spc="0" normalizeH="0" baseline="0" noProof="0" dirty="0">
                          <a:ln>
                            <a:noFill/>
                          </a:ln>
                          <a:solidFill>
                            <a:srgbClr val="000000"/>
                          </a:solidFill>
                          <a:effectLst/>
                          <a:uLnTx/>
                          <a:uFillTx/>
                          <a:latin typeface="Century Gothic"/>
                          <a:ea typeface="+mn-ea"/>
                          <a:cs typeface="+mn-cs"/>
                        </a:rPr>
                        <a:t>with dementia will be </a:t>
                      </a:r>
                      <a:r>
                        <a:rPr kumimoji="0" lang="en-GB" sz="800" b="1" i="0" u="none" strike="noStrike" kern="1200" cap="none" spc="0" normalizeH="0" baseline="0" noProof="0" dirty="0">
                          <a:ln>
                            <a:noFill/>
                          </a:ln>
                          <a:solidFill>
                            <a:srgbClr val="000000"/>
                          </a:solidFill>
                          <a:effectLst/>
                          <a:uLnTx/>
                          <a:uFillTx/>
                          <a:latin typeface="Century Gothic"/>
                          <a:ea typeface="+mn-ea"/>
                          <a:cs typeface="+mn-cs"/>
                        </a:rPr>
                        <a:t>offered support to commence planning for the </a:t>
                      </a:r>
                      <a:r>
                        <a:rPr kumimoji="0" lang="en-GB" sz="800" b="0" i="0" u="none" strike="noStrike" kern="1200" cap="none" spc="0" normalizeH="0" baseline="0" noProof="0" dirty="0">
                          <a:ln>
                            <a:noFill/>
                          </a:ln>
                          <a:solidFill>
                            <a:srgbClr val="000000"/>
                          </a:solidFill>
                          <a:effectLst/>
                          <a:uLnTx/>
                          <a:uFillTx/>
                          <a:latin typeface="Century Gothic"/>
                          <a:ea typeface="+mn-ea"/>
                          <a:cs typeface="+mn-cs"/>
                        </a:rPr>
                        <a:t>future, including end of life care. This offer will include the </a:t>
                      </a:r>
                      <a:r>
                        <a:rPr kumimoji="0" lang="en-GB" sz="800" b="1" i="0" u="none" strike="noStrike" kern="1200" cap="none" spc="0" normalizeH="0" baseline="0" noProof="0" dirty="0">
                          <a:ln>
                            <a:noFill/>
                          </a:ln>
                          <a:solidFill>
                            <a:srgbClr val="000000"/>
                          </a:solidFill>
                          <a:effectLst/>
                          <a:uLnTx/>
                          <a:uFillTx/>
                          <a:latin typeface="Century Gothic"/>
                          <a:ea typeface="+mn-ea"/>
                          <a:cs typeface="+mn-cs"/>
                        </a:rPr>
                        <a:t>opportunity to revisit and update this plan throughout the person’s journey</a:t>
                      </a:r>
                      <a:r>
                        <a:rPr kumimoji="0" lang="en-GB" sz="800" b="0" i="0" u="none" strike="noStrike" kern="1200" cap="none" spc="0" normalizeH="0" baseline="0" noProof="0" dirty="0">
                          <a:ln>
                            <a:noFill/>
                          </a:ln>
                          <a:solidFill>
                            <a:srgbClr val="000000"/>
                          </a:solidFill>
                          <a:effectLst/>
                          <a:uLnTx/>
                          <a:uFillTx/>
                          <a:latin typeface="Century Gothic"/>
                          <a:ea typeface="+mn-ea"/>
                          <a:cs typeface="+mn-cs"/>
                        </a:rPr>
                        <a:t>. Where appropriate, representation and the </a:t>
                      </a:r>
                      <a:r>
                        <a:rPr kumimoji="0" lang="en-GB" sz="800" b="1" i="0" u="none" strike="noStrike" kern="1200" cap="none" spc="0" normalizeH="0" baseline="0" noProof="0" dirty="0">
                          <a:ln>
                            <a:noFill/>
                          </a:ln>
                          <a:solidFill>
                            <a:srgbClr val="000000"/>
                          </a:solidFill>
                          <a:effectLst/>
                          <a:uLnTx/>
                          <a:uFillTx/>
                          <a:latin typeface="Century Gothic"/>
                          <a:ea typeface="+mn-ea"/>
                          <a:cs typeface="+mn-cs"/>
                        </a:rPr>
                        <a:t>use of advocacy </a:t>
                      </a:r>
                      <a:r>
                        <a:rPr kumimoji="0" lang="en-GB" sz="800" b="0" i="0" u="none" strike="noStrike" kern="1200" cap="none" spc="0" normalizeH="0" baseline="0" noProof="0" dirty="0">
                          <a:ln>
                            <a:noFill/>
                          </a:ln>
                          <a:solidFill>
                            <a:srgbClr val="000000"/>
                          </a:solidFill>
                          <a:effectLst/>
                          <a:uLnTx/>
                          <a:uFillTx/>
                          <a:latin typeface="Century Gothic"/>
                          <a:ea typeface="+mn-ea"/>
                          <a:cs typeface="+mn-cs"/>
                        </a:rPr>
                        <a:t>will ensure the </a:t>
                      </a:r>
                      <a:r>
                        <a:rPr kumimoji="0" lang="en-GB" sz="800" b="1" i="0" u="none" strike="noStrike" kern="1200" cap="none" spc="0" normalizeH="0" baseline="0" noProof="0" dirty="0">
                          <a:ln>
                            <a:noFill/>
                          </a:ln>
                          <a:solidFill>
                            <a:srgbClr val="000000"/>
                          </a:solidFill>
                          <a:effectLst/>
                          <a:uLnTx/>
                          <a:uFillTx/>
                          <a:latin typeface="Century Gothic"/>
                          <a:ea typeface="+mn-ea"/>
                          <a:cs typeface="+mn-cs"/>
                        </a:rPr>
                        <a:t>rights of the person are upheld</a:t>
                      </a:r>
                      <a:r>
                        <a:rPr kumimoji="0" lang="en-GB" sz="800" b="0" i="0" u="none" strike="noStrike" kern="1200" cap="none" spc="0" normalizeH="0" baseline="0" noProof="0" dirty="0">
                          <a:ln>
                            <a:noFill/>
                          </a:ln>
                          <a:solidFill>
                            <a:srgbClr val="000000"/>
                          </a:solidFill>
                          <a:effectLst/>
                          <a:uLnTx/>
                          <a:uFillTx/>
                          <a:latin typeface="Century Gothic"/>
                          <a:ea typeface="+mn-ea"/>
                          <a:cs typeface="+mn-cs"/>
                        </a:rPr>
                        <a:t>. (AWDCPS 15) </a:t>
                      </a:r>
                      <a:endParaRPr kumimoji="0" lang="en-GB" sz="1000" b="1" i="0" u="none" strike="noStrike" kern="1200" cap="none" spc="0" normalizeH="0" baseline="0" noProof="0" dirty="0">
                        <a:ln>
                          <a:noFill/>
                        </a:ln>
                        <a:solidFill>
                          <a:srgbClr val="000000"/>
                        </a:solidFill>
                        <a:effectLst/>
                        <a:uLnTx/>
                        <a:uFillTx/>
                        <a:latin typeface="Century Gothic"/>
                        <a:ea typeface="+mn-ea"/>
                        <a:cs typeface="+mn-cs"/>
                      </a:endParaRPr>
                    </a:p>
                  </a:txBody>
                  <a:tcPr marL="0">
                    <a:lnL w="19050" cap="flat" cmpd="sng" algn="ctr">
                      <a:solidFill>
                        <a:schemeClr val="bg2"/>
                      </a:solidFill>
                      <a:prstDash val="solid"/>
                      <a:round/>
                      <a:headEnd type="none" w="med" len="med"/>
                      <a:tailEnd type="none" w="med" len="med"/>
                    </a:lnL>
                    <a:lnR w="19050" cap="flat" cmpd="sng" algn="ctr">
                      <a:solidFill>
                        <a:schemeClr val="bg2"/>
                      </a:solidFill>
                      <a:prstDash val="solid"/>
                      <a:round/>
                      <a:headEnd type="none" w="med" len="med"/>
                      <a:tailEnd type="none" w="med" len="med"/>
                    </a:lnR>
                    <a:lnT w="19050" cap="flat" cmpd="sng" algn="ctr">
                      <a:solidFill>
                        <a:schemeClr val="bg2"/>
                      </a:solidFill>
                      <a:prstDash val="solid"/>
                      <a:round/>
                      <a:headEnd type="none" w="med" len="med"/>
                      <a:tailEnd type="none" w="med" len="med"/>
                    </a:lnT>
                    <a:lnB w="19050" cap="flat" cmpd="sng" algn="ctr">
                      <a:solidFill>
                        <a:schemeClr val="bg2"/>
                      </a:solidFill>
                      <a:prstDash val="solid"/>
                      <a:round/>
                      <a:headEnd type="none" w="med" len="med"/>
                      <a:tailEnd type="none" w="med" len="med"/>
                    </a:lnB>
                    <a:solidFill>
                      <a:srgbClr val="F6E5FF"/>
                    </a:solidFill>
                  </a:tcPr>
                </a:tc>
                <a:extLst>
                  <a:ext uri="{0D108BD9-81ED-4DB2-BD59-A6C34878D82A}">
                    <a16:rowId xmlns:a16="http://schemas.microsoft.com/office/drawing/2014/main" val="596986239"/>
                  </a:ext>
                </a:extLst>
              </a:tr>
              <a:tr h="370840">
                <a:tc>
                  <a:txBody>
                    <a:bodyPr/>
                    <a:lstStyle/>
                    <a:p>
                      <a:r>
                        <a:rPr lang="en-GB" sz="1000" b="1" i="0" u="none" strike="noStrike" baseline="0">
                          <a:solidFill>
                            <a:srgbClr val="000000"/>
                          </a:solidFill>
                          <a:latin typeface="+mj-lt"/>
                        </a:rPr>
                        <a:t>Supporting those with a learning disability</a:t>
                      </a:r>
                    </a:p>
                  </a:txBody>
                  <a:tcPr>
                    <a:lnL w="19050" cap="flat" cmpd="sng" algn="ctr">
                      <a:solidFill>
                        <a:schemeClr val="bg2"/>
                      </a:solidFill>
                      <a:prstDash val="solid"/>
                      <a:round/>
                      <a:headEnd type="none" w="med" len="med"/>
                      <a:tailEnd type="none" w="med" len="med"/>
                    </a:lnL>
                    <a:lnR w="19050" cap="flat" cmpd="sng" algn="ctr">
                      <a:solidFill>
                        <a:schemeClr val="bg2"/>
                      </a:solidFill>
                      <a:prstDash val="solid"/>
                      <a:round/>
                      <a:headEnd type="none" w="med" len="med"/>
                      <a:tailEnd type="none" w="med" len="med"/>
                    </a:lnR>
                    <a:lnT w="19050" cap="flat" cmpd="sng" algn="ctr">
                      <a:solidFill>
                        <a:schemeClr val="bg2"/>
                      </a:solidFill>
                      <a:prstDash val="solid"/>
                      <a:round/>
                      <a:headEnd type="none" w="med" len="med"/>
                      <a:tailEnd type="none" w="med" len="med"/>
                    </a:lnT>
                    <a:lnB w="19050" cap="flat" cmpd="sng" algn="ctr">
                      <a:solidFill>
                        <a:schemeClr val="bg2"/>
                      </a:solidFill>
                      <a:prstDash val="solid"/>
                      <a:round/>
                      <a:headEnd type="none" w="med" len="med"/>
                      <a:tailEnd type="none" w="med" len="med"/>
                    </a:lnB>
                    <a:solidFill>
                      <a:srgbClr val="DCBDF6"/>
                    </a:solidFill>
                  </a:tcPr>
                </a:tc>
                <a:tc>
                  <a: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000" b="1" i="0" u="none" strike="noStrike" kern="1200" cap="none" spc="0" normalizeH="0" baseline="0" noProof="0" dirty="0">
                          <a:ln>
                            <a:noFill/>
                          </a:ln>
                          <a:solidFill>
                            <a:srgbClr val="000000"/>
                          </a:solidFill>
                          <a:effectLst/>
                          <a:uLnTx/>
                          <a:uFillTx/>
                          <a:latin typeface="Century Gothic"/>
                          <a:ea typeface="+mn-ea"/>
                          <a:cs typeface="+mn-cs"/>
                        </a:rPr>
                        <a:t>Ensure the processes in place enable a person with a learning disability receives a cognitive wellbeing check</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GB" sz="800" b="0" i="0" u="sng" strike="noStrike" baseline="0" dirty="0">
                        <a:solidFill>
                          <a:srgbClr val="000000"/>
                        </a:solidFill>
                        <a:latin typeface="+mj-lt"/>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GB" sz="800" b="0" i="0" u="sng" strike="noStrike" baseline="0" dirty="0">
                          <a:solidFill>
                            <a:srgbClr val="000000"/>
                          </a:solidFill>
                          <a:latin typeface="+mj-lt"/>
                        </a:rPr>
                        <a:t>All Wales Dementia Care Pathway of Standards (AWDCPS)</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800" b="1" i="0" u="none" strike="noStrike" baseline="0" dirty="0">
                          <a:solidFill>
                            <a:srgbClr val="000000"/>
                          </a:solidFill>
                          <a:latin typeface="+mj-lt"/>
                        </a:rPr>
                        <a:t>Learning Disability (LD) </a:t>
                      </a:r>
                      <a:r>
                        <a:rPr lang="en-GB" sz="800" b="0" i="0" u="none" strike="noStrike" baseline="0" dirty="0">
                          <a:solidFill>
                            <a:srgbClr val="000000"/>
                          </a:solidFill>
                          <a:latin typeface="+mj-lt"/>
                        </a:rPr>
                        <a:t>services will </a:t>
                      </a:r>
                      <a:r>
                        <a:rPr lang="en-GB" sz="800" b="1" i="0" u="none" strike="noStrike" baseline="0" dirty="0">
                          <a:solidFill>
                            <a:srgbClr val="000000"/>
                          </a:solidFill>
                          <a:latin typeface="+mj-lt"/>
                        </a:rPr>
                        <a:t>define a process </a:t>
                      </a:r>
                      <a:r>
                        <a:rPr lang="en-GB" sz="800" b="0" i="0" u="none" strike="noStrike" baseline="0" dirty="0">
                          <a:solidFill>
                            <a:srgbClr val="000000"/>
                          </a:solidFill>
                          <a:latin typeface="+mj-lt"/>
                        </a:rPr>
                        <a:t>to </a:t>
                      </a:r>
                      <a:r>
                        <a:rPr lang="en-GB" sz="800" b="1" i="0" u="none" strike="noStrike" baseline="0" dirty="0">
                          <a:solidFill>
                            <a:srgbClr val="000000"/>
                          </a:solidFill>
                          <a:latin typeface="+mj-lt"/>
                        </a:rPr>
                        <a:t>capture</a:t>
                      </a:r>
                      <a:r>
                        <a:rPr lang="en-GB" sz="800" b="0" i="0" u="none" strike="noStrike" baseline="0" dirty="0">
                          <a:solidFill>
                            <a:srgbClr val="000000"/>
                          </a:solidFill>
                          <a:latin typeface="+mj-lt"/>
                        </a:rPr>
                        <a:t> the </a:t>
                      </a:r>
                      <a:r>
                        <a:rPr lang="en-GB" sz="800" b="1" i="0" u="none" strike="noStrike" baseline="0" dirty="0">
                          <a:solidFill>
                            <a:srgbClr val="000000"/>
                          </a:solidFill>
                          <a:latin typeface="+mj-lt"/>
                        </a:rPr>
                        <a:t>total population </a:t>
                      </a:r>
                      <a:r>
                        <a:rPr lang="en-GB" sz="800" b="0" i="0" u="none" strike="noStrike" baseline="0" dirty="0">
                          <a:solidFill>
                            <a:srgbClr val="000000"/>
                          </a:solidFill>
                          <a:latin typeface="+mj-lt"/>
                        </a:rPr>
                        <a:t>of </a:t>
                      </a:r>
                      <a:r>
                        <a:rPr lang="en-GB" sz="800" b="1" i="0" u="none" strike="noStrike" baseline="0" dirty="0">
                          <a:solidFill>
                            <a:srgbClr val="000000"/>
                          </a:solidFill>
                          <a:latin typeface="+mj-lt"/>
                        </a:rPr>
                        <a:t>people living </a:t>
                      </a:r>
                      <a:r>
                        <a:rPr lang="en-GB" sz="800" b="0" i="0" u="none" strike="noStrike" baseline="0" dirty="0">
                          <a:solidFill>
                            <a:srgbClr val="000000"/>
                          </a:solidFill>
                          <a:latin typeface="+mj-lt"/>
                        </a:rPr>
                        <a:t>with </a:t>
                      </a:r>
                      <a:r>
                        <a:rPr lang="en-GB" sz="800" b="1" i="0" u="none" strike="noStrike" baseline="0" dirty="0">
                          <a:solidFill>
                            <a:srgbClr val="000000"/>
                          </a:solidFill>
                          <a:latin typeface="+mj-lt"/>
                        </a:rPr>
                        <a:t>a learning disability </a:t>
                      </a:r>
                      <a:r>
                        <a:rPr lang="en-GB" sz="800" b="0" i="0" u="none" strike="noStrike" baseline="0" dirty="0">
                          <a:solidFill>
                            <a:srgbClr val="000000"/>
                          </a:solidFill>
                          <a:latin typeface="+mj-lt"/>
                        </a:rPr>
                        <a:t>and specifically Down Syndrome to </a:t>
                      </a:r>
                      <a:r>
                        <a:rPr lang="en-GB" sz="800" b="1" i="0" u="none" strike="noStrike" baseline="0" dirty="0">
                          <a:solidFill>
                            <a:srgbClr val="000000"/>
                          </a:solidFill>
                          <a:latin typeface="+mj-lt"/>
                        </a:rPr>
                        <a:t>offer</a:t>
                      </a:r>
                      <a:r>
                        <a:rPr lang="en-GB" sz="800" b="0" i="0" u="none" strike="noStrike" baseline="0" dirty="0">
                          <a:solidFill>
                            <a:srgbClr val="000000"/>
                          </a:solidFill>
                          <a:latin typeface="+mj-lt"/>
                        </a:rPr>
                        <a:t> a </a:t>
                      </a:r>
                      <a:r>
                        <a:rPr lang="en-GB" sz="800" b="1" i="0" u="none" strike="noStrike" baseline="0" dirty="0">
                          <a:solidFill>
                            <a:srgbClr val="000000"/>
                          </a:solidFill>
                          <a:latin typeface="+mj-lt"/>
                        </a:rPr>
                        <a:t>cognitive wellbeing check</a:t>
                      </a:r>
                      <a:r>
                        <a:rPr lang="en-GB" sz="800" b="0" i="0" u="none" strike="noStrike" baseline="0" dirty="0">
                          <a:solidFill>
                            <a:srgbClr val="000000"/>
                          </a:solidFill>
                          <a:latin typeface="+mj-lt"/>
                        </a:rPr>
                        <a:t>.  (AWDCPS 4) 	</a:t>
                      </a:r>
                    </a:p>
                  </a:txBody>
                  <a:tcPr marL="0">
                    <a:lnL w="19050" cap="flat" cmpd="sng" algn="ctr">
                      <a:solidFill>
                        <a:schemeClr val="bg2"/>
                      </a:solidFill>
                      <a:prstDash val="solid"/>
                      <a:round/>
                      <a:headEnd type="none" w="med" len="med"/>
                      <a:tailEnd type="none" w="med" len="med"/>
                    </a:lnL>
                    <a:lnR w="19050" cap="flat" cmpd="sng" algn="ctr">
                      <a:solidFill>
                        <a:schemeClr val="bg2"/>
                      </a:solidFill>
                      <a:prstDash val="solid"/>
                      <a:round/>
                      <a:headEnd type="none" w="med" len="med"/>
                      <a:tailEnd type="none" w="med" len="med"/>
                    </a:lnR>
                    <a:lnT w="19050" cap="flat" cmpd="sng" algn="ctr">
                      <a:solidFill>
                        <a:schemeClr val="bg2"/>
                      </a:solidFill>
                      <a:prstDash val="solid"/>
                      <a:round/>
                      <a:headEnd type="none" w="med" len="med"/>
                      <a:tailEnd type="none" w="med" len="med"/>
                    </a:lnT>
                    <a:lnB w="19050" cap="flat" cmpd="sng" algn="ctr">
                      <a:solidFill>
                        <a:schemeClr val="bg2"/>
                      </a:solidFill>
                      <a:prstDash val="solid"/>
                      <a:round/>
                      <a:headEnd type="none" w="med" len="med"/>
                      <a:tailEnd type="none" w="med" len="med"/>
                    </a:lnB>
                    <a:solidFill>
                      <a:srgbClr val="DCBDF6"/>
                    </a:solidFill>
                  </a:tcPr>
                </a:tc>
                <a:extLst>
                  <a:ext uri="{0D108BD9-81ED-4DB2-BD59-A6C34878D82A}">
                    <a16:rowId xmlns:a16="http://schemas.microsoft.com/office/drawing/2014/main" val="955463963"/>
                  </a:ext>
                </a:extLst>
              </a:tr>
            </a:tbl>
          </a:graphicData>
        </a:graphic>
      </p:graphicFrame>
      <p:grpSp>
        <p:nvGrpSpPr>
          <p:cNvPr id="8" name="Group 7">
            <a:extLst>
              <a:ext uri="{FF2B5EF4-FFF2-40B4-BE49-F238E27FC236}">
                <a16:creationId xmlns:a16="http://schemas.microsoft.com/office/drawing/2014/main" id="{3236E013-AE54-4DBC-AA71-0F9377FC7BF6}"/>
              </a:ext>
            </a:extLst>
          </p:cNvPr>
          <p:cNvGrpSpPr/>
          <p:nvPr/>
        </p:nvGrpSpPr>
        <p:grpSpPr>
          <a:xfrm>
            <a:off x="9765925" y="208391"/>
            <a:ext cx="614022" cy="624274"/>
            <a:chOff x="3071099" y="321443"/>
            <a:chExt cx="614022" cy="624274"/>
          </a:xfrm>
          <a:solidFill>
            <a:srgbClr val="980298"/>
          </a:solidFill>
        </p:grpSpPr>
        <p:sp>
          <p:nvSpPr>
            <p:cNvPr id="9" name="Oval 8">
              <a:extLst>
                <a:ext uri="{FF2B5EF4-FFF2-40B4-BE49-F238E27FC236}">
                  <a16:creationId xmlns:a16="http://schemas.microsoft.com/office/drawing/2014/main" id="{88CF5903-3A27-49CF-8DF7-8CC7EE141332}"/>
                </a:ext>
              </a:extLst>
            </p:cNvPr>
            <p:cNvSpPr/>
            <p:nvPr/>
          </p:nvSpPr>
          <p:spPr bwMode="gray">
            <a:xfrm>
              <a:off x="3071099" y="321443"/>
              <a:ext cx="614022" cy="614022"/>
            </a:xfrm>
            <a:prstGeom prst="ellipse">
              <a:avLst/>
            </a:prstGeom>
            <a:grpFill/>
            <a:ln w="19050">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300"/>
                </a:spcBef>
                <a:spcAft>
                  <a:spcPts val="0"/>
                </a:spcAft>
                <a:buClrTx/>
                <a:buSzTx/>
                <a:buFont typeface="Courier New" pitchFamily="49" charset="0"/>
                <a:buNone/>
                <a:tabLst/>
                <a:defRPr/>
              </a:pPr>
              <a:endParaRPr kumimoji="0" lang="en-GB" sz="1400" b="0" i="0" u="none" strike="noStrike" kern="1200" cap="none" spc="0" normalizeH="0" baseline="0" noProof="0">
                <a:ln>
                  <a:noFill/>
                </a:ln>
                <a:solidFill>
                  <a:srgbClr val="000000"/>
                </a:solidFill>
                <a:effectLst/>
                <a:uLnTx/>
                <a:uFillTx/>
                <a:latin typeface="Book Antiqua"/>
                <a:ea typeface="+mn-ea"/>
                <a:cs typeface="Arial" pitchFamily="34" charset="0"/>
              </a:endParaRPr>
            </a:p>
          </p:txBody>
        </p:sp>
        <p:pic>
          <p:nvPicPr>
            <p:cNvPr id="10" name="Picture 9">
              <a:extLst>
                <a:ext uri="{FF2B5EF4-FFF2-40B4-BE49-F238E27FC236}">
                  <a16:creationId xmlns:a16="http://schemas.microsoft.com/office/drawing/2014/main" id="{63541F78-44CF-41C4-9CE6-8F6A0F206DFD}"/>
                </a:ext>
              </a:extLst>
            </p:cNvPr>
            <p:cNvPicPr>
              <a:picLocks noChangeAspect="1"/>
            </p:cNvPicPr>
            <p:nvPr/>
          </p:nvPicPr>
          <p:blipFill>
            <a:blip r:embed="rId2"/>
            <a:stretch>
              <a:fillRect/>
            </a:stretch>
          </p:blipFill>
          <p:spPr>
            <a:xfrm>
              <a:off x="3105924" y="402706"/>
              <a:ext cx="544372" cy="543011"/>
            </a:xfrm>
            <a:prstGeom prst="rect">
              <a:avLst/>
            </a:prstGeom>
            <a:noFill/>
          </p:spPr>
        </p:pic>
      </p:grpSp>
    </p:spTree>
    <p:extLst>
      <p:ext uri="{BB962C8B-B14F-4D97-AF65-F5344CB8AC3E}">
        <p14:creationId xmlns:p14="http://schemas.microsoft.com/office/powerpoint/2010/main" val="122338683"/>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54BC13-3D94-4322-A0B8-71B8A6DC92C4}"/>
              </a:ext>
            </a:extLst>
          </p:cNvPr>
          <p:cNvSpPr>
            <a:spLocks noGrp="1"/>
          </p:cNvSpPr>
          <p:nvPr>
            <p:ph type="title"/>
          </p:nvPr>
        </p:nvSpPr>
        <p:spPr/>
        <p:txBody>
          <a:bodyPr/>
          <a:lstStyle/>
          <a:p>
            <a:r>
              <a:rPr lang="en-GB">
                <a:solidFill>
                  <a:srgbClr val="8FBF1A"/>
                </a:solidFill>
              </a:rPr>
              <a:t>Living well with dementia</a:t>
            </a:r>
          </a:p>
        </p:txBody>
      </p:sp>
      <p:sp>
        <p:nvSpPr>
          <p:cNvPr id="4" name="Rectangle 3">
            <a:extLst>
              <a:ext uri="{FF2B5EF4-FFF2-40B4-BE49-F238E27FC236}">
                <a16:creationId xmlns:a16="http://schemas.microsoft.com/office/drawing/2014/main" id="{8CF22991-941A-4332-AE96-7E1BE7DC1223}"/>
              </a:ext>
            </a:extLst>
          </p:cNvPr>
          <p:cNvSpPr/>
          <p:nvPr/>
        </p:nvSpPr>
        <p:spPr>
          <a:xfrm>
            <a:off x="277543" y="781476"/>
            <a:ext cx="11636913" cy="1169551"/>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400" b="1" i="0" u="none" strike="noStrike" kern="1200" cap="none" spc="0" normalizeH="0" baseline="0" noProof="0">
                <a:ln>
                  <a:noFill/>
                </a:ln>
                <a:solidFill>
                  <a:srgbClr val="8FBF1A"/>
                </a:solidFill>
                <a:effectLst/>
                <a:uLnTx/>
                <a:uFillTx/>
                <a:latin typeface="Century Gothic"/>
                <a:ea typeface="+mn-ea"/>
                <a:cs typeface="+mn-cs"/>
              </a:rPr>
              <a:t>Care is co-ordinated</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400" b="0" i="1" u="none" strike="noStrike" kern="1200" cap="none" spc="0" normalizeH="0" baseline="0" noProof="0">
                <a:ln>
                  <a:noFill/>
                </a:ln>
                <a:solidFill>
                  <a:srgbClr val="000000"/>
                </a:solidFill>
                <a:effectLst/>
                <a:uLnTx/>
                <a:uFillTx/>
                <a:latin typeface="Century Gothic"/>
                <a:ea typeface="+mn-ea"/>
                <a:cs typeface="+mn-cs"/>
              </a:rPr>
              <a:t>We have the right to know about and decide if we want to be involved in research that looks at cause, cure and care for dementia and be supported to take part. We have the right to be respected, and recognised as partners in care, provided with education, support, services, and training which enables us to plan and make decisions about the future.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400" b="1" i="0" u="none" strike="noStrike" kern="1200" cap="none" spc="0" normalizeH="0" baseline="0" noProof="0">
                <a:ln>
                  <a:noFill/>
                </a:ln>
                <a:solidFill>
                  <a:srgbClr val="000000"/>
                </a:solidFill>
                <a:effectLst/>
                <a:uLnTx/>
                <a:uFillTx/>
                <a:latin typeface="Century Gothic"/>
                <a:ea typeface="+mn-ea"/>
                <a:cs typeface="+mn-cs"/>
              </a:rPr>
              <a:t>What we are doing and our plans in this area</a:t>
            </a:r>
            <a:r>
              <a:rPr kumimoji="0" lang="en-GB" sz="1400" b="0" i="0" u="none" strike="noStrike" kern="1200" cap="none" spc="0" normalizeH="0" baseline="0" noProof="0">
                <a:ln>
                  <a:noFill/>
                </a:ln>
                <a:solidFill>
                  <a:srgbClr val="000000"/>
                </a:solidFill>
                <a:effectLst/>
                <a:uLnTx/>
                <a:uFillTx/>
                <a:latin typeface="Century Gothic"/>
                <a:ea typeface="+mn-ea"/>
                <a:cs typeface="+mn-cs"/>
              </a:rPr>
              <a:t>				</a:t>
            </a:r>
          </a:p>
        </p:txBody>
      </p:sp>
      <p:graphicFrame>
        <p:nvGraphicFramePr>
          <p:cNvPr id="5" name="Table 5">
            <a:extLst>
              <a:ext uri="{FF2B5EF4-FFF2-40B4-BE49-F238E27FC236}">
                <a16:creationId xmlns:a16="http://schemas.microsoft.com/office/drawing/2014/main" id="{B384CE5B-97C3-48E0-80C1-D1A02DE93747}"/>
              </a:ext>
            </a:extLst>
          </p:cNvPr>
          <p:cNvGraphicFramePr>
            <a:graphicFrameLocks noGrp="1"/>
          </p:cNvGraphicFramePr>
          <p:nvPr>
            <p:extLst>
              <p:ext uri="{D42A27DB-BD31-4B8C-83A1-F6EECF244321}">
                <p14:modId xmlns:p14="http://schemas.microsoft.com/office/powerpoint/2010/main" val="462451447"/>
              </p:ext>
            </p:extLst>
          </p:nvPr>
        </p:nvGraphicFramePr>
        <p:xfrm>
          <a:off x="146957" y="1881524"/>
          <a:ext cx="11858144" cy="4480560"/>
        </p:xfrm>
        <a:graphic>
          <a:graphicData uri="http://schemas.openxmlformats.org/drawingml/2006/table">
            <a:tbl>
              <a:tblPr firstRow="1" bandRow="1">
                <a:effectLst>
                  <a:outerShdw blurRad="50800" dist="38100" dir="5400000" algn="t" rotWithShape="0">
                    <a:prstClr val="black">
                      <a:alpha val="40000"/>
                    </a:prstClr>
                  </a:outerShdw>
                </a:effectLst>
                <a:tableStyleId>{69CF1AB2-1976-4502-BF36-3FF5EA218861}</a:tableStyleId>
              </a:tblPr>
              <a:tblGrid>
                <a:gridCol w="1036864">
                  <a:extLst>
                    <a:ext uri="{9D8B030D-6E8A-4147-A177-3AD203B41FA5}">
                      <a16:colId xmlns:a16="http://schemas.microsoft.com/office/drawing/2014/main" val="404409359"/>
                    </a:ext>
                  </a:extLst>
                </a:gridCol>
                <a:gridCol w="10821280">
                  <a:extLst>
                    <a:ext uri="{9D8B030D-6E8A-4147-A177-3AD203B41FA5}">
                      <a16:colId xmlns:a16="http://schemas.microsoft.com/office/drawing/2014/main" val="3996760154"/>
                    </a:ext>
                  </a:extLst>
                </a:gridCol>
              </a:tblGrid>
              <a:tr h="314666">
                <a:tc>
                  <a:txBody>
                    <a:bodyPr/>
                    <a:lstStyle/>
                    <a:p>
                      <a:r>
                        <a:rPr lang="en-GB" sz="1000" b="1" i="0" u="none" strike="noStrike" baseline="0">
                          <a:solidFill>
                            <a:srgbClr val="000000"/>
                          </a:solidFill>
                          <a:latin typeface="+mj-lt"/>
                        </a:rPr>
                        <a:t>Enabling people to have health reviews and to attend appointments</a:t>
                      </a:r>
                    </a:p>
                  </a:txBody>
                  <a:tcPr>
                    <a:lnL w="19050" cap="flat" cmpd="sng" algn="ctr">
                      <a:solidFill>
                        <a:schemeClr val="bg2"/>
                      </a:solidFill>
                      <a:prstDash val="solid"/>
                      <a:round/>
                      <a:headEnd type="none" w="med" len="med"/>
                      <a:tailEnd type="none" w="med" len="med"/>
                    </a:lnL>
                    <a:lnR w="19050" cap="flat" cmpd="sng" algn="ctr">
                      <a:solidFill>
                        <a:schemeClr val="bg2"/>
                      </a:solidFill>
                      <a:prstDash val="solid"/>
                      <a:round/>
                      <a:headEnd type="none" w="med" len="med"/>
                      <a:tailEnd type="none" w="med" len="med"/>
                    </a:lnR>
                    <a:lnT w="19050" cap="flat" cmpd="sng" algn="ctr">
                      <a:solidFill>
                        <a:schemeClr val="bg2"/>
                      </a:solidFill>
                      <a:prstDash val="solid"/>
                      <a:round/>
                      <a:headEnd type="none" w="med" len="med"/>
                      <a:tailEnd type="none" w="med" len="med"/>
                    </a:lnT>
                    <a:lnB w="19050" cap="flat" cmpd="sng" algn="ctr">
                      <a:solidFill>
                        <a:schemeClr val="bg2"/>
                      </a:solidFill>
                      <a:prstDash val="solid"/>
                      <a:round/>
                      <a:headEnd type="none" w="med" len="med"/>
                      <a:tailEnd type="none" w="med" len="med"/>
                    </a:lnB>
                    <a:solidFill>
                      <a:srgbClr val="E9F5DB"/>
                    </a:solidFill>
                  </a:tcPr>
                </a:tc>
                <a:tc>
                  <a: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000" b="0" i="0" u="none" strike="noStrike" kern="1200" cap="none" spc="0" normalizeH="0" baseline="0" noProof="0" dirty="0">
                          <a:ln>
                            <a:noFill/>
                          </a:ln>
                          <a:solidFill>
                            <a:srgbClr val="000000"/>
                          </a:solidFill>
                          <a:effectLst/>
                          <a:uLnTx/>
                          <a:uFillTx/>
                          <a:latin typeface="Century Gothic"/>
                          <a:ea typeface="+mn-ea"/>
                          <a:cs typeface="+mn-cs"/>
                        </a:rPr>
                        <a:t>Following sign off of the full business case, roll out of the </a:t>
                      </a:r>
                      <a:r>
                        <a:rPr kumimoji="0" lang="en-GB" sz="1000" b="1" i="0" u="none" strike="noStrike" kern="1200" cap="none" spc="0" normalizeH="0" baseline="0" noProof="0" dirty="0">
                          <a:ln>
                            <a:noFill/>
                          </a:ln>
                          <a:solidFill>
                            <a:srgbClr val="000000"/>
                          </a:solidFill>
                          <a:effectLst/>
                          <a:uLnTx/>
                          <a:uFillTx/>
                          <a:latin typeface="Century Gothic"/>
                          <a:ea typeface="+mn-ea"/>
                          <a:cs typeface="+mn-cs"/>
                        </a:rPr>
                        <a:t>Dementia wellbeing connector service </a:t>
                      </a:r>
                      <a:r>
                        <a:rPr kumimoji="0" lang="en-GB" sz="1000" b="0" i="0" u="none" strike="noStrike" kern="1200" cap="none" spc="0" normalizeH="0" baseline="0" noProof="0" dirty="0">
                          <a:ln>
                            <a:noFill/>
                          </a:ln>
                          <a:solidFill>
                            <a:srgbClr val="000000"/>
                          </a:solidFill>
                          <a:effectLst/>
                          <a:uLnTx/>
                          <a:uFillTx/>
                          <a:latin typeface="Century Gothic"/>
                          <a:ea typeface="+mn-ea"/>
                          <a:cs typeface="+mn-cs"/>
                        </a:rPr>
                        <a:t>which will promote </a:t>
                      </a:r>
                      <a:r>
                        <a:rPr kumimoji="0" lang="en-GB" sz="1000" b="1" i="0" u="none" strike="noStrike" kern="1200" cap="none" spc="0" normalizeH="0" baseline="0" noProof="0" dirty="0">
                          <a:ln>
                            <a:noFill/>
                          </a:ln>
                          <a:solidFill>
                            <a:srgbClr val="000000"/>
                          </a:solidFill>
                          <a:effectLst/>
                          <a:uLnTx/>
                          <a:uFillTx/>
                          <a:latin typeface="Century Gothic"/>
                          <a:ea typeface="+mn-ea"/>
                          <a:cs typeface="+mn-cs"/>
                        </a:rPr>
                        <a:t>proactive care planning </a:t>
                      </a:r>
                      <a:r>
                        <a:rPr kumimoji="0" lang="en-GB" sz="1000" b="0" i="0" u="none" strike="noStrike" kern="1200" cap="none" spc="0" normalizeH="0" baseline="0" noProof="0" dirty="0">
                          <a:ln>
                            <a:noFill/>
                          </a:ln>
                          <a:solidFill>
                            <a:srgbClr val="000000"/>
                          </a:solidFill>
                          <a:effectLst/>
                          <a:uLnTx/>
                          <a:uFillTx/>
                          <a:latin typeface="Century Gothic"/>
                          <a:ea typeface="+mn-ea"/>
                          <a:cs typeface="+mn-cs"/>
                        </a:rPr>
                        <a:t>through </a:t>
                      </a:r>
                      <a:r>
                        <a:rPr kumimoji="0" lang="en-GB" sz="1000" b="1" i="0" u="none" strike="noStrike" kern="1200" cap="none" spc="0" normalizeH="0" baseline="0" noProof="0" dirty="0">
                          <a:ln>
                            <a:noFill/>
                          </a:ln>
                          <a:solidFill>
                            <a:srgbClr val="000000"/>
                          </a:solidFill>
                          <a:effectLst/>
                          <a:uLnTx/>
                          <a:uFillTx/>
                          <a:latin typeface="Century Gothic"/>
                          <a:ea typeface="+mn-ea"/>
                          <a:cs typeface="+mn-cs"/>
                        </a:rPr>
                        <a:t>HOLISTIC MDT </a:t>
                      </a:r>
                      <a:r>
                        <a:rPr kumimoji="0" lang="en-GB" sz="1000" b="0" i="0" u="none" strike="noStrike" kern="1200" cap="none" spc="0" normalizeH="0" baseline="0" noProof="0" dirty="0">
                          <a:ln>
                            <a:noFill/>
                          </a:ln>
                          <a:solidFill>
                            <a:srgbClr val="000000"/>
                          </a:solidFill>
                          <a:effectLst/>
                          <a:uLnTx/>
                          <a:uFillTx/>
                          <a:latin typeface="Century Gothic"/>
                          <a:ea typeface="+mn-ea"/>
                          <a:cs typeface="+mn-cs"/>
                        </a:rPr>
                        <a:t>- </a:t>
                      </a:r>
                      <a:r>
                        <a:rPr kumimoji="0" lang="en-GB" sz="1000" b="1" i="0" u="none" strike="noStrike" kern="1200" cap="none" spc="0" normalizeH="0" baseline="0" noProof="0" dirty="0">
                          <a:ln>
                            <a:noFill/>
                          </a:ln>
                          <a:solidFill>
                            <a:srgbClr val="000000"/>
                          </a:solidFill>
                          <a:effectLst/>
                          <a:uLnTx/>
                          <a:uFillTx/>
                          <a:latin typeface="Century Gothic"/>
                          <a:ea typeface="+mn-ea"/>
                          <a:cs typeface="+mn-cs"/>
                        </a:rPr>
                        <a:t>consistent approach across</a:t>
                      </a:r>
                      <a:r>
                        <a:rPr kumimoji="0" lang="en-GB" sz="1000" b="0" i="0" u="none" strike="noStrike" kern="1200" cap="none" spc="0" normalizeH="0" baseline="0" noProof="0" dirty="0">
                          <a:ln>
                            <a:noFill/>
                          </a:ln>
                          <a:solidFill>
                            <a:srgbClr val="000000"/>
                          </a:solidFill>
                          <a:effectLst/>
                          <a:uLnTx/>
                          <a:uFillTx/>
                          <a:latin typeface="Century Gothic"/>
                          <a:ea typeface="+mn-ea"/>
                          <a:cs typeface="+mn-cs"/>
                        </a:rPr>
                        <a:t> the </a:t>
                      </a:r>
                      <a:r>
                        <a:rPr kumimoji="0" lang="en-GB" sz="1000" b="1" i="0" u="none" strike="noStrike" kern="1200" cap="none" spc="0" normalizeH="0" baseline="0" noProof="0" dirty="0">
                          <a:ln>
                            <a:noFill/>
                          </a:ln>
                          <a:solidFill>
                            <a:srgbClr val="000000"/>
                          </a:solidFill>
                          <a:effectLst/>
                          <a:uLnTx/>
                          <a:uFillTx/>
                          <a:latin typeface="Century Gothic"/>
                          <a:ea typeface="+mn-ea"/>
                          <a:cs typeface="+mn-cs"/>
                        </a:rPr>
                        <a:t>region</a:t>
                      </a:r>
                      <a:r>
                        <a:rPr kumimoji="0" lang="en-GB" sz="1000" b="0" i="0" u="none" strike="noStrike" kern="1200" cap="none" spc="0" normalizeH="0" baseline="0" noProof="0" dirty="0">
                          <a:ln>
                            <a:noFill/>
                          </a:ln>
                          <a:solidFill>
                            <a:srgbClr val="000000"/>
                          </a:solidFill>
                          <a:effectLst/>
                          <a:uLnTx/>
                          <a:uFillTx/>
                          <a:latin typeface="Century Gothic"/>
                          <a:ea typeface="+mn-ea"/>
                          <a:cs typeface="+mn-cs"/>
                        </a:rPr>
                        <a:t>, providing </a:t>
                      </a:r>
                      <a:r>
                        <a:rPr kumimoji="0" lang="en-GB" sz="1000" b="1" i="0" u="none" strike="noStrike" kern="1200" cap="none" spc="0" normalizeH="0" baseline="0" noProof="0" dirty="0">
                          <a:ln>
                            <a:noFill/>
                          </a:ln>
                          <a:solidFill>
                            <a:srgbClr val="000000"/>
                          </a:solidFill>
                          <a:effectLst/>
                          <a:uLnTx/>
                          <a:uFillTx/>
                          <a:latin typeface="Century Gothic"/>
                          <a:ea typeface="+mn-ea"/>
                          <a:cs typeface="+mn-cs"/>
                        </a:rPr>
                        <a:t>stable support wellbeing plan around </a:t>
                      </a:r>
                      <a:r>
                        <a:rPr kumimoji="0" lang="en-GB" sz="1000" b="0" i="0" u="none" strike="noStrike" kern="1200" cap="none" spc="0" normalizeH="0" baseline="0" noProof="0" dirty="0">
                          <a:ln>
                            <a:noFill/>
                          </a:ln>
                          <a:solidFill>
                            <a:srgbClr val="000000"/>
                          </a:solidFill>
                          <a:effectLst/>
                          <a:uLnTx/>
                          <a:uFillTx/>
                          <a:latin typeface="Century Gothic"/>
                          <a:ea typeface="+mn-ea"/>
                          <a:cs typeface="+mn-cs"/>
                        </a:rPr>
                        <a:t>the </a:t>
                      </a:r>
                      <a:r>
                        <a:rPr kumimoji="0" lang="en-GB" sz="1000" b="1" i="0" u="none" strike="noStrike" kern="1200" cap="none" spc="0" normalizeH="0" baseline="0" noProof="0" dirty="0">
                          <a:ln>
                            <a:noFill/>
                          </a:ln>
                          <a:solidFill>
                            <a:srgbClr val="000000"/>
                          </a:solidFill>
                          <a:effectLst/>
                          <a:uLnTx/>
                          <a:uFillTx/>
                          <a:latin typeface="Century Gothic"/>
                          <a:ea typeface="+mn-ea"/>
                          <a:cs typeface="+mn-cs"/>
                        </a:rPr>
                        <a:t>person – develop a regional holistic care plan template</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000" b="1" i="0" u="none" strike="noStrike" kern="1200" cap="none" spc="0" normalizeH="0" baseline="0" noProof="0" dirty="0">
                          <a:ln>
                            <a:noFill/>
                          </a:ln>
                          <a:solidFill>
                            <a:srgbClr val="000000"/>
                          </a:solidFill>
                          <a:effectLst/>
                          <a:uLnTx/>
                          <a:uFillTx/>
                          <a:latin typeface="Century Gothic"/>
                          <a:ea typeface="+mn-ea"/>
                          <a:cs typeface="+mn-cs"/>
                        </a:rPr>
                        <a:t>Dementia wellbeing connector </a:t>
                      </a:r>
                      <a:r>
                        <a:rPr kumimoji="0" lang="en-GB" sz="1000" b="0" i="0" u="none" strike="noStrike" kern="1200" cap="none" spc="0" normalizeH="0" baseline="0" noProof="0" dirty="0">
                          <a:ln>
                            <a:noFill/>
                          </a:ln>
                          <a:solidFill>
                            <a:srgbClr val="000000"/>
                          </a:solidFill>
                          <a:effectLst/>
                          <a:uLnTx/>
                          <a:uFillTx/>
                          <a:latin typeface="Century Gothic"/>
                          <a:ea typeface="+mn-ea"/>
                          <a:cs typeface="+mn-cs"/>
                        </a:rPr>
                        <a:t>to </a:t>
                      </a:r>
                      <a:r>
                        <a:rPr kumimoji="0" lang="en-GB" sz="1000" b="1" i="0" u="none" strike="noStrike" kern="1200" cap="none" spc="0" normalizeH="0" baseline="0" noProof="0" dirty="0">
                          <a:ln>
                            <a:noFill/>
                          </a:ln>
                          <a:solidFill>
                            <a:srgbClr val="000000"/>
                          </a:solidFill>
                          <a:effectLst/>
                          <a:uLnTx/>
                          <a:uFillTx/>
                          <a:latin typeface="Century Gothic"/>
                          <a:ea typeface="+mn-ea"/>
                          <a:cs typeface="+mn-cs"/>
                        </a:rPr>
                        <a:t>co-ordinate support throughout </a:t>
                      </a:r>
                      <a:r>
                        <a:rPr kumimoji="0" lang="en-GB" sz="1000" b="0" i="0" u="none" strike="noStrike" kern="1200" cap="none" spc="0" normalizeH="0" baseline="0" noProof="0" dirty="0">
                          <a:ln>
                            <a:noFill/>
                          </a:ln>
                          <a:solidFill>
                            <a:srgbClr val="000000"/>
                          </a:solidFill>
                          <a:effectLst/>
                          <a:uLnTx/>
                          <a:uFillTx/>
                          <a:latin typeface="Century Gothic"/>
                          <a:ea typeface="+mn-ea"/>
                          <a:cs typeface="+mn-cs"/>
                        </a:rPr>
                        <a:t>a </a:t>
                      </a:r>
                      <a:r>
                        <a:rPr kumimoji="0" lang="en-GB" sz="1000" b="1" i="0" u="none" strike="noStrike" kern="1200" cap="none" spc="0" normalizeH="0" baseline="0" noProof="0" dirty="0">
                          <a:ln>
                            <a:noFill/>
                          </a:ln>
                          <a:solidFill>
                            <a:srgbClr val="000000"/>
                          </a:solidFill>
                          <a:effectLst/>
                          <a:uLnTx/>
                          <a:uFillTx/>
                          <a:latin typeface="Century Gothic"/>
                          <a:ea typeface="+mn-ea"/>
                          <a:cs typeface="+mn-cs"/>
                        </a:rPr>
                        <a:t>person’s journey</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000" b="1" i="0" u="none" strike="noStrike" kern="1200" cap="none" spc="0" normalizeH="0" baseline="0" noProof="0" dirty="0">
                          <a:ln>
                            <a:noFill/>
                          </a:ln>
                          <a:solidFill>
                            <a:srgbClr val="000000"/>
                          </a:solidFill>
                          <a:effectLst/>
                          <a:uLnTx/>
                          <a:uFillTx/>
                          <a:latin typeface="Century Gothic"/>
                          <a:ea typeface="+mn-ea"/>
                          <a:cs typeface="+mn-cs"/>
                        </a:rPr>
                        <a:t>Develop a pre and post diagnostic service (PPDS) standard operating procedure. This will set out expectations, processes and data recording requirements from the PPDS.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000" b="0" i="0" u="none" strike="noStrike" kern="1200" cap="none" spc="0" normalizeH="0" baseline="0" noProof="0" dirty="0">
                          <a:ln>
                            <a:noFill/>
                          </a:ln>
                          <a:solidFill>
                            <a:srgbClr val="000000"/>
                          </a:solidFill>
                          <a:effectLst/>
                          <a:uLnTx/>
                          <a:uFillTx/>
                          <a:latin typeface="Century Gothic"/>
                          <a:ea typeface="+mn-ea"/>
                          <a:cs typeface="+mn-cs"/>
                        </a:rPr>
                        <a:t>Develop a </a:t>
                      </a:r>
                      <a:r>
                        <a:rPr kumimoji="0" lang="en-GB" sz="1000" b="1" i="0" u="none" strike="noStrike" kern="1200" cap="none" spc="0" normalizeH="0" baseline="0" noProof="0" dirty="0">
                          <a:ln>
                            <a:noFill/>
                          </a:ln>
                          <a:solidFill>
                            <a:srgbClr val="000000"/>
                          </a:solidFill>
                          <a:effectLst/>
                          <a:uLnTx/>
                          <a:uFillTx/>
                          <a:latin typeface="Century Gothic"/>
                          <a:ea typeface="+mn-ea"/>
                          <a:cs typeface="+mn-cs"/>
                        </a:rPr>
                        <a:t>consistent approach </a:t>
                      </a:r>
                      <a:r>
                        <a:rPr kumimoji="0" lang="en-GB" sz="1000" b="0" i="0" u="none" strike="noStrike" kern="1200" cap="none" spc="0" normalizeH="0" baseline="0" noProof="0" dirty="0">
                          <a:ln>
                            <a:noFill/>
                          </a:ln>
                          <a:solidFill>
                            <a:srgbClr val="000000"/>
                          </a:solidFill>
                          <a:effectLst/>
                          <a:uLnTx/>
                          <a:uFillTx/>
                          <a:latin typeface="Century Gothic"/>
                          <a:ea typeface="+mn-ea"/>
                          <a:cs typeface="+mn-cs"/>
                        </a:rPr>
                        <a:t>to </a:t>
                      </a:r>
                      <a:r>
                        <a:rPr kumimoji="0" lang="en-GB" sz="1000" b="1" i="0" u="none" strike="noStrike" kern="1200" cap="none" spc="0" normalizeH="0" baseline="0" noProof="0" dirty="0">
                          <a:ln>
                            <a:noFill/>
                          </a:ln>
                          <a:solidFill>
                            <a:srgbClr val="000000"/>
                          </a:solidFill>
                          <a:effectLst/>
                          <a:uLnTx/>
                          <a:uFillTx/>
                          <a:latin typeface="Century Gothic"/>
                          <a:ea typeface="+mn-ea"/>
                          <a:cs typeface="+mn-cs"/>
                        </a:rPr>
                        <a:t>medication monitoring</a:t>
                      </a:r>
                      <a:r>
                        <a:rPr kumimoji="0" lang="en-GB" sz="1000" b="0" i="0" u="none" strike="noStrike" kern="1200" cap="none" spc="0" normalizeH="0" baseline="0" noProof="0" dirty="0">
                          <a:ln>
                            <a:noFill/>
                          </a:ln>
                          <a:solidFill>
                            <a:srgbClr val="000000"/>
                          </a:solidFill>
                          <a:effectLst/>
                          <a:uLnTx/>
                          <a:uFillTx/>
                          <a:latin typeface="Century Gothic"/>
                          <a:ea typeface="+mn-ea"/>
                          <a:cs typeface="+mn-cs"/>
                        </a:rPr>
                        <a:t>, </a:t>
                      </a:r>
                      <a:r>
                        <a:rPr kumimoji="0" lang="en-GB" sz="1000" b="1" i="0" u="none" strike="noStrike" kern="1200" cap="none" spc="0" normalizeH="0" baseline="0" noProof="0" dirty="0">
                          <a:ln>
                            <a:noFill/>
                          </a:ln>
                          <a:solidFill>
                            <a:srgbClr val="000000"/>
                          </a:solidFill>
                          <a:effectLst/>
                          <a:uLnTx/>
                          <a:uFillTx/>
                          <a:latin typeface="Century Gothic"/>
                          <a:ea typeface="+mn-ea"/>
                          <a:cs typeface="+mn-cs"/>
                        </a:rPr>
                        <a:t>review</a:t>
                      </a:r>
                      <a:r>
                        <a:rPr kumimoji="0" lang="en-GB" sz="1000" b="0" i="0" u="none" strike="noStrike" kern="1200" cap="none" spc="0" normalizeH="0" baseline="0" noProof="0" dirty="0">
                          <a:ln>
                            <a:noFill/>
                          </a:ln>
                          <a:solidFill>
                            <a:srgbClr val="000000"/>
                          </a:solidFill>
                          <a:effectLst/>
                          <a:uLnTx/>
                          <a:uFillTx/>
                          <a:latin typeface="Century Gothic"/>
                          <a:ea typeface="+mn-ea"/>
                          <a:cs typeface="+mn-cs"/>
                        </a:rPr>
                        <a:t> and </a:t>
                      </a:r>
                      <a:r>
                        <a:rPr kumimoji="0" lang="en-GB" sz="1000" b="1" i="0" u="none" strike="noStrike" kern="1200" cap="none" spc="0" normalizeH="0" baseline="0" noProof="0" dirty="0">
                          <a:ln>
                            <a:noFill/>
                          </a:ln>
                          <a:solidFill>
                            <a:srgbClr val="000000"/>
                          </a:solidFill>
                          <a:effectLst/>
                          <a:uLnTx/>
                          <a:uFillTx/>
                          <a:latin typeface="Century Gothic"/>
                          <a:ea typeface="+mn-ea"/>
                          <a:cs typeface="+mn-cs"/>
                        </a:rPr>
                        <a:t>prescribing </a:t>
                      </a:r>
                      <a:r>
                        <a:rPr kumimoji="0" lang="en-GB" sz="1000" b="0" i="0" u="none" strike="noStrike" kern="1200" cap="none" spc="0" normalizeH="0" baseline="0" noProof="0" dirty="0">
                          <a:ln>
                            <a:noFill/>
                          </a:ln>
                          <a:solidFill>
                            <a:srgbClr val="000000"/>
                          </a:solidFill>
                          <a:effectLst/>
                          <a:uLnTx/>
                          <a:uFillTx/>
                          <a:latin typeface="Century Gothic"/>
                          <a:ea typeface="+mn-ea"/>
                          <a:cs typeface="+mn-cs"/>
                        </a:rPr>
                        <a:t>in </a:t>
                      </a:r>
                      <a:r>
                        <a:rPr kumimoji="0" lang="en-GB" sz="1000" b="1" i="0" u="none" strike="noStrike" kern="1200" cap="none" spc="0" normalizeH="0" baseline="0" noProof="0" dirty="0">
                          <a:ln>
                            <a:noFill/>
                          </a:ln>
                          <a:solidFill>
                            <a:srgbClr val="000000"/>
                          </a:solidFill>
                          <a:effectLst/>
                          <a:uLnTx/>
                          <a:uFillTx/>
                          <a:latin typeface="Century Gothic"/>
                          <a:ea typeface="+mn-ea"/>
                          <a:cs typeface="+mn-cs"/>
                        </a:rPr>
                        <a:t>primary care across </a:t>
                      </a:r>
                      <a:r>
                        <a:rPr kumimoji="0" lang="en-GB" sz="1000" b="0" i="0" u="none" strike="noStrike" kern="1200" cap="none" spc="0" normalizeH="0" baseline="0" noProof="0" dirty="0">
                          <a:ln>
                            <a:noFill/>
                          </a:ln>
                          <a:solidFill>
                            <a:srgbClr val="000000"/>
                          </a:solidFill>
                          <a:effectLst/>
                          <a:uLnTx/>
                          <a:uFillTx/>
                          <a:latin typeface="Century Gothic"/>
                          <a:ea typeface="+mn-ea"/>
                          <a:cs typeface="+mn-cs"/>
                        </a:rPr>
                        <a:t>the</a:t>
                      </a:r>
                      <a:r>
                        <a:rPr kumimoji="0" lang="en-GB" sz="1000" b="1" i="0" u="none" strike="noStrike" kern="1200" cap="none" spc="0" normalizeH="0" baseline="0" noProof="0" dirty="0">
                          <a:ln>
                            <a:noFill/>
                          </a:ln>
                          <a:solidFill>
                            <a:srgbClr val="000000"/>
                          </a:solidFill>
                          <a:effectLst/>
                          <a:uLnTx/>
                          <a:uFillTx/>
                          <a:latin typeface="Century Gothic"/>
                          <a:ea typeface="+mn-ea"/>
                          <a:cs typeface="+mn-cs"/>
                        </a:rPr>
                        <a:t> region </a:t>
                      </a:r>
                      <a:endParaRPr kumimoji="0" lang="en-GB" sz="800" b="1" i="0" u="sng" strike="noStrike" kern="1200" cap="none" spc="0" normalizeH="0" baseline="0" noProof="0" dirty="0">
                        <a:ln>
                          <a:noFill/>
                        </a:ln>
                        <a:solidFill>
                          <a:srgbClr val="000000"/>
                        </a:solidFill>
                        <a:effectLst/>
                        <a:uLnTx/>
                        <a:uFillTx/>
                        <a:latin typeface="Century Gothic"/>
                        <a:ea typeface="+mn-ea"/>
                        <a:cs typeface="+mn-cs"/>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GB" sz="800" b="0" i="0" u="sng" strike="noStrike" kern="1200" cap="none" spc="0" normalizeH="0" baseline="0" noProof="0" dirty="0">
                          <a:ln>
                            <a:noFill/>
                          </a:ln>
                          <a:solidFill>
                            <a:srgbClr val="000000"/>
                          </a:solidFill>
                          <a:effectLst/>
                          <a:uLnTx/>
                          <a:uFillTx/>
                          <a:latin typeface="Century Gothic"/>
                          <a:ea typeface="+mn-ea"/>
                          <a:cs typeface="+mn-cs"/>
                        </a:rPr>
                        <a:t>All Wales Dementia Care Pathway of Standards (AWDCPS)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800" b="1" i="0" u="none" strike="noStrike" baseline="0" dirty="0">
                          <a:solidFill>
                            <a:srgbClr val="000000"/>
                          </a:solidFill>
                          <a:latin typeface="+mj-lt"/>
                        </a:rPr>
                        <a:t>PLWD</a:t>
                      </a:r>
                      <a:r>
                        <a:rPr lang="en-GB" sz="800" b="0" i="0" u="none" strike="noStrike" baseline="0" dirty="0">
                          <a:solidFill>
                            <a:srgbClr val="000000"/>
                          </a:solidFill>
                          <a:latin typeface="+mj-lt"/>
                        </a:rPr>
                        <a:t> will have a </a:t>
                      </a:r>
                      <a:r>
                        <a:rPr lang="en-GB" sz="800" b="1" i="0" u="none" strike="noStrike" baseline="0" dirty="0">
                          <a:solidFill>
                            <a:srgbClr val="000000"/>
                          </a:solidFill>
                          <a:latin typeface="+mj-lt"/>
                        </a:rPr>
                        <a:t>current face to face appointment </a:t>
                      </a:r>
                      <a:r>
                        <a:rPr lang="en-GB" sz="800" b="0" i="0" u="none" strike="noStrike" baseline="0" dirty="0">
                          <a:solidFill>
                            <a:srgbClr val="000000"/>
                          </a:solidFill>
                          <a:latin typeface="+mj-lt"/>
                        </a:rPr>
                        <a:t>where a </a:t>
                      </a:r>
                      <a:r>
                        <a:rPr lang="en-GB" sz="800" b="1" i="0" u="none" strike="noStrike" baseline="0" dirty="0">
                          <a:solidFill>
                            <a:srgbClr val="000000"/>
                          </a:solidFill>
                          <a:latin typeface="+mj-lt"/>
                        </a:rPr>
                        <a:t>physical health review </a:t>
                      </a:r>
                      <a:r>
                        <a:rPr lang="en-GB" sz="800" b="0" i="0" u="none" strike="noStrike" baseline="0" dirty="0">
                          <a:solidFill>
                            <a:srgbClr val="000000"/>
                          </a:solidFill>
                          <a:latin typeface="+mj-lt"/>
                        </a:rPr>
                        <a:t>will be </a:t>
                      </a:r>
                      <a:r>
                        <a:rPr lang="en-GB" sz="800" b="1" i="0" u="none" strike="noStrike" baseline="0" dirty="0">
                          <a:solidFill>
                            <a:srgbClr val="000000"/>
                          </a:solidFill>
                          <a:latin typeface="+mj-lt"/>
                        </a:rPr>
                        <a:t>delivered in partnership by primary and secondary care</a:t>
                      </a:r>
                      <a:r>
                        <a:rPr lang="en-GB" sz="800" b="0" i="0" u="none" strike="noStrike" baseline="0" dirty="0">
                          <a:solidFill>
                            <a:srgbClr val="000000"/>
                          </a:solidFill>
                          <a:latin typeface="+mj-lt"/>
                        </a:rPr>
                        <a:t>. Where there is justifiable reason for not providing a face to face appointment, a physical health review will be delivered by other approaches i.e. digital platforms, telephone consultation.</a:t>
                      </a:r>
                      <a:r>
                        <a:rPr kumimoji="0" lang="en-GB" sz="800" b="0" i="0" u="none" strike="noStrike" kern="1200" cap="none" spc="0" normalizeH="0" baseline="0" noProof="0" dirty="0">
                          <a:ln>
                            <a:noFill/>
                          </a:ln>
                          <a:solidFill>
                            <a:srgbClr val="000000"/>
                          </a:solidFill>
                          <a:effectLst/>
                          <a:uLnTx/>
                          <a:uFillTx/>
                          <a:latin typeface="Century Gothic"/>
                          <a:ea typeface="+mn-ea"/>
                          <a:cs typeface="+mn-cs"/>
                        </a:rPr>
                        <a:t> (AWDCPS 14)</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800" b="1" i="0" u="none" strike="noStrike" kern="1200" cap="none" spc="0" normalizeH="0" baseline="0" noProof="0" dirty="0">
                          <a:ln>
                            <a:noFill/>
                          </a:ln>
                          <a:solidFill>
                            <a:srgbClr val="000000"/>
                          </a:solidFill>
                          <a:effectLst/>
                          <a:uLnTx/>
                          <a:uFillTx/>
                          <a:latin typeface="Century Gothic"/>
                          <a:ea typeface="+mn-ea"/>
                          <a:cs typeface="+mn-cs"/>
                        </a:rPr>
                        <a:t>PLWD, their carers and families </a:t>
                      </a:r>
                      <a:r>
                        <a:rPr kumimoji="0" lang="en-GB" sz="800" b="0" i="0" u="none" strike="noStrike" kern="1200" cap="none" spc="0" normalizeH="0" baseline="0" noProof="0" dirty="0">
                          <a:ln>
                            <a:noFill/>
                          </a:ln>
                          <a:solidFill>
                            <a:srgbClr val="000000"/>
                          </a:solidFill>
                          <a:effectLst/>
                          <a:uLnTx/>
                          <a:uFillTx/>
                          <a:latin typeface="Century Gothic"/>
                          <a:ea typeface="+mn-ea"/>
                          <a:cs typeface="+mn-cs"/>
                        </a:rPr>
                        <a:t>will have </a:t>
                      </a:r>
                      <a:r>
                        <a:rPr kumimoji="0" lang="en-GB" sz="800" b="1" i="0" u="none" strike="noStrike" kern="1200" cap="none" spc="0" normalizeH="0" baseline="0" noProof="0" dirty="0">
                          <a:ln>
                            <a:noFill/>
                          </a:ln>
                          <a:solidFill>
                            <a:srgbClr val="000000"/>
                          </a:solidFill>
                          <a:effectLst/>
                          <a:uLnTx/>
                          <a:uFillTx/>
                          <a:latin typeface="Century Gothic"/>
                          <a:ea typeface="+mn-ea"/>
                          <a:cs typeface="+mn-cs"/>
                        </a:rPr>
                        <a:t>support and assistance to engage with appointments</a:t>
                      </a:r>
                      <a:r>
                        <a:rPr kumimoji="0" lang="en-GB" sz="800" b="0" i="0" u="none" strike="noStrike" kern="1200" cap="none" spc="0" normalizeH="0" baseline="0" noProof="0" dirty="0">
                          <a:ln>
                            <a:noFill/>
                          </a:ln>
                          <a:solidFill>
                            <a:srgbClr val="000000"/>
                          </a:solidFill>
                          <a:effectLst/>
                          <a:uLnTx/>
                          <a:uFillTx/>
                          <a:latin typeface="Century Gothic"/>
                          <a:ea typeface="+mn-ea"/>
                          <a:cs typeface="+mn-cs"/>
                        </a:rPr>
                        <a:t>. This will avoid receiving multiple health and social care appointments that can overwhelm, confuse and isolate the person.  Practical streamlining of operational processes will support the service to avoid duplication and maximise opportunities to exercise prudent principles to service delivery. (AWDCPS 18) </a:t>
                      </a:r>
                    </a:p>
                  </a:txBody>
                  <a:tcPr marL="0">
                    <a:lnL w="19050" cap="flat" cmpd="sng" algn="ctr">
                      <a:solidFill>
                        <a:schemeClr val="bg2"/>
                      </a:solidFill>
                      <a:prstDash val="solid"/>
                      <a:round/>
                      <a:headEnd type="none" w="med" len="med"/>
                      <a:tailEnd type="none" w="med" len="med"/>
                    </a:lnL>
                    <a:lnR w="19050" cap="flat" cmpd="sng" algn="ctr">
                      <a:solidFill>
                        <a:schemeClr val="bg2"/>
                      </a:solidFill>
                      <a:prstDash val="solid"/>
                      <a:round/>
                      <a:headEnd type="none" w="med" len="med"/>
                      <a:tailEnd type="none" w="med" len="med"/>
                    </a:lnR>
                    <a:lnT w="19050" cap="flat" cmpd="sng" algn="ctr">
                      <a:solidFill>
                        <a:schemeClr val="bg2"/>
                      </a:solidFill>
                      <a:prstDash val="solid"/>
                      <a:round/>
                      <a:headEnd type="none" w="med" len="med"/>
                      <a:tailEnd type="none" w="med" len="med"/>
                    </a:lnT>
                    <a:lnB w="19050" cap="flat" cmpd="sng" algn="ctr">
                      <a:solidFill>
                        <a:schemeClr val="bg2"/>
                      </a:solidFill>
                      <a:prstDash val="solid"/>
                      <a:round/>
                      <a:headEnd type="none" w="med" len="med"/>
                      <a:tailEnd type="none" w="med" len="med"/>
                    </a:lnB>
                    <a:solidFill>
                      <a:srgbClr val="E9F5DB"/>
                    </a:solidFill>
                  </a:tcPr>
                </a:tc>
                <a:extLst>
                  <a:ext uri="{0D108BD9-81ED-4DB2-BD59-A6C34878D82A}">
                    <a16:rowId xmlns:a16="http://schemas.microsoft.com/office/drawing/2014/main" val="2684384555"/>
                  </a:ext>
                </a:extLst>
              </a:tr>
              <a:tr h="0">
                <a:tc>
                  <a:txBody>
                    <a:bodyPr/>
                    <a:lstStyle/>
                    <a:p>
                      <a:r>
                        <a:rPr lang="en-GB" sz="1000" b="1" i="0" u="none" strike="noStrike" baseline="0">
                          <a:solidFill>
                            <a:srgbClr val="000000"/>
                          </a:solidFill>
                          <a:latin typeface="+mj-lt"/>
                        </a:rPr>
                        <a:t>System wide response</a:t>
                      </a:r>
                    </a:p>
                  </a:txBody>
                  <a:tcPr>
                    <a:lnL w="19050" cap="flat" cmpd="sng" algn="ctr">
                      <a:solidFill>
                        <a:schemeClr val="bg2"/>
                      </a:solidFill>
                      <a:prstDash val="solid"/>
                      <a:round/>
                      <a:headEnd type="none" w="med" len="med"/>
                      <a:tailEnd type="none" w="med" len="med"/>
                    </a:lnL>
                    <a:lnR w="19050" cap="flat" cmpd="sng" algn="ctr">
                      <a:solidFill>
                        <a:schemeClr val="bg2"/>
                      </a:solidFill>
                      <a:prstDash val="solid"/>
                      <a:round/>
                      <a:headEnd type="none" w="med" len="med"/>
                      <a:tailEnd type="none" w="med" len="med"/>
                    </a:lnR>
                    <a:lnT w="19050" cap="flat" cmpd="sng" algn="ctr">
                      <a:solidFill>
                        <a:schemeClr val="bg2"/>
                      </a:solidFill>
                      <a:prstDash val="solid"/>
                      <a:round/>
                      <a:headEnd type="none" w="med" len="med"/>
                      <a:tailEnd type="none" w="med" len="med"/>
                    </a:lnT>
                    <a:lnB w="19050" cap="flat" cmpd="sng" algn="ctr">
                      <a:solidFill>
                        <a:schemeClr val="bg2"/>
                      </a:solidFill>
                      <a:prstDash val="solid"/>
                      <a:round/>
                      <a:headEnd type="none" w="med" len="med"/>
                      <a:tailEnd type="none" w="med" len="med"/>
                    </a:lnB>
                    <a:solidFill>
                      <a:srgbClr val="D4ECBA"/>
                    </a:solidFill>
                  </a:tcPr>
                </a:tc>
                <a:tc>
                  <a: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000" b="1" i="0" u="none" strike="noStrike" kern="1200" cap="none" spc="0" normalizeH="0" baseline="0" noProof="0" dirty="0">
                          <a:ln>
                            <a:noFill/>
                          </a:ln>
                          <a:solidFill>
                            <a:srgbClr val="000000"/>
                          </a:solidFill>
                          <a:effectLst/>
                          <a:uLnTx/>
                          <a:uFillTx/>
                          <a:latin typeface="Century Gothic"/>
                          <a:ea typeface="+mn-ea"/>
                          <a:cs typeface="+mn-cs"/>
                        </a:rPr>
                        <a:t>Support PLWD </a:t>
                      </a:r>
                      <a:r>
                        <a:rPr kumimoji="0" lang="en-GB" sz="1000" b="0" i="0" u="none" strike="noStrike" kern="1200" cap="none" spc="0" normalizeH="0" baseline="0" noProof="0" dirty="0">
                          <a:ln>
                            <a:noFill/>
                          </a:ln>
                          <a:solidFill>
                            <a:srgbClr val="000000"/>
                          </a:solidFill>
                          <a:effectLst/>
                          <a:uLnTx/>
                          <a:uFillTx/>
                          <a:latin typeface="Century Gothic"/>
                          <a:ea typeface="+mn-ea"/>
                          <a:cs typeface="+mn-cs"/>
                        </a:rPr>
                        <a:t>to </a:t>
                      </a:r>
                      <a:r>
                        <a:rPr kumimoji="0" lang="en-GB" sz="1000" b="1" i="0" u="none" strike="noStrike" kern="1200" cap="none" spc="0" normalizeH="0" baseline="0" noProof="0" dirty="0">
                          <a:ln>
                            <a:noFill/>
                          </a:ln>
                          <a:solidFill>
                            <a:srgbClr val="000000"/>
                          </a:solidFill>
                          <a:effectLst/>
                          <a:uLnTx/>
                          <a:uFillTx/>
                          <a:latin typeface="Century Gothic"/>
                          <a:ea typeface="+mn-ea"/>
                          <a:cs typeface="+mn-cs"/>
                        </a:rPr>
                        <a:t>live well; continue</a:t>
                      </a:r>
                      <a:r>
                        <a:rPr kumimoji="0" lang="en-GB" sz="1000" b="0" i="0" u="none" strike="noStrike" kern="1200" cap="none" spc="0" normalizeH="0" baseline="0" noProof="0" dirty="0">
                          <a:ln>
                            <a:noFill/>
                          </a:ln>
                          <a:solidFill>
                            <a:srgbClr val="000000"/>
                          </a:solidFill>
                          <a:effectLst/>
                          <a:uLnTx/>
                          <a:uFillTx/>
                          <a:latin typeface="Century Gothic"/>
                          <a:ea typeface="+mn-ea"/>
                          <a:cs typeface="+mn-cs"/>
                        </a:rPr>
                        <a:t> with implementing the </a:t>
                      </a:r>
                      <a:r>
                        <a:rPr kumimoji="0" lang="en-GB" sz="1000" b="1" i="0" u="none" strike="noStrike" kern="1200" cap="none" spc="0" normalizeH="0" baseline="0" noProof="0" dirty="0">
                          <a:ln>
                            <a:noFill/>
                          </a:ln>
                          <a:solidFill>
                            <a:srgbClr val="000000"/>
                          </a:solidFill>
                          <a:effectLst/>
                          <a:uLnTx/>
                          <a:uFillTx/>
                          <a:latin typeface="Century Gothic"/>
                          <a:ea typeface="+mn-ea"/>
                          <a:cs typeface="+mn-cs"/>
                        </a:rPr>
                        <a:t>Journey Through Dementia OT programme </a:t>
                      </a:r>
                      <a:r>
                        <a:rPr kumimoji="0" lang="en-GB" sz="1000" b="0" i="0" u="none" strike="noStrike" kern="1200" cap="none" spc="0" normalizeH="0" baseline="0" noProof="0" dirty="0">
                          <a:ln>
                            <a:noFill/>
                          </a:ln>
                          <a:solidFill>
                            <a:srgbClr val="000000"/>
                          </a:solidFill>
                          <a:effectLst/>
                          <a:uLnTx/>
                          <a:uFillTx/>
                          <a:latin typeface="Century Gothic"/>
                          <a:ea typeface="+mn-ea"/>
                          <a:cs typeface="+mn-cs"/>
                        </a:rPr>
                        <a:t>which includes implementing </a:t>
                      </a:r>
                      <a:r>
                        <a:rPr kumimoji="0" lang="en-GB" sz="1000" b="1" i="0" u="none" strike="noStrike" kern="1200" cap="none" spc="0" normalizeH="0" baseline="0" noProof="0" dirty="0">
                          <a:ln>
                            <a:noFill/>
                          </a:ln>
                          <a:solidFill>
                            <a:srgbClr val="000000"/>
                          </a:solidFill>
                          <a:effectLst/>
                          <a:uLnTx/>
                          <a:uFillTx/>
                          <a:latin typeface="Century Gothic"/>
                          <a:ea typeface="+mn-ea"/>
                          <a:cs typeface="+mn-cs"/>
                        </a:rPr>
                        <a:t>‘dementia-friendly design principles’ within peoples own environments </a:t>
                      </a:r>
                      <a:r>
                        <a:rPr kumimoji="0" lang="en-GB" sz="1000" b="0" i="0" u="none" strike="noStrike" kern="1200" cap="none" spc="0" normalizeH="0" baseline="0" noProof="0" dirty="0">
                          <a:ln>
                            <a:noFill/>
                          </a:ln>
                          <a:solidFill>
                            <a:srgbClr val="000000"/>
                          </a:solidFill>
                          <a:effectLst/>
                          <a:uLnTx/>
                          <a:uFillTx/>
                          <a:latin typeface="Century Gothic"/>
                          <a:ea typeface="+mn-ea"/>
                          <a:cs typeface="+mn-cs"/>
                        </a:rPr>
                        <a:t>and </a:t>
                      </a:r>
                      <a:r>
                        <a:rPr kumimoji="0" lang="en-GB" sz="1000" b="1" i="0" u="none" strike="noStrike" kern="1200" cap="none" spc="0" normalizeH="0" baseline="0" noProof="0" dirty="0">
                          <a:ln>
                            <a:noFill/>
                          </a:ln>
                          <a:solidFill>
                            <a:srgbClr val="000000"/>
                          </a:solidFill>
                          <a:effectLst/>
                          <a:uLnTx/>
                          <a:uFillTx/>
                          <a:latin typeface="Century Gothic"/>
                          <a:ea typeface="+mn-ea"/>
                          <a:cs typeface="+mn-cs"/>
                        </a:rPr>
                        <a:t>any new building or service</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000" b="0" i="0" u="none" strike="noStrike" kern="1200" cap="none" spc="0" normalizeH="0" baseline="0" noProof="0" dirty="0">
                          <a:ln>
                            <a:noFill/>
                          </a:ln>
                          <a:solidFill>
                            <a:srgbClr val="000000"/>
                          </a:solidFill>
                          <a:effectLst/>
                          <a:uLnTx/>
                          <a:uFillTx/>
                          <a:latin typeface="Century Gothic"/>
                          <a:ea typeface="+mn-ea"/>
                          <a:cs typeface="+mn-cs"/>
                        </a:rPr>
                        <a:t>Ensure </a:t>
                      </a:r>
                      <a:r>
                        <a:rPr kumimoji="0" lang="en-GB" sz="1000" b="1" i="0" u="none" strike="noStrike" kern="1200" cap="none" spc="0" normalizeH="0" baseline="0" noProof="0" dirty="0">
                          <a:ln>
                            <a:noFill/>
                          </a:ln>
                          <a:solidFill>
                            <a:srgbClr val="000000"/>
                          </a:solidFill>
                          <a:effectLst/>
                          <a:uLnTx/>
                          <a:uFillTx/>
                          <a:latin typeface="Century Gothic"/>
                          <a:ea typeface="+mn-ea"/>
                          <a:cs typeface="+mn-cs"/>
                        </a:rPr>
                        <a:t>employers assess </a:t>
                      </a:r>
                      <a:r>
                        <a:rPr kumimoji="0" lang="en-GB" sz="1000" b="0" i="0" u="none" strike="noStrike" kern="1200" cap="none" spc="0" normalizeH="0" baseline="0" noProof="0" dirty="0">
                          <a:ln>
                            <a:noFill/>
                          </a:ln>
                          <a:solidFill>
                            <a:srgbClr val="000000"/>
                          </a:solidFill>
                          <a:effectLst/>
                          <a:uLnTx/>
                          <a:uFillTx/>
                          <a:latin typeface="Century Gothic"/>
                          <a:ea typeface="+mn-ea"/>
                          <a:cs typeface="+mn-cs"/>
                        </a:rPr>
                        <a:t>for and </a:t>
                      </a:r>
                      <a:r>
                        <a:rPr kumimoji="0" lang="en-GB" sz="1000" b="1" i="0" u="none" strike="noStrike" kern="1200" cap="none" spc="0" normalizeH="0" baseline="0" noProof="0" dirty="0">
                          <a:ln>
                            <a:noFill/>
                          </a:ln>
                          <a:solidFill>
                            <a:srgbClr val="000000"/>
                          </a:solidFill>
                          <a:effectLst/>
                          <a:uLnTx/>
                          <a:uFillTx/>
                          <a:latin typeface="Century Gothic"/>
                          <a:ea typeface="+mn-ea"/>
                          <a:cs typeface="+mn-cs"/>
                        </a:rPr>
                        <a:t>implement reasonable adjustments </a:t>
                      </a:r>
                      <a:r>
                        <a:rPr kumimoji="0" lang="en-GB" sz="1000" b="0" i="0" u="none" strike="noStrike" kern="1200" cap="none" spc="0" normalizeH="0" baseline="0" noProof="0" dirty="0">
                          <a:ln>
                            <a:noFill/>
                          </a:ln>
                          <a:solidFill>
                            <a:srgbClr val="000000"/>
                          </a:solidFill>
                          <a:effectLst/>
                          <a:uLnTx/>
                          <a:uFillTx/>
                          <a:latin typeface="Century Gothic"/>
                          <a:ea typeface="+mn-ea"/>
                          <a:cs typeface="+mn-cs"/>
                        </a:rPr>
                        <a:t>to enable the </a:t>
                      </a:r>
                      <a:r>
                        <a:rPr kumimoji="0" lang="en-GB" sz="1000" b="1" i="0" u="none" strike="noStrike" kern="1200" cap="none" spc="0" normalizeH="0" baseline="0" noProof="0" dirty="0">
                          <a:ln>
                            <a:noFill/>
                          </a:ln>
                          <a:solidFill>
                            <a:srgbClr val="000000"/>
                          </a:solidFill>
                          <a:effectLst/>
                          <a:uLnTx/>
                          <a:uFillTx/>
                          <a:latin typeface="Century Gothic"/>
                          <a:ea typeface="+mn-ea"/>
                          <a:cs typeface="+mn-cs"/>
                        </a:rPr>
                        <a:t>PLWD to work</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000" b="1" i="0" u="none" strike="noStrike" kern="1200" cap="none" spc="0" normalizeH="0" baseline="0" noProof="0" dirty="0">
                          <a:ln>
                            <a:noFill/>
                          </a:ln>
                          <a:solidFill>
                            <a:srgbClr val="000000"/>
                          </a:solidFill>
                          <a:effectLst/>
                          <a:uLnTx/>
                          <a:uFillTx/>
                          <a:latin typeface="Century Gothic"/>
                          <a:ea typeface="+mn-ea"/>
                          <a:cs typeface="+mn-cs"/>
                        </a:rPr>
                        <a:t>Regardless of diagnosis, Dementia wellbeing connector </a:t>
                      </a:r>
                      <a:r>
                        <a:rPr kumimoji="0" lang="en-GB" sz="1000" b="0" i="0" u="none" strike="noStrike" kern="1200" cap="none" spc="0" normalizeH="0" baseline="0" noProof="0" dirty="0">
                          <a:ln>
                            <a:noFill/>
                          </a:ln>
                          <a:solidFill>
                            <a:srgbClr val="000000"/>
                          </a:solidFill>
                          <a:effectLst/>
                          <a:uLnTx/>
                          <a:uFillTx/>
                          <a:latin typeface="Century Gothic"/>
                          <a:ea typeface="+mn-ea"/>
                          <a:cs typeface="+mn-cs"/>
                        </a:rPr>
                        <a:t>role to act as the </a:t>
                      </a:r>
                      <a:r>
                        <a:rPr kumimoji="0" lang="en-GB" sz="1000" b="1" i="0" u="none" strike="noStrike" kern="1200" cap="none" spc="0" normalizeH="0" baseline="0" noProof="0" dirty="0">
                          <a:ln>
                            <a:noFill/>
                          </a:ln>
                          <a:solidFill>
                            <a:srgbClr val="000000"/>
                          </a:solidFill>
                          <a:effectLst/>
                          <a:uLnTx/>
                          <a:uFillTx/>
                          <a:latin typeface="Century Gothic"/>
                          <a:ea typeface="+mn-ea"/>
                          <a:cs typeface="+mn-cs"/>
                        </a:rPr>
                        <a:t>co-ordinator</a:t>
                      </a:r>
                      <a:r>
                        <a:rPr kumimoji="0" lang="en-GB" sz="1000" b="0" i="0" u="none" strike="noStrike" kern="1200" cap="none" spc="0" normalizeH="0" baseline="0" noProof="0" dirty="0">
                          <a:ln>
                            <a:noFill/>
                          </a:ln>
                          <a:solidFill>
                            <a:srgbClr val="000000"/>
                          </a:solidFill>
                          <a:effectLst/>
                          <a:uLnTx/>
                          <a:uFillTx/>
                          <a:latin typeface="Century Gothic"/>
                          <a:ea typeface="+mn-ea"/>
                          <a:cs typeface="+mn-cs"/>
                        </a:rPr>
                        <a:t> for the </a:t>
                      </a:r>
                      <a:r>
                        <a:rPr kumimoji="0" lang="en-GB" sz="1000" b="1" i="0" u="none" strike="noStrike" kern="1200" cap="none" spc="0" normalizeH="0" baseline="0" noProof="0" dirty="0">
                          <a:ln>
                            <a:noFill/>
                          </a:ln>
                          <a:solidFill>
                            <a:srgbClr val="000000"/>
                          </a:solidFill>
                          <a:effectLst/>
                          <a:uLnTx/>
                          <a:uFillTx/>
                          <a:latin typeface="Century Gothic"/>
                          <a:ea typeface="+mn-ea"/>
                          <a:cs typeface="+mn-cs"/>
                        </a:rPr>
                        <a:t>PLWD reducing</a:t>
                      </a:r>
                      <a:r>
                        <a:rPr kumimoji="0" lang="en-GB" sz="1000" b="0" i="0" u="none" strike="noStrike" kern="1200" cap="none" spc="0" normalizeH="0" baseline="0" noProof="0" dirty="0">
                          <a:ln>
                            <a:noFill/>
                          </a:ln>
                          <a:solidFill>
                            <a:srgbClr val="000000"/>
                          </a:solidFill>
                          <a:effectLst/>
                          <a:uLnTx/>
                          <a:uFillTx/>
                          <a:latin typeface="Century Gothic"/>
                          <a:ea typeface="+mn-ea"/>
                          <a:cs typeface="+mn-cs"/>
                        </a:rPr>
                        <a:t> the </a:t>
                      </a:r>
                      <a:r>
                        <a:rPr kumimoji="0" lang="en-GB" sz="1000" b="1" i="0" u="none" strike="noStrike" kern="1200" cap="none" spc="0" normalizeH="0" baseline="0" noProof="0" dirty="0">
                          <a:ln>
                            <a:noFill/>
                          </a:ln>
                          <a:solidFill>
                            <a:srgbClr val="000000"/>
                          </a:solidFill>
                          <a:effectLst/>
                          <a:uLnTx/>
                          <a:uFillTx/>
                          <a:latin typeface="Century Gothic"/>
                          <a:ea typeface="+mn-ea"/>
                          <a:cs typeface="+mn-cs"/>
                        </a:rPr>
                        <a:t>likelihood</a:t>
                      </a:r>
                      <a:r>
                        <a:rPr kumimoji="0" lang="en-GB" sz="1000" b="0" i="0" u="none" strike="noStrike" kern="1200" cap="none" spc="0" normalizeH="0" baseline="0" noProof="0" dirty="0">
                          <a:ln>
                            <a:noFill/>
                          </a:ln>
                          <a:solidFill>
                            <a:srgbClr val="000000"/>
                          </a:solidFill>
                          <a:effectLst/>
                          <a:uLnTx/>
                          <a:uFillTx/>
                          <a:latin typeface="Century Gothic"/>
                          <a:ea typeface="+mn-ea"/>
                          <a:cs typeface="+mn-cs"/>
                        </a:rPr>
                        <a:t> of </a:t>
                      </a:r>
                      <a:r>
                        <a:rPr kumimoji="0" lang="en-GB" sz="1000" b="1" i="0" u="none" strike="noStrike" kern="1200" cap="none" spc="0" normalizeH="0" baseline="0" noProof="0" dirty="0">
                          <a:ln>
                            <a:noFill/>
                          </a:ln>
                          <a:solidFill>
                            <a:srgbClr val="000000"/>
                          </a:solidFill>
                          <a:effectLst/>
                          <a:uLnTx/>
                          <a:uFillTx/>
                          <a:latin typeface="Century Gothic"/>
                          <a:ea typeface="+mn-ea"/>
                          <a:cs typeface="+mn-cs"/>
                        </a:rPr>
                        <a:t>them or their carer having to repeat their story</a:t>
                      </a:r>
                      <a:r>
                        <a:rPr kumimoji="0" lang="en-GB" sz="1000" b="0" i="0" u="none" strike="noStrike" kern="1200" cap="none" spc="0" normalizeH="0" baseline="0" noProof="0" dirty="0">
                          <a:ln>
                            <a:noFill/>
                          </a:ln>
                          <a:solidFill>
                            <a:srgbClr val="000000"/>
                          </a:solidFill>
                          <a:effectLst/>
                          <a:uLnTx/>
                          <a:uFillTx/>
                          <a:latin typeface="Century Gothic"/>
                          <a:ea typeface="+mn-ea"/>
                          <a:cs typeface="+mn-cs"/>
                        </a:rPr>
                        <a:t> or to be accountable for relaying information between services – </a:t>
                      </a:r>
                      <a:r>
                        <a:rPr kumimoji="0" lang="en-GB" sz="1000" b="1" i="0" u="none" strike="noStrike" kern="1200" cap="none" spc="0" normalizeH="0" baseline="0" noProof="0" dirty="0">
                          <a:ln>
                            <a:noFill/>
                          </a:ln>
                          <a:solidFill>
                            <a:srgbClr val="000000"/>
                          </a:solidFill>
                          <a:effectLst/>
                          <a:uLnTx/>
                          <a:uFillTx/>
                          <a:latin typeface="Century Gothic"/>
                          <a:ea typeface="+mn-ea"/>
                          <a:cs typeface="+mn-cs"/>
                        </a:rPr>
                        <a:t>capturing the essence of who the person was </a:t>
                      </a:r>
                      <a:r>
                        <a:rPr kumimoji="0" lang="en-GB" sz="1000" b="0" i="0" u="none" strike="noStrike" kern="1200" cap="none" spc="0" normalizeH="0" baseline="0" noProof="0" dirty="0">
                          <a:ln>
                            <a:noFill/>
                          </a:ln>
                          <a:solidFill>
                            <a:srgbClr val="000000"/>
                          </a:solidFill>
                          <a:effectLst/>
                          <a:uLnTx/>
                          <a:uFillTx/>
                          <a:latin typeface="Century Gothic"/>
                          <a:ea typeface="+mn-ea"/>
                          <a:cs typeface="+mn-cs"/>
                        </a:rPr>
                        <a:t>- explore using the patient knows best APP</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000" b="1" i="0" u="none" strike="noStrike" kern="1200" cap="none" spc="0" normalizeH="0" baseline="0" noProof="0" dirty="0">
                          <a:ln>
                            <a:noFill/>
                          </a:ln>
                          <a:solidFill>
                            <a:srgbClr val="000000"/>
                          </a:solidFill>
                          <a:effectLst/>
                          <a:uLnTx/>
                          <a:uFillTx/>
                          <a:latin typeface="Century Gothic"/>
                          <a:ea typeface="+mn-ea"/>
                          <a:cs typeface="+mn-cs"/>
                        </a:rPr>
                        <a:t>Review</a:t>
                      </a:r>
                      <a:r>
                        <a:rPr kumimoji="0" lang="en-GB" sz="1000" b="0" i="0" u="none" strike="noStrike" kern="1200" cap="none" spc="0" normalizeH="0" baseline="0" noProof="0" dirty="0">
                          <a:ln>
                            <a:noFill/>
                          </a:ln>
                          <a:solidFill>
                            <a:srgbClr val="000000"/>
                          </a:solidFill>
                          <a:effectLst/>
                          <a:uLnTx/>
                          <a:uFillTx/>
                          <a:latin typeface="Century Gothic"/>
                          <a:ea typeface="+mn-ea"/>
                          <a:cs typeface="+mn-cs"/>
                        </a:rPr>
                        <a:t> </a:t>
                      </a:r>
                      <a:r>
                        <a:rPr kumimoji="0" lang="en-GB" sz="1000" b="1" i="0" u="sng" strike="noStrike" kern="1200" cap="none" spc="0" normalizeH="0" baseline="0" noProof="0" dirty="0">
                          <a:ln>
                            <a:noFill/>
                          </a:ln>
                          <a:solidFill>
                            <a:srgbClr val="000000"/>
                          </a:solidFill>
                          <a:effectLst/>
                          <a:uLnTx/>
                          <a:uFillTx/>
                          <a:latin typeface="Century Gothic"/>
                          <a:ea typeface="+mn-ea"/>
                          <a:cs typeface="+mn-cs"/>
                        </a:rPr>
                        <a:t>ALL</a:t>
                      </a:r>
                      <a:r>
                        <a:rPr kumimoji="0" lang="en-GB" sz="1000" b="1" i="0" u="none" strike="noStrike" kern="1200" cap="none" spc="0" normalizeH="0" baseline="0" noProof="0" dirty="0">
                          <a:ln>
                            <a:noFill/>
                          </a:ln>
                          <a:solidFill>
                            <a:srgbClr val="000000"/>
                          </a:solidFill>
                          <a:effectLst/>
                          <a:uLnTx/>
                          <a:uFillTx/>
                          <a:latin typeface="Century Gothic"/>
                          <a:ea typeface="+mn-ea"/>
                          <a:cs typeface="+mn-cs"/>
                        </a:rPr>
                        <a:t> initiatives currently funded </a:t>
                      </a:r>
                      <a:r>
                        <a:rPr kumimoji="0" lang="en-GB" sz="1000" b="0" i="0" u="none" strike="noStrike" kern="1200" cap="none" spc="0" normalizeH="0" baseline="0" noProof="0" dirty="0">
                          <a:ln>
                            <a:noFill/>
                          </a:ln>
                          <a:solidFill>
                            <a:srgbClr val="000000"/>
                          </a:solidFill>
                          <a:effectLst/>
                          <a:uLnTx/>
                          <a:uFillTx/>
                          <a:latin typeface="Century Gothic"/>
                          <a:ea typeface="+mn-ea"/>
                          <a:cs typeface="+mn-cs"/>
                        </a:rPr>
                        <a:t>by the </a:t>
                      </a:r>
                      <a:r>
                        <a:rPr kumimoji="0" lang="en-GB" sz="1000" b="1" i="0" u="none" strike="noStrike" kern="1200" cap="none" spc="0" normalizeH="0" baseline="0" noProof="0" dirty="0">
                          <a:ln>
                            <a:noFill/>
                          </a:ln>
                          <a:solidFill>
                            <a:srgbClr val="000000"/>
                          </a:solidFill>
                          <a:effectLst/>
                          <a:uLnTx/>
                          <a:uFillTx/>
                          <a:latin typeface="Century Gothic"/>
                          <a:ea typeface="+mn-ea"/>
                          <a:cs typeface="+mn-cs"/>
                        </a:rPr>
                        <a:t>Regional Integrated Fund, evidencing outcomes, align funding </a:t>
                      </a:r>
                      <a:r>
                        <a:rPr kumimoji="0" lang="en-GB" sz="1000" b="0" i="0" u="none" strike="noStrike" kern="1200" cap="none" spc="0" normalizeH="0" baseline="0" noProof="0" dirty="0">
                          <a:ln>
                            <a:noFill/>
                          </a:ln>
                          <a:solidFill>
                            <a:srgbClr val="000000"/>
                          </a:solidFill>
                          <a:effectLst/>
                          <a:uLnTx/>
                          <a:uFillTx/>
                          <a:latin typeface="Century Gothic"/>
                          <a:ea typeface="+mn-ea"/>
                          <a:cs typeface="+mn-cs"/>
                        </a:rPr>
                        <a:t>to </a:t>
                      </a:r>
                      <a:r>
                        <a:rPr kumimoji="0" lang="en-GB" sz="1000" b="1" i="0" u="none" strike="noStrike" kern="1200" cap="none" spc="0" normalizeH="0" baseline="0" noProof="0" dirty="0">
                          <a:ln>
                            <a:noFill/>
                          </a:ln>
                          <a:solidFill>
                            <a:srgbClr val="000000"/>
                          </a:solidFill>
                          <a:effectLst/>
                          <a:uLnTx/>
                          <a:uFillTx/>
                          <a:latin typeface="Century Gothic"/>
                          <a:ea typeface="+mn-ea"/>
                          <a:cs typeface="+mn-cs"/>
                        </a:rPr>
                        <a:t>implement</a:t>
                      </a:r>
                      <a:r>
                        <a:rPr kumimoji="0" lang="en-GB" sz="1000" b="0" i="0" u="none" strike="noStrike" kern="1200" cap="none" spc="0" normalizeH="0" baseline="0" noProof="0" dirty="0">
                          <a:ln>
                            <a:noFill/>
                          </a:ln>
                          <a:solidFill>
                            <a:srgbClr val="000000"/>
                          </a:solidFill>
                          <a:effectLst/>
                          <a:uLnTx/>
                          <a:uFillTx/>
                          <a:latin typeface="Century Gothic"/>
                          <a:ea typeface="+mn-ea"/>
                          <a:cs typeface="+mn-cs"/>
                        </a:rPr>
                        <a:t> strategic </a:t>
                      </a:r>
                      <a:r>
                        <a:rPr kumimoji="0" lang="en-GB" sz="1000" b="1" i="0" u="none" strike="noStrike" kern="1200" cap="none" spc="0" normalizeH="0" baseline="0" noProof="0" dirty="0">
                          <a:ln>
                            <a:noFill/>
                          </a:ln>
                          <a:solidFill>
                            <a:srgbClr val="000000"/>
                          </a:solidFill>
                          <a:effectLst/>
                          <a:uLnTx/>
                          <a:uFillTx/>
                          <a:latin typeface="Century Gothic"/>
                          <a:ea typeface="+mn-ea"/>
                          <a:cs typeface="+mn-cs"/>
                        </a:rPr>
                        <a:t>priorities, ensure any new way of working is fully resourced</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000" b="0" i="0" u="none" strike="noStrike" kern="1200" cap="none" spc="0" normalizeH="0" baseline="0" noProof="0" dirty="0">
                          <a:ln>
                            <a:noFill/>
                          </a:ln>
                          <a:solidFill>
                            <a:srgbClr val="000000"/>
                          </a:solidFill>
                          <a:effectLst/>
                          <a:uLnTx/>
                          <a:uFillTx/>
                          <a:latin typeface="Century Gothic"/>
                          <a:ea typeface="+mn-ea"/>
                          <a:cs typeface="+mn-cs"/>
                        </a:rPr>
                        <a:t>Consider whether </a:t>
                      </a:r>
                      <a:r>
                        <a:rPr kumimoji="0" lang="en-GB" sz="1000" b="1" i="0" u="none" strike="noStrike" kern="1200" cap="none" spc="0" normalizeH="0" baseline="0" noProof="0" dirty="0">
                          <a:ln>
                            <a:noFill/>
                          </a:ln>
                          <a:solidFill>
                            <a:srgbClr val="000000"/>
                          </a:solidFill>
                          <a:effectLst/>
                          <a:uLnTx/>
                          <a:uFillTx/>
                          <a:latin typeface="Century Gothic"/>
                          <a:ea typeface="+mn-ea"/>
                          <a:cs typeface="+mn-cs"/>
                        </a:rPr>
                        <a:t>social workers </a:t>
                      </a:r>
                      <a:r>
                        <a:rPr kumimoji="0" lang="en-GB" sz="1000" b="0" i="0" u="none" strike="noStrike" kern="1200" cap="none" spc="0" normalizeH="0" baseline="0" noProof="0" dirty="0">
                          <a:ln>
                            <a:noFill/>
                          </a:ln>
                          <a:solidFill>
                            <a:srgbClr val="000000"/>
                          </a:solidFill>
                          <a:effectLst/>
                          <a:uLnTx/>
                          <a:uFillTx/>
                          <a:latin typeface="Century Gothic"/>
                          <a:ea typeface="+mn-ea"/>
                          <a:cs typeface="+mn-cs"/>
                        </a:rPr>
                        <a:t>from </a:t>
                      </a:r>
                      <a:r>
                        <a:rPr kumimoji="0" lang="en-GB" sz="1000" b="1" i="0" u="none" strike="noStrike" kern="1200" cap="none" spc="0" normalizeH="0" baseline="0" noProof="0" dirty="0">
                          <a:ln>
                            <a:noFill/>
                          </a:ln>
                          <a:solidFill>
                            <a:srgbClr val="000000"/>
                          </a:solidFill>
                          <a:effectLst/>
                          <a:uLnTx/>
                          <a:uFillTx/>
                          <a:latin typeface="Century Gothic"/>
                          <a:ea typeface="+mn-ea"/>
                          <a:cs typeface="+mn-cs"/>
                        </a:rPr>
                        <a:t>each county </a:t>
                      </a:r>
                      <a:r>
                        <a:rPr kumimoji="0" lang="en-GB" sz="1000" b="0" i="0" u="none" strike="noStrike" kern="1200" cap="none" spc="0" normalizeH="0" baseline="0" noProof="0" dirty="0">
                          <a:ln>
                            <a:noFill/>
                          </a:ln>
                          <a:solidFill>
                            <a:srgbClr val="000000"/>
                          </a:solidFill>
                          <a:effectLst/>
                          <a:uLnTx/>
                          <a:uFillTx/>
                          <a:latin typeface="Century Gothic"/>
                          <a:ea typeface="+mn-ea"/>
                          <a:cs typeface="+mn-cs"/>
                        </a:rPr>
                        <a:t>and </a:t>
                      </a:r>
                      <a:r>
                        <a:rPr kumimoji="0" lang="en-GB" sz="1000" b="1" i="0" u="none" strike="noStrike" kern="1200" cap="none" spc="0" normalizeH="0" baseline="0" noProof="0" dirty="0">
                          <a:ln>
                            <a:noFill/>
                          </a:ln>
                          <a:solidFill>
                            <a:srgbClr val="000000"/>
                          </a:solidFill>
                          <a:effectLst/>
                          <a:uLnTx/>
                          <a:uFillTx/>
                          <a:latin typeface="Century Gothic"/>
                          <a:ea typeface="+mn-ea"/>
                          <a:cs typeface="+mn-cs"/>
                        </a:rPr>
                        <a:t>3</a:t>
                      </a:r>
                      <a:r>
                        <a:rPr kumimoji="0" lang="en-GB" sz="1000" b="1" i="0" u="none" strike="noStrike" kern="1200" cap="none" spc="0" normalizeH="0" baseline="30000" noProof="0" dirty="0">
                          <a:ln>
                            <a:noFill/>
                          </a:ln>
                          <a:solidFill>
                            <a:srgbClr val="000000"/>
                          </a:solidFill>
                          <a:effectLst/>
                          <a:uLnTx/>
                          <a:uFillTx/>
                          <a:latin typeface="Century Gothic"/>
                          <a:ea typeface="+mn-ea"/>
                          <a:cs typeface="+mn-cs"/>
                        </a:rPr>
                        <a:t>rd</a:t>
                      </a:r>
                      <a:r>
                        <a:rPr kumimoji="0" lang="en-GB" sz="1000" b="1" i="0" u="none" strike="noStrike" kern="1200" cap="none" spc="0" normalizeH="0" baseline="0" noProof="0" dirty="0">
                          <a:ln>
                            <a:noFill/>
                          </a:ln>
                          <a:solidFill>
                            <a:srgbClr val="000000"/>
                          </a:solidFill>
                          <a:effectLst/>
                          <a:uLnTx/>
                          <a:uFillTx/>
                          <a:latin typeface="Century Gothic"/>
                          <a:ea typeface="+mn-ea"/>
                          <a:cs typeface="+mn-cs"/>
                        </a:rPr>
                        <a:t> sector colleagues </a:t>
                      </a:r>
                      <a:r>
                        <a:rPr kumimoji="0" lang="en-GB" sz="1000" b="0" i="0" u="none" strike="noStrike" kern="1200" cap="none" spc="0" normalizeH="0" baseline="0" noProof="0" dirty="0">
                          <a:ln>
                            <a:noFill/>
                          </a:ln>
                          <a:solidFill>
                            <a:srgbClr val="000000"/>
                          </a:solidFill>
                          <a:effectLst/>
                          <a:uLnTx/>
                          <a:uFillTx/>
                          <a:latin typeface="Century Gothic"/>
                          <a:ea typeface="+mn-ea"/>
                          <a:cs typeface="+mn-cs"/>
                        </a:rPr>
                        <a:t>could </a:t>
                      </a:r>
                      <a:r>
                        <a:rPr kumimoji="0" lang="en-GB" sz="1000" b="1" i="0" u="none" strike="noStrike" kern="1200" cap="none" spc="0" normalizeH="0" baseline="0" noProof="0" dirty="0">
                          <a:ln>
                            <a:noFill/>
                          </a:ln>
                          <a:solidFill>
                            <a:srgbClr val="000000"/>
                          </a:solidFill>
                          <a:effectLst/>
                          <a:uLnTx/>
                          <a:uFillTx/>
                          <a:latin typeface="Century Gothic"/>
                          <a:ea typeface="+mn-ea"/>
                          <a:cs typeface="+mn-cs"/>
                        </a:rPr>
                        <a:t>become part </a:t>
                      </a:r>
                      <a:r>
                        <a:rPr kumimoji="0" lang="en-GB" sz="1000" b="0" i="0" u="none" strike="noStrike" kern="1200" cap="none" spc="0" normalizeH="0" baseline="0" noProof="0" dirty="0">
                          <a:ln>
                            <a:noFill/>
                          </a:ln>
                          <a:solidFill>
                            <a:srgbClr val="000000"/>
                          </a:solidFill>
                          <a:effectLst/>
                          <a:uLnTx/>
                          <a:uFillTx/>
                          <a:latin typeface="Century Gothic"/>
                          <a:ea typeface="+mn-ea"/>
                          <a:cs typeface="+mn-cs"/>
                        </a:rPr>
                        <a:t>of the </a:t>
                      </a:r>
                      <a:r>
                        <a:rPr kumimoji="0" lang="en-GB" sz="1000" b="1" i="0" u="none" strike="noStrike" kern="1200" cap="none" spc="0" normalizeH="0" baseline="0" noProof="0" dirty="0">
                          <a:ln>
                            <a:noFill/>
                          </a:ln>
                          <a:solidFill>
                            <a:srgbClr val="000000"/>
                          </a:solidFill>
                          <a:effectLst/>
                          <a:uLnTx/>
                          <a:uFillTx/>
                          <a:latin typeface="Century Gothic"/>
                          <a:ea typeface="+mn-ea"/>
                          <a:cs typeface="+mn-cs"/>
                        </a:rPr>
                        <a:t>regional dementia wellbeing community team</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000" b="1" i="0" u="none" strike="noStrike" kern="1200" cap="none" spc="0" normalizeH="0" baseline="0" noProof="0" dirty="0">
                          <a:ln>
                            <a:noFill/>
                          </a:ln>
                          <a:solidFill>
                            <a:srgbClr val="000000"/>
                          </a:solidFill>
                          <a:effectLst/>
                          <a:uLnTx/>
                          <a:uFillTx/>
                          <a:latin typeface="Century Gothic"/>
                          <a:ea typeface="+mn-ea"/>
                          <a:cs typeface="+mn-cs"/>
                        </a:rPr>
                        <a:t>Review community activities </a:t>
                      </a:r>
                      <a:r>
                        <a:rPr kumimoji="0" lang="en-GB" sz="1000" b="0" i="0" u="none" strike="noStrike" kern="1200" cap="none" spc="0" normalizeH="0" baseline="0" noProof="0" dirty="0">
                          <a:ln>
                            <a:noFill/>
                          </a:ln>
                          <a:solidFill>
                            <a:srgbClr val="000000"/>
                          </a:solidFill>
                          <a:effectLst/>
                          <a:uLnTx/>
                          <a:uFillTx/>
                          <a:latin typeface="Century Gothic"/>
                          <a:ea typeface="+mn-ea"/>
                          <a:cs typeface="+mn-cs"/>
                        </a:rPr>
                        <a:t>available </a:t>
                      </a:r>
                      <a:r>
                        <a:rPr kumimoji="0" lang="en-GB" sz="1000" b="1" i="0" u="none" strike="noStrike" kern="1200" cap="none" spc="0" normalizeH="0" baseline="0" noProof="0" dirty="0">
                          <a:ln>
                            <a:noFill/>
                          </a:ln>
                          <a:solidFill>
                            <a:srgbClr val="000000"/>
                          </a:solidFill>
                          <a:effectLst/>
                          <a:uLnTx/>
                          <a:uFillTx/>
                          <a:latin typeface="Century Gothic"/>
                          <a:ea typeface="+mn-ea"/>
                          <a:cs typeface="+mn-cs"/>
                        </a:rPr>
                        <a:t>across</a:t>
                      </a:r>
                      <a:r>
                        <a:rPr kumimoji="0" lang="en-GB" sz="1000" b="0" i="0" u="none" strike="noStrike" kern="1200" cap="none" spc="0" normalizeH="0" baseline="0" noProof="0" dirty="0">
                          <a:ln>
                            <a:noFill/>
                          </a:ln>
                          <a:solidFill>
                            <a:srgbClr val="000000"/>
                          </a:solidFill>
                          <a:effectLst/>
                          <a:uLnTx/>
                          <a:uFillTx/>
                          <a:latin typeface="Century Gothic"/>
                          <a:ea typeface="+mn-ea"/>
                          <a:cs typeface="+mn-cs"/>
                        </a:rPr>
                        <a:t> the </a:t>
                      </a:r>
                      <a:r>
                        <a:rPr kumimoji="0" lang="en-GB" sz="1000" b="1" i="0" u="none" strike="noStrike" kern="1200" cap="none" spc="0" normalizeH="0" baseline="0" noProof="0" dirty="0">
                          <a:ln>
                            <a:noFill/>
                          </a:ln>
                          <a:solidFill>
                            <a:srgbClr val="000000"/>
                          </a:solidFill>
                          <a:effectLst/>
                          <a:uLnTx/>
                          <a:uFillTx/>
                          <a:latin typeface="Century Gothic"/>
                          <a:ea typeface="+mn-ea"/>
                          <a:cs typeface="+mn-cs"/>
                        </a:rPr>
                        <a:t>region </a:t>
                      </a:r>
                      <a:r>
                        <a:rPr kumimoji="0" lang="en-GB" sz="1000" b="0" i="0" u="none" strike="noStrike" kern="1200" cap="none" spc="0" normalizeH="0" baseline="0" noProof="0" dirty="0">
                          <a:ln>
                            <a:noFill/>
                          </a:ln>
                          <a:solidFill>
                            <a:srgbClr val="000000"/>
                          </a:solidFill>
                          <a:effectLst/>
                          <a:uLnTx/>
                          <a:uFillTx/>
                          <a:latin typeface="Century Gothic"/>
                          <a:ea typeface="+mn-ea"/>
                          <a:cs typeface="+mn-cs"/>
                        </a:rPr>
                        <a:t>for PLWD and support activities for carers.  </a:t>
                      </a:r>
                      <a:r>
                        <a:rPr kumimoji="0" lang="en-GB" sz="1000" b="1" i="0" u="none" strike="noStrike" kern="1200" cap="none" spc="0" normalizeH="0" baseline="0" noProof="0" dirty="0">
                          <a:ln>
                            <a:noFill/>
                          </a:ln>
                          <a:solidFill>
                            <a:srgbClr val="000000"/>
                          </a:solidFill>
                          <a:effectLst/>
                          <a:uLnTx/>
                          <a:uFillTx/>
                          <a:latin typeface="Century Gothic"/>
                          <a:ea typeface="+mn-ea"/>
                          <a:cs typeface="+mn-cs"/>
                        </a:rPr>
                        <a:t>Address gaps, including activities</a:t>
                      </a:r>
                      <a:r>
                        <a:rPr kumimoji="0" lang="en-GB" sz="1000" b="0" i="0" u="none" strike="noStrike" kern="1200" cap="none" spc="0" normalizeH="0" baseline="0" noProof="0" dirty="0">
                          <a:ln>
                            <a:noFill/>
                          </a:ln>
                          <a:solidFill>
                            <a:srgbClr val="000000"/>
                          </a:solidFill>
                          <a:effectLst/>
                          <a:uLnTx/>
                          <a:uFillTx/>
                          <a:latin typeface="Century Gothic"/>
                          <a:ea typeface="+mn-ea"/>
                          <a:cs typeface="+mn-cs"/>
                        </a:rPr>
                        <a:t> for those with </a:t>
                      </a:r>
                      <a:r>
                        <a:rPr kumimoji="0" lang="en-GB" sz="1000" b="1" i="0" u="none" strike="noStrike" kern="1200" cap="none" spc="0" normalizeH="0" baseline="0" noProof="0" dirty="0">
                          <a:ln>
                            <a:noFill/>
                          </a:ln>
                          <a:solidFill>
                            <a:srgbClr val="000000"/>
                          </a:solidFill>
                          <a:effectLst/>
                          <a:uLnTx/>
                          <a:uFillTx/>
                          <a:latin typeface="Century Gothic"/>
                          <a:ea typeface="+mn-ea"/>
                          <a:cs typeface="+mn-cs"/>
                        </a:rPr>
                        <a:t>young onset dementia</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000" b="1" i="0" u="none" strike="noStrike" kern="1200" cap="none" spc="0" normalizeH="0" baseline="0" noProof="0" dirty="0">
                          <a:ln>
                            <a:noFill/>
                          </a:ln>
                          <a:solidFill>
                            <a:srgbClr val="000000"/>
                          </a:solidFill>
                          <a:effectLst/>
                          <a:uLnTx/>
                          <a:uFillTx/>
                          <a:latin typeface="Century Gothic"/>
                          <a:ea typeface="+mn-ea"/>
                          <a:cs typeface="+mn-cs"/>
                        </a:rPr>
                        <a:t>Maximise</a:t>
                      </a:r>
                      <a:r>
                        <a:rPr kumimoji="0" lang="en-GB" sz="1000" b="0" i="0" u="none" strike="noStrike" kern="1200" cap="none" spc="0" normalizeH="0" baseline="0" noProof="0" dirty="0">
                          <a:ln>
                            <a:noFill/>
                          </a:ln>
                          <a:solidFill>
                            <a:srgbClr val="000000"/>
                          </a:solidFill>
                          <a:effectLst/>
                          <a:uLnTx/>
                          <a:uFillTx/>
                          <a:latin typeface="Century Gothic"/>
                          <a:ea typeface="+mn-ea"/>
                          <a:cs typeface="+mn-cs"/>
                        </a:rPr>
                        <a:t> the </a:t>
                      </a:r>
                      <a:r>
                        <a:rPr kumimoji="0" lang="en-GB" sz="1000" b="1" i="0" u="none" strike="noStrike" kern="1200" cap="none" spc="0" normalizeH="0" baseline="0" noProof="0" dirty="0">
                          <a:ln>
                            <a:noFill/>
                          </a:ln>
                          <a:solidFill>
                            <a:srgbClr val="000000"/>
                          </a:solidFill>
                          <a:effectLst/>
                          <a:uLnTx/>
                          <a:uFillTx/>
                          <a:latin typeface="Century Gothic"/>
                          <a:ea typeface="+mn-ea"/>
                          <a:cs typeface="+mn-cs"/>
                        </a:rPr>
                        <a:t>use of technology</a:t>
                      </a:r>
                      <a:r>
                        <a:rPr kumimoji="0" lang="en-GB" sz="1000" b="0" i="0" u="none" strike="noStrike" kern="1200" cap="none" spc="0" normalizeH="0" baseline="0" noProof="0" dirty="0">
                          <a:ln>
                            <a:noFill/>
                          </a:ln>
                          <a:solidFill>
                            <a:srgbClr val="000000"/>
                          </a:solidFill>
                          <a:effectLst/>
                          <a:uLnTx/>
                          <a:uFillTx/>
                          <a:latin typeface="Century Gothic"/>
                          <a:ea typeface="+mn-ea"/>
                          <a:cs typeface="+mn-cs"/>
                        </a:rPr>
                        <a:t>, for </a:t>
                      </a:r>
                      <a:r>
                        <a:rPr kumimoji="0" lang="en-GB" sz="1000" b="1" i="0" u="none" strike="noStrike" kern="1200" cap="none" spc="0" normalizeH="0" baseline="0" noProof="0" dirty="0">
                          <a:ln>
                            <a:noFill/>
                          </a:ln>
                          <a:solidFill>
                            <a:srgbClr val="000000"/>
                          </a:solidFill>
                          <a:effectLst/>
                          <a:uLnTx/>
                          <a:uFillTx/>
                          <a:latin typeface="Century Gothic"/>
                          <a:ea typeface="+mn-ea"/>
                          <a:cs typeface="+mn-cs"/>
                        </a:rPr>
                        <a:t>professionals, PLWD </a:t>
                      </a:r>
                      <a:r>
                        <a:rPr kumimoji="0" lang="en-GB" sz="1000" b="0" i="0" u="none" strike="noStrike" kern="1200" cap="none" spc="0" normalizeH="0" baseline="0" noProof="0" dirty="0">
                          <a:ln>
                            <a:noFill/>
                          </a:ln>
                          <a:solidFill>
                            <a:srgbClr val="000000"/>
                          </a:solidFill>
                          <a:effectLst/>
                          <a:uLnTx/>
                          <a:uFillTx/>
                          <a:latin typeface="Century Gothic"/>
                          <a:ea typeface="+mn-ea"/>
                          <a:cs typeface="+mn-cs"/>
                        </a:rPr>
                        <a:t>and their </a:t>
                      </a:r>
                      <a:r>
                        <a:rPr kumimoji="0" lang="en-GB" sz="1000" b="1" i="0" u="none" strike="noStrike" kern="1200" cap="none" spc="0" normalizeH="0" baseline="0" noProof="0" dirty="0">
                          <a:ln>
                            <a:noFill/>
                          </a:ln>
                          <a:solidFill>
                            <a:srgbClr val="000000"/>
                          </a:solidFill>
                          <a:effectLst/>
                          <a:uLnTx/>
                          <a:uFillTx/>
                          <a:latin typeface="Century Gothic"/>
                          <a:ea typeface="+mn-ea"/>
                          <a:cs typeface="+mn-cs"/>
                        </a:rPr>
                        <a:t>carer</a:t>
                      </a:r>
                      <a:r>
                        <a:rPr kumimoji="0" lang="en-GB" sz="1000" b="0" i="0" u="none" strike="noStrike" kern="1200" cap="none" spc="0" normalizeH="0" baseline="0" noProof="0" dirty="0">
                          <a:ln>
                            <a:noFill/>
                          </a:ln>
                          <a:solidFill>
                            <a:srgbClr val="000000"/>
                          </a:solidFill>
                          <a:effectLst/>
                          <a:uLnTx/>
                          <a:uFillTx/>
                          <a:latin typeface="Century Gothic"/>
                          <a:ea typeface="+mn-ea"/>
                          <a:cs typeface="+mn-cs"/>
                        </a:rPr>
                        <a:t> e.g. connect carers to support via an APP on the hospital bed Ipads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000" b="1" i="0" u="none" strike="noStrike" kern="1200" cap="none" spc="0" normalizeH="0" baseline="0" noProof="0" dirty="0">
                          <a:ln>
                            <a:noFill/>
                          </a:ln>
                          <a:solidFill>
                            <a:srgbClr val="000000"/>
                          </a:solidFill>
                          <a:effectLst/>
                          <a:uLnTx/>
                          <a:uFillTx/>
                          <a:latin typeface="Century Gothic"/>
                          <a:ea typeface="+mn-ea"/>
                          <a:cs typeface="+mn-cs"/>
                        </a:rPr>
                        <a:t>Implement </a:t>
                      </a:r>
                      <a:r>
                        <a:rPr kumimoji="0" lang="en-GB" sz="1000" b="0" i="0" u="none" strike="noStrike" kern="1200" cap="none" spc="0" normalizeH="0" baseline="0" noProof="0" dirty="0">
                          <a:ln>
                            <a:noFill/>
                          </a:ln>
                          <a:solidFill>
                            <a:srgbClr val="000000"/>
                          </a:solidFill>
                          <a:effectLst/>
                          <a:uLnTx/>
                          <a:uFillTx/>
                          <a:latin typeface="Century Gothic"/>
                          <a:ea typeface="+mn-ea"/>
                          <a:cs typeface="+mn-cs"/>
                        </a:rPr>
                        <a:t>the</a:t>
                      </a:r>
                      <a:r>
                        <a:rPr kumimoji="0" lang="en-GB" sz="1000" b="1" i="0" u="none" strike="noStrike" kern="1200" cap="none" spc="0" normalizeH="0" baseline="0" noProof="0" dirty="0">
                          <a:ln>
                            <a:noFill/>
                          </a:ln>
                          <a:solidFill>
                            <a:srgbClr val="000000"/>
                          </a:solidFill>
                          <a:effectLst/>
                          <a:uLnTx/>
                          <a:uFillTx/>
                          <a:latin typeface="Century Gothic"/>
                          <a:ea typeface="+mn-ea"/>
                          <a:cs typeface="+mn-cs"/>
                        </a:rPr>
                        <a:t> remaining actions </a:t>
                      </a:r>
                      <a:r>
                        <a:rPr kumimoji="0" lang="en-GB" sz="1000" b="0" i="0" u="none" strike="noStrike" kern="1200" cap="none" spc="0" normalizeH="0" baseline="0" noProof="0" dirty="0">
                          <a:ln>
                            <a:noFill/>
                          </a:ln>
                          <a:solidFill>
                            <a:srgbClr val="000000"/>
                          </a:solidFill>
                          <a:effectLst/>
                          <a:uLnTx/>
                          <a:uFillTx/>
                          <a:latin typeface="Century Gothic"/>
                          <a:ea typeface="+mn-ea"/>
                          <a:cs typeface="+mn-cs"/>
                        </a:rPr>
                        <a:t>from the </a:t>
                      </a:r>
                      <a:r>
                        <a:rPr kumimoji="0" lang="en-GB" sz="1000" b="1" i="0" u="none" strike="noStrike" kern="1200" cap="none" spc="0" normalizeH="0" baseline="0" noProof="0" dirty="0">
                          <a:ln>
                            <a:noFill/>
                          </a:ln>
                          <a:solidFill>
                            <a:srgbClr val="000000"/>
                          </a:solidFill>
                          <a:effectLst/>
                          <a:uLnTx/>
                          <a:uFillTx/>
                          <a:latin typeface="Century Gothic"/>
                          <a:ea typeface="+mn-ea"/>
                          <a:cs typeface="+mn-cs"/>
                        </a:rPr>
                        <a:t>All Wales Dementia Action plan</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000" b="1" i="0" u="none" strike="noStrike" kern="1200" cap="none" spc="0" normalizeH="0" baseline="0" noProof="0" dirty="0">
                          <a:ln>
                            <a:noFill/>
                          </a:ln>
                          <a:solidFill>
                            <a:srgbClr val="000000"/>
                          </a:solidFill>
                          <a:effectLst/>
                          <a:uLnTx/>
                          <a:uFillTx/>
                          <a:latin typeface="Century Gothic"/>
                          <a:ea typeface="+mn-ea"/>
                          <a:cs typeface="+mn-cs"/>
                        </a:rPr>
                        <a:t>Identify</a:t>
                      </a:r>
                      <a:r>
                        <a:rPr kumimoji="0" lang="en-GB" sz="1000" b="0" i="0" u="none" strike="noStrike" kern="1200" cap="none" spc="0" normalizeH="0" baseline="0" noProof="0" dirty="0">
                          <a:ln>
                            <a:noFill/>
                          </a:ln>
                          <a:solidFill>
                            <a:srgbClr val="000000"/>
                          </a:solidFill>
                          <a:effectLst/>
                          <a:uLnTx/>
                          <a:uFillTx/>
                          <a:latin typeface="Century Gothic"/>
                          <a:ea typeface="+mn-ea"/>
                          <a:cs typeface="+mn-cs"/>
                        </a:rPr>
                        <a:t> an </a:t>
                      </a:r>
                      <a:r>
                        <a:rPr kumimoji="0" lang="en-GB" sz="1000" b="1" i="0" u="none" strike="noStrike" kern="1200" cap="none" spc="0" normalizeH="0" baseline="0" noProof="0" dirty="0">
                          <a:ln>
                            <a:noFill/>
                          </a:ln>
                          <a:solidFill>
                            <a:srgbClr val="000000"/>
                          </a:solidFill>
                          <a:effectLst/>
                          <a:uLnTx/>
                          <a:uFillTx/>
                          <a:latin typeface="Century Gothic"/>
                          <a:ea typeface="+mn-ea"/>
                          <a:cs typeface="+mn-cs"/>
                        </a:rPr>
                        <a:t>area</a:t>
                      </a:r>
                      <a:r>
                        <a:rPr kumimoji="0" lang="en-GB" sz="1000" b="0" i="0" u="none" strike="noStrike" kern="1200" cap="none" spc="0" normalizeH="0" baseline="0" noProof="0" dirty="0">
                          <a:ln>
                            <a:noFill/>
                          </a:ln>
                          <a:solidFill>
                            <a:srgbClr val="000000"/>
                          </a:solidFill>
                          <a:effectLst/>
                          <a:uLnTx/>
                          <a:uFillTx/>
                          <a:latin typeface="Century Gothic"/>
                          <a:ea typeface="+mn-ea"/>
                          <a:cs typeface="+mn-cs"/>
                        </a:rPr>
                        <a:t> in which to </a:t>
                      </a:r>
                      <a:r>
                        <a:rPr kumimoji="0" lang="en-GB" sz="1000" b="1" i="0" u="none" strike="noStrike" kern="1200" cap="none" spc="0" normalizeH="0" baseline="0" noProof="0" dirty="0">
                          <a:ln>
                            <a:noFill/>
                          </a:ln>
                          <a:solidFill>
                            <a:srgbClr val="000000"/>
                          </a:solidFill>
                          <a:effectLst/>
                          <a:uLnTx/>
                          <a:uFillTx/>
                          <a:latin typeface="Century Gothic"/>
                          <a:ea typeface="+mn-ea"/>
                          <a:cs typeface="+mn-cs"/>
                        </a:rPr>
                        <a:t>implement the All Wales Dementia Care pathway Standards</a:t>
                      </a:r>
                      <a:r>
                        <a:rPr kumimoji="0" lang="en-GB" sz="1000" b="0" i="0" u="none" strike="noStrike" kern="1200" cap="none" spc="0" normalizeH="0" baseline="0" noProof="0" dirty="0">
                          <a:ln>
                            <a:noFill/>
                          </a:ln>
                          <a:solidFill>
                            <a:srgbClr val="000000"/>
                          </a:solidFill>
                          <a:effectLst/>
                          <a:uLnTx/>
                          <a:uFillTx/>
                          <a:latin typeface="Century Gothic"/>
                          <a:ea typeface="+mn-ea"/>
                          <a:cs typeface="+mn-cs"/>
                        </a:rPr>
                        <a:t> in line with the 2 year programme of work outlined in the standards. </a:t>
                      </a:r>
                      <a:r>
                        <a:rPr kumimoji="0" lang="en-GB" sz="800" b="0" i="0" u="none" strike="noStrike" kern="1200" cap="none" spc="0" normalizeH="0" baseline="0" noProof="0" dirty="0">
                          <a:ln>
                            <a:noFill/>
                          </a:ln>
                          <a:solidFill>
                            <a:srgbClr val="000000"/>
                          </a:solidFill>
                          <a:effectLst/>
                          <a:uLnTx/>
                          <a:uFillTx/>
                          <a:latin typeface="Century Gothic"/>
                          <a:ea typeface="+mn-ea"/>
                          <a:cs typeface="+mn-cs"/>
                        </a:rPr>
                        <a:t>(AWDCPS 1)</a:t>
                      </a:r>
                      <a:endParaRPr kumimoji="0" lang="en-GB" sz="800" b="1" i="0" u="sng" strike="noStrike" kern="1200" cap="none" spc="0" normalizeH="0" baseline="0" noProof="0" dirty="0">
                        <a:ln>
                          <a:noFill/>
                        </a:ln>
                        <a:solidFill>
                          <a:srgbClr val="000000"/>
                        </a:solidFill>
                        <a:effectLst/>
                        <a:uLnTx/>
                        <a:uFillTx/>
                        <a:latin typeface="Century Gothic"/>
                        <a:ea typeface="+mn-ea"/>
                        <a:cs typeface="+mn-cs"/>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GB" sz="800" b="0" i="0" u="sng" strike="noStrike" kern="1200" cap="none" spc="0" normalizeH="0" baseline="0" noProof="0" dirty="0">
                          <a:ln>
                            <a:noFill/>
                          </a:ln>
                          <a:solidFill>
                            <a:srgbClr val="000000"/>
                          </a:solidFill>
                          <a:effectLst/>
                          <a:uLnTx/>
                          <a:uFillTx/>
                          <a:latin typeface="Century Gothic"/>
                          <a:ea typeface="+mn-ea"/>
                          <a:cs typeface="+mn-cs"/>
                        </a:rPr>
                        <a:t>All Wales Dementia Care Pathway of Standards (AWDCPS)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800" b="0" i="0" u="none" strike="noStrike" baseline="0" dirty="0">
                          <a:solidFill>
                            <a:srgbClr val="000000"/>
                          </a:solidFill>
                          <a:latin typeface="+mj-lt"/>
                        </a:rPr>
                        <a:t>Services at the </a:t>
                      </a:r>
                      <a:r>
                        <a:rPr lang="en-GB" sz="800" b="1" i="0" u="none" strike="noStrike" baseline="0" dirty="0">
                          <a:solidFill>
                            <a:srgbClr val="000000"/>
                          </a:solidFill>
                          <a:latin typeface="+mj-lt"/>
                        </a:rPr>
                        <a:t>points of contact </a:t>
                      </a:r>
                      <a:r>
                        <a:rPr lang="en-GB" sz="800" b="0" i="0" u="none" strike="noStrike" baseline="0" dirty="0">
                          <a:solidFill>
                            <a:srgbClr val="000000"/>
                          </a:solidFill>
                          <a:latin typeface="+mj-lt"/>
                        </a:rPr>
                        <a:t>will </a:t>
                      </a:r>
                      <a:r>
                        <a:rPr lang="en-GB" sz="800" b="1" i="0" u="none" strike="noStrike" baseline="0" dirty="0">
                          <a:solidFill>
                            <a:srgbClr val="000000"/>
                          </a:solidFill>
                          <a:latin typeface="+mj-lt"/>
                        </a:rPr>
                        <a:t>provide reasonable adjustments </a:t>
                      </a:r>
                      <a:r>
                        <a:rPr lang="en-GB" sz="800" b="0" i="0" u="none" strike="noStrike" baseline="0" dirty="0">
                          <a:solidFill>
                            <a:srgbClr val="000000"/>
                          </a:solidFill>
                          <a:latin typeface="+mj-lt"/>
                        </a:rPr>
                        <a:t>to care that is meeting the person’s needs and personal preferences.(All Wales Dementia Care Pathway Standard 2)</a:t>
                      </a:r>
                    </a:p>
                    <a:p>
                      <a:pPr marL="171450" indent="-171450">
                        <a:buFont typeface="Arial" panose="020B0604020202020204" pitchFamily="34" charset="0"/>
                        <a:buChar char="•"/>
                      </a:pPr>
                      <a:r>
                        <a:rPr lang="en-GB" sz="800" b="0" i="0" u="none" strike="noStrike" baseline="0" dirty="0">
                          <a:solidFill>
                            <a:srgbClr val="000000"/>
                          </a:solidFill>
                          <a:latin typeface="+mj-lt"/>
                        </a:rPr>
                        <a:t>Person-centred </a:t>
                      </a:r>
                      <a:r>
                        <a:rPr lang="en-GB" sz="800" b="1" i="0" u="none" strike="noStrike" baseline="0" dirty="0">
                          <a:solidFill>
                            <a:srgbClr val="000000"/>
                          </a:solidFill>
                          <a:latin typeface="+mj-lt"/>
                        </a:rPr>
                        <a:t>reasonable adjustments </a:t>
                      </a:r>
                      <a:r>
                        <a:rPr lang="en-GB" sz="800" b="0" i="0" u="none" strike="noStrike" baseline="0" dirty="0">
                          <a:solidFill>
                            <a:srgbClr val="000000"/>
                          </a:solidFill>
                          <a:latin typeface="+mj-lt"/>
                        </a:rPr>
                        <a:t>will </a:t>
                      </a:r>
                      <a:r>
                        <a:rPr lang="en-GB" sz="800" b="1" i="0" u="none" strike="noStrike" baseline="0" dirty="0">
                          <a:solidFill>
                            <a:srgbClr val="000000"/>
                          </a:solidFill>
                          <a:latin typeface="+mj-lt"/>
                        </a:rPr>
                        <a:t>support the person to live well </a:t>
                      </a:r>
                      <a:r>
                        <a:rPr lang="en-GB" sz="800" b="0" i="0" u="none" strike="noStrike" baseline="0" dirty="0">
                          <a:solidFill>
                            <a:srgbClr val="000000"/>
                          </a:solidFill>
                          <a:latin typeface="+mj-lt"/>
                        </a:rPr>
                        <a:t>by </a:t>
                      </a:r>
                      <a:r>
                        <a:rPr lang="en-GB" sz="800" b="1" i="0" u="none" strike="noStrike" baseline="0" dirty="0">
                          <a:solidFill>
                            <a:srgbClr val="000000"/>
                          </a:solidFill>
                          <a:latin typeface="+mj-lt"/>
                        </a:rPr>
                        <a:t>maximising their independence </a:t>
                      </a:r>
                      <a:r>
                        <a:rPr lang="en-GB" sz="800" b="0" i="0" u="none" strike="noStrike" baseline="0" dirty="0">
                          <a:solidFill>
                            <a:srgbClr val="000000"/>
                          </a:solidFill>
                          <a:latin typeface="+mj-lt"/>
                        </a:rPr>
                        <a:t>and </a:t>
                      </a:r>
                      <a:r>
                        <a:rPr lang="en-GB" sz="800" b="1" i="0" u="none" strike="noStrike" baseline="0" dirty="0">
                          <a:solidFill>
                            <a:srgbClr val="000000"/>
                          </a:solidFill>
                          <a:latin typeface="+mj-lt"/>
                        </a:rPr>
                        <a:t>ability to participate in their communities</a:t>
                      </a:r>
                      <a:r>
                        <a:rPr lang="en-GB" sz="800" b="0" i="0" u="none" strike="noStrike" baseline="0" dirty="0">
                          <a:solidFill>
                            <a:srgbClr val="000000"/>
                          </a:solidFill>
                          <a:latin typeface="+mj-lt"/>
                        </a:rPr>
                        <a:t>. (All Wales Dementia Care Pathway Standard 2)</a:t>
                      </a:r>
                    </a:p>
                    <a:p>
                      <a:pPr marL="171450" indent="-171450">
                        <a:buFont typeface="Arial" panose="020B0604020202020204" pitchFamily="34" charset="0"/>
                        <a:buChar char="•"/>
                      </a:pPr>
                      <a:r>
                        <a:rPr lang="en-GB" sz="800" b="0" i="0" u="none" strike="noStrike" baseline="0" dirty="0">
                          <a:solidFill>
                            <a:srgbClr val="000000"/>
                          </a:solidFill>
                          <a:latin typeface="+mj-lt"/>
                        </a:rPr>
                        <a:t>People living with dementia and their carers will have a </a:t>
                      </a:r>
                      <a:r>
                        <a:rPr lang="en-GB" sz="800" b="1" i="0" u="none" strike="noStrike" baseline="0" dirty="0">
                          <a:solidFill>
                            <a:srgbClr val="000000"/>
                          </a:solidFill>
                          <a:latin typeface="+mj-lt"/>
                        </a:rPr>
                        <a:t>named contact (connector) to offer support, advice and signposting, throughout their journey </a:t>
                      </a:r>
                      <a:r>
                        <a:rPr lang="en-GB" sz="800" b="0" i="0" u="none" strike="noStrike" baseline="0" dirty="0">
                          <a:solidFill>
                            <a:srgbClr val="000000"/>
                          </a:solidFill>
                          <a:latin typeface="+mj-lt"/>
                        </a:rPr>
                        <a:t>from </a:t>
                      </a:r>
                      <a:r>
                        <a:rPr lang="en-GB" sz="800" b="1" i="0" u="none" strike="noStrike" baseline="0" dirty="0">
                          <a:solidFill>
                            <a:srgbClr val="000000"/>
                          </a:solidFill>
                          <a:latin typeface="+mj-lt"/>
                        </a:rPr>
                        <a:t>diagnosis to end of life</a:t>
                      </a:r>
                      <a:r>
                        <a:rPr lang="en-GB" sz="800" b="0" i="0" u="none" strike="noStrike" baseline="0" dirty="0">
                          <a:solidFill>
                            <a:srgbClr val="000000"/>
                          </a:solidFill>
                          <a:latin typeface="+mj-lt"/>
                        </a:rPr>
                        <a:t>.</a:t>
                      </a:r>
                      <a:r>
                        <a:rPr kumimoji="0" lang="en-GB" sz="800" b="0" i="0" u="none" strike="noStrike" kern="1200" cap="none" spc="0" normalizeH="0" baseline="0" noProof="0" dirty="0">
                          <a:ln>
                            <a:noFill/>
                          </a:ln>
                          <a:solidFill>
                            <a:srgbClr val="000000"/>
                          </a:solidFill>
                          <a:effectLst/>
                          <a:uLnTx/>
                          <a:uFillTx/>
                          <a:latin typeface="Century Gothic"/>
                          <a:ea typeface="+mn-ea"/>
                          <a:cs typeface="+mn-cs"/>
                        </a:rPr>
                        <a:t> (AWDCPS 12)</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800" b="0" i="0" u="none" strike="noStrike" baseline="0" dirty="0">
                          <a:solidFill>
                            <a:srgbClr val="000000"/>
                          </a:solidFill>
                          <a:latin typeface="+mj-lt"/>
                        </a:rPr>
                        <a:t>People living with dementia will have </a:t>
                      </a:r>
                      <a:r>
                        <a:rPr lang="en-GB" sz="800" b="1" i="0" u="none" strike="noStrike" baseline="0" dirty="0">
                          <a:solidFill>
                            <a:srgbClr val="000000"/>
                          </a:solidFill>
                          <a:latin typeface="+mj-lt"/>
                        </a:rPr>
                        <a:t>access, when needed</a:t>
                      </a:r>
                      <a:r>
                        <a:rPr lang="en-GB" sz="800" b="0" i="0" u="none" strike="noStrike" baseline="0" dirty="0">
                          <a:solidFill>
                            <a:srgbClr val="000000"/>
                          </a:solidFill>
                          <a:latin typeface="+mj-lt"/>
                        </a:rPr>
                        <a:t>, to </a:t>
                      </a:r>
                      <a:r>
                        <a:rPr lang="en-GB" sz="800" b="1" i="0" u="none" strike="noStrike" baseline="0" dirty="0">
                          <a:solidFill>
                            <a:srgbClr val="000000"/>
                          </a:solidFill>
                          <a:latin typeface="+mj-lt"/>
                        </a:rPr>
                        <a:t>relevant</a:t>
                      </a:r>
                      <a:r>
                        <a:rPr lang="en-GB" sz="800" b="0" i="0" u="none" strike="noStrike" baseline="0" dirty="0">
                          <a:solidFill>
                            <a:srgbClr val="000000"/>
                          </a:solidFill>
                          <a:latin typeface="+mj-lt"/>
                        </a:rPr>
                        <a:t> (and when accessing mental health services) </a:t>
                      </a:r>
                      <a:r>
                        <a:rPr lang="en-GB" sz="800" b="1" i="0" u="none" strike="noStrike" baseline="0" dirty="0">
                          <a:solidFill>
                            <a:srgbClr val="000000"/>
                          </a:solidFill>
                          <a:latin typeface="+mj-lt"/>
                        </a:rPr>
                        <a:t>dedicated services post diagnosis no matter their residence</a:t>
                      </a:r>
                      <a:r>
                        <a:rPr lang="en-GB" sz="800" b="0" i="0" u="none" strike="noStrike" baseline="0" dirty="0">
                          <a:solidFill>
                            <a:srgbClr val="000000"/>
                          </a:solidFill>
                          <a:latin typeface="+mj-lt"/>
                        </a:rPr>
                        <a:t>. This identifies with the care and </a:t>
                      </a:r>
                      <a:r>
                        <a:rPr lang="en-GB" sz="800" b="1" i="0" u="none" strike="noStrike" baseline="0" dirty="0">
                          <a:solidFill>
                            <a:srgbClr val="000000"/>
                          </a:solidFill>
                          <a:latin typeface="+mj-lt"/>
                        </a:rPr>
                        <a:t>team wrapped around the individual </a:t>
                      </a:r>
                      <a:r>
                        <a:rPr kumimoji="0" lang="en-GB" sz="800" b="0" i="0" u="none" strike="noStrike" kern="1200" cap="none" spc="0" normalizeH="0" baseline="0" noProof="0" dirty="0">
                          <a:ln>
                            <a:noFill/>
                          </a:ln>
                          <a:solidFill>
                            <a:srgbClr val="000000"/>
                          </a:solidFill>
                          <a:effectLst/>
                          <a:uLnTx/>
                          <a:uFillTx/>
                          <a:latin typeface="Century Gothic"/>
                          <a:ea typeface="+mn-ea"/>
                          <a:cs typeface="+mn-cs"/>
                        </a:rPr>
                        <a:t>(AWDCPS 13)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800" b="0" i="0" u="none" strike="noStrike" kern="1200" cap="none" spc="0" normalizeH="0" baseline="0" noProof="0" dirty="0">
                          <a:ln>
                            <a:noFill/>
                          </a:ln>
                          <a:solidFill>
                            <a:srgbClr val="000000"/>
                          </a:solidFill>
                          <a:effectLst/>
                          <a:uLnTx/>
                          <a:uFillTx/>
                          <a:latin typeface="Century Gothic"/>
                          <a:ea typeface="+mn-ea"/>
                          <a:cs typeface="+mn-cs"/>
                        </a:rPr>
                        <a:t>Organisations and care settings providing </a:t>
                      </a:r>
                      <a:r>
                        <a:rPr kumimoji="0" lang="en-GB" sz="800" b="1" i="0" u="none" strike="noStrike" kern="1200" cap="none" spc="0" normalizeH="0" baseline="0" noProof="0" dirty="0">
                          <a:ln>
                            <a:noFill/>
                          </a:ln>
                          <a:solidFill>
                            <a:srgbClr val="000000"/>
                          </a:solidFill>
                          <a:effectLst/>
                          <a:uLnTx/>
                          <a:uFillTx/>
                          <a:latin typeface="Century Gothic"/>
                          <a:ea typeface="+mn-ea"/>
                          <a:cs typeface="+mn-cs"/>
                        </a:rPr>
                        <a:t>intensive dementia care </a:t>
                      </a:r>
                      <a:r>
                        <a:rPr kumimoji="0" lang="en-GB" sz="800" b="0" i="0" u="none" strike="noStrike" kern="1200" cap="none" spc="0" normalizeH="0" baseline="0" noProof="0" dirty="0">
                          <a:ln>
                            <a:noFill/>
                          </a:ln>
                          <a:solidFill>
                            <a:srgbClr val="000000"/>
                          </a:solidFill>
                          <a:effectLst/>
                          <a:uLnTx/>
                          <a:uFillTx/>
                          <a:latin typeface="Century Gothic"/>
                          <a:ea typeface="+mn-ea"/>
                          <a:cs typeface="+mn-cs"/>
                        </a:rPr>
                        <a:t>(this includes mental health and learning disabilities inpatient settings) </a:t>
                      </a:r>
                      <a:r>
                        <a:rPr kumimoji="0" lang="en-GB" sz="800" b="1" i="0" u="none" strike="noStrike" kern="1200" cap="none" spc="0" normalizeH="0" baseline="0" noProof="0" dirty="0">
                          <a:ln>
                            <a:noFill/>
                          </a:ln>
                          <a:solidFill>
                            <a:srgbClr val="000000"/>
                          </a:solidFill>
                          <a:effectLst/>
                          <a:uLnTx/>
                          <a:uFillTx/>
                          <a:latin typeface="Century Gothic"/>
                          <a:ea typeface="+mn-ea"/>
                          <a:cs typeface="+mn-cs"/>
                        </a:rPr>
                        <a:t>implement the dementia care mapping tool </a:t>
                      </a:r>
                      <a:r>
                        <a:rPr kumimoji="0" lang="en-GB" sz="800" b="0" i="0" u="none" strike="noStrike" kern="1200" cap="none" spc="0" normalizeH="0" baseline="0" noProof="0" dirty="0">
                          <a:ln>
                            <a:noFill/>
                          </a:ln>
                          <a:solidFill>
                            <a:srgbClr val="000000"/>
                          </a:solidFill>
                          <a:effectLst/>
                          <a:uLnTx/>
                          <a:uFillTx/>
                          <a:latin typeface="Century Gothic"/>
                          <a:ea typeface="+mn-ea"/>
                          <a:cs typeface="+mn-cs"/>
                        </a:rPr>
                        <a:t>to evaluate and learn about </a:t>
                      </a:r>
                      <a:r>
                        <a:rPr kumimoji="0" lang="en-GB" sz="800" b="1" i="0" u="none" strike="noStrike" kern="1200" cap="none" spc="0" normalizeH="0" baseline="0" noProof="0" dirty="0">
                          <a:ln>
                            <a:noFill/>
                          </a:ln>
                          <a:solidFill>
                            <a:srgbClr val="000000"/>
                          </a:solidFill>
                          <a:effectLst/>
                          <a:uLnTx/>
                          <a:uFillTx/>
                          <a:latin typeface="Century Gothic"/>
                          <a:ea typeface="+mn-ea"/>
                          <a:cs typeface="+mn-cs"/>
                        </a:rPr>
                        <a:t>person-centred enabling practice</a:t>
                      </a:r>
                      <a:r>
                        <a:rPr kumimoji="0" lang="en-GB" sz="800" b="0" i="0" u="none" strike="noStrike" kern="1200" cap="none" spc="0" normalizeH="0" baseline="0" noProof="0" dirty="0">
                          <a:ln>
                            <a:noFill/>
                          </a:ln>
                          <a:solidFill>
                            <a:srgbClr val="000000"/>
                          </a:solidFill>
                          <a:effectLst/>
                          <a:uLnTx/>
                          <a:uFillTx/>
                          <a:latin typeface="Century Gothic"/>
                          <a:ea typeface="+mn-ea"/>
                          <a:cs typeface="+mn-cs"/>
                        </a:rPr>
                        <a:t>. Supporting </a:t>
                      </a:r>
                      <a:r>
                        <a:rPr kumimoji="0" lang="en-GB" sz="800" b="1" i="0" u="none" strike="noStrike" kern="1200" cap="none" spc="0" normalizeH="0" baseline="0" noProof="0" dirty="0">
                          <a:ln>
                            <a:noFill/>
                          </a:ln>
                          <a:solidFill>
                            <a:srgbClr val="000000"/>
                          </a:solidFill>
                          <a:effectLst/>
                          <a:uLnTx/>
                          <a:uFillTx/>
                          <a:latin typeface="Century Gothic"/>
                          <a:ea typeface="+mn-ea"/>
                          <a:cs typeface="+mn-cs"/>
                        </a:rPr>
                        <a:t>clinical reasoning </a:t>
                      </a:r>
                      <a:r>
                        <a:rPr kumimoji="0" lang="en-GB" sz="800" b="0" i="0" u="none" strike="noStrike" kern="1200" cap="none" spc="0" normalizeH="0" baseline="0" noProof="0" dirty="0">
                          <a:ln>
                            <a:noFill/>
                          </a:ln>
                          <a:solidFill>
                            <a:srgbClr val="000000"/>
                          </a:solidFill>
                          <a:effectLst/>
                          <a:uLnTx/>
                          <a:uFillTx/>
                          <a:latin typeface="Century Gothic"/>
                          <a:ea typeface="+mn-ea"/>
                          <a:cs typeface="+mn-cs"/>
                        </a:rPr>
                        <a:t>and </a:t>
                      </a:r>
                      <a:r>
                        <a:rPr kumimoji="0" lang="en-GB" sz="800" b="1" i="0" u="none" strike="noStrike" kern="1200" cap="none" spc="0" normalizeH="0" baseline="0" noProof="0" dirty="0">
                          <a:ln>
                            <a:noFill/>
                          </a:ln>
                          <a:solidFill>
                            <a:srgbClr val="000000"/>
                          </a:solidFill>
                          <a:effectLst/>
                          <a:uLnTx/>
                          <a:uFillTx/>
                          <a:latin typeface="Century Gothic"/>
                          <a:ea typeface="+mn-ea"/>
                          <a:cs typeface="+mn-cs"/>
                        </a:rPr>
                        <a:t>decision making</a:t>
                      </a:r>
                      <a:r>
                        <a:rPr kumimoji="0" lang="en-GB" sz="800" b="0" i="0" u="none" strike="noStrike" kern="1200" cap="none" spc="0" normalizeH="0" baseline="0" noProof="0" dirty="0">
                          <a:ln>
                            <a:noFill/>
                          </a:ln>
                          <a:solidFill>
                            <a:srgbClr val="000000"/>
                          </a:solidFill>
                          <a:effectLst/>
                          <a:uLnTx/>
                          <a:uFillTx/>
                          <a:latin typeface="Century Gothic"/>
                          <a:ea typeface="+mn-ea"/>
                          <a:cs typeface="+mn-cs"/>
                        </a:rPr>
                        <a:t>. Mental health DCM services will offer DCM support to acute care, prisons and care homes settings. (AWDCPS 16)</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800" b="1" i="0" u="none" strike="noStrike" kern="1200" cap="none" spc="0" normalizeH="0" baseline="0" noProof="0" dirty="0">
                          <a:ln>
                            <a:noFill/>
                          </a:ln>
                          <a:solidFill>
                            <a:srgbClr val="000000"/>
                          </a:solidFill>
                          <a:effectLst/>
                          <a:uLnTx/>
                          <a:uFillTx/>
                          <a:latin typeface="Century Gothic"/>
                          <a:ea typeface="+mn-ea"/>
                          <a:cs typeface="+mn-cs"/>
                        </a:rPr>
                        <a:t>Working in partnership</a:t>
                      </a:r>
                      <a:r>
                        <a:rPr kumimoji="0" lang="en-GB" sz="800" b="0" i="0" u="none" strike="noStrike" kern="1200" cap="none" spc="0" normalizeH="0" baseline="0" noProof="0" dirty="0">
                          <a:ln>
                            <a:noFill/>
                          </a:ln>
                          <a:solidFill>
                            <a:srgbClr val="000000"/>
                          </a:solidFill>
                          <a:effectLst/>
                          <a:uLnTx/>
                          <a:uFillTx/>
                          <a:latin typeface="Century Gothic"/>
                          <a:ea typeface="+mn-ea"/>
                          <a:cs typeface="+mn-cs"/>
                        </a:rPr>
                        <a:t>, the </a:t>
                      </a:r>
                      <a:r>
                        <a:rPr kumimoji="0" lang="en-GB" sz="800" b="1" i="0" u="none" strike="noStrike" kern="1200" cap="none" spc="0" normalizeH="0" baseline="0" noProof="0" dirty="0">
                          <a:ln>
                            <a:noFill/>
                          </a:ln>
                          <a:solidFill>
                            <a:srgbClr val="000000"/>
                          </a:solidFill>
                          <a:effectLst/>
                          <a:uLnTx/>
                          <a:uFillTx/>
                          <a:latin typeface="Century Gothic"/>
                          <a:ea typeface="+mn-ea"/>
                          <a:cs typeface="+mn-cs"/>
                        </a:rPr>
                        <a:t>region</a:t>
                      </a:r>
                      <a:r>
                        <a:rPr kumimoji="0" lang="en-GB" sz="800" b="0" i="0" u="none" strike="noStrike" kern="1200" cap="none" spc="0" normalizeH="0" baseline="0" noProof="0" dirty="0">
                          <a:ln>
                            <a:noFill/>
                          </a:ln>
                          <a:solidFill>
                            <a:srgbClr val="000000"/>
                          </a:solidFill>
                          <a:effectLst/>
                          <a:uLnTx/>
                          <a:uFillTx/>
                          <a:latin typeface="Century Gothic"/>
                          <a:ea typeface="+mn-ea"/>
                          <a:cs typeface="+mn-cs"/>
                        </a:rPr>
                        <a:t> will </a:t>
                      </a:r>
                      <a:r>
                        <a:rPr kumimoji="0" lang="en-GB" sz="800" b="1" i="0" u="none" strike="noStrike" kern="1200" cap="none" spc="0" normalizeH="0" baseline="0" noProof="0" dirty="0">
                          <a:ln>
                            <a:noFill/>
                          </a:ln>
                          <a:solidFill>
                            <a:srgbClr val="000000"/>
                          </a:solidFill>
                          <a:effectLst/>
                          <a:uLnTx/>
                          <a:uFillTx/>
                          <a:latin typeface="Century Gothic"/>
                          <a:ea typeface="+mn-ea"/>
                          <a:cs typeface="+mn-cs"/>
                        </a:rPr>
                        <a:t>deliver</a:t>
                      </a:r>
                      <a:r>
                        <a:rPr kumimoji="0" lang="en-GB" sz="800" b="0" i="0" u="none" strike="noStrike" kern="1200" cap="none" spc="0" normalizeH="0" baseline="0" noProof="0" dirty="0">
                          <a:ln>
                            <a:noFill/>
                          </a:ln>
                          <a:solidFill>
                            <a:srgbClr val="000000"/>
                          </a:solidFill>
                          <a:effectLst/>
                          <a:uLnTx/>
                          <a:uFillTx/>
                          <a:latin typeface="Century Gothic"/>
                          <a:ea typeface="+mn-ea"/>
                          <a:cs typeface="+mn-cs"/>
                        </a:rPr>
                        <a:t> on the requirements of the </a:t>
                      </a:r>
                      <a:r>
                        <a:rPr kumimoji="0" lang="en-GB" sz="800" b="1" i="0" u="none" strike="noStrike" kern="1200" cap="none" spc="0" normalizeH="0" baseline="0" noProof="0" dirty="0">
                          <a:ln>
                            <a:noFill/>
                          </a:ln>
                          <a:solidFill>
                            <a:srgbClr val="000000"/>
                          </a:solidFill>
                          <a:effectLst/>
                          <a:uLnTx/>
                          <a:uFillTx/>
                          <a:latin typeface="Century Gothic"/>
                          <a:ea typeface="+mn-ea"/>
                          <a:cs typeface="+mn-cs"/>
                        </a:rPr>
                        <a:t>agreed data items </a:t>
                      </a:r>
                      <a:r>
                        <a:rPr kumimoji="0" lang="en-GB" sz="800" b="0" i="0" u="none" strike="noStrike" kern="1200" cap="none" spc="0" normalizeH="0" baseline="0" noProof="0" dirty="0">
                          <a:ln>
                            <a:noFill/>
                          </a:ln>
                          <a:solidFill>
                            <a:srgbClr val="000000"/>
                          </a:solidFill>
                          <a:effectLst/>
                          <a:uLnTx/>
                          <a:uFillTx/>
                          <a:latin typeface="Century Gothic"/>
                          <a:ea typeface="+mn-ea"/>
                          <a:cs typeface="+mn-cs"/>
                        </a:rPr>
                        <a:t>(measurement workbook) for </a:t>
                      </a:r>
                      <a:r>
                        <a:rPr kumimoji="0" lang="en-GB" sz="800" b="1" i="0" u="none" strike="noStrike" kern="1200" cap="none" spc="0" normalizeH="0" baseline="0" noProof="0" dirty="0">
                          <a:ln>
                            <a:noFill/>
                          </a:ln>
                          <a:solidFill>
                            <a:srgbClr val="000000"/>
                          </a:solidFill>
                          <a:effectLst/>
                          <a:uLnTx/>
                          <a:uFillTx/>
                          <a:latin typeface="Century Gothic"/>
                          <a:ea typeface="+mn-ea"/>
                          <a:cs typeface="+mn-cs"/>
                        </a:rPr>
                        <a:t>reporting and assurance</a:t>
                      </a:r>
                      <a:r>
                        <a:rPr kumimoji="0" lang="en-GB" sz="800" b="0" i="0" u="none" strike="noStrike" kern="1200" cap="none" spc="0" normalizeH="0" baseline="0" noProof="0" dirty="0">
                          <a:ln>
                            <a:noFill/>
                          </a:ln>
                          <a:solidFill>
                            <a:srgbClr val="000000"/>
                          </a:solidFill>
                          <a:effectLst/>
                          <a:uLnTx/>
                          <a:uFillTx/>
                          <a:latin typeface="Century Gothic"/>
                          <a:ea typeface="+mn-ea"/>
                          <a:cs typeface="+mn-cs"/>
                        </a:rPr>
                        <a:t>. (AWDCPS 20) </a:t>
                      </a:r>
                    </a:p>
                  </a:txBody>
                  <a:tcPr marL="36000">
                    <a:lnL w="19050" cap="flat" cmpd="sng" algn="ctr">
                      <a:solidFill>
                        <a:schemeClr val="bg2"/>
                      </a:solidFill>
                      <a:prstDash val="solid"/>
                      <a:round/>
                      <a:headEnd type="none" w="med" len="med"/>
                      <a:tailEnd type="none" w="med" len="med"/>
                    </a:lnL>
                    <a:lnR w="19050" cap="flat" cmpd="sng" algn="ctr">
                      <a:solidFill>
                        <a:schemeClr val="bg2"/>
                      </a:solidFill>
                      <a:prstDash val="solid"/>
                      <a:round/>
                      <a:headEnd type="none" w="med" len="med"/>
                      <a:tailEnd type="none" w="med" len="med"/>
                    </a:lnR>
                    <a:lnT w="19050" cap="flat" cmpd="sng" algn="ctr">
                      <a:solidFill>
                        <a:schemeClr val="bg2"/>
                      </a:solidFill>
                      <a:prstDash val="solid"/>
                      <a:round/>
                      <a:headEnd type="none" w="med" len="med"/>
                      <a:tailEnd type="none" w="med" len="med"/>
                    </a:lnT>
                    <a:lnB w="19050" cap="flat" cmpd="sng" algn="ctr">
                      <a:solidFill>
                        <a:schemeClr val="bg2"/>
                      </a:solidFill>
                      <a:prstDash val="solid"/>
                      <a:round/>
                      <a:headEnd type="none" w="med" len="med"/>
                      <a:tailEnd type="none" w="med" len="med"/>
                    </a:lnB>
                    <a:solidFill>
                      <a:srgbClr val="D4ECBA"/>
                    </a:solidFill>
                  </a:tcPr>
                </a:tc>
                <a:extLst>
                  <a:ext uri="{0D108BD9-81ED-4DB2-BD59-A6C34878D82A}">
                    <a16:rowId xmlns:a16="http://schemas.microsoft.com/office/drawing/2014/main" val="2482938289"/>
                  </a:ext>
                </a:extLst>
              </a:tr>
            </a:tbl>
          </a:graphicData>
        </a:graphic>
      </p:graphicFrame>
      <p:grpSp>
        <p:nvGrpSpPr>
          <p:cNvPr id="10" name="Group 9">
            <a:extLst>
              <a:ext uri="{FF2B5EF4-FFF2-40B4-BE49-F238E27FC236}">
                <a16:creationId xmlns:a16="http://schemas.microsoft.com/office/drawing/2014/main" id="{614D81AD-AC36-4F58-97DB-E503967AC0B8}"/>
              </a:ext>
            </a:extLst>
          </p:cNvPr>
          <p:cNvGrpSpPr/>
          <p:nvPr/>
        </p:nvGrpSpPr>
        <p:grpSpPr>
          <a:xfrm>
            <a:off x="9672693" y="167454"/>
            <a:ext cx="614021" cy="614022"/>
            <a:chOff x="9175311" y="165778"/>
            <a:chExt cx="614021" cy="614022"/>
          </a:xfrm>
          <a:solidFill>
            <a:srgbClr val="8FBF1A"/>
          </a:solidFill>
        </p:grpSpPr>
        <p:sp>
          <p:nvSpPr>
            <p:cNvPr id="11" name="Oval 10">
              <a:extLst>
                <a:ext uri="{FF2B5EF4-FFF2-40B4-BE49-F238E27FC236}">
                  <a16:creationId xmlns:a16="http://schemas.microsoft.com/office/drawing/2014/main" id="{7140B7CB-E354-4658-A71A-4990A02717A6}"/>
                </a:ext>
              </a:extLst>
            </p:cNvPr>
            <p:cNvSpPr/>
            <p:nvPr/>
          </p:nvSpPr>
          <p:spPr bwMode="gray">
            <a:xfrm>
              <a:off x="9175311" y="165778"/>
              <a:ext cx="614021" cy="614022"/>
            </a:xfrm>
            <a:prstGeom prst="ellipse">
              <a:avLst/>
            </a:prstGeom>
            <a:grpFill/>
            <a:ln w="19050">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300"/>
                </a:spcBef>
                <a:spcAft>
                  <a:spcPts val="0"/>
                </a:spcAft>
                <a:buClrTx/>
                <a:buSzTx/>
                <a:buFont typeface="Courier New" pitchFamily="49" charset="0"/>
                <a:buNone/>
                <a:tabLst/>
                <a:defRPr/>
              </a:pPr>
              <a:endParaRPr kumimoji="0" lang="en-GB" sz="1400" b="0" i="0" u="none" strike="noStrike" kern="1200" cap="none" spc="0" normalizeH="0" baseline="0" noProof="0">
                <a:ln>
                  <a:noFill/>
                </a:ln>
                <a:solidFill>
                  <a:srgbClr val="000000"/>
                </a:solidFill>
                <a:effectLst/>
                <a:uLnTx/>
                <a:uFillTx/>
                <a:latin typeface="Book Antiqua"/>
                <a:ea typeface="+mn-ea"/>
                <a:cs typeface="Arial" pitchFamily="34" charset="0"/>
              </a:endParaRPr>
            </a:p>
          </p:txBody>
        </p:sp>
        <p:pic>
          <p:nvPicPr>
            <p:cNvPr id="12" name="Picture 11">
              <a:extLst>
                <a:ext uri="{FF2B5EF4-FFF2-40B4-BE49-F238E27FC236}">
                  <a16:creationId xmlns:a16="http://schemas.microsoft.com/office/drawing/2014/main" id="{E3046D4F-0B38-4302-BCB6-89AF7CCDC33B}"/>
                </a:ext>
              </a:extLst>
            </p:cNvPr>
            <p:cNvPicPr>
              <a:picLocks noChangeAspect="1"/>
            </p:cNvPicPr>
            <p:nvPr/>
          </p:nvPicPr>
          <p:blipFill>
            <a:blip r:embed="rId3"/>
            <a:stretch>
              <a:fillRect/>
            </a:stretch>
          </p:blipFill>
          <p:spPr>
            <a:xfrm>
              <a:off x="9243217" y="205743"/>
              <a:ext cx="529181" cy="529181"/>
            </a:xfrm>
            <a:prstGeom prst="rect">
              <a:avLst/>
            </a:prstGeom>
            <a:noFill/>
          </p:spPr>
        </p:pic>
      </p:grpSp>
    </p:spTree>
    <p:extLst>
      <p:ext uri="{BB962C8B-B14F-4D97-AF65-F5344CB8AC3E}">
        <p14:creationId xmlns:p14="http://schemas.microsoft.com/office/powerpoint/2010/main" val="3158646602"/>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54BC13-3D94-4322-A0B8-71B8A6DC92C4}"/>
              </a:ext>
            </a:extLst>
          </p:cNvPr>
          <p:cNvSpPr>
            <a:spLocks noGrp="1"/>
          </p:cNvSpPr>
          <p:nvPr>
            <p:ph type="title"/>
          </p:nvPr>
        </p:nvSpPr>
        <p:spPr/>
        <p:txBody>
          <a:bodyPr/>
          <a:lstStyle/>
          <a:p>
            <a:r>
              <a:rPr lang="en-GB">
                <a:solidFill>
                  <a:srgbClr val="F08738"/>
                </a:solidFill>
              </a:rPr>
              <a:t>Increased support when you need it</a:t>
            </a:r>
          </a:p>
        </p:txBody>
      </p:sp>
      <p:sp>
        <p:nvSpPr>
          <p:cNvPr id="4" name="Rectangle 3">
            <a:extLst>
              <a:ext uri="{FF2B5EF4-FFF2-40B4-BE49-F238E27FC236}">
                <a16:creationId xmlns:a16="http://schemas.microsoft.com/office/drawing/2014/main" id="{8CF22991-941A-4332-AE96-7E1BE7DC1223}"/>
              </a:ext>
            </a:extLst>
          </p:cNvPr>
          <p:cNvSpPr/>
          <p:nvPr/>
        </p:nvSpPr>
        <p:spPr>
          <a:xfrm>
            <a:off x="223298" y="835238"/>
            <a:ext cx="11636913" cy="954107"/>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400" b="1" i="0" u="none" strike="noStrike" kern="1200" cap="none" spc="0" normalizeH="0" baseline="0" noProof="0">
                <a:ln>
                  <a:noFill/>
                </a:ln>
                <a:solidFill>
                  <a:srgbClr val="EC6906"/>
                </a:solidFill>
                <a:effectLst/>
                <a:uLnTx/>
                <a:uFillTx/>
                <a:latin typeface="Century Gothic"/>
                <a:ea typeface="+mn-ea"/>
                <a:cs typeface="+mn-cs"/>
              </a:rPr>
              <a:t>All staff are prepared to care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400" b="0" i="1" u="none" strike="noStrike" kern="1200" cap="none" spc="0" normalizeH="0" baseline="0" noProof="0">
                <a:ln>
                  <a:noFill/>
                </a:ln>
                <a:solidFill>
                  <a:srgbClr val="000000"/>
                </a:solidFill>
                <a:effectLst/>
                <a:uLnTx/>
                <a:uFillTx/>
                <a:latin typeface="Century Gothic"/>
                <a:ea typeface="+mn-ea"/>
                <a:cs typeface="+mn-cs"/>
              </a:rPr>
              <a:t>Wherever I am, health and care staff bring empathy, skills and expertise and give me competent, confident and compassionate care.</a:t>
            </a:r>
            <a:endParaRPr kumimoji="0" lang="en-GB" sz="600" b="1" i="0" u="none" strike="noStrike" kern="1200" cap="none" spc="0" normalizeH="0" baseline="0" noProof="0">
              <a:ln>
                <a:noFill/>
              </a:ln>
              <a:solidFill>
                <a:srgbClr val="000000"/>
              </a:solidFill>
              <a:effectLst/>
              <a:uLnTx/>
              <a:uFillTx/>
              <a:latin typeface="Century Gothic"/>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400" b="1" i="0" u="none" strike="noStrike" kern="1200" cap="none" spc="0" normalizeH="0" baseline="0" noProof="0">
                <a:ln>
                  <a:noFill/>
                </a:ln>
                <a:solidFill>
                  <a:srgbClr val="000000"/>
                </a:solidFill>
                <a:effectLst/>
                <a:uLnTx/>
                <a:uFillTx/>
                <a:latin typeface="Century Gothic"/>
                <a:ea typeface="+mn-ea"/>
                <a:cs typeface="+mn-cs"/>
              </a:rPr>
              <a:t>What we are doing and our plans in this area</a:t>
            </a:r>
            <a:r>
              <a:rPr kumimoji="0" lang="en-GB" sz="1400" b="0" i="0" u="none" strike="noStrike" kern="1200" cap="none" spc="0" normalizeH="0" baseline="0" noProof="0">
                <a:ln>
                  <a:noFill/>
                </a:ln>
                <a:solidFill>
                  <a:srgbClr val="000000"/>
                </a:solidFill>
                <a:effectLst/>
                <a:uLnTx/>
                <a:uFillTx/>
                <a:latin typeface="Century Gothic"/>
                <a:ea typeface="+mn-ea"/>
                <a:cs typeface="+mn-cs"/>
              </a:rPr>
              <a:t>				</a:t>
            </a:r>
          </a:p>
        </p:txBody>
      </p:sp>
      <p:graphicFrame>
        <p:nvGraphicFramePr>
          <p:cNvPr id="5" name="Table 5">
            <a:extLst>
              <a:ext uri="{FF2B5EF4-FFF2-40B4-BE49-F238E27FC236}">
                <a16:creationId xmlns:a16="http://schemas.microsoft.com/office/drawing/2014/main" id="{B384CE5B-97C3-48E0-80C1-D1A02DE93747}"/>
              </a:ext>
            </a:extLst>
          </p:cNvPr>
          <p:cNvGraphicFramePr>
            <a:graphicFrameLocks noGrp="1"/>
          </p:cNvGraphicFramePr>
          <p:nvPr>
            <p:extLst>
              <p:ext uri="{D42A27DB-BD31-4B8C-83A1-F6EECF244321}">
                <p14:modId xmlns:p14="http://schemas.microsoft.com/office/powerpoint/2010/main" val="888493929"/>
              </p:ext>
            </p:extLst>
          </p:nvPr>
        </p:nvGraphicFramePr>
        <p:xfrm>
          <a:off x="358775" y="1890336"/>
          <a:ext cx="11414125" cy="3078480"/>
        </p:xfrm>
        <a:graphic>
          <a:graphicData uri="http://schemas.openxmlformats.org/drawingml/2006/table">
            <a:tbl>
              <a:tblPr firstRow="1" bandRow="1">
                <a:effectLst>
                  <a:outerShdw blurRad="50800" dist="38100" dir="5400000" algn="t" rotWithShape="0">
                    <a:prstClr val="black">
                      <a:alpha val="40000"/>
                    </a:prstClr>
                  </a:outerShdw>
                </a:effectLst>
                <a:tableStyleId>{69CF1AB2-1976-4502-BF36-3FF5EA218861}</a:tableStyleId>
              </a:tblPr>
              <a:tblGrid>
                <a:gridCol w="1239759">
                  <a:extLst>
                    <a:ext uri="{9D8B030D-6E8A-4147-A177-3AD203B41FA5}">
                      <a16:colId xmlns:a16="http://schemas.microsoft.com/office/drawing/2014/main" val="404409359"/>
                    </a:ext>
                  </a:extLst>
                </a:gridCol>
                <a:gridCol w="10174366">
                  <a:extLst>
                    <a:ext uri="{9D8B030D-6E8A-4147-A177-3AD203B41FA5}">
                      <a16:colId xmlns:a16="http://schemas.microsoft.com/office/drawing/2014/main" val="3996760154"/>
                    </a:ext>
                  </a:extLst>
                </a:gridCol>
              </a:tblGrid>
              <a:tr h="370840">
                <a:tc>
                  <a:txBody>
                    <a:bodyPr/>
                    <a:lstStyle/>
                    <a:p>
                      <a:r>
                        <a:rPr lang="en-GB" sz="1000" b="1" i="0" u="none" strike="noStrike" baseline="0">
                          <a:solidFill>
                            <a:srgbClr val="000000"/>
                          </a:solidFill>
                          <a:latin typeface="+mj-lt"/>
                        </a:rPr>
                        <a:t>Consistent care while in hospital</a:t>
                      </a:r>
                    </a:p>
                  </a:txBody>
                  <a:tcPr>
                    <a:lnL w="19050" cap="flat" cmpd="sng" algn="ctr">
                      <a:solidFill>
                        <a:schemeClr val="bg2"/>
                      </a:solidFill>
                      <a:prstDash val="solid"/>
                      <a:round/>
                      <a:headEnd type="none" w="med" len="med"/>
                      <a:tailEnd type="none" w="med" len="med"/>
                    </a:lnL>
                    <a:lnR w="19050" cap="flat" cmpd="sng" algn="ctr">
                      <a:solidFill>
                        <a:schemeClr val="bg2"/>
                      </a:solidFill>
                      <a:prstDash val="solid"/>
                      <a:round/>
                      <a:headEnd type="none" w="med" len="med"/>
                      <a:tailEnd type="none" w="med" len="med"/>
                    </a:lnR>
                    <a:lnT w="19050" cap="flat" cmpd="sng" algn="ctr">
                      <a:solidFill>
                        <a:schemeClr val="bg2"/>
                      </a:solidFill>
                      <a:prstDash val="solid"/>
                      <a:round/>
                      <a:headEnd type="none" w="med" len="med"/>
                      <a:tailEnd type="none" w="med" len="med"/>
                    </a:lnT>
                    <a:lnB w="19050" cap="flat" cmpd="sng" algn="ctr">
                      <a:solidFill>
                        <a:schemeClr val="bg2"/>
                      </a:solidFill>
                      <a:prstDash val="solid"/>
                      <a:round/>
                      <a:headEnd type="none" w="med" len="med"/>
                      <a:tailEnd type="none" w="med" len="med"/>
                    </a:lnB>
                    <a:solidFill>
                      <a:srgbClr val="FBE5D6"/>
                    </a:solidFill>
                  </a:tcPr>
                </a:tc>
                <a:tc>
                  <a: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000" b="1" i="0" u="none" strike="noStrike" kern="1200" cap="none" spc="0" normalizeH="0" baseline="0" noProof="0" dirty="0">
                          <a:ln>
                            <a:noFill/>
                          </a:ln>
                          <a:solidFill>
                            <a:srgbClr val="000000"/>
                          </a:solidFill>
                          <a:effectLst/>
                          <a:uLnTx/>
                          <a:uFillTx/>
                          <a:latin typeface="Century Gothic"/>
                          <a:ea typeface="+mn-ea"/>
                          <a:cs typeface="+mn-cs"/>
                        </a:rPr>
                        <a:t>Optimise patients’ wellbeing while in hospital </a:t>
                      </a:r>
                      <a:r>
                        <a:rPr kumimoji="0" lang="en-GB" sz="1000" b="0" i="0" u="none" strike="noStrike" kern="1200" cap="none" spc="0" normalizeH="0" baseline="0" noProof="0" dirty="0">
                          <a:ln>
                            <a:noFill/>
                          </a:ln>
                          <a:solidFill>
                            <a:srgbClr val="000000"/>
                          </a:solidFill>
                          <a:effectLst/>
                          <a:uLnTx/>
                          <a:uFillTx/>
                          <a:latin typeface="Century Gothic"/>
                          <a:ea typeface="+mn-ea"/>
                          <a:cs typeface="+mn-cs"/>
                        </a:rPr>
                        <a:t>through </a:t>
                      </a:r>
                      <a:r>
                        <a:rPr kumimoji="0" lang="en-GB" sz="1000" b="1" i="0" u="none" strike="noStrike" kern="1200" cap="none" spc="0" normalizeH="0" baseline="0" noProof="0" dirty="0">
                          <a:ln>
                            <a:noFill/>
                          </a:ln>
                          <a:solidFill>
                            <a:srgbClr val="000000"/>
                          </a:solidFill>
                          <a:effectLst/>
                          <a:uLnTx/>
                          <a:uFillTx/>
                          <a:latin typeface="Century Gothic"/>
                          <a:ea typeface="+mn-ea"/>
                          <a:cs typeface="+mn-cs"/>
                        </a:rPr>
                        <a:t>admissions </a:t>
                      </a:r>
                      <a:r>
                        <a:rPr kumimoji="0" lang="en-GB" sz="1000" b="0" i="0" u="none" strike="noStrike" kern="1200" cap="none" spc="0" normalizeH="0" baseline="0" noProof="0" dirty="0">
                          <a:ln>
                            <a:noFill/>
                          </a:ln>
                          <a:solidFill>
                            <a:srgbClr val="000000"/>
                          </a:solidFill>
                          <a:effectLst/>
                          <a:uLnTx/>
                          <a:uFillTx/>
                          <a:latin typeface="Century Gothic"/>
                          <a:ea typeface="+mn-ea"/>
                          <a:cs typeface="+mn-cs"/>
                        </a:rPr>
                        <a:t>and</a:t>
                      </a:r>
                      <a:r>
                        <a:rPr kumimoji="0" lang="en-GB" sz="1000" b="1" i="0" u="none" strike="noStrike" kern="1200" cap="none" spc="0" normalizeH="0" baseline="0" noProof="0" dirty="0">
                          <a:ln>
                            <a:noFill/>
                          </a:ln>
                          <a:solidFill>
                            <a:srgbClr val="000000"/>
                          </a:solidFill>
                          <a:effectLst/>
                          <a:uLnTx/>
                          <a:uFillTx/>
                          <a:latin typeface="Century Gothic"/>
                          <a:ea typeface="+mn-ea"/>
                          <a:cs typeface="+mn-cs"/>
                        </a:rPr>
                        <a:t> discharge check list </a:t>
                      </a:r>
                      <a:r>
                        <a:rPr kumimoji="0" lang="en-GB" sz="1000" b="0" i="0" u="none" strike="noStrike" kern="1200" cap="none" spc="0" normalizeH="0" baseline="0" noProof="0" dirty="0">
                          <a:ln>
                            <a:noFill/>
                          </a:ln>
                          <a:solidFill>
                            <a:srgbClr val="000000"/>
                          </a:solidFill>
                          <a:effectLst/>
                          <a:uLnTx/>
                          <a:uFillTx/>
                          <a:latin typeface="Century Gothic"/>
                          <a:ea typeface="+mn-ea"/>
                          <a:cs typeface="+mn-cs"/>
                        </a:rPr>
                        <a:t>- diagnosed, working diagnosis etc. Fully adopt the </a:t>
                      </a:r>
                      <a:r>
                        <a:rPr kumimoji="0" lang="en-GB" sz="1000" b="1" i="0" u="none" strike="noStrike" kern="1200" cap="none" spc="0" normalizeH="0" baseline="0" noProof="0" dirty="0">
                          <a:ln>
                            <a:noFill/>
                          </a:ln>
                          <a:solidFill>
                            <a:srgbClr val="000000"/>
                          </a:solidFill>
                          <a:effectLst/>
                          <a:uLnTx/>
                          <a:uFillTx/>
                          <a:latin typeface="Century Gothic"/>
                          <a:ea typeface="+mn-ea"/>
                          <a:cs typeface="+mn-cs"/>
                        </a:rPr>
                        <a:t>Dementia Friendly Hospital charter</a:t>
                      </a:r>
                      <a:r>
                        <a:rPr kumimoji="0" lang="en-GB" sz="1000" b="0" i="0" u="none" strike="noStrike" kern="1200" cap="none" spc="0" normalizeH="0" baseline="0" noProof="0" dirty="0">
                          <a:ln>
                            <a:noFill/>
                          </a:ln>
                          <a:solidFill>
                            <a:srgbClr val="000000"/>
                          </a:solidFill>
                          <a:effectLst/>
                          <a:uLnTx/>
                          <a:uFillTx/>
                          <a:latin typeface="Century Gothic"/>
                          <a:ea typeface="+mn-ea"/>
                          <a:cs typeface="+mn-cs"/>
                        </a:rPr>
                        <a:t>, </a:t>
                      </a:r>
                      <a:r>
                        <a:rPr kumimoji="0" lang="en-GB" sz="1000" b="1" i="0" u="none" strike="noStrike" kern="1200" cap="none" spc="0" normalizeH="0" baseline="0" noProof="0" dirty="0">
                          <a:ln>
                            <a:noFill/>
                          </a:ln>
                          <a:solidFill>
                            <a:srgbClr val="000000"/>
                          </a:solidFill>
                          <a:effectLst/>
                          <a:uLnTx/>
                          <a:uFillTx/>
                          <a:latin typeface="Century Gothic"/>
                          <a:ea typeface="+mn-ea"/>
                          <a:cs typeface="+mn-cs"/>
                        </a:rPr>
                        <a:t>raising awareness among staff </a:t>
                      </a:r>
                      <a:r>
                        <a:rPr kumimoji="0" lang="en-GB" sz="1000" b="0" i="0" u="none" strike="noStrike" kern="1200" cap="none" spc="0" normalizeH="0" baseline="0" noProof="0" dirty="0">
                          <a:ln>
                            <a:noFill/>
                          </a:ln>
                          <a:solidFill>
                            <a:srgbClr val="000000"/>
                          </a:solidFill>
                          <a:effectLst/>
                          <a:uLnTx/>
                          <a:uFillTx/>
                          <a:latin typeface="Century Gothic"/>
                          <a:ea typeface="+mn-ea"/>
                          <a:cs typeface="+mn-cs"/>
                        </a:rPr>
                        <a:t>and </a:t>
                      </a:r>
                      <a:r>
                        <a:rPr kumimoji="0" lang="en-GB" sz="1000" b="1" i="0" u="none" strike="noStrike" kern="1200" cap="none" spc="0" normalizeH="0" baseline="0" noProof="0" dirty="0">
                          <a:ln>
                            <a:noFill/>
                          </a:ln>
                          <a:solidFill>
                            <a:srgbClr val="000000"/>
                          </a:solidFill>
                          <a:effectLst/>
                          <a:uLnTx/>
                          <a:uFillTx/>
                          <a:latin typeface="Century Gothic"/>
                          <a:ea typeface="+mn-ea"/>
                          <a:cs typeface="+mn-cs"/>
                        </a:rPr>
                        <a:t>volunteers,</a:t>
                      </a:r>
                      <a:r>
                        <a:rPr kumimoji="0" lang="en-GB" sz="1000" b="0" i="0" u="none" strike="noStrike" kern="1200" cap="none" spc="0" normalizeH="0" baseline="0" noProof="0" dirty="0">
                          <a:ln>
                            <a:noFill/>
                          </a:ln>
                          <a:solidFill>
                            <a:srgbClr val="000000"/>
                          </a:solidFill>
                          <a:effectLst/>
                          <a:uLnTx/>
                          <a:uFillTx/>
                          <a:latin typeface="Century Gothic"/>
                          <a:ea typeface="+mn-ea"/>
                          <a:cs typeface="+mn-cs"/>
                        </a:rPr>
                        <a:t> </a:t>
                      </a:r>
                      <a:r>
                        <a:rPr kumimoji="0" lang="en-GB" sz="1000" b="1" i="0" u="none" strike="noStrike" kern="1200" cap="none" spc="0" normalizeH="0" baseline="0" noProof="0" dirty="0">
                          <a:ln>
                            <a:noFill/>
                          </a:ln>
                          <a:solidFill>
                            <a:srgbClr val="000000"/>
                          </a:solidFill>
                          <a:effectLst/>
                          <a:uLnTx/>
                          <a:uFillTx/>
                          <a:latin typeface="Century Gothic"/>
                          <a:ea typeface="+mn-ea"/>
                          <a:cs typeface="+mn-cs"/>
                        </a:rPr>
                        <a:t>preventing issues</a:t>
                      </a:r>
                      <a:r>
                        <a:rPr kumimoji="0" lang="en-GB" sz="1000" b="0" i="0" u="none" strike="noStrike" kern="1200" cap="none" spc="0" normalizeH="0" baseline="0" noProof="0" dirty="0">
                          <a:ln>
                            <a:noFill/>
                          </a:ln>
                          <a:solidFill>
                            <a:srgbClr val="000000"/>
                          </a:solidFill>
                          <a:effectLst/>
                          <a:uLnTx/>
                          <a:uFillTx/>
                          <a:latin typeface="Century Gothic"/>
                          <a:ea typeface="+mn-ea"/>
                          <a:cs typeface="+mn-cs"/>
                        </a:rPr>
                        <a:t> such as </a:t>
                      </a:r>
                      <a:r>
                        <a:rPr kumimoji="0" lang="en-GB" sz="1000" b="1" i="0" u="none" strike="noStrike" kern="1200" cap="none" spc="0" normalizeH="0" baseline="0" noProof="0" dirty="0">
                          <a:ln>
                            <a:noFill/>
                          </a:ln>
                          <a:solidFill>
                            <a:srgbClr val="000000"/>
                          </a:solidFill>
                          <a:effectLst/>
                          <a:uLnTx/>
                          <a:uFillTx/>
                          <a:latin typeface="Century Gothic"/>
                          <a:ea typeface="+mn-ea"/>
                          <a:cs typeface="+mn-cs"/>
                        </a:rPr>
                        <a:t>personal effects getting lost </a:t>
                      </a:r>
                      <a:r>
                        <a:rPr kumimoji="0" lang="en-GB" sz="1000" b="0" i="0" u="none" strike="noStrike" kern="1200" cap="none" spc="0" normalizeH="0" baseline="0" noProof="0" dirty="0">
                          <a:ln>
                            <a:noFill/>
                          </a:ln>
                          <a:solidFill>
                            <a:srgbClr val="000000"/>
                          </a:solidFill>
                          <a:effectLst/>
                          <a:uLnTx/>
                          <a:uFillTx/>
                          <a:latin typeface="Century Gothic"/>
                          <a:ea typeface="+mn-ea"/>
                          <a:cs typeface="+mn-cs"/>
                        </a:rPr>
                        <a:t>or </a:t>
                      </a:r>
                      <a:r>
                        <a:rPr kumimoji="0" lang="en-GB" sz="1000" b="1" i="0" u="none" strike="noStrike" kern="1200" cap="none" spc="0" normalizeH="0" baseline="0" noProof="0" dirty="0">
                          <a:ln>
                            <a:noFill/>
                          </a:ln>
                          <a:solidFill>
                            <a:srgbClr val="000000"/>
                          </a:solidFill>
                          <a:effectLst/>
                          <a:uLnTx/>
                          <a:uFillTx/>
                          <a:latin typeface="Century Gothic"/>
                          <a:ea typeface="+mn-ea"/>
                          <a:cs typeface="+mn-cs"/>
                        </a:rPr>
                        <a:t>hearing aids not being put in correctly</a:t>
                      </a:r>
                      <a:r>
                        <a:rPr kumimoji="0" lang="en-GB" sz="1000" b="0" i="0" u="none" strike="noStrike" kern="1200" cap="none" spc="0" normalizeH="0" baseline="0" noProof="0" dirty="0">
                          <a:ln>
                            <a:noFill/>
                          </a:ln>
                          <a:solidFill>
                            <a:srgbClr val="000000"/>
                          </a:solidFill>
                          <a:effectLst/>
                          <a:uLnTx/>
                          <a:uFillTx/>
                          <a:latin typeface="Century Gothic"/>
                          <a:ea typeface="+mn-ea"/>
                          <a:cs typeface="+mn-cs"/>
                        </a:rPr>
                        <a:t> – </a:t>
                      </a:r>
                      <a:r>
                        <a:rPr kumimoji="0" lang="en-GB" sz="1000" b="1" i="0" u="none" strike="noStrike" kern="1200" cap="none" spc="0" normalizeH="0" baseline="0" noProof="0" dirty="0">
                          <a:ln>
                            <a:noFill/>
                          </a:ln>
                          <a:solidFill>
                            <a:srgbClr val="000000"/>
                          </a:solidFill>
                          <a:effectLst/>
                          <a:uLnTx/>
                          <a:uFillTx/>
                          <a:latin typeface="Century Gothic"/>
                          <a:ea typeface="+mn-ea"/>
                          <a:cs typeface="+mn-cs"/>
                        </a:rPr>
                        <a:t>develop action plan to implement </a:t>
                      </a:r>
                      <a:r>
                        <a:rPr kumimoji="0" lang="en-GB" sz="1000" b="0" i="0" u="none" strike="noStrike" kern="1200" cap="none" spc="0" normalizeH="0" baseline="0" noProof="0" dirty="0">
                          <a:ln>
                            <a:noFill/>
                          </a:ln>
                          <a:solidFill>
                            <a:srgbClr val="000000"/>
                          </a:solidFill>
                          <a:effectLst/>
                          <a:uLnTx/>
                          <a:uFillTx/>
                          <a:latin typeface="Century Gothic"/>
                          <a:ea typeface="+mn-ea"/>
                          <a:cs typeface="+mn-cs"/>
                        </a:rPr>
                        <a:t>and </a:t>
                      </a:r>
                      <a:r>
                        <a:rPr kumimoji="0" lang="en-GB" sz="1000" b="1" i="0" u="none" strike="noStrike" kern="1200" cap="none" spc="0" normalizeH="0" baseline="0" noProof="0" dirty="0">
                          <a:ln>
                            <a:noFill/>
                          </a:ln>
                          <a:solidFill>
                            <a:srgbClr val="000000"/>
                          </a:solidFill>
                          <a:effectLst/>
                          <a:uLnTx/>
                          <a:uFillTx/>
                          <a:latin typeface="Century Gothic"/>
                          <a:ea typeface="+mn-ea"/>
                          <a:cs typeface="+mn-cs"/>
                        </a:rPr>
                        <a:t>regularly review </a:t>
                      </a:r>
                      <a:r>
                        <a:rPr kumimoji="0" lang="en-GB" sz="1000" b="0" i="0" u="none" strike="noStrike" kern="1200" cap="none" spc="0" normalizeH="0" baseline="0" noProof="0" dirty="0">
                          <a:ln>
                            <a:noFill/>
                          </a:ln>
                          <a:solidFill>
                            <a:srgbClr val="000000"/>
                          </a:solidFill>
                          <a:effectLst/>
                          <a:uLnTx/>
                          <a:uFillTx/>
                          <a:latin typeface="Century Gothic"/>
                          <a:ea typeface="+mn-ea"/>
                          <a:cs typeface="+mn-cs"/>
                        </a:rPr>
                        <a:t>through the </a:t>
                      </a:r>
                      <a:r>
                        <a:rPr kumimoji="0" lang="en-GB" sz="1000" b="1" i="0" u="none" strike="noStrike" kern="1200" cap="none" spc="0" normalizeH="0" baseline="0" noProof="0" dirty="0">
                          <a:ln>
                            <a:noFill/>
                          </a:ln>
                          <a:solidFill>
                            <a:srgbClr val="000000"/>
                          </a:solidFill>
                          <a:effectLst/>
                          <a:uLnTx/>
                          <a:uFillTx/>
                          <a:latin typeface="Century Gothic"/>
                          <a:ea typeface="+mn-ea"/>
                          <a:cs typeface="+mn-cs"/>
                        </a:rPr>
                        <a:t>WWCP Dementia Steering group</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000" b="0" i="0" u="none" strike="noStrike" kern="1200" cap="none" spc="0" normalizeH="0" baseline="0" noProof="0" dirty="0">
                          <a:ln>
                            <a:noFill/>
                          </a:ln>
                          <a:solidFill>
                            <a:srgbClr val="000000"/>
                          </a:solidFill>
                          <a:effectLst/>
                          <a:uLnTx/>
                          <a:uFillTx/>
                          <a:latin typeface="Century Gothic"/>
                          <a:ea typeface="+mn-ea"/>
                          <a:cs typeface="+mn-cs"/>
                        </a:rPr>
                        <a:t>Ensure </a:t>
                      </a:r>
                      <a:r>
                        <a:rPr kumimoji="0" lang="en-GB" sz="1000" b="1" i="0" u="none" strike="noStrike" kern="1200" cap="none" spc="0" normalizeH="0" baseline="0" noProof="0" dirty="0">
                          <a:ln>
                            <a:noFill/>
                          </a:ln>
                          <a:solidFill>
                            <a:srgbClr val="000000"/>
                          </a:solidFill>
                          <a:effectLst/>
                          <a:uLnTx/>
                          <a:uFillTx/>
                          <a:latin typeface="Century Gothic"/>
                          <a:ea typeface="+mn-ea"/>
                          <a:cs typeface="+mn-cs"/>
                        </a:rPr>
                        <a:t>hospital staff </a:t>
                      </a:r>
                      <a:r>
                        <a:rPr kumimoji="0" lang="en-GB" sz="1000" b="0" i="0" u="none" strike="noStrike" kern="1200" cap="none" spc="0" normalizeH="0" baseline="0" noProof="0" dirty="0">
                          <a:ln>
                            <a:noFill/>
                          </a:ln>
                          <a:solidFill>
                            <a:srgbClr val="000000"/>
                          </a:solidFill>
                          <a:effectLst/>
                          <a:uLnTx/>
                          <a:uFillTx/>
                          <a:latin typeface="Century Gothic"/>
                          <a:ea typeface="+mn-ea"/>
                          <a:cs typeface="+mn-cs"/>
                        </a:rPr>
                        <a:t>are </a:t>
                      </a:r>
                      <a:r>
                        <a:rPr kumimoji="0" lang="en-GB" sz="1000" b="1" i="0" u="none" strike="noStrike" kern="1200" cap="none" spc="0" normalizeH="0" baseline="0" noProof="0" dirty="0">
                          <a:ln>
                            <a:noFill/>
                          </a:ln>
                          <a:solidFill>
                            <a:srgbClr val="000000"/>
                          </a:solidFill>
                          <a:effectLst/>
                          <a:uLnTx/>
                          <a:uFillTx/>
                          <a:latin typeface="Century Gothic"/>
                          <a:ea typeface="+mn-ea"/>
                          <a:cs typeface="+mn-cs"/>
                        </a:rPr>
                        <a:t>trained </a:t>
                      </a:r>
                      <a:r>
                        <a:rPr kumimoji="0" lang="en-GB" sz="1000" b="0" i="0" u="none" strike="noStrike" kern="1200" cap="none" spc="0" normalizeH="0" baseline="0" noProof="0" dirty="0">
                          <a:ln>
                            <a:noFill/>
                          </a:ln>
                          <a:solidFill>
                            <a:srgbClr val="000000"/>
                          </a:solidFill>
                          <a:effectLst/>
                          <a:uLnTx/>
                          <a:uFillTx/>
                          <a:latin typeface="Century Gothic"/>
                          <a:ea typeface="+mn-ea"/>
                          <a:cs typeface="+mn-cs"/>
                        </a:rPr>
                        <a:t>to </a:t>
                      </a:r>
                      <a:r>
                        <a:rPr kumimoji="0" lang="en-GB" sz="1000" b="1" i="0" u="none" strike="noStrike" kern="1200" cap="none" spc="0" normalizeH="0" baseline="0" noProof="0" dirty="0">
                          <a:ln>
                            <a:noFill/>
                          </a:ln>
                          <a:solidFill>
                            <a:srgbClr val="000000"/>
                          </a:solidFill>
                          <a:effectLst/>
                          <a:uLnTx/>
                          <a:uFillTx/>
                          <a:latin typeface="Century Gothic"/>
                          <a:ea typeface="+mn-ea"/>
                          <a:cs typeface="+mn-cs"/>
                        </a:rPr>
                        <a:t>understand what power </a:t>
                      </a:r>
                      <a:r>
                        <a:rPr kumimoji="0" lang="en-GB" sz="1000" b="0" i="0" u="none" strike="noStrike" kern="1200" cap="none" spc="0" normalizeH="0" baseline="0" noProof="0" dirty="0">
                          <a:ln>
                            <a:noFill/>
                          </a:ln>
                          <a:solidFill>
                            <a:srgbClr val="000000"/>
                          </a:solidFill>
                          <a:effectLst/>
                          <a:uLnTx/>
                          <a:uFillTx/>
                          <a:latin typeface="Century Gothic"/>
                          <a:ea typeface="+mn-ea"/>
                          <a:cs typeface="+mn-cs"/>
                        </a:rPr>
                        <a:t>of </a:t>
                      </a:r>
                      <a:r>
                        <a:rPr kumimoji="0" lang="en-GB" sz="1000" b="1" i="0" u="none" strike="noStrike" kern="1200" cap="none" spc="0" normalizeH="0" baseline="0" noProof="0" dirty="0">
                          <a:ln>
                            <a:noFill/>
                          </a:ln>
                          <a:solidFill>
                            <a:srgbClr val="000000"/>
                          </a:solidFill>
                          <a:effectLst/>
                          <a:uLnTx/>
                          <a:uFillTx/>
                          <a:latin typeface="Century Gothic"/>
                          <a:ea typeface="+mn-ea"/>
                          <a:cs typeface="+mn-cs"/>
                        </a:rPr>
                        <a:t>attorney</a:t>
                      </a:r>
                      <a:r>
                        <a:rPr kumimoji="0" lang="en-GB" sz="1000" b="0" i="0" u="none" strike="noStrike" kern="1200" cap="none" spc="0" normalizeH="0" baseline="0" noProof="0" dirty="0">
                          <a:ln>
                            <a:noFill/>
                          </a:ln>
                          <a:solidFill>
                            <a:srgbClr val="000000"/>
                          </a:solidFill>
                          <a:effectLst/>
                          <a:uLnTx/>
                          <a:uFillTx/>
                          <a:latin typeface="Century Gothic"/>
                          <a:ea typeface="+mn-ea"/>
                          <a:cs typeface="+mn-cs"/>
                        </a:rPr>
                        <a:t> for </a:t>
                      </a:r>
                      <a:r>
                        <a:rPr kumimoji="0" lang="en-GB" sz="1000" b="1" i="0" u="none" strike="noStrike" kern="1200" cap="none" spc="0" normalizeH="0" baseline="0" noProof="0" dirty="0">
                          <a:ln>
                            <a:noFill/>
                          </a:ln>
                          <a:solidFill>
                            <a:srgbClr val="000000"/>
                          </a:solidFill>
                          <a:effectLst/>
                          <a:uLnTx/>
                          <a:uFillTx/>
                          <a:latin typeface="Century Gothic"/>
                          <a:ea typeface="+mn-ea"/>
                          <a:cs typeface="+mn-cs"/>
                        </a:rPr>
                        <a:t>health means</a:t>
                      </a:r>
                      <a:r>
                        <a:rPr kumimoji="0" lang="en-GB" sz="1000" b="0" i="0" u="none" strike="noStrike" kern="1200" cap="none" spc="0" normalizeH="0" baseline="0" noProof="0" dirty="0">
                          <a:ln>
                            <a:noFill/>
                          </a:ln>
                          <a:solidFill>
                            <a:srgbClr val="000000"/>
                          </a:solidFill>
                          <a:effectLst/>
                          <a:uLnTx/>
                          <a:uFillTx/>
                          <a:latin typeface="Century Gothic"/>
                          <a:ea typeface="+mn-ea"/>
                          <a:cs typeface="+mn-cs"/>
                        </a:rPr>
                        <a:t> </a:t>
                      </a:r>
                      <a:endParaRPr kumimoji="0" lang="en-GB" sz="800" b="0" i="0" u="sng" strike="noStrike" kern="1200" cap="none" spc="0" normalizeH="0" baseline="0" noProof="0" dirty="0">
                        <a:ln>
                          <a:noFill/>
                        </a:ln>
                        <a:solidFill>
                          <a:srgbClr val="000000"/>
                        </a:solidFill>
                        <a:effectLst/>
                        <a:uLnTx/>
                        <a:uFillTx/>
                        <a:latin typeface="Century Gothic"/>
                        <a:ea typeface="+mn-ea"/>
                        <a:cs typeface="+mn-cs"/>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GB" sz="800" b="0" i="0" u="sng" strike="noStrike" kern="1200" cap="none" spc="0" normalizeH="0" baseline="0" noProof="0" dirty="0">
                          <a:ln>
                            <a:noFill/>
                          </a:ln>
                          <a:solidFill>
                            <a:srgbClr val="000000"/>
                          </a:solidFill>
                          <a:effectLst/>
                          <a:uLnTx/>
                          <a:uFillTx/>
                          <a:latin typeface="Century Gothic"/>
                          <a:ea typeface="+mn-ea"/>
                          <a:cs typeface="+mn-cs"/>
                        </a:rPr>
                        <a:t>All Wales Dementia Care Pathway of Standards (AWDCPS)</a:t>
                      </a:r>
                    </a:p>
                    <a:p>
                      <a:pPr marL="285750" indent="-285750">
                        <a:buFont typeface="Arial" panose="020B0604020202020204" pitchFamily="34" charset="0"/>
                        <a:buChar char="•"/>
                      </a:pPr>
                      <a:r>
                        <a:rPr lang="en-GB" sz="800" b="0" i="0" u="none" strike="noStrike" baseline="0" dirty="0">
                          <a:solidFill>
                            <a:srgbClr val="000000"/>
                          </a:solidFill>
                          <a:latin typeface="+mj-lt"/>
                        </a:rPr>
                        <a:t>Wales will adopt the </a:t>
                      </a:r>
                      <a:r>
                        <a:rPr lang="en-GB" sz="800" b="1" i="0" u="none" strike="noStrike" baseline="0" dirty="0">
                          <a:solidFill>
                            <a:srgbClr val="000000"/>
                          </a:solidFill>
                          <a:latin typeface="+mj-lt"/>
                        </a:rPr>
                        <a:t>Dementia Friendly Hospital Charter </a:t>
                      </a:r>
                      <a:r>
                        <a:rPr lang="en-GB" sz="800" b="0" i="0" u="none" strike="noStrike" baseline="0" dirty="0">
                          <a:solidFill>
                            <a:srgbClr val="000000"/>
                          </a:solidFill>
                          <a:latin typeface="+mj-lt"/>
                        </a:rPr>
                        <a:t>with a regular review of implementation and outcomes. (AWDCPS 11).</a:t>
                      </a:r>
                    </a:p>
                  </a:txBody>
                  <a:tcPr marL="0">
                    <a:lnL w="19050" cap="flat" cmpd="sng" algn="ctr">
                      <a:solidFill>
                        <a:schemeClr val="bg2"/>
                      </a:solidFill>
                      <a:prstDash val="solid"/>
                      <a:round/>
                      <a:headEnd type="none" w="med" len="med"/>
                      <a:tailEnd type="none" w="med" len="med"/>
                    </a:lnL>
                    <a:lnR w="19050" cap="flat" cmpd="sng" algn="ctr">
                      <a:solidFill>
                        <a:schemeClr val="bg2"/>
                      </a:solidFill>
                      <a:prstDash val="solid"/>
                      <a:round/>
                      <a:headEnd type="none" w="med" len="med"/>
                      <a:tailEnd type="none" w="med" len="med"/>
                    </a:lnR>
                    <a:lnT w="19050" cap="flat" cmpd="sng" algn="ctr">
                      <a:solidFill>
                        <a:schemeClr val="bg2"/>
                      </a:solidFill>
                      <a:prstDash val="solid"/>
                      <a:round/>
                      <a:headEnd type="none" w="med" len="med"/>
                      <a:tailEnd type="none" w="med" len="med"/>
                    </a:lnT>
                    <a:lnB w="19050" cap="flat" cmpd="sng" algn="ctr">
                      <a:solidFill>
                        <a:schemeClr val="bg2"/>
                      </a:solidFill>
                      <a:prstDash val="solid"/>
                      <a:round/>
                      <a:headEnd type="none" w="med" len="med"/>
                      <a:tailEnd type="none" w="med" len="med"/>
                    </a:lnB>
                    <a:solidFill>
                      <a:srgbClr val="FBE5D6"/>
                    </a:solidFill>
                  </a:tcPr>
                </a:tc>
                <a:extLst>
                  <a:ext uri="{0D108BD9-81ED-4DB2-BD59-A6C34878D82A}">
                    <a16:rowId xmlns:a16="http://schemas.microsoft.com/office/drawing/2014/main" val="596986239"/>
                  </a:ext>
                </a:extLst>
              </a:tr>
              <a:tr h="609910">
                <a:tc>
                  <a:txBody>
                    <a:bodyPr/>
                    <a:lstStyle/>
                    <a:p>
                      <a:r>
                        <a:rPr lang="en-GB" sz="1000" b="1" i="0" u="none" strike="noStrike" baseline="0">
                          <a:solidFill>
                            <a:srgbClr val="000000"/>
                          </a:solidFill>
                          <a:latin typeface="+mj-lt"/>
                        </a:rPr>
                        <a:t>Maximise the power of MDT working, accessing support when you need it</a:t>
                      </a:r>
                    </a:p>
                  </a:txBody>
                  <a:tcPr>
                    <a:lnL w="19050" cap="flat" cmpd="sng" algn="ctr">
                      <a:solidFill>
                        <a:schemeClr val="bg2"/>
                      </a:solidFill>
                      <a:prstDash val="solid"/>
                      <a:round/>
                      <a:headEnd type="none" w="med" len="med"/>
                      <a:tailEnd type="none" w="med" len="med"/>
                    </a:lnL>
                    <a:lnR w="19050" cap="flat" cmpd="sng" algn="ctr">
                      <a:solidFill>
                        <a:schemeClr val="bg2"/>
                      </a:solidFill>
                      <a:prstDash val="solid"/>
                      <a:round/>
                      <a:headEnd type="none" w="med" len="med"/>
                      <a:tailEnd type="none" w="med" len="med"/>
                    </a:lnR>
                    <a:lnT w="19050" cap="flat" cmpd="sng" algn="ctr">
                      <a:solidFill>
                        <a:schemeClr val="bg2"/>
                      </a:solidFill>
                      <a:prstDash val="solid"/>
                      <a:round/>
                      <a:headEnd type="none" w="med" len="med"/>
                      <a:tailEnd type="none" w="med" len="med"/>
                    </a:lnT>
                    <a:lnB w="19050" cap="flat" cmpd="sng" algn="ctr">
                      <a:solidFill>
                        <a:schemeClr val="bg2"/>
                      </a:solidFill>
                      <a:prstDash val="solid"/>
                      <a:round/>
                      <a:headEnd type="none" w="med" len="med"/>
                      <a:tailEnd type="none" w="med" len="med"/>
                    </a:lnB>
                    <a:solidFill>
                      <a:srgbClr val="F4B183"/>
                    </a:solidFill>
                  </a:tcPr>
                </a:tc>
                <a:tc>
                  <a: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000" b="0" i="0" u="none" strike="noStrike" kern="1200" cap="none" spc="0" normalizeH="0" baseline="0" noProof="0" dirty="0">
                          <a:ln>
                            <a:noFill/>
                          </a:ln>
                          <a:solidFill>
                            <a:srgbClr val="000000"/>
                          </a:solidFill>
                          <a:effectLst/>
                          <a:uLnTx/>
                          <a:uFillTx/>
                          <a:latin typeface="Century Gothic"/>
                          <a:ea typeface="+mn-ea"/>
                          <a:cs typeface="+mn-cs"/>
                        </a:rPr>
                        <a:t>Develop a </a:t>
                      </a:r>
                      <a:r>
                        <a:rPr kumimoji="0" lang="en-GB" sz="1000" b="1" i="0" u="none" strike="noStrike" kern="1200" cap="none" spc="0" normalizeH="0" baseline="0" noProof="0" dirty="0">
                          <a:ln>
                            <a:noFill/>
                          </a:ln>
                          <a:solidFill>
                            <a:srgbClr val="000000"/>
                          </a:solidFill>
                          <a:effectLst/>
                          <a:uLnTx/>
                          <a:uFillTx/>
                          <a:latin typeface="Century Gothic"/>
                          <a:ea typeface="+mn-ea"/>
                          <a:cs typeface="+mn-cs"/>
                        </a:rPr>
                        <a:t>regional, standard, interdisciplinary care plan </a:t>
                      </a:r>
                      <a:r>
                        <a:rPr kumimoji="0" lang="en-GB" sz="1000" b="0" i="0" u="none" strike="noStrike" kern="1200" cap="none" spc="0" normalizeH="0" baseline="0" noProof="0" dirty="0">
                          <a:ln>
                            <a:noFill/>
                          </a:ln>
                          <a:solidFill>
                            <a:srgbClr val="000000"/>
                          </a:solidFill>
                          <a:effectLst/>
                          <a:uLnTx/>
                          <a:uFillTx/>
                          <a:latin typeface="Century Gothic"/>
                          <a:ea typeface="+mn-ea"/>
                          <a:cs typeface="+mn-cs"/>
                        </a:rPr>
                        <a:t>and through </a:t>
                      </a:r>
                      <a:r>
                        <a:rPr kumimoji="0" lang="en-GB" sz="1000" b="1" i="0" u="none" strike="noStrike" kern="1200" cap="none" spc="0" normalizeH="0" baseline="0" noProof="0" dirty="0">
                          <a:ln>
                            <a:noFill/>
                          </a:ln>
                          <a:solidFill>
                            <a:srgbClr val="000000"/>
                          </a:solidFill>
                          <a:effectLst/>
                          <a:uLnTx/>
                          <a:uFillTx/>
                          <a:latin typeface="Century Gothic"/>
                          <a:ea typeface="+mn-ea"/>
                          <a:cs typeface="+mn-cs"/>
                        </a:rPr>
                        <a:t>proactive MDT working which enables colleagues to join virtually, and shared decision making with the patient and carer, plan ahead </a:t>
                      </a:r>
                      <a:r>
                        <a:rPr kumimoji="0" lang="en-GB" sz="1000" b="0" i="0" u="none" strike="noStrike" kern="1200" cap="none" spc="0" normalizeH="0" baseline="0" noProof="0" dirty="0">
                          <a:ln>
                            <a:noFill/>
                          </a:ln>
                          <a:solidFill>
                            <a:srgbClr val="000000"/>
                          </a:solidFill>
                          <a:effectLst/>
                          <a:uLnTx/>
                          <a:uFillTx/>
                          <a:latin typeface="Century Gothic"/>
                          <a:ea typeface="+mn-ea"/>
                          <a:cs typeface="+mn-cs"/>
                        </a:rPr>
                        <a:t>to </a:t>
                      </a:r>
                      <a:r>
                        <a:rPr kumimoji="0" lang="en-GB" sz="1000" b="1" i="0" u="none" strike="noStrike" kern="1200" cap="none" spc="0" normalizeH="0" baseline="0" noProof="0" dirty="0">
                          <a:ln>
                            <a:noFill/>
                          </a:ln>
                          <a:solidFill>
                            <a:srgbClr val="000000"/>
                          </a:solidFill>
                          <a:effectLst/>
                          <a:uLnTx/>
                          <a:uFillTx/>
                          <a:latin typeface="Century Gothic"/>
                          <a:ea typeface="+mn-ea"/>
                          <a:cs typeface="+mn-cs"/>
                        </a:rPr>
                        <a:t>prevent crisis </a:t>
                      </a:r>
                      <a:r>
                        <a:rPr kumimoji="0" lang="en-GB" sz="1000" b="0" i="0" u="none" strike="noStrike" kern="1200" cap="none" spc="0" normalizeH="0" baseline="0" noProof="0" dirty="0">
                          <a:ln>
                            <a:noFill/>
                          </a:ln>
                          <a:solidFill>
                            <a:srgbClr val="000000"/>
                          </a:solidFill>
                          <a:effectLst/>
                          <a:uLnTx/>
                          <a:uFillTx/>
                          <a:latin typeface="Century Gothic"/>
                          <a:ea typeface="+mn-ea"/>
                          <a:cs typeface="+mn-cs"/>
                        </a:rPr>
                        <a:t>as well as to </a:t>
                      </a:r>
                      <a:r>
                        <a:rPr kumimoji="0" lang="en-GB" sz="1000" b="1" i="0" u="none" strike="noStrike" kern="1200" cap="none" spc="0" normalizeH="0" baseline="0" noProof="0" dirty="0">
                          <a:ln>
                            <a:noFill/>
                          </a:ln>
                          <a:solidFill>
                            <a:srgbClr val="000000"/>
                          </a:solidFill>
                          <a:effectLst/>
                          <a:uLnTx/>
                          <a:uFillTx/>
                          <a:latin typeface="Century Gothic"/>
                          <a:ea typeface="+mn-ea"/>
                          <a:cs typeface="+mn-cs"/>
                        </a:rPr>
                        <a:t>increase support as and when it is needed including agreeing ceilings of care - consider </a:t>
                      </a:r>
                      <a:r>
                        <a:rPr kumimoji="0" lang="en-GB" sz="1000" b="0" i="0" u="none" strike="noStrike" kern="1200" cap="none" spc="0" normalizeH="0" baseline="0" noProof="0" dirty="0">
                          <a:ln>
                            <a:noFill/>
                          </a:ln>
                          <a:solidFill>
                            <a:srgbClr val="000000"/>
                          </a:solidFill>
                          <a:effectLst/>
                          <a:uLnTx/>
                          <a:uFillTx/>
                          <a:latin typeface="Century Gothic"/>
                          <a:ea typeface="+mn-ea"/>
                          <a:cs typeface="+mn-cs"/>
                        </a:rPr>
                        <a:t>if the </a:t>
                      </a:r>
                      <a:r>
                        <a:rPr kumimoji="0" lang="en-GB" sz="1000" b="1" i="0" u="none" strike="noStrike" kern="1200" cap="none" spc="0" normalizeH="0" baseline="0" noProof="0" dirty="0">
                          <a:ln>
                            <a:noFill/>
                          </a:ln>
                          <a:solidFill>
                            <a:srgbClr val="000000"/>
                          </a:solidFill>
                          <a:effectLst/>
                          <a:uLnTx/>
                          <a:uFillTx/>
                          <a:latin typeface="Century Gothic"/>
                          <a:ea typeface="+mn-ea"/>
                          <a:cs typeface="+mn-cs"/>
                        </a:rPr>
                        <a:t>plan </a:t>
                      </a:r>
                      <a:r>
                        <a:rPr kumimoji="0" lang="en-GB" sz="1000" b="0" i="0" u="none" strike="noStrike" kern="1200" cap="none" spc="0" normalizeH="0" baseline="0" noProof="0" dirty="0">
                          <a:ln>
                            <a:noFill/>
                          </a:ln>
                          <a:solidFill>
                            <a:srgbClr val="000000"/>
                          </a:solidFill>
                          <a:effectLst/>
                          <a:uLnTx/>
                          <a:uFillTx/>
                          <a:latin typeface="Century Gothic"/>
                          <a:ea typeface="+mn-ea"/>
                          <a:cs typeface="+mn-cs"/>
                        </a:rPr>
                        <a:t>should be placed </a:t>
                      </a:r>
                      <a:r>
                        <a:rPr kumimoji="0" lang="en-GB" sz="1000" b="1" i="0" u="none" strike="noStrike" kern="1200" cap="none" spc="0" normalizeH="0" baseline="0" noProof="0" dirty="0">
                          <a:ln>
                            <a:noFill/>
                          </a:ln>
                          <a:solidFill>
                            <a:srgbClr val="000000"/>
                          </a:solidFill>
                          <a:effectLst/>
                          <a:uLnTx/>
                          <a:uFillTx/>
                          <a:latin typeface="Century Gothic"/>
                          <a:ea typeface="+mn-ea"/>
                          <a:cs typeface="+mn-cs"/>
                        </a:rPr>
                        <a:t>in an APP that can be accessed by the patient, carers and colleagues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000" b="1" i="0" u="none" strike="noStrike" kern="1200" cap="none" spc="0" normalizeH="0" baseline="0" noProof="0" dirty="0">
                          <a:ln>
                            <a:noFill/>
                          </a:ln>
                          <a:solidFill>
                            <a:srgbClr val="000000"/>
                          </a:solidFill>
                          <a:effectLst/>
                          <a:uLnTx/>
                          <a:uFillTx/>
                          <a:latin typeface="Century Gothic"/>
                          <a:ea typeface="+mn-ea"/>
                          <a:cs typeface="+mn-cs"/>
                        </a:rPr>
                        <a:t>Maximise the circle of support</a:t>
                      </a:r>
                      <a:r>
                        <a:rPr kumimoji="0" lang="en-GB" sz="1000" b="0" i="0" u="none" strike="noStrike" kern="1200" cap="none" spc="0" normalizeH="0" baseline="0" noProof="0" dirty="0">
                          <a:ln>
                            <a:noFill/>
                          </a:ln>
                          <a:solidFill>
                            <a:srgbClr val="000000"/>
                          </a:solidFill>
                          <a:effectLst/>
                          <a:uLnTx/>
                          <a:uFillTx/>
                          <a:latin typeface="Century Gothic"/>
                          <a:ea typeface="+mn-ea"/>
                          <a:cs typeface="+mn-cs"/>
                        </a:rPr>
                        <a:t> e.g. </a:t>
                      </a:r>
                      <a:r>
                        <a:rPr kumimoji="0" lang="en-GB" sz="1000" b="1" i="0" u="none" strike="noStrike" kern="1200" cap="none" spc="0" normalizeH="0" baseline="0" noProof="0" dirty="0">
                          <a:ln>
                            <a:noFill/>
                          </a:ln>
                          <a:solidFill>
                            <a:srgbClr val="000000"/>
                          </a:solidFill>
                          <a:effectLst/>
                          <a:uLnTx/>
                          <a:uFillTx/>
                          <a:latin typeface="Century Gothic"/>
                          <a:ea typeface="+mn-ea"/>
                          <a:cs typeface="+mn-cs"/>
                        </a:rPr>
                        <a:t>community transport</a:t>
                      </a:r>
                      <a:r>
                        <a:rPr kumimoji="0" lang="en-GB" sz="1000" b="0" i="0" u="none" strike="noStrike" kern="1200" cap="none" spc="0" normalizeH="0" baseline="0" noProof="0" dirty="0">
                          <a:ln>
                            <a:noFill/>
                          </a:ln>
                          <a:solidFill>
                            <a:srgbClr val="000000"/>
                          </a:solidFill>
                          <a:effectLst/>
                          <a:uLnTx/>
                          <a:uFillTx/>
                          <a:latin typeface="Century Gothic"/>
                          <a:ea typeface="+mn-ea"/>
                          <a:cs typeface="+mn-cs"/>
                        </a:rPr>
                        <a:t> colleagues can help MDTs by </a:t>
                      </a:r>
                      <a:r>
                        <a:rPr kumimoji="0" lang="en-GB" sz="1000" b="1" i="0" u="none" strike="noStrike" kern="1200" cap="none" spc="0" normalizeH="0" baseline="0" noProof="0" dirty="0">
                          <a:ln>
                            <a:noFill/>
                          </a:ln>
                          <a:solidFill>
                            <a:srgbClr val="000000"/>
                          </a:solidFill>
                          <a:effectLst/>
                          <a:uLnTx/>
                          <a:uFillTx/>
                          <a:latin typeface="Century Gothic"/>
                          <a:ea typeface="+mn-ea"/>
                          <a:cs typeface="+mn-cs"/>
                        </a:rPr>
                        <a:t>providing relevant information </a:t>
                      </a:r>
                      <a:r>
                        <a:rPr kumimoji="0" lang="en-GB" sz="1000" b="0" i="0" u="none" strike="noStrike" kern="1200" cap="none" spc="0" normalizeH="0" baseline="0" noProof="0" dirty="0">
                          <a:ln>
                            <a:noFill/>
                          </a:ln>
                          <a:solidFill>
                            <a:srgbClr val="000000"/>
                          </a:solidFill>
                          <a:effectLst/>
                          <a:uLnTx/>
                          <a:uFillTx/>
                          <a:latin typeface="Century Gothic"/>
                          <a:ea typeface="+mn-ea"/>
                          <a:cs typeface="+mn-cs"/>
                        </a:rPr>
                        <a:t>in relation to the patient</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000" b="0" i="0" u="none" strike="noStrike" kern="1200" cap="none" spc="0" normalizeH="0" baseline="0" noProof="0" dirty="0">
                          <a:ln>
                            <a:noFill/>
                          </a:ln>
                          <a:solidFill>
                            <a:srgbClr val="000000"/>
                          </a:solidFill>
                          <a:effectLst/>
                          <a:uLnTx/>
                          <a:uFillTx/>
                          <a:latin typeface="Century Gothic"/>
                          <a:ea typeface="+mn-ea"/>
                          <a:cs typeface="+mn-cs"/>
                        </a:rPr>
                        <a:t>Ensure that </a:t>
                      </a:r>
                      <a:r>
                        <a:rPr kumimoji="0" lang="en-GB" sz="1000" b="1" i="0" u="none" strike="noStrike" kern="1200" cap="none" spc="0" normalizeH="0" baseline="0" noProof="0" dirty="0">
                          <a:ln>
                            <a:noFill/>
                          </a:ln>
                          <a:solidFill>
                            <a:srgbClr val="000000"/>
                          </a:solidFill>
                          <a:effectLst/>
                          <a:uLnTx/>
                          <a:uFillTx/>
                          <a:latin typeface="Century Gothic"/>
                          <a:ea typeface="+mn-ea"/>
                          <a:cs typeface="+mn-cs"/>
                        </a:rPr>
                        <a:t>organisations communicate with each other</a:t>
                      </a:r>
                      <a:r>
                        <a:rPr kumimoji="0" lang="en-GB" sz="1000" b="0" i="0" u="none" strike="noStrike" kern="1200" cap="none" spc="0" normalizeH="0" baseline="0" noProof="0" dirty="0">
                          <a:ln>
                            <a:noFill/>
                          </a:ln>
                          <a:solidFill>
                            <a:srgbClr val="000000"/>
                          </a:solidFill>
                          <a:effectLst/>
                          <a:uLnTx/>
                          <a:uFillTx/>
                          <a:latin typeface="Century Gothic"/>
                          <a:ea typeface="+mn-ea"/>
                          <a:cs typeface="+mn-cs"/>
                        </a:rPr>
                        <a:t> rather than PWLD or their carers having to co-ordinate communication across services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000" b="0" i="0" u="none" strike="noStrike" kern="1200" cap="none" spc="0" normalizeH="0" baseline="0" noProof="0" dirty="0">
                          <a:ln>
                            <a:noFill/>
                          </a:ln>
                          <a:solidFill>
                            <a:srgbClr val="000000"/>
                          </a:solidFill>
                          <a:effectLst/>
                          <a:uLnTx/>
                          <a:uFillTx/>
                          <a:latin typeface="Century Gothic"/>
                          <a:ea typeface="+mn-ea"/>
                          <a:cs typeface="+mn-cs"/>
                        </a:rPr>
                        <a:t>Identify </a:t>
                      </a:r>
                      <a:r>
                        <a:rPr kumimoji="0" lang="en-GB" sz="1000" b="1" i="0" u="none" strike="noStrike" kern="1200" cap="none" spc="0" normalizeH="0" baseline="0" noProof="0" dirty="0">
                          <a:ln>
                            <a:noFill/>
                          </a:ln>
                          <a:solidFill>
                            <a:srgbClr val="000000"/>
                          </a:solidFill>
                          <a:effectLst/>
                          <a:uLnTx/>
                          <a:uFillTx/>
                          <a:latin typeface="Century Gothic"/>
                          <a:ea typeface="+mn-ea"/>
                          <a:cs typeface="+mn-cs"/>
                        </a:rPr>
                        <a:t>when </a:t>
                      </a:r>
                      <a:r>
                        <a:rPr kumimoji="0" lang="en-GB" sz="1000" b="0" i="0" u="none" strike="noStrike" kern="1200" cap="none" spc="0" normalizeH="0" baseline="0" noProof="0" dirty="0">
                          <a:ln>
                            <a:noFill/>
                          </a:ln>
                          <a:solidFill>
                            <a:srgbClr val="000000"/>
                          </a:solidFill>
                          <a:effectLst/>
                          <a:uLnTx/>
                          <a:uFillTx/>
                          <a:latin typeface="Century Gothic"/>
                          <a:ea typeface="+mn-ea"/>
                          <a:cs typeface="+mn-cs"/>
                        </a:rPr>
                        <a:t>the</a:t>
                      </a:r>
                      <a:r>
                        <a:rPr kumimoji="0" lang="en-GB" sz="1000" b="1" i="0" u="none" strike="noStrike" kern="1200" cap="none" spc="0" normalizeH="0" baseline="0" noProof="0" dirty="0">
                          <a:ln>
                            <a:noFill/>
                          </a:ln>
                          <a:solidFill>
                            <a:srgbClr val="000000"/>
                          </a:solidFill>
                          <a:effectLst/>
                          <a:uLnTx/>
                          <a:uFillTx/>
                          <a:latin typeface="Century Gothic"/>
                          <a:ea typeface="+mn-ea"/>
                          <a:cs typeface="+mn-cs"/>
                        </a:rPr>
                        <a:t> carer lives outside </a:t>
                      </a:r>
                      <a:r>
                        <a:rPr kumimoji="0" lang="en-GB" sz="1000" b="0" i="0" u="none" strike="noStrike" kern="1200" cap="none" spc="0" normalizeH="0" baseline="0" noProof="0" dirty="0">
                          <a:ln>
                            <a:noFill/>
                          </a:ln>
                          <a:solidFill>
                            <a:srgbClr val="000000"/>
                          </a:solidFill>
                          <a:effectLst/>
                          <a:uLnTx/>
                          <a:uFillTx/>
                          <a:latin typeface="Century Gothic"/>
                          <a:ea typeface="+mn-ea"/>
                          <a:cs typeface="+mn-cs"/>
                        </a:rPr>
                        <a:t>the</a:t>
                      </a:r>
                      <a:r>
                        <a:rPr kumimoji="0" lang="en-GB" sz="1000" b="1" i="0" u="none" strike="noStrike" kern="1200" cap="none" spc="0" normalizeH="0" baseline="0" noProof="0" dirty="0">
                          <a:ln>
                            <a:noFill/>
                          </a:ln>
                          <a:solidFill>
                            <a:srgbClr val="000000"/>
                          </a:solidFill>
                          <a:effectLst/>
                          <a:uLnTx/>
                          <a:uFillTx/>
                          <a:latin typeface="Century Gothic"/>
                          <a:ea typeface="+mn-ea"/>
                          <a:cs typeface="+mn-cs"/>
                        </a:rPr>
                        <a:t> region</a:t>
                      </a:r>
                      <a:r>
                        <a:rPr kumimoji="0" lang="en-GB" sz="1000" b="0" i="0" u="none" strike="noStrike" kern="1200" cap="none" spc="0" normalizeH="0" baseline="0" noProof="0" dirty="0">
                          <a:ln>
                            <a:noFill/>
                          </a:ln>
                          <a:solidFill>
                            <a:srgbClr val="000000"/>
                          </a:solidFill>
                          <a:effectLst/>
                          <a:uLnTx/>
                          <a:uFillTx/>
                          <a:latin typeface="Century Gothic"/>
                          <a:ea typeface="+mn-ea"/>
                          <a:cs typeface="+mn-cs"/>
                        </a:rPr>
                        <a:t> to </a:t>
                      </a:r>
                      <a:r>
                        <a:rPr kumimoji="0" lang="en-GB" sz="1000" b="1" i="0" u="none" strike="noStrike" kern="1200" cap="none" spc="0" normalizeH="0" baseline="0" noProof="0" dirty="0">
                          <a:ln>
                            <a:noFill/>
                          </a:ln>
                          <a:solidFill>
                            <a:srgbClr val="000000"/>
                          </a:solidFill>
                          <a:effectLst/>
                          <a:uLnTx/>
                          <a:uFillTx/>
                          <a:latin typeface="Century Gothic"/>
                          <a:ea typeface="+mn-ea"/>
                          <a:cs typeface="+mn-cs"/>
                        </a:rPr>
                        <a:t>ensure </a:t>
                      </a:r>
                      <a:r>
                        <a:rPr kumimoji="0" lang="en-GB" sz="1000" b="0" i="0" u="none" strike="noStrike" kern="1200" cap="none" spc="0" normalizeH="0" baseline="0" noProof="0" dirty="0">
                          <a:ln>
                            <a:noFill/>
                          </a:ln>
                          <a:solidFill>
                            <a:srgbClr val="000000"/>
                          </a:solidFill>
                          <a:effectLst/>
                          <a:uLnTx/>
                          <a:uFillTx/>
                          <a:latin typeface="Century Gothic"/>
                          <a:ea typeface="+mn-ea"/>
                          <a:cs typeface="+mn-cs"/>
                        </a:rPr>
                        <a:t>they have </a:t>
                      </a:r>
                      <a:r>
                        <a:rPr kumimoji="0" lang="en-GB" sz="1000" b="1" i="0" u="none" strike="noStrike" kern="1200" cap="none" spc="0" normalizeH="0" baseline="0" noProof="0" dirty="0">
                          <a:ln>
                            <a:noFill/>
                          </a:ln>
                          <a:solidFill>
                            <a:srgbClr val="000000"/>
                          </a:solidFill>
                          <a:effectLst/>
                          <a:uLnTx/>
                          <a:uFillTx/>
                          <a:latin typeface="Century Gothic"/>
                          <a:ea typeface="+mn-ea"/>
                          <a:cs typeface="+mn-cs"/>
                        </a:rPr>
                        <a:t>local information </a:t>
                      </a:r>
                      <a:r>
                        <a:rPr kumimoji="0" lang="en-GB" sz="1000" b="0" i="0" u="none" strike="noStrike" kern="1200" cap="none" spc="0" normalizeH="0" baseline="0" noProof="0" dirty="0">
                          <a:ln>
                            <a:noFill/>
                          </a:ln>
                          <a:solidFill>
                            <a:srgbClr val="000000"/>
                          </a:solidFill>
                          <a:effectLst/>
                          <a:uLnTx/>
                          <a:uFillTx/>
                          <a:latin typeface="Century Gothic"/>
                          <a:ea typeface="+mn-ea"/>
                          <a:cs typeface="+mn-cs"/>
                        </a:rPr>
                        <a:t>to enable the person they are caring for to access services in their local area</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000" b="0" i="0" u="none" strike="noStrike" kern="1200" cap="none" spc="0" normalizeH="0" baseline="0" noProof="0" dirty="0">
                          <a:ln>
                            <a:noFill/>
                          </a:ln>
                          <a:solidFill>
                            <a:srgbClr val="000000"/>
                          </a:solidFill>
                          <a:effectLst/>
                          <a:uLnTx/>
                          <a:uFillTx/>
                          <a:latin typeface="Century Gothic"/>
                          <a:ea typeface="+mn-ea"/>
                          <a:cs typeface="+mn-cs"/>
                        </a:rPr>
                        <a:t>Ensure that there is an </a:t>
                      </a:r>
                      <a:r>
                        <a:rPr kumimoji="0" lang="en-GB" sz="1000" b="1" i="0" u="none" strike="noStrike" kern="1200" cap="none" spc="0" normalizeH="0" baseline="0" noProof="0" dirty="0">
                          <a:ln>
                            <a:noFill/>
                          </a:ln>
                          <a:solidFill>
                            <a:srgbClr val="000000"/>
                          </a:solidFill>
                          <a:effectLst/>
                          <a:uLnTx/>
                          <a:uFillTx/>
                          <a:latin typeface="Century Gothic"/>
                          <a:ea typeface="+mn-ea"/>
                          <a:cs typeface="+mn-cs"/>
                        </a:rPr>
                        <a:t>crisis contingency care plan in place for the PLWD and their carer </a:t>
                      </a:r>
                      <a:r>
                        <a:rPr kumimoji="0" lang="en-GB" sz="1000" b="0" i="0" u="none" strike="noStrike" kern="1200" cap="none" spc="0" normalizeH="0" baseline="0" noProof="0" dirty="0">
                          <a:ln>
                            <a:noFill/>
                          </a:ln>
                          <a:solidFill>
                            <a:srgbClr val="000000"/>
                          </a:solidFill>
                          <a:effectLst/>
                          <a:uLnTx/>
                          <a:uFillTx/>
                          <a:latin typeface="Century Gothic"/>
                          <a:ea typeface="+mn-ea"/>
                          <a:cs typeface="+mn-cs"/>
                        </a:rPr>
                        <a:t>and that the </a:t>
                      </a:r>
                      <a:r>
                        <a:rPr kumimoji="0" lang="en-GB" sz="1000" b="1" i="0" u="none" strike="noStrike" kern="1200" cap="none" spc="0" normalizeH="0" baseline="0" noProof="0" dirty="0">
                          <a:ln>
                            <a:noFill/>
                          </a:ln>
                          <a:solidFill>
                            <a:srgbClr val="000000"/>
                          </a:solidFill>
                          <a:effectLst/>
                          <a:uLnTx/>
                          <a:uFillTx/>
                          <a:latin typeface="Century Gothic"/>
                          <a:ea typeface="+mn-ea"/>
                          <a:cs typeface="+mn-cs"/>
                        </a:rPr>
                        <a:t>carer can also access support when they need it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000" b="1" i="0" u="none" strike="noStrike" kern="1200" cap="none" spc="0" normalizeH="0" baseline="0" noProof="0" dirty="0">
                          <a:ln>
                            <a:noFill/>
                          </a:ln>
                          <a:solidFill>
                            <a:srgbClr val="000000"/>
                          </a:solidFill>
                          <a:effectLst/>
                          <a:uLnTx/>
                          <a:uFillTx/>
                          <a:latin typeface="Century Gothic"/>
                          <a:ea typeface="+mn-ea"/>
                          <a:cs typeface="+mn-cs"/>
                        </a:rPr>
                        <a:t>Training in person centred behavioural expressions of unmet need </a:t>
                      </a:r>
                      <a:r>
                        <a:rPr kumimoji="0" lang="en-GB" sz="1000" b="0" i="0" u="none" strike="noStrike" kern="1200" cap="none" spc="0" normalizeH="0" baseline="0" noProof="0" dirty="0">
                          <a:ln>
                            <a:noFill/>
                          </a:ln>
                          <a:solidFill>
                            <a:srgbClr val="000000"/>
                          </a:solidFill>
                          <a:effectLst/>
                          <a:uLnTx/>
                          <a:uFillTx/>
                          <a:latin typeface="Century Gothic"/>
                          <a:ea typeface="+mn-ea"/>
                          <a:cs typeface="+mn-cs"/>
                        </a:rPr>
                        <a:t>is needed -</a:t>
                      </a:r>
                      <a:r>
                        <a:rPr kumimoji="0" lang="en-GB" sz="1000" b="1" i="0" u="none" strike="noStrike" kern="1200" cap="none" spc="0" normalizeH="0" baseline="0" noProof="0" dirty="0">
                          <a:ln>
                            <a:noFill/>
                          </a:ln>
                          <a:solidFill>
                            <a:srgbClr val="000000"/>
                          </a:solidFill>
                          <a:effectLst/>
                          <a:uLnTx/>
                          <a:uFillTx/>
                          <a:latin typeface="Century Gothic"/>
                          <a:ea typeface="+mn-ea"/>
                          <a:cs typeface="+mn-cs"/>
                        </a:rPr>
                        <a:t> implement the dementia recognition tool across the region</a:t>
                      </a:r>
                      <a:r>
                        <a:rPr kumimoji="0" lang="en-GB" sz="1000" b="0" i="0" u="none" strike="noStrike" kern="1200" cap="none" spc="0" normalizeH="0" baseline="0" noProof="0" dirty="0">
                          <a:ln>
                            <a:noFill/>
                          </a:ln>
                          <a:solidFill>
                            <a:srgbClr val="000000"/>
                          </a:solidFill>
                          <a:effectLst/>
                          <a:uLnTx/>
                          <a:uFillTx/>
                          <a:latin typeface="Century Gothic"/>
                          <a:ea typeface="+mn-ea"/>
                          <a:cs typeface="+mn-cs"/>
                        </a:rPr>
                        <a:t> which can help the development of behavioural management plans, key behaviours and identifying what interventions can be used</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kumimoji="0" lang="en-GB" sz="1000" b="0" i="0" u="none" strike="noStrike" kern="1200" cap="none" spc="0" normalizeH="0" baseline="0" noProof="0" dirty="0">
                        <a:ln>
                          <a:noFill/>
                        </a:ln>
                        <a:solidFill>
                          <a:srgbClr val="000000"/>
                        </a:solidFill>
                        <a:effectLst/>
                        <a:uLnTx/>
                        <a:uFillTx/>
                        <a:latin typeface="Century Gothic"/>
                        <a:ea typeface="+mn-ea"/>
                        <a:cs typeface="+mn-cs"/>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GB" sz="800" b="0" i="0" u="sng" strike="noStrike" kern="1200" cap="none" spc="0" normalizeH="0" baseline="0" noProof="0" dirty="0">
                          <a:ln>
                            <a:noFill/>
                          </a:ln>
                          <a:solidFill>
                            <a:srgbClr val="000000"/>
                          </a:solidFill>
                          <a:effectLst/>
                          <a:uLnTx/>
                          <a:uFillTx/>
                          <a:latin typeface="Century Gothic"/>
                          <a:ea typeface="+mn-ea"/>
                          <a:cs typeface="+mn-cs"/>
                        </a:rPr>
                        <a:t>All Wales Dementia Care Pathway of Standards (AWDCPS)</a:t>
                      </a:r>
                    </a:p>
                    <a:p>
                      <a:pPr marL="285750" indent="-285750">
                        <a:buFont typeface="Arial" panose="020B0604020202020204" pitchFamily="34" charset="0"/>
                        <a:buChar char="•"/>
                      </a:pPr>
                      <a:r>
                        <a:rPr lang="en-GB" sz="800" b="0" i="0" u="none" strike="noStrike" baseline="0" dirty="0">
                          <a:solidFill>
                            <a:srgbClr val="000000"/>
                          </a:solidFill>
                          <a:latin typeface="+mj-lt"/>
                        </a:rPr>
                        <a:t>Services will ensure that when a person living with dementia has to </a:t>
                      </a:r>
                      <a:r>
                        <a:rPr lang="en-GB" sz="800" b="1" i="0" u="none" strike="noStrike" baseline="0" dirty="0">
                          <a:solidFill>
                            <a:srgbClr val="000000"/>
                          </a:solidFill>
                          <a:latin typeface="+mj-lt"/>
                        </a:rPr>
                        <a:t>change</a:t>
                      </a:r>
                      <a:r>
                        <a:rPr lang="en-GB" sz="800" b="0" i="0" u="none" strike="noStrike" baseline="0" dirty="0">
                          <a:solidFill>
                            <a:srgbClr val="000000"/>
                          </a:solidFill>
                          <a:latin typeface="+mj-lt"/>
                        </a:rPr>
                        <a:t> or </a:t>
                      </a:r>
                      <a:r>
                        <a:rPr lang="en-GB" sz="800" b="1" i="0" u="none" strike="noStrike" baseline="0" dirty="0">
                          <a:solidFill>
                            <a:srgbClr val="000000"/>
                          </a:solidFill>
                          <a:latin typeface="+mj-lt"/>
                        </a:rPr>
                        <a:t>move between any settings or services</a:t>
                      </a:r>
                      <a:r>
                        <a:rPr lang="en-GB" sz="800" b="0" i="0" u="none" strike="noStrike" baseline="0" dirty="0">
                          <a:solidFill>
                            <a:srgbClr val="000000"/>
                          </a:solidFill>
                          <a:latin typeface="+mj-lt"/>
                        </a:rPr>
                        <a:t>,</a:t>
                      </a:r>
                      <a:r>
                        <a:rPr lang="en-GB" sz="800" b="1" i="0" u="none" strike="noStrike" baseline="0" dirty="0">
                          <a:solidFill>
                            <a:srgbClr val="000000"/>
                          </a:solidFill>
                          <a:latin typeface="+mj-lt"/>
                        </a:rPr>
                        <a:t> care </a:t>
                      </a:r>
                      <a:r>
                        <a:rPr lang="en-GB" sz="800" b="0" i="0" u="none" strike="noStrike" baseline="0" dirty="0">
                          <a:solidFill>
                            <a:srgbClr val="000000"/>
                          </a:solidFill>
                          <a:latin typeface="+mj-lt"/>
                        </a:rPr>
                        <a:t>with </a:t>
                      </a:r>
                      <a:r>
                        <a:rPr lang="en-GB" sz="800" b="1" i="0" u="none" strike="noStrike" baseline="0" dirty="0">
                          <a:solidFill>
                            <a:srgbClr val="000000"/>
                          </a:solidFill>
                          <a:latin typeface="+mj-lt"/>
                        </a:rPr>
                        <a:t>supportive interventions </a:t>
                      </a:r>
                      <a:r>
                        <a:rPr lang="en-GB" sz="800" b="0" i="0" u="none" strike="noStrike" baseline="0" dirty="0">
                          <a:solidFill>
                            <a:srgbClr val="000000"/>
                          </a:solidFill>
                          <a:latin typeface="+mj-lt"/>
                        </a:rPr>
                        <a:t>will be </a:t>
                      </a:r>
                      <a:r>
                        <a:rPr lang="en-GB" sz="800" b="1" i="0" u="none" strike="noStrike" baseline="0" dirty="0">
                          <a:solidFill>
                            <a:srgbClr val="000000"/>
                          </a:solidFill>
                          <a:latin typeface="+mj-lt"/>
                        </a:rPr>
                        <a:t>appropriately coordinated </a:t>
                      </a:r>
                      <a:r>
                        <a:rPr lang="en-GB" sz="800" b="0" i="0" u="none" strike="noStrike" baseline="0" dirty="0">
                          <a:solidFill>
                            <a:srgbClr val="000000"/>
                          </a:solidFill>
                          <a:latin typeface="+mj-lt"/>
                        </a:rPr>
                        <a:t>to </a:t>
                      </a:r>
                      <a:r>
                        <a:rPr lang="en-GB" sz="800" b="1" i="0" u="none" strike="noStrike" baseline="0" dirty="0">
                          <a:solidFill>
                            <a:srgbClr val="000000"/>
                          </a:solidFill>
                          <a:latin typeface="+mj-lt"/>
                        </a:rPr>
                        <a:t>enable</a:t>
                      </a:r>
                      <a:r>
                        <a:rPr lang="en-GB" sz="800" b="0" i="0" u="none" strike="noStrike" baseline="0" dirty="0">
                          <a:solidFill>
                            <a:srgbClr val="000000"/>
                          </a:solidFill>
                          <a:latin typeface="+mj-lt"/>
                        </a:rPr>
                        <a:t> the </a:t>
                      </a:r>
                      <a:r>
                        <a:rPr lang="en-GB" sz="800" b="1" i="0" u="none" strike="noStrike" baseline="0" dirty="0">
                          <a:solidFill>
                            <a:srgbClr val="000000"/>
                          </a:solidFill>
                          <a:latin typeface="+mj-lt"/>
                        </a:rPr>
                        <a:t>person</a:t>
                      </a:r>
                      <a:r>
                        <a:rPr lang="en-GB" sz="800" b="0" i="0" u="none" strike="noStrike" baseline="0" dirty="0">
                          <a:solidFill>
                            <a:srgbClr val="000000"/>
                          </a:solidFill>
                          <a:latin typeface="+mj-lt"/>
                        </a:rPr>
                        <a:t> to </a:t>
                      </a:r>
                      <a:r>
                        <a:rPr lang="en-GB" sz="800" b="1" i="0" u="none" strike="noStrike" baseline="0" dirty="0">
                          <a:solidFill>
                            <a:srgbClr val="000000"/>
                          </a:solidFill>
                          <a:latin typeface="+mj-lt"/>
                        </a:rPr>
                        <a:t>consider</a:t>
                      </a:r>
                      <a:r>
                        <a:rPr lang="en-GB" sz="800" b="0" i="0" u="none" strike="noStrike" baseline="0" dirty="0">
                          <a:solidFill>
                            <a:srgbClr val="000000"/>
                          </a:solidFill>
                          <a:latin typeface="+mj-lt"/>
                        </a:rPr>
                        <a:t> and </a:t>
                      </a:r>
                      <a:r>
                        <a:rPr lang="en-GB" sz="800" b="1" i="0" u="none" strike="noStrike" baseline="0" dirty="0">
                          <a:solidFill>
                            <a:srgbClr val="000000"/>
                          </a:solidFill>
                          <a:latin typeface="+mj-lt"/>
                        </a:rPr>
                        <a:t>adapt to the changed environment</a:t>
                      </a:r>
                      <a:r>
                        <a:rPr lang="en-GB" sz="800" b="0" i="0" u="none" strike="noStrike" baseline="0" dirty="0">
                          <a:solidFill>
                            <a:srgbClr val="000000"/>
                          </a:solidFill>
                          <a:latin typeface="+mj-lt"/>
                        </a:rPr>
                        <a:t>. This will ensure that </a:t>
                      </a:r>
                      <a:r>
                        <a:rPr lang="en-GB" sz="800" b="1" i="0" u="none" strike="noStrike" baseline="0" dirty="0">
                          <a:solidFill>
                            <a:srgbClr val="000000"/>
                          </a:solidFill>
                          <a:latin typeface="+mj-lt"/>
                        </a:rPr>
                        <a:t>all care partners will communicate and work jointly with each other to support a seamless transition</a:t>
                      </a:r>
                      <a:r>
                        <a:rPr lang="en-GB" sz="800" b="0" i="0" u="none" strike="noStrike" baseline="0" dirty="0">
                          <a:solidFill>
                            <a:srgbClr val="000000"/>
                          </a:solidFill>
                          <a:latin typeface="+mj-lt"/>
                        </a:rPr>
                        <a:t>.</a:t>
                      </a:r>
                      <a:r>
                        <a:rPr kumimoji="0" lang="en-GB" sz="800" b="0" i="0" u="none" strike="noStrike" kern="1200" cap="none" spc="0" normalizeH="0" baseline="0" noProof="0" dirty="0">
                          <a:ln>
                            <a:noFill/>
                          </a:ln>
                          <a:solidFill>
                            <a:srgbClr val="000000"/>
                          </a:solidFill>
                          <a:effectLst/>
                          <a:uLnTx/>
                          <a:uFillTx/>
                          <a:latin typeface="Century Gothic"/>
                          <a:ea typeface="+mn-ea"/>
                          <a:cs typeface="+mn-cs"/>
                        </a:rPr>
                        <a:t> (AWDCPS 19).</a:t>
                      </a:r>
                      <a:endParaRPr lang="en-GB" sz="800" b="0" i="0" u="none" strike="noStrike" baseline="0" dirty="0">
                        <a:solidFill>
                          <a:srgbClr val="000000"/>
                        </a:solidFill>
                        <a:latin typeface="+mj-lt"/>
                      </a:endParaRPr>
                    </a:p>
                  </a:txBody>
                  <a:tcPr marL="0">
                    <a:lnL w="19050" cap="flat" cmpd="sng" algn="ctr">
                      <a:solidFill>
                        <a:schemeClr val="bg2"/>
                      </a:solidFill>
                      <a:prstDash val="solid"/>
                      <a:round/>
                      <a:headEnd type="none" w="med" len="med"/>
                      <a:tailEnd type="none" w="med" len="med"/>
                    </a:lnL>
                    <a:lnR w="19050" cap="flat" cmpd="sng" algn="ctr">
                      <a:solidFill>
                        <a:schemeClr val="bg2"/>
                      </a:solidFill>
                      <a:prstDash val="solid"/>
                      <a:round/>
                      <a:headEnd type="none" w="med" len="med"/>
                      <a:tailEnd type="none" w="med" len="med"/>
                    </a:lnR>
                    <a:lnT w="19050" cap="flat" cmpd="sng" algn="ctr">
                      <a:solidFill>
                        <a:schemeClr val="bg2"/>
                      </a:solidFill>
                      <a:prstDash val="solid"/>
                      <a:round/>
                      <a:headEnd type="none" w="med" len="med"/>
                      <a:tailEnd type="none" w="med" len="med"/>
                    </a:lnT>
                    <a:lnB w="19050" cap="flat" cmpd="sng" algn="ctr">
                      <a:solidFill>
                        <a:schemeClr val="bg2"/>
                      </a:solidFill>
                      <a:prstDash val="solid"/>
                      <a:round/>
                      <a:headEnd type="none" w="med" len="med"/>
                      <a:tailEnd type="none" w="med" len="med"/>
                    </a:lnB>
                    <a:solidFill>
                      <a:srgbClr val="F4B183"/>
                    </a:solidFill>
                  </a:tcPr>
                </a:tc>
                <a:extLst>
                  <a:ext uri="{0D108BD9-81ED-4DB2-BD59-A6C34878D82A}">
                    <a16:rowId xmlns:a16="http://schemas.microsoft.com/office/drawing/2014/main" val="955463963"/>
                  </a:ext>
                </a:extLst>
              </a:tr>
            </a:tbl>
          </a:graphicData>
        </a:graphic>
      </p:graphicFrame>
      <p:grpSp>
        <p:nvGrpSpPr>
          <p:cNvPr id="9" name="Group 8">
            <a:extLst>
              <a:ext uri="{FF2B5EF4-FFF2-40B4-BE49-F238E27FC236}">
                <a16:creationId xmlns:a16="http://schemas.microsoft.com/office/drawing/2014/main" id="{6B2D0234-5651-46BC-B5FC-C306CA69D6CE}"/>
              </a:ext>
            </a:extLst>
          </p:cNvPr>
          <p:cNvGrpSpPr/>
          <p:nvPr/>
        </p:nvGrpSpPr>
        <p:grpSpPr>
          <a:xfrm>
            <a:off x="8660499" y="120902"/>
            <a:ext cx="614022" cy="614022"/>
            <a:chOff x="3124070" y="265081"/>
            <a:chExt cx="614022" cy="614022"/>
          </a:xfrm>
          <a:solidFill>
            <a:srgbClr val="EC6906"/>
          </a:solidFill>
          <a:effectLst>
            <a:outerShdw blurRad="50800" dist="38100" dir="5400000" algn="t" rotWithShape="0">
              <a:prstClr val="black">
                <a:alpha val="40000"/>
              </a:prstClr>
            </a:outerShdw>
          </a:effectLst>
        </p:grpSpPr>
        <p:sp>
          <p:nvSpPr>
            <p:cNvPr id="8" name="Oval 7">
              <a:extLst>
                <a:ext uri="{FF2B5EF4-FFF2-40B4-BE49-F238E27FC236}">
                  <a16:creationId xmlns:a16="http://schemas.microsoft.com/office/drawing/2014/main" id="{BC5BF785-5748-49EE-A32F-6CA97A4F93EC}"/>
                </a:ext>
              </a:extLst>
            </p:cNvPr>
            <p:cNvSpPr/>
            <p:nvPr/>
          </p:nvSpPr>
          <p:spPr bwMode="gray">
            <a:xfrm>
              <a:off x="3124070" y="265081"/>
              <a:ext cx="614022" cy="614022"/>
            </a:xfrm>
            <a:prstGeom prst="ellipse">
              <a:avLst/>
            </a:prstGeom>
            <a:grpFill/>
            <a:ln w="1905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300"/>
                </a:spcBef>
                <a:spcAft>
                  <a:spcPts val="0"/>
                </a:spcAft>
                <a:buClrTx/>
                <a:buSzTx/>
                <a:buFont typeface="Courier New" pitchFamily="49" charset="0"/>
                <a:buNone/>
                <a:tabLst/>
                <a:defRPr/>
              </a:pPr>
              <a:endParaRPr kumimoji="0" lang="en-GB" sz="1400" b="0" i="0" u="none" strike="noStrike" kern="1200" cap="none" spc="0" normalizeH="0" baseline="0" noProof="0">
                <a:ln>
                  <a:noFill/>
                </a:ln>
                <a:solidFill>
                  <a:srgbClr val="000000"/>
                </a:solidFill>
                <a:effectLst/>
                <a:uLnTx/>
                <a:uFillTx/>
                <a:latin typeface="Book Antiqua"/>
                <a:ea typeface="+mn-ea"/>
                <a:cs typeface="Arial" pitchFamily="34" charset="0"/>
              </a:endParaRPr>
            </a:p>
          </p:txBody>
        </p:sp>
        <p:pic>
          <p:nvPicPr>
            <p:cNvPr id="7" name="Picture 6">
              <a:extLst>
                <a:ext uri="{FF2B5EF4-FFF2-40B4-BE49-F238E27FC236}">
                  <a16:creationId xmlns:a16="http://schemas.microsoft.com/office/drawing/2014/main" id="{8A3D5AC8-B96F-42DA-A923-66A66E3C27B5}"/>
                </a:ext>
              </a:extLst>
            </p:cNvPr>
            <p:cNvPicPr>
              <a:picLocks noChangeAspect="1"/>
            </p:cNvPicPr>
            <p:nvPr/>
          </p:nvPicPr>
          <p:blipFill>
            <a:blip r:embed="rId3"/>
            <a:stretch>
              <a:fillRect/>
            </a:stretch>
          </p:blipFill>
          <p:spPr>
            <a:xfrm>
              <a:off x="3144301" y="303784"/>
              <a:ext cx="575319" cy="575319"/>
            </a:xfrm>
            <a:prstGeom prst="rect">
              <a:avLst/>
            </a:prstGeom>
            <a:noFill/>
          </p:spPr>
        </p:pic>
      </p:grpSp>
    </p:spTree>
    <p:extLst>
      <p:ext uri="{BB962C8B-B14F-4D97-AF65-F5344CB8AC3E}">
        <p14:creationId xmlns:p14="http://schemas.microsoft.com/office/powerpoint/2010/main" val="1910044525"/>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50EEFD-6D7B-4D2A-ABC5-D703E51147EC}"/>
              </a:ext>
            </a:extLst>
          </p:cNvPr>
          <p:cNvSpPr>
            <a:spLocks noGrp="1"/>
          </p:cNvSpPr>
          <p:nvPr>
            <p:ph type="title"/>
          </p:nvPr>
        </p:nvSpPr>
        <p:spPr>
          <a:xfrm>
            <a:off x="327644" y="420785"/>
            <a:ext cx="10942888" cy="403229"/>
          </a:xfrm>
        </p:spPr>
        <p:txBody>
          <a:bodyPr/>
          <a:lstStyle/>
          <a:p>
            <a:r>
              <a:rPr lang="en-GB"/>
              <a:t>Delivering the initiatives through programme </a:t>
            </a:r>
            <a:br>
              <a:rPr lang="en-GB"/>
            </a:br>
            <a:r>
              <a:rPr lang="en-GB"/>
              <a:t>management</a:t>
            </a:r>
          </a:p>
        </p:txBody>
      </p:sp>
      <p:sp>
        <p:nvSpPr>
          <p:cNvPr id="4" name="Rectangle 3">
            <a:extLst>
              <a:ext uri="{FF2B5EF4-FFF2-40B4-BE49-F238E27FC236}">
                <a16:creationId xmlns:a16="http://schemas.microsoft.com/office/drawing/2014/main" id="{F2E4D38D-4C67-4DF4-807C-9DCB39B82CE4}"/>
              </a:ext>
            </a:extLst>
          </p:cNvPr>
          <p:cNvSpPr/>
          <p:nvPr/>
        </p:nvSpPr>
        <p:spPr>
          <a:xfrm>
            <a:off x="295693" y="1226767"/>
            <a:ext cx="11600614" cy="954107"/>
          </a:xfrm>
          <a:prstGeom prst="rect">
            <a:avLst/>
          </a:prstGeom>
          <a:ln>
            <a:solidFill>
              <a:schemeClr val="tx1"/>
            </a:solidFill>
          </a:ln>
        </p:spPr>
        <p:txBody>
          <a:bodyPr wrap="square">
            <a:spAutoFit/>
          </a:bodyPr>
          <a:lstStyle/>
          <a:p>
            <a:pPr algn="ctr"/>
            <a:r>
              <a:rPr lang="en-GB" sz="1400">
                <a:solidFill>
                  <a:schemeClr val="bg1"/>
                </a:solidFill>
                <a:latin typeface="+mj-lt"/>
              </a:rPr>
              <a:t>In addition to developing the vision, service model pathway, strategy, Attain were asked to review existing regional governance to ensure robust, multi-agency ownership of the ICF Plan, its delivery and evaluation.  To begin with Attain highlighted what good programme management looks like (for more detail see appendix 3)</a:t>
            </a:r>
          </a:p>
          <a:p>
            <a:pPr algn="ctr"/>
            <a:r>
              <a:rPr lang="en-GB" sz="1400">
                <a:solidFill>
                  <a:schemeClr val="bg1"/>
                </a:solidFill>
                <a:latin typeface="+mj-lt"/>
              </a:rPr>
              <a:t>The following slides describe the proposed programme management framework for the Regional Dementia Programme.</a:t>
            </a:r>
          </a:p>
        </p:txBody>
      </p:sp>
      <p:pic>
        <p:nvPicPr>
          <p:cNvPr id="51" name="Picture 50">
            <a:extLst>
              <a:ext uri="{FF2B5EF4-FFF2-40B4-BE49-F238E27FC236}">
                <a16:creationId xmlns:a16="http://schemas.microsoft.com/office/drawing/2014/main" id="{CF583835-78F9-4BE4-983D-3D9166301FCD}"/>
              </a:ext>
            </a:extLst>
          </p:cNvPr>
          <p:cNvPicPr>
            <a:picLocks noChangeAspect="1"/>
          </p:cNvPicPr>
          <p:nvPr/>
        </p:nvPicPr>
        <p:blipFill>
          <a:blip r:embed="rId2"/>
          <a:stretch>
            <a:fillRect/>
          </a:stretch>
        </p:blipFill>
        <p:spPr>
          <a:xfrm>
            <a:off x="2606578" y="2442412"/>
            <a:ext cx="6385021" cy="3591574"/>
          </a:xfrm>
          <a:prstGeom prst="rect">
            <a:avLst/>
          </a:prstGeom>
        </p:spPr>
      </p:pic>
      <p:sp>
        <p:nvSpPr>
          <p:cNvPr id="3" name="Slide Number Placeholder 2">
            <a:extLst>
              <a:ext uri="{FF2B5EF4-FFF2-40B4-BE49-F238E27FC236}">
                <a16:creationId xmlns:a16="http://schemas.microsoft.com/office/drawing/2014/main" id="{4E44CC3A-8A25-41B1-929F-F9226D424440}"/>
              </a:ext>
            </a:extLst>
          </p:cNvPr>
          <p:cNvSpPr>
            <a:spLocks noGrp="1"/>
          </p:cNvSpPr>
          <p:nvPr>
            <p:ph type="sldNum" sz="quarter" idx="11"/>
          </p:nvPr>
        </p:nvSpPr>
        <p:spPr/>
        <p:txBody>
          <a:bodyPr/>
          <a:lstStyle/>
          <a:p>
            <a:fld id="{EA3DA7B4-1CBC-4A9E-B9AD-6DD77CAE4334}" type="slidenum">
              <a:rPr lang="en-GB" smtClean="0"/>
              <a:t>43</a:t>
            </a:fld>
            <a:endParaRPr lang="en-GB"/>
          </a:p>
        </p:txBody>
      </p:sp>
      <p:pic>
        <p:nvPicPr>
          <p:cNvPr id="7" name="Picture 1" descr="Description: http://www.wwcp.org.uk/wp-content/uploads/2016/11/West-Wales-Care-Partnership-logo-Partneriaeth-Gofal-Gorllewin-Cymru-logo.jpg">
            <a:extLst>
              <a:ext uri="{FF2B5EF4-FFF2-40B4-BE49-F238E27FC236}">
                <a16:creationId xmlns:a16="http://schemas.microsoft.com/office/drawing/2014/main" id="{6AB9FB80-2065-4786-B204-444FFD3509CF}"/>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137729" y="452962"/>
            <a:ext cx="1618557" cy="6597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5081809"/>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14A430-753E-4CDF-AE4F-3E17C579EBF0}"/>
              </a:ext>
            </a:extLst>
          </p:cNvPr>
          <p:cNvSpPr>
            <a:spLocks noGrp="1"/>
          </p:cNvSpPr>
          <p:nvPr>
            <p:ph type="title"/>
          </p:nvPr>
        </p:nvSpPr>
        <p:spPr>
          <a:xfrm>
            <a:off x="295159" y="331055"/>
            <a:ext cx="2807212" cy="1851862"/>
          </a:xfrm>
          <a:effectLst/>
        </p:spPr>
        <p:txBody>
          <a:bodyPr/>
          <a:lstStyle/>
          <a:p>
            <a:r>
              <a:rPr lang="en-GB" sz="2400"/>
              <a:t>Proposed Delivery Approach: Programme Workstream Management</a:t>
            </a:r>
          </a:p>
        </p:txBody>
      </p:sp>
      <p:sp>
        <p:nvSpPr>
          <p:cNvPr id="9" name="Rectangle 8">
            <a:extLst>
              <a:ext uri="{FF2B5EF4-FFF2-40B4-BE49-F238E27FC236}">
                <a16:creationId xmlns:a16="http://schemas.microsoft.com/office/drawing/2014/main" id="{A2E725FA-C4FA-4355-AE99-0FCE326A5652}"/>
              </a:ext>
            </a:extLst>
          </p:cNvPr>
          <p:cNvSpPr/>
          <p:nvPr/>
        </p:nvSpPr>
        <p:spPr bwMode="gray">
          <a:xfrm>
            <a:off x="3346647" y="1463040"/>
            <a:ext cx="1742648" cy="5311294"/>
          </a:xfrm>
          <a:prstGeom prst="rect">
            <a:avLst/>
          </a:prstGeom>
          <a:solidFill>
            <a:srgbClr val="E6F2F8"/>
          </a:solidFill>
          <a:ln w="19050">
            <a:noFill/>
            <a:prstDash val="dash"/>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ctr" defTabSz="914400" rtl="0" eaLnBrk="1" fontAlgn="auto" latinLnBrk="0" hangingPunct="1">
              <a:lnSpc>
                <a:spcPct val="100000"/>
              </a:lnSpc>
              <a:spcBef>
                <a:spcPts val="300"/>
              </a:spcBef>
              <a:spcAft>
                <a:spcPts val="0"/>
              </a:spcAft>
              <a:buClrTx/>
              <a:buSzTx/>
              <a:buFont typeface="Courier New" pitchFamily="49" charset="0"/>
              <a:buNone/>
              <a:tabLst/>
              <a:defRPr/>
            </a:pPr>
            <a:r>
              <a:rPr kumimoji="0" lang="en-GB" sz="1200" b="0" i="0" u="none" strike="noStrike" kern="1200" cap="none" spc="0" normalizeH="0" baseline="0" noProof="0">
                <a:ln>
                  <a:noFill/>
                </a:ln>
                <a:solidFill>
                  <a:srgbClr val="000000"/>
                </a:solidFill>
                <a:effectLst/>
                <a:uLnTx/>
                <a:uFillTx/>
                <a:latin typeface="Century Gothic"/>
                <a:ea typeface="+mn-ea"/>
                <a:cs typeface="Arial" pitchFamily="34" charset="0"/>
              </a:rPr>
              <a:t>Workstream Planning</a:t>
            </a:r>
          </a:p>
        </p:txBody>
      </p:sp>
      <p:sp>
        <p:nvSpPr>
          <p:cNvPr id="10" name="Rectangle 9">
            <a:extLst>
              <a:ext uri="{FF2B5EF4-FFF2-40B4-BE49-F238E27FC236}">
                <a16:creationId xmlns:a16="http://schemas.microsoft.com/office/drawing/2014/main" id="{CD41C2D4-B46C-4A0F-A2F1-F656A0E48AC0}"/>
              </a:ext>
            </a:extLst>
          </p:cNvPr>
          <p:cNvSpPr/>
          <p:nvPr/>
        </p:nvSpPr>
        <p:spPr bwMode="gray">
          <a:xfrm>
            <a:off x="1471284" y="2441484"/>
            <a:ext cx="1548000" cy="684000"/>
          </a:xfrm>
          <a:prstGeom prst="rect">
            <a:avLst/>
          </a:prstGeom>
          <a:solidFill>
            <a:schemeClr val="bg2"/>
          </a:solidFill>
          <a:ln w="19050">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300"/>
              </a:spcBef>
              <a:spcAft>
                <a:spcPts val="0"/>
              </a:spcAft>
              <a:buClrTx/>
              <a:buSzTx/>
              <a:buFont typeface="Courier New" pitchFamily="49" charset="0"/>
              <a:buNone/>
              <a:tabLst/>
              <a:defRPr/>
            </a:pPr>
            <a:r>
              <a:rPr kumimoji="0" lang="en-GB" sz="1100" b="0" i="0" u="none" strike="noStrike" kern="1200" cap="none" spc="0" normalizeH="0" baseline="0" noProof="0">
                <a:ln>
                  <a:noFill/>
                </a:ln>
                <a:solidFill>
                  <a:srgbClr val="000000"/>
                </a:solidFill>
                <a:effectLst/>
                <a:uLnTx/>
                <a:uFillTx/>
                <a:latin typeface="Century Gothic"/>
                <a:ea typeface="+mn-ea"/>
                <a:cs typeface="Arial" pitchFamily="34" charset="0"/>
              </a:rPr>
              <a:t>Workstream Management</a:t>
            </a:r>
          </a:p>
        </p:txBody>
      </p:sp>
      <p:sp>
        <p:nvSpPr>
          <p:cNvPr id="15" name="Rectangle 14">
            <a:extLst>
              <a:ext uri="{FF2B5EF4-FFF2-40B4-BE49-F238E27FC236}">
                <a16:creationId xmlns:a16="http://schemas.microsoft.com/office/drawing/2014/main" id="{357C6141-5149-4962-9717-A0591D6DB5C4}"/>
              </a:ext>
            </a:extLst>
          </p:cNvPr>
          <p:cNvSpPr/>
          <p:nvPr/>
        </p:nvSpPr>
        <p:spPr bwMode="gray">
          <a:xfrm>
            <a:off x="3729182" y="4829225"/>
            <a:ext cx="1116867" cy="468000"/>
          </a:xfrm>
          <a:prstGeom prst="rect">
            <a:avLst/>
          </a:prstGeom>
          <a:solidFill>
            <a:schemeClr val="accent5"/>
          </a:solidFill>
          <a:ln w="19050">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300"/>
              </a:spcBef>
              <a:spcAft>
                <a:spcPts val="0"/>
              </a:spcAft>
              <a:buClrTx/>
              <a:buSzTx/>
              <a:buFont typeface="Courier New" pitchFamily="49" charset="0"/>
              <a:buNone/>
              <a:tabLst/>
              <a:defRPr/>
            </a:pPr>
            <a:r>
              <a:rPr kumimoji="0" lang="en-GB" sz="1100" b="0" i="0" u="none" strike="noStrike" kern="1200" cap="none" spc="0" normalizeH="0" baseline="0" noProof="0">
                <a:ln>
                  <a:noFill/>
                </a:ln>
                <a:solidFill>
                  <a:srgbClr val="000000"/>
                </a:solidFill>
                <a:effectLst/>
                <a:uLnTx/>
                <a:uFillTx/>
                <a:latin typeface="Century Gothic"/>
                <a:ea typeface="+mn-ea"/>
                <a:cs typeface="Arial" pitchFamily="34" charset="0"/>
              </a:rPr>
              <a:t>Capacity Planning</a:t>
            </a:r>
          </a:p>
        </p:txBody>
      </p:sp>
      <p:sp>
        <p:nvSpPr>
          <p:cNvPr id="16" name="Rectangle 15">
            <a:extLst>
              <a:ext uri="{FF2B5EF4-FFF2-40B4-BE49-F238E27FC236}">
                <a16:creationId xmlns:a16="http://schemas.microsoft.com/office/drawing/2014/main" id="{B736EAED-64D3-4D9C-A6DC-F885B30AE5E3}"/>
              </a:ext>
            </a:extLst>
          </p:cNvPr>
          <p:cNvSpPr/>
          <p:nvPr/>
        </p:nvSpPr>
        <p:spPr bwMode="gray">
          <a:xfrm>
            <a:off x="10657884" y="1463040"/>
            <a:ext cx="1455458" cy="5290975"/>
          </a:xfrm>
          <a:prstGeom prst="rect">
            <a:avLst/>
          </a:prstGeom>
          <a:solidFill>
            <a:schemeClr val="bg2">
              <a:lumMod val="95000"/>
            </a:schemeClr>
          </a:solidFill>
          <a:ln w="19050">
            <a:noFill/>
            <a:prstDash val="dash"/>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ctr" defTabSz="914400" rtl="0" eaLnBrk="1" fontAlgn="auto" latinLnBrk="0" hangingPunct="1">
              <a:lnSpc>
                <a:spcPct val="100000"/>
              </a:lnSpc>
              <a:spcBef>
                <a:spcPts val="300"/>
              </a:spcBef>
              <a:spcAft>
                <a:spcPts val="0"/>
              </a:spcAft>
              <a:buClrTx/>
              <a:buSzTx/>
              <a:buFont typeface="Courier New" pitchFamily="49" charset="0"/>
              <a:buNone/>
              <a:tabLst/>
              <a:defRPr/>
            </a:pPr>
            <a:r>
              <a:rPr kumimoji="0" lang="en-GB" sz="1200" b="0" i="0" u="none" strike="noStrike" kern="1200" cap="none" spc="0" normalizeH="0" baseline="0" noProof="0">
                <a:ln>
                  <a:noFill/>
                </a:ln>
                <a:solidFill>
                  <a:srgbClr val="000000"/>
                </a:solidFill>
                <a:effectLst/>
                <a:uLnTx/>
                <a:uFillTx/>
                <a:latin typeface="Century Gothic"/>
                <a:ea typeface="+mn-ea"/>
                <a:cs typeface="Arial" pitchFamily="34" charset="0"/>
              </a:rPr>
              <a:t>Benefits / Value</a:t>
            </a:r>
          </a:p>
        </p:txBody>
      </p:sp>
      <p:sp>
        <p:nvSpPr>
          <p:cNvPr id="17" name="Arrow: Pentagon 16">
            <a:extLst>
              <a:ext uri="{FF2B5EF4-FFF2-40B4-BE49-F238E27FC236}">
                <a16:creationId xmlns:a16="http://schemas.microsoft.com/office/drawing/2014/main" id="{8BA1F18A-5049-4FA1-AEB2-E70D3E40C522}"/>
              </a:ext>
            </a:extLst>
          </p:cNvPr>
          <p:cNvSpPr/>
          <p:nvPr/>
        </p:nvSpPr>
        <p:spPr bwMode="gray">
          <a:xfrm>
            <a:off x="3729182" y="3670629"/>
            <a:ext cx="1360112" cy="469553"/>
          </a:xfrm>
          <a:prstGeom prst="homePlate">
            <a:avLst/>
          </a:prstGeom>
          <a:solidFill>
            <a:schemeClr val="bg2">
              <a:lumMod val="95000"/>
            </a:schemeClr>
          </a:solidFill>
          <a:ln w="19050">
            <a:solidFill>
              <a:srgbClr val="93BFE8"/>
            </a:solidFill>
            <a:prstDash val="dash"/>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300"/>
              </a:spcBef>
              <a:spcAft>
                <a:spcPts val="0"/>
              </a:spcAft>
              <a:buClrTx/>
              <a:buSzTx/>
              <a:buFont typeface="Courier New" pitchFamily="49" charset="0"/>
              <a:buNone/>
              <a:tabLst/>
              <a:defRPr/>
            </a:pPr>
            <a:r>
              <a:rPr kumimoji="0" lang="en-GB" sz="1100" b="0" i="0" u="none" strike="noStrike" kern="1200" cap="none" spc="0" normalizeH="0" baseline="0" noProof="0">
                <a:ln>
                  <a:noFill/>
                </a:ln>
                <a:solidFill>
                  <a:srgbClr val="000000"/>
                </a:solidFill>
                <a:effectLst/>
                <a:uLnTx/>
                <a:uFillTx/>
                <a:latin typeface="Century Gothic"/>
                <a:ea typeface="+mn-ea"/>
                <a:cs typeface="Arial" pitchFamily="34" charset="0"/>
              </a:rPr>
              <a:t>Planning Cycle / Prioritise</a:t>
            </a:r>
          </a:p>
        </p:txBody>
      </p:sp>
      <p:cxnSp>
        <p:nvCxnSpPr>
          <p:cNvPr id="19" name="Straight Arrow Connector 18">
            <a:extLst>
              <a:ext uri="{FF2B5EF4-FFF2-40B4-BE49-F238E27FC236}">
                <a16:creationId xmlns:a16="http://schemas.microsoft.com/office/drawing/2014/main" id="{D9E58CA5-BD67-4F21-ABF0-2BCDB93DD910}"/>
              </a:ext>
            </a:extLst>
          </p:cNvPr>
          <p:cNvCxnSpPr>
            <a:cxnSpLocks/>
          </p:cNvCxnSpPr>
          <p:nvPr/>
        </p:nvCxnSpPr>
        <p:spPr>
          <a:xfrm>
            <a:off x="3834235" y="1712554"/>
            <a:ext cx="0" cy="216000"/>
          </a:xfrm>
          <a:prstGeom prst="straightConnector1">
            <a:avLst/>
          </a:prstGeom>
          <a:ln>
            <a:solidFill>
              <a:schemeClr val="tx1"/>
            </a:solidFill>
            <a:tailEnd type="triangle"/>
          </a:ln>
          <a:effectLst>
            <a:outerShdw blurRad="50800" dist="38100" dir="5400000" algn="t"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25" name="Rectangle 24">
            <a:extLst>
              <a:ext uri="{FF2B5EF4-FFF2-40B4-BE49-F238E27FC236}">
                <a16:creationId xmlns:a16="http://schemas.microsoft.com/office/drawing/2014/main" id="{86AE2581-B702-4A18-A100-46EBC8AFFD5A}"/>
              </a:ext>
            </a:extLst>
          </p:cNvPr>
          <p:cNvSpPr/>
          <p:nvPr/>
        </p:nvSpPr>
        <p:spPr bwMode="gray">
          <a:xfrm>
            <a:off x="5194769" y="4689168"/>
            <a:ext cx="2639274" cy="216000"/>
          </a:xfrm>
          <a:prstGeom prst="rect">
            <a:avLst/>
          </a:prstGeom>
          <a:solidFill>
            <a:schemeClr val="bg2"/>
          </a:solidFill>
          <a:ln w="19050">
            <a:solidFill>
              <a:schemeClr val="tx2"/>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300"/>
              </a:spcBef>
              <a:spcAft>
                <a:spcPts val="0"/>
              </a:spcAft>
              <a:buClrTx/>
              <a:buSzTx/>
              <a:buFont typeface="Courier New" pitchFamily="49" charset="0"/>
              <a:buNone/>
              <a:tabLst/>
              <a:defRPr/>
            </a:pPr>
            <a:r>
              <a:rPr kumimoji="0" lang="en-GB" sz="1100" b="0" i="0" u="none" strike="noStrike" kern="1200" cap="none" spc="0" normalizeH="0" baseline="0" noProof="0">
                <a:ln>
                  <a:noFill/>
                </a:ln>
                <a:solidFill>
                  <a:srgbClr val="000000"/>
                </a:solidFill>
                <a:effectLst/>
                <a:uLnTx/>
                <a:uFillTx/>
                <a:latin typeface="Century Gothic"/>
                <a:ea typeface="+mn-ea"/>
                <a:cs typeface="Arial" pitchFamily="34" charset="0"/>
              </a:rPr>
              <a:t>Processes &amp; Scheduling</a:t>
            </a:r>
          </a:p>
        </p:txBody>
      </p:sp>
      <p:sp>
        <p:nvSpPr>
          <p:cNvPr id="28" name="Rectangle 27">
            <a:extLst>
              <a:ext uri="{FF2B5EF4-FFF2-40B4-BE49-F238E27FC236}">
                <a16:creationId xmlns:a16="http://schemas.microsoft.com/office/drawing/2014/main" id="{25FB1E93-55FF-4FDC-AE2A-1714D50F4E4E}"/>
              </a:ext>
            </a:extLst>
          </p:cNvPr>
          <p:cNvSpPr/>
          <p:nvPr/>
        </p:nvSpPr>
        <p:spPr bwMode="gray">
          <a:xfrm>
            <a:off x="6091139" y="4948259"/>
            <a:ext cx="2639275" cy="216000"/>
          </a:xfrm>
          <a:prstGeom prst="rect">
            <a:avLst/>
          </a:prstGeom>
          <a:solidFill>
            <a:schemeClr val="bg2"/>
          </a:solidFill>
          <a:ln w="19050">
            <a:solidFill>
              <a:schemeClr val="tx2"/>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300"/>
              </a:spcBef>
              <a:spcAft>
                <a:spcPts val="0"/>
              </a:spcAft>
              <a:buClrTx/>
              <a:buSzTx/>
              <a:buFont typeface="Courier New" pitchFamily="49" charset="0"/>
              <a:buNone/>
              <a:tabLst/>
              <a:defRPr/>
            </a:pPr>
            <a:r>
              <a:rPr kumimoji="0" lang="en-GB" sz="1100" b="0" i="0" u="none" strike="noStrike" kern="1200" cap="none" spc="0" normalizeH="0" baseline="0" noProof="0">
                <a:ln>
                  <a:noFill/>
                </a:ln>
                <a:solidFill>
                  <a:srgbClr val="000000"/>
                </a:solidFill>
                <a:effectLst/>
                <a:uLnTx/>
                <a:uFillTx/>
                <a:latin typeface="Century Gothic"/>
                <a:ea typeface="+mn-ea"/>
                <a:cs typeface="Arial" pitchFamily="34" charset="0"/>
              </a:rPr>
              <a:t>Assignment </a:t>
            </a:r>
          </a:p>
        </p:txBody>
      </p:sp>
      <p:sp>
        <p:nvSpPr>
          <p:cNvPr id="29" name="Rectangle 28">
            <a:extLst>
              <a:ext uri="{FF2B5EF4-FFF2-40B4-BE49-F238E27FC236}">
                <a16:creationId xmlns:a16="http://schemas.microsoft.com/office/drawing/2014/main" id="{78A6D2E4-CBB4-4DF4-B3F4-950338362B04}"/>
              </a:ext>
            </a:extLst>
          </p:cNvPr>
          <p:cNvSpPr/>
          <p:nvPr/>
        </p:nvSpPr>
        <p:spPr bwMode="gray">
          <a:xfrm>
            <a:off x="1471284" y="3578584"/>
            <a:ext cx="1548000" cy="684000"/>
          </a:xfrm>
          <a:prstGeom prst="rect">
            <a:avLst/>
          </a:prstGeom>
          <a:solidFill>
            <a:schemeClr val="bg2"/>
          </a:solidFill>
          <a:ln w="19050">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300"/>
              </a:spcBef>
              <a:spcAft>
                <a:spcPts val="0"/>
              </a:spcAft>
              <a:buClrTx/>
              <a:buSzTx/>
              <a:buFont typeface="Courier New" pitchFamily="49" charset="0"/>
              <a:buNone/>
              <a:tabLst/>
              <a:defRPr/>
            </a:pPr>
            <a:r>
              <a:rPr kumimoji="0" lang="en-GB" sz="1100" b="0" i="0" u="none" strike="noStrike" kern="1200" cap="none" spc="0" normalizeH="0" baseline="0" noProof="0">
                <a:ln>
                  <a:noFill/>
                </a:ln>
                <a:solidFill>
                  <a:srgbClr val="000000"/>
                </a:solidFill>
                <a:effectLst/>
                <a:uLnTx/>
                <a:uFillTx/>
                <a:latin typeface="Century Gothic"/>
                <a:ea typeface="+mn-ea"/>
                <a:cs typeface="Arial" pitchFamily="34" charset="0"/>
              </a:rPr>
              <a:t>Project Management</a:t>
            </a:r>
          </a:p>
        </p:txBody>
      </p:sp>
      <p:sp>
        <p:nvSpPr>
          <p:cNvPr id="30" name="Rectangle 29">
            <a:extLst>
              <a:ext uri="{FF2B5EF4-FFF2-40B4-BE49-F238E27FC236}">
                <a16:creationId xmlns:a16="http://schemas.microsoft.com/office/drawing/2014/main" id="{D24C75DD-0395-4AB4-9D37-EBC58AB415EB}"/>
              </a:ext>
            </a:extLst>
          </p:cNvPr>
          <p:cNvSpPr/>
          <p:nvPr/>
        </p:nvSpPr>
        <p:spPr bwMode="gray">
          <a:xfrm>
            <a:off x="1471284" y="4715684"/>
            <a:ext cx="1548000" cy="684000"/>
          </a:xfrm>
          <a:prstGeom prst="rect">
            <a:avLst/>
          </a:prstGeom>
          <a:solidFill>
            <a:schemeClr val="bg2"/>
          </a:solidFill>
          <a:ln w="19050">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300"/>
              </a:spcBef>
              <a:spcAft>
                <a:spcPts val="0"/>
              </a:spcAft>
              <a:buClrTx/>
              <a:buSzTx/>
              <a:buFont typeface="Courier New" pitchFamily="49" charset="0"/>
              <a:buNone/>
              <a:tabLst/>
              <a:defRPr/>
            </a:pPr>
            <a:r>
              <a:rPr kumimoji="0" lang="en-GB" sz="1100" b="0" i="0" u="none" strike="noStrike" kern="1200" cap="none" spc="0" normalizeH="0" baseline="0" noProof="0">
                <a:ln>
                  <a:noFill/>
                </a:ln>
                <a:solidFill>
                  <a:srgbClr val="000000"/>
                </a:solidFill>
                <a:effectLst/>
                <a:uLnTx/>
                <a:uFillTx/>
                <a:latin typeface="Century Gothic"/>
                <a:ea typeface="+mn-ea"/>
                <a:cs typeface="Arial" pitchFamily="34" charset="0"/>
              </a:rPr>
              <a:t>Resource Management</a:t>
            </a:r>
          </a:p>
        </p:txBody>
      </p:sp>
      <p:sp>
        <p:nvSpPr>
          <p:cNvPr id="31" name="Rectangle 30">
            <a:extLst>
              <a:ext uri="{FF2B5EF4-FFF2-40B4-BE49-F238E27FC236}">
                <a16:creationId xmlns:a16="http://schemas.microsoft.com/office/drawing/2014/main" id="{4B6ABCE1-C379-4649-9B1A-AD6716B85EE6}"/>
              </a:ext>
            </a:extLst>
          </p:cNvPr>
          <p:cNvSpPr/>
          <p:nvPr/>
        </p:nvSpPr>
        <p:spPr bwMode="gray">
          <a:xfrm>
            <a:off x="1471284" y="5852784"/>
            <a:ext cx="1548000" cy="684000"/>
          </a:xfrm>
          <a:prstGeom prst="rect">
            <a:avLst/>
          </a:prstGeom>
          <a:solidFill>
            <a:schemeClr val="bg2"/>
          </a:solidFill>
          <a:ln w="19050">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300"/>
              </a:spcBef>
              <a:spcAft>
                <a:spcPts val="0"/>
              </a:spcAft>
              <a:buClrTx/>
              <a:buSzTx/>
              <a:buFont typeface="Courier New" pitchFamily="49" charset="0"/>
              <a:buNone/>
              <a:tabLst/>
              <a:defRPr/>
            </a:pPr>
            <a:r>
              <a:rPr kumimoji="0" lang="en-GB" sz="1100" b="0" i="0" u="none" strike="noStrike" kern="1200" cap="none" spc="0" normalizeH="0" baseline="0" noProof="0">
                <a:ln>
                  <a:noFill/>
                </a:ln>
                <a:solidFill>
                  <a:srgbClr val="000000"/>
                </a:solidFill>
                <a:effectLst/>
                <a:uLnTx/>
                <a:uFillTx/>
                <a:latin typeface="Century Gothic"/>
                <a:ea typeface="+mn-ea"/>
                <a:cs typeface="Arial" pitchFamily="34" charset="0"/>
              </a:rPr>
              <a:t>Financial Management</a:t>
            </a:r>
          </a:p>
        </p:txBody>
      </p:sp>
      <p:grpSp>
        <p:nvGrpSpPr>
          <p:cNvPr id="32" name="Group 31">
            <a:extLst>
              <a:ext uri="{FF2B5EF4-FFF2-40B4-BE49-F238E27FC236}">
                <a16:creationId xmlns:a16="http://schemas.microsoft.com/office/drawing/2014/main" id="{971E3FCA-BD17-4521-BA26-16FD822965C5}"/>
              </a:ext>
            </a:extLst>
          </p:cNvPr>
          <p:cNvGrpSpPr/>
          <p:nvPr/>
        </p:nvGrpSpPr>
        <p:grpSpPr>
          <a:xfrm>
            <a:off x="3682207" y="2015941"/>
            <a:ext cx="1163842" cy="981538"/>
            <a:chOff x="3682207" y="1091381"/>
            <a:chExt cx="1163842" cy="981538"/>
          </a:xfrm>
          <a:effectLst>
            <a:outerShdw blurRad="50800" dist="38100" dir="5400000" algn="t" rotWithShape="0">
              <a:prstClr val="black">
                <a:alpha val="40000"/>
              </a:prstClr>
            </a:outerShdw>
          </a:effectLst>
        </p:grpSpPr>
        <p:sp>
          <p:nvSpPr>
            <p:cNvPr id="8" name="Rectangle 7">
              <a:extLst>
                <a:ext uri="{FF2B5EF4-FFF2-40B4-BE49-F238E27FC236}">
                  <a16:creationId xmlns:a16="http://schemas.microsoft.com/office/drawing/2014/main" id="{12E63172-48C6-4335-BD9A-4A8D3B60B15D}"/>
                </a:ext>
              </a:extLst>
            </p:cNvPr>
            <p:cNvSpPr/>
            <p:nvPr/>
          </p:nvSpPr>
          <p:spPr bwMode="gray">
            <a:xfrm>
              <a:off x="4050891" y="1654954"/>
              <a:ext cx="442451" cy="417965"/>
            </a:xfrm>
            <a:prstGeom prst="rect">
              <a:avLst/>
            </a:prstGeom>
            <a:solidFill>
              <a:schemeClr val="accent5"/>
            </a:solidFill>
            <a:ln w="1905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300"/>
                </a:spcBef>
                <a:spcAft>
                  <a:spcPts val="0"/>
                </a:spcAft>
                <a:buClrTx/>
                <a:buSzTx/>
                <a:buFont typeface="Courier New" pitchFamily="49" charset="0"/>
                <a:buNone/>
                <a:tabLst/>
                <a:defRPr/>
              </a:pPr>
              <a:endParaRPr kumimoji="0" lang="en-GB" sz="1400" b="0" i="0" u="none" strike="noStrike" kern="1200" cap="none" spc="0" normalizeH="0" baseline="0" noProof="0">
                <a:ln>
                  <a:noFill/>
                </a:ln>
                <a:solidFill>
                  <a:srgbClr val="000000"/>
                </a:solidFill>
                <a:effectLst/>
                <a:uLnTx/>
                <a:uFillTx/>
                <a:latin typeface="Book Antiqua"/>
                <a:ea typeface="+mn-ea"/>
                <a:cs typeface="Arial" pitchFamily="34" charset="0"/>
              </a:endParaRPr>
            </a:p>
          </p:txBody>
        </p:sp>
        <p:sp>
          <p:nvSpPr>
            <p:cNvPr id="7" name="Flowchart: Merge 6">
              <a:extLst>
                <a:ext uri="{FF2B5EF4-FFF2-40B4-BE49-F238E27FC236}">
                  <a16:creationId xmlns:a16="http://schemas.microsoft.com/office/drawing/2014/main" id="{F692E351-A2E7-4D2C-9B51-AC903F20BBBA}"/>
                </a:ext>
              </a:extLst>
            </p:cNvPr>
            <p:cNvSpPr/>
            <p:nvPr/>
          </p:nvSpPr>
          <p:spPr bwMode="gray">
            <a:xfrm>
              <a:off x="3682207" y="1091381"/>
              <a:ext cx="1163842" cy="900000"/>
            </a:xfrm>
            <a:prstGeom prst="flowChartMerge">
              <a:avLst/>
            </a:prstGeom>
            <a:solidFill>
              <a:schemeClr val="accent5"/>
            </a:solidFill>
            <a:ln w="1905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45720" rIns="0" bIns="45720" numCol="1" spcCol="0" rtlCol="0" fromWordArt="0" anchor="t" anchorCtr="0" forceAA="0" compatLnSpc="1">
              <a:prstTxWarp prst="textNoShape">
                <a:avLst/>
              </a:prstTxWarp>
              <a:noAutofit/>
            </a:bodyPr>
            <a:lstStyle/>
            <a:p>
              <a:pPr marL="0" marR="0" lvl="0" indent="0" algn="ctr" defTabSz="914400" rtl="0" eaLnBrk="1" fontAlgn="auto" latinLnBrk="0" hangingPunct="1">
                <a:lnSpc>
                  <a:spcPct val="100000"/>
                </a:lnSpc>
                <a:spcBef>
                  <a:spcPts val="300"/>
                </a:spcBef>
                <a:spcAft>
                  <a:spcPts val="0"/>
                </a:spcAft>
                <a:buClrTx/>
                <a:buSzTx/>
                <a:buFontTx/>
                <a:buNone/>
                <a:tabLst/>
                <a:defRPr/>
              </a:pPr>
              <a:r>
                <a:rPr kumimoji="0" lang="en-GB" sz="800" b="0" i="0" u="none" strike="noStrike" kern="1200" cap="none" spc="0" normalizeH="0" baseline="0" noProof="0">
                  <a:ln>
                    <a:noFill/>
                  </a:ln>
                  <a:solidFill>
                    <a:srgbClr val="000000"/>
                  </a:solidFill>
                  <a:effectLst/>
                  <a:uLnTx/>
                  <a:uFillTx/>
                  <a:latin typeface="Century Gothic"/>
                  <a:ea typeface="+mn-ea"/>
                  <a:cs typeface="Arial" pitchFamily="34" charset="0"/>
                </a:rPr>
                <a:t>Projects / Initiatives</a:t>
              </a:r>
            </a:p>
            <a:p>
              <a:pPr marL="0" marR="0" lvl="0" indent="0" algn="ctr" defTabSz="914400" rtl="0" eaLnBrk="1" fontAlgn="auto" latinLnBrk="0" hangingPunct="1">
                <a:lnSpc>
                  <a:spcPct val="100000"/>
                </a:lnSpc>
                <a:spcBef>
                  <a:spcPts val="300"/>
                </a:spcBef>
                <a:spcAft>
                  <a:spcPts val="0"/>
                </a:spcAft>
                <a:buClrTx/>
                <a:buSzTx/>
                <a:buFontTx/>
                <a:buNone/>
                <a:tabLst/>
                <a:defRPr/>
              </a:pPr>
              <a:endParaRPr kumimoji="0" lang="en-GB" sz="800" b="0" i="0" u="none" strike="noStrike" kern="1200" cap="none" spc="0" normalizeH="0" baseline="0" noProof="0">
                <a:ln>
                  <a:noFill/>
                </a:ln>
                <a:solidFill>
                  <a:srgbClr val="000000"/>
                </a:solidFill>
                <a:effectLst/>
                <a:uLnTx/>
                <a:uFillTx/>
                <a:latin typeface="Century Gothic"/>
                <a:ea typeface="+mn-ea"/>
                <a:cs typeface="Arial" pitchFamily="34" charset="0"/>
              </a:endParaRPr>
            </a:p>
            <a:p>
              <a:pPr marL="0" marR="0" lvl="0" indent="0" algn="ctr" defTabSz="914400" rtl="0" eaLnBrk="1" fontAlgn="auto" latinLnBrk="0" hangingPunct="1">
                <a:lnSpc>
                  <a:spcPct val="100000"/>
                </a:lnSpc>
                <a:spcBef>
                  <a:spcPts val="300"/>
                </a:spcBef>
                <a:spcAft>
                  <a:spcPts val="0"/>
                </a:spcAft>
                <a:buClrTx/>
                <a:buSzTx/>
                <a:buFontTx/>
                <a:buNone/>
                <a:tabLst/>
                <a:defRPr/>
              </a:pPr>
              <a:endParaRPr kumimoji="0" lang="en-GB" sz="800" b="0" i="0" u="none" strike="noStrike" kern="1200" cap="none" spc="0" normalizeH="0" baseline="0" noProof="0">
                <a:ln>
                  <a:noFill/>
                </a:ln>
                <a:solidFill>
                  <a:srgbClr val="000000"/>
                </a:solidFill>
                <a:effectLst/>
                <a:uLnTx/>
                <a:uFillTx/>
                <a:latin typeface="Century Gothic"/>
                <a:ea typeface="+mn-ea"/>
                <a:cs typeface="Arial" pitchFamily="34" charset="0"/>
              </a:endParaRPr>
            </a:p>
            <a:p>
              <a:pPr marL="0" marR="0" lvl="0" indent="0" algn="ctr" defTabSz="914400" rtl="0" eaLnBrk="1" fontAlgn="auto" latinLnBrk="0" hangingPunct="1">
                <a:lnSpc>
                  <a:spcPct val="100000"/>
                </a:lnSpc>
                <a:spcBef>
                  <a:spcPts val="300"/>
                </a:spcBef>
                <a:spcAft>
                  <a:spcPts val="0"/>
                </a:spcAft>
                <a:buClrTx/>
                <a:buSzTx/>
                <a:buFontTx/>
                <a:buNone/>
                <a:tabLst/>
                <a:defRPr/>
              </a:pPr>
              <a:r>
                <a:rPr kumimoji="0" lang="en-GB" sz="800" b="0" i="0" u="none" strike="noStrike" kern="1200" cap="none" spc="0" normalizeH="0" baseline="0" noProof="0">
                  <a:ln>
                    <a:noFill/>
                  </a:ln>
                  <a:solidFill>
                    <a:srgbClr val="000000"/>
                  </a:solidFill>
                  <a:effectLst/>
                  <a:uLnTx/>
                  <a:uFillTx/>
                  <a:latin typeface="Century Gothic"/>
                  <a:ea typeface="+mn-ea"/>
                  <a:cs typeface="Arial" pitchFamily="34" charset="0"/>
                </a:rPr>
                <a:t>Prioritisation</a:t>
              </a:r>
            </a:p>
          </p:txBody>
        </p:sp>
      </p:grpSp>
      <p:sp>
        <p:nvSpPr>
          <p:cNvPr id="35" name="Arrow: Chevron 34">
            <a:extLst>
              <a:ext uri="{FF2B5EF4-FFF2-40B4-BE49-F238E27FC236}">
                <a16:creationId xmlns:a16="http://schemas.microsoft.com/office/drawing/2014/main" id="{FA3DACC1-FEC5-4BC0-B6A8-358DD475C813}"/>
              </a:ext>
            </a:extLst>
          </p:cNvPr>
          <p:cNvSpPr/>
          <p:nvPr/>
        </p:nvSpPr>
        <p:spPr bwMode="gray">
          <a:xfrm>
            <a:off x="5097469" y="3668412"/>
            <a:ext cx="1360112" cy="469553"/>
          </a:xfrm>
          <a:prstGeom prst="chevron">
            <a:avLst/>
          </a:prstGeom>
          <a:solidFill>
            <a:schemeClr val="bg2">
              <a:lumMod val="95000"/>
            </a:schemeClr>
          </a:solidFill>
          <a:ln w="19050">
            <a:solidFill>
              <a:srgbClr val="93BFE8"/>
            </a:solidFill>
            <a:prstDash val="dash"/>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300"/>
              </a:spcBef>
              <a:spcAft>
                <a:spcPts val="0"/>
              </a:spcAft>
              <a:buClrTx/>
              <a:buSzTx/>
              <a:buFont typeface="Courier New" pitchFamily="49" charset="0"/>
              <a:buNone/>
              <a:tabLst/>
              <a:defRPr/>
            </a:pPr>
            <a:r>
              <a:rPr kumimoji="0" lang="en-GB" sz="1100" b="0" i="0" u="none" strike="noStrike" kern="1200" cap="none" spc="0" normalizeH="0" baseline="0" noProof="0">
                <a:ln>
                  <a:noFill/>
                </a:ln>
                <a:solidFill>
                  <a:srgbClr val="000000"/>
                </a:solidFill>
                <a:effectLst/>
                <a:uLnTx/>
                <a:uFillTx/>
                <a:latin typeface="Century Gothic"/>
                <a:ea typeface="+mn-ea"/>
                <a:cs typeface="Arial" pitchFamily="34" charset="0"/>
              </a:rPr>
              <a:t>Initiate</a:t>
            </a:r>
          </a:p>
        </p:txBody>
      </p:sp>
      <p:sp>
        <p:nvSpPr>
          <p:cNvPr id="36" name="Arrow: Chevron 35">
            <a:extLst>
              <a:ext uri="{FF2B5EF4-FFF2-40B4-BE49-F238E27FC236}">
                <a16:creationId xmlns:a16="http://schemas.microsoft.com/office/drawing/2014/main" id="{6D3D3FA1-2CB4-48AA-9C08-081E65C3703A}"/>
              </a:ext>
            </a:extLst>
          </p:cNvPr>
          <p:cNvSpPr/>
          <p:nvPr/>
        </p:nvSpPr>
        <p:spPr bwMode="gray">
          <a:xfrm>
            <a:off x="6465756" y="3668412"/>
            <a:ext cx="1360112" cy="469553"/>
          </a:xfrm>
          <a:prstGeom prst="chevron">
            <a:avLst/>
          </a:prstGeom>
          <a:solidFill>
            <a:schemeClr val="bg2">
              <a:lumMod val="95000"/>
            </a:schemeClr>
          </a:solidFill>
          <a:ln w="19050">
            <a:solidFill>
              <a:srgbClr val="93BFE8"/>
            </a:solidFill>
            <a:prstDash val="dash"/>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300"/>
              </a:spcBef>
              <a:spcAft>
                <a:spcPts val="0"/>
              </a:spcAft>
              <a:buClrTx/>
              <a:buSzTx/>
              <a:buFont typeface="Courier New" pitchFamily="49" charset="0"/>
              <a:buNone/>
              <a:tabLst/>
              <a:defRPr/>
            </a:pPr>
            <a:r>
              <a:rPr kumimoji="0" lang="en-GB" sz="1100" b="0" i="0" u="none" strike="noStrike" kern="1200" cap="none" spc="0" normalizeH="0" baseline="0" noProof="0">
                <a:ln>
                  <a:noFill/>
                </a:ln>
                <a:solidFill>
                  <a:srgbClr val="000000"/>
                </a:solidFill>
                <a:effectLst/>
                <a:uLnTx/>
                <a:uFillTx/>
                <a:latin typeface="Century Gothic"/>
                <a:ea typeface="+mn-ea"/>
                <a:cs typeface="Arial" pitchFamily="34" charset="0"/>
              </a:rPr>
              <a:t>Plan</a:t>
            </a:r>
          </a:p>
        </p:txBody>
      </p:sp>
      <p:sp>
        <p:nvSpPr>
          <p:cNvPr id="37" name="Arrow: Chevron 36">
            <a:extLst>
              <a:ext uri="{FF2B5EF4-FFF2-40B4-BE49-F238E27FC236}">
                <a16:creationId xmlns:a16="http://schemas.microsoft.com/office/drawing/2014/main" id="{BC0BD4C8-ABA9-4B66-A8A6-BB84EFE51402}"/>
              </a:ext>
            </a:extLst>
          </p:cNvPr>
          <p:cNvSpPr/>
          <p:nvPr/>
        </p:nvSpPr>
        <p:spPr bwMode="gray">
          <a:xfrm>
            <a:off x="7834043" y="3668412"/>
            <a:ext cx="1360112" cy="469553"/>
          </a:xfrm>
          <a:prstGeom prst="chevron">
            <a:avLst/>
          </a:prstGeom>
          <a:solidFill>
            <a:schemeClr val="bg2">
              <a:lumMod val="95000"/>
            </a:schemeClr>
          </a:solidFill>
          <a:ln w="19050">
            <a:solidFill>
              <a:srgbClr val="93BFE8"/>
            </a:solidFill>
            <a:prstDash val="dash"/>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300"/>
              </a:spcBef>
              <a:spcAft>
                <a:spcPts val="0"/>
              </a:spcAft>
              <a:buClrTx/>
              <a:buSzTx/>
              <a:buFont typeface="Courier New" pitchFamily="49" charset="0"/>
              <a:buNone/>
              <a:tabLst/>
              <a:defRPr/>
            </a:pPr>
            <a:r>
              <a:rPr kumimoji="0" lang="en-GB" sz="1100" b="0" i="0" u="none" strike="noStrike" kern="1200" cap="none" spc="0" normalizeH="0" baseline="0" noProof="0">
                <a:ln>
                  <a:noFill/>
                </a:ln>
                <a:solidFill>
                  <a:srgbClr val="000000"/>
                </a:solidFill>
                <a:effectLst/>
                <a:uLnTx/>
                <a:uFillTx/>
                <a:latin typeface="Century Gothic"/>
                <a:ea typeface="+mn-ea"/>
                <a:cs typeface="Arial" pitchFamily="34" charset="0"/>
              </a:rPr>
              <a:t>Execute</a:t>
            </a:r>
          </a:p>
        </p:txBody>
      </p:sp>
      <p:sp>
        <p:nvSpPr>
          <p:cNvPr id="38" name="Arrow: Chevron 37">
            <a:extLst>
              <a:ext uri="{FF2B5EF4-FFF2-40B4-BE49-F238E27FC236}">
                <a16:creationId xmlns:a16="http://schemas.microsoft.com/office/drawing/2014/main" id="{CE8D5905-CF73-4BAC-8C58-3B2096A5DD66}"/>
              </a:ext>
            </a:extLst>
          </p:cNvPr>
          <p:cNvSpPr/>
          <p:nvPr/>
        </p:nvSpPr>
        <p:spPr bwMode="gray">
          <a:xfrm>
            <a:off x="9202331" y="3668412"/>
            <a:ext cx="1360112" cy="469553"/>
          </a:xfrm>
          <a:prstGeom prst="chevron">
            <a:avLst/>
          </a:prstGeom>
          <a:solidFill>
            <a:schemeClr val="bg2">
              <a:lumMod val="95000"/>
            </a:schemeClr>
          </a:solidFill>
          <a:ln w="19050">
            <a:solidFill>
              <a:srgbClr val="93BFE8"/>
            </a:solidFill>
            <a:prstDash val="dash"/>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300"/>
              </a:spcBef>
              <a:spcAft>
                <a:spcPts val="0"/>
              </a:spcAft>
              <a:buClrTx/>
              <a:buSzTx/>
              <a:buFont typeface="Courier New" pitchFamily="49" charset="0"/>
              <a:buNone/>
              <a:tabLst/>
              <a:defRPr/>
            </a:pPr>
            <a:r>
              <a:rPr kumimoji="0" lang="en-GB" sz="1100" b="0" i="0" u="none" strike="noStrike" kern="1200" cap="none" spc="0" normalizeH="0" baseline="0" noProof="0">
                <a:ln>
                  <a:noFill/>
                </a:ln>
                <a:solidFill>
                  <a:srgbClr val="000000"/>
                </a:solidFill>
                <a:effectLst/>
                <a:uLnTx/>
                <a:uFillTx/>
                <a:latin typeface="Century Gothic"/>
                <a:ea typeface="+mn-ea"/>
                <a:cs typeface="Arial" pitchFamily="34" charset="0"/>
              </a:rPr>
              <a:t>Close</a:t>
            </a:r>
          </a:p>
        </p:txBody>
      </p:sp>
      <p:sp>
        <p:nvSpPr>
          <p:cNvPr id="39" name="Rectangle 38">
            <a:extLst>
              <a:ext uri="{FF2B5EF4-FFF2-40B4-BE49-F238E27FC236}">
                <a16:creationId xmlns:a16="http://schemas.microsoft.com/office/drawing/2014/main" id="{5D0640C6-5704-485A-9789-C5A4E09561F3}"/>
              </a:ext>
            </a:extLst>
          </p:cNvPr>
          <p:cNvSpPr/>
          <p:nvPr/>
        </p:nvSpPr>
        <p:spPr bwMode="gray">
          <a:xfrm>
            <a:off x="3729182" y="5974064"/>
            <a:ext cx="1116867" cy="468000"/>
          </a:xfrm>
          <a:prstGeom prst="rect">
            <a:avLst/>
          </a:prstGeom>
          <a:solidFill>
            <a:schemeClr val="accent5"/>
          </a:solidFill>
          <a:ln w="19050">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300"/>
              </a:spcBef>
              <a:spcAft>
                <a:spcPts val="0"/>
              </a:spcAft>
              <a:buClrTx/>
              <a:buSzTx/>
              <a:buFont typeface="Courier New" pitchFamily="49" charset="0"/>
              <a:buNone/>
              <a:tabLst/>
              <a:defRPr/>
            </a:pPr>
            <a:r>
              <a:rPr kumimoji="0" lang="en-GB" sz="1100" b="0" i="0" u="none" strike="noStrike" kern="1200" cap="none" spc="0" normalizeH="0" baseline="0" noProof="0">
                <a:ln>
                  <a:noFill/>
                </a:ln>
                <a:solidFill>
                  <a:srgbClr val="000000"/>
                </a:solidFill>
                <a:effectLst/>
                <a:uLnTx/>
                <a:uFillTx/>
                <a:latin typeface="Century Gothic"/>
                <a:ea typeface="+mn-ea"/>
                <a:cs typeface="Arial" pitchFamily="34" charset="0"/>
              </a:rPr>
              <a:t>Cost / Benefit Analysis</a:t>
            </a:r>
          </a:p>
        </p:txBody>
      </p:sp>
      <p:sp>
        <p:nvSpPr>
          <p:cNvPr id="40" name="Rectangle 39">
            <a:extLst>
              <a:ext uri="{FF2B5EF4-FFF2-40B4-BE49-F238E27FC236}">
                <a16:creationId xmlns:a16="http://schemas.microsoft.com/office/drawing/2014/main" id="{93BE50F3-623F-4F20-8620-156075443E8F}"/>
              </a:ext>
            </a:extLst>
          </p:cNvPr>
          <p:cNvSpPr/>
          <p:nvPr/>
        </p:nvSpPr>
        <p:spPr bwMode="gray">
          <a:xfrm>
            <a:off x="5181609" y="2542142"/>
            <a:ext cx="5380834" cy="468000"/>
          </a:xfrm>
          <a:prstGeom prst="rect">
            <a:avLst/>
          </a:prstGeom>
          <a:solidFill>
            <a:schemeClr val="accent5"/>
          </a:solidFill>
          <a:ln w="19050">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300"/>
              </a:spcBef>
              <a:spcAft>
                <a:spcPts val="0"/>
              </a:spcAft>
              <a:buClrTx/>
              <a:buSzTx/>
              <a:buFont typeface="Courier New" pitchFamily="49" charset="0"/>
              <a:buNone/>
              <a:tabLst/>
              <a:defRPr/>
            </a:pPr>
            <a:r>
              <a:rPr kumimoji="0" lang="en-GB" sz="1100" b="0" i="0" u="none" strike="noStrike" kern="1200" cap="none" spc="0" normalizeH="0" baseline="0" noProof="0">
                <a:ln>
                  <a:noFill/>
                </a:ln>
                <a:solidFill>
                  <a:srgbClr val="000000"/>
                </a:solidFill>
                <a:effectLst/>
                <a:uLnTx/>
                <a:uFillTx/>
                <a:latin typeface="Century Gothic"/>
                <a:ea typeface="+mn-ea"/>
                <a:cs typeface="Arial" pitchFamily="34" charset="0"/>
              </a:rPr>
              <a:t>Workstream Management &amp; Regular Review</a:t>
            </a:r>
          </a:p>
        </p:txBody>
      </p:sp>
      <p:cxnSp>
        <p:nvCxnSpPr>
          <p:cNvPr id="44" name="Straight Arrow Connector 43">
            <a:extLst>
              <a:ext uri="{FF2B5EF4-FFF2-40B4-BE49-F238E27FC236}">
                <a16:creationId xmlns:a16="http://schemas.microsoft.com/office/drawing/2014/main" id="{55D0BE38-2706-4098-BFD9-F237C226DB11}"/>
              </a:ext>
            </a:extLst>
          </p:cNvPr>
          <p:cNvCxnSpPr>
            <a:cxnSpLocks/>
          </p:cNvCxnSpPr>
          <p:nvPr/>
        </p:nvCxnSpPr>
        <p:spPr>
          <a:xfrm>
            <a:off x="4094316" y="1712554"/>
            <a:ext cx="0" cy="216000"/>
          </a:xfrm>
          <a:prstGeom prst="straightConnector1">
            <a:avLst/>
          </a:prstGeom>
          <a:ln>
            <a:solidFill>
              <a:schemeClr val="tx1"/>
            </a:solidFill>
            <a:tailEnd type="triangle"/>
          </a:ln>
          <a:effectLst>
            <a:outerShdw blurRad="50800" dist="38100" dir="5400000" algn="t"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45" name="Straight Arrow Connector 44">
            <a:extLst>
              <a:ext uri="{FF2B5EF4-FFF2-40B4-BE49-F238E27FC236}">
                <a16:creationId xmlns:a16="http://schemas.microsoft.com/office/drawing/2014/main" id="{7F152E80-2E2B-450D-904D-D2F49E05E468}"/>
              </a:ext>
            </a:extLst>
          </p:cNvPr>
          <p:cNvCxnSpPr>
            <a:cxnSpLocks/>
          </p:cNvCxnSpPr>
          <p:nvPr/>
        </p:nvCxnSpPr>
        <p:spPr>
          <a:xfrm>
            <a:off x="4354397" y="1712554"/>
            <a:ext cx="0" cy="216000"/>
          </a:xfrm>
          <a:prstGeom prst="straightConnector1">
            <a:avLst/>
          </a:prstGeom>
          <a:ln>
            <a:solidFill>
              <a:schemeClr val="tx1"/>
            </a:solidFill>
            <a:tailEnd type="triangle"/>
          </a:ln>
          <a:effectLst>
            <a:outerShdw blurRad="50800" dist="38100" dir="5400000" algn="t"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46" name="Straight Arrow Connector 45">
            <a:extLst>
              <a:ext uri="{FF2B5EF4-FFF2-40B4-BE49-F238E27FC236}">
                <a16:creationId xmlns:a16="http://schemas.microsoft.com/office/drawing/2014/main" id="{662BD785-3838-4CEA-A9DB-3C65C9188D39}"/>
              </a:ext>
            </a:extLst>
          </p:cNvPr>
          <p:cNvCxnSpPr>
            <a:cxnSpLocks/>
          </p:cNvCxnSpPr>
          <p:nvPr/>
        </p:nvCxnSpPr>
        <p:spPr>
          <a:xfrm>
            <a:off x="4614478" y="1712554"/>
            <a:ext cx="0" cy="216000"/>
          </a:xfrm>
          <a:prstGeom prst="straightConnector1">
            <a:avLst/>
          </a:prstGeom>
          <a:ln>
            <a:solidFill>
              <a:schemeClr val="tx1"/>
            </a:solidFill>
            <a:tailEnd type="triangle"/>
          </a:ln>
          <a:effectLst>
            <a:outerShdw blurRad="50800" dist="38100" dir="5400000" algn="t"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34" name="TextBox 33">
            <a:extLst>
              <a:ext uri="{FF2B5EF4-FFF2-40B4-BE49-F238E27FC236}">
                <a16:creationId xmlns:a16="http://schemas.microsoft.com/office/drawing/2014/main" id="{F3C24B35-A375-491C-999E-92922116BEE9}"/>
              </a:ext>
            </a:extLst>
          </p:cNvPr>
          <p:cNvSpPr txBox="1"/>
          <p:nvPr/>
        </p:nvSpPr>
        <p:spPr bwMode="gray">
          <a:xfrm>
            <a:off x="6126480" y="1534160"/>
            <a:ext cx="3388248" cy="184666"/>
          </a:xfrm>
          <a:prstGeom prst="rect">
            <a:avLst/>
          </a:prstGeom>
          <a:noFill/>
          <a:effectLst/>
        </p:spPr>
        <p:txBody>
          <a:bodyPr wrap="square" lIns="0" tIns="0" rIns="0" bIns="0" rtlCol="0">
            <a:spAutoFit/>
          </a:bodyPr>
          <a:lstStyle/>
          <a:p>
            <a:pPr marL="0" marR="0" lvl="0" indent="0" algn="ctr" defTabSz="914400" rtl="0" eaLnBrk="1" fontAlgn="auto" latinLnBrk="0" hangingPunct="1">
              <a:lnSpc>
                <a:spcPct val="100000"/>
              </a:lnSpc>
              <a:spcBef>
                <a:spcPts val="300"/>
              </a:spcBef>
              <a:spcAft>
                <a:spcPts val="0"/>
              </a:spcAft>
              <a:buClrTx/>
              <a:buSzTx/>
              <a:buFontTx/>
              <a:buNone/>
              <a:tabLst/>
              <a:defRPr/>
            </a:pPr>
            <a:r>
              <a:rPr kumimoji="0" lang="en-GB" sz="1200" b="1" i="0" u="none" strike="noStrike" kern="1200" cap="none" spc="0" normalizeH="0" baseline="0" noProof="0">
                <a:ln>
                  <a:noFill/>
                </a:ln>
                <a:solidFill>
                  <a:srgbClr val="000000"/>
                </a:solidFill>
                <a:effectLst/>
                <a:uLnTx/>
                <a:uFillTx/>
                <a:latin typeface="Century Gothic"/>
                <a:ea typeface="+mn-ea"/>
                <a:cs typeface="Arial" pitchFamily="34" charset="0"/>
              </a:rPr>
              <a:t>Project Execution / Monitoring</a:t>
            </a:r>
          </a:p>
        </p:txBody>
      </p:sp>
      <p:sp>
        <p:nvSpPr>
          <p:cNvPr id="48" name="Rectangle 47">
            <a:extLst>
              <a:ext uri="{FF2B5EF4-FFF2-40B4-BE49-F238E27FC236}">
                <a16:creationId xmlns:a16="http://schemas.microsoft.com/office/drawing/2014/main" id="{BCD00F8A-22F8-45C1-A9EF-27500DE077D5}"/>
              </a:ext>
            </a:extLst>
          </p:cNvPr>
          <p:cNvSpPr/>
          <p:nvPr/>
        </p:nvSpPr>
        <p:spPr bwMode="gray">
          <a:xfrm>
            <a:off x="5273860" y="5207351"/>
            <a:ext cx="5112000" cy="216000"/>
          </a:xfrm>
          <a:prstGeom prst="rect">
            <a:avLst/>
          </a:prstGeom>
          <a:solidFill>
            <a:schemeClr val="bg2"/>
          </a:solidFill>
          <a:ln w="19050">
            <a:solidFill>
              <a:schemeClr val="tx2"/>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300"/>
              </a:spcBef>
              <a:spcAft>
                <a:spcPts val="0"/>
              </a:spcAft>
              <a:buClrTx/>
              <a:buSzTx/>
              <a:buFont typeface="Courier New" pitchFamily="49" charset="0"/>
              <a:buNone/>
              <a:tabLst/>
              <a:defRPr/>
            </a:pPr>
            <a:r>
              <a:rPr kumimoji="0" lang="en-GB" sz="1100" b="0" i="0" u="none" strike="noStrike" kern="1200" cap="none" spc="0" normalizeH="0" baseline="0" noProof="0">
                <a:ln>
                  <a:noFill/>
                </a:ln>
                <a:solidFill>
                  <a:srgbClr val="000000"/>
                </a:solidFill>
                <a:effectLst/>
                <a:uLnTx/>
                <a:uFillTx/>
                <a:latin typeface="Century Gothic"/>
                <a:ea typeface="+mn-ea"/>
                <a:cs typeface="Arial" pitchFamily="34" charset="0"/>
              </a:rPr>
              <a:t>Utilisation of resources </a:t>
            </a:r>
          </a:p>
        </p:txBody>
      </p:sp>
      <p:sp>
        <p:nvSpPr>
          <p:cNvPr id="49" name="Rectangle 48">
            <a:extLst>
              <a:ext uri="{FF2B5EF4-FFF2-40B4-BE49-F238E27FC236}">
                <a16:creationId xmlns:a16="http://schemas.microsoft.com/office/drawing/2014/main" id="{94DB7012-07F7-409C-BBB4-FDBD26747E82}"/>
              </a:ext>
            </a:extLst>
          </p:cNvPr>
          <p:cNvSpPr/>
          <p:nvPr/>
        </p:nvSpPr>
        <p:spPr bwMode="gray">
          <a:xfrm>
            <a:off x="5194769" y="5831275"/>
            <a:ext cx="2639274" cy="216000"/>
          </a:xfrm>
          <a:prstGeom prst="rect">
            <a:avLst/>
          </a:prstGeom>
          <a:solidFill>
            <a:schemeClr val="bg2"/>
          </a:solidFill>
          <a:ln w="19050">
            <a:solidFill>
              <a:schemeClr val="tx2"/>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300"/>
              </a:spcBef>
              <a:spcAft>
                <a:spcPts val="0"/>
              </a:spcAft>
              <a:buClrTx/>
              <a:buSzTx/>
              <a:buFont typeface="Courier New" pitchFamily="49" charset="0"/>
              <a:buNone/>
              <a:tabLst/>
              <a:defRPr/>
            </a:pPr>
            <a:r>
              <a:rPr kumimoji="0" lang="en-GB" sz="1100" b="0" i="0" u="none" strike="noStrike" kern="1200" cap="none" spc="0" normalizeH="0" baseline="0" noProof="0">
                <a:ln>
                  <a:noFill/>
                </a:ln>
                <a:solidFill>
                  <a:srgbClr val="000000"/>
                </a:solidFill>
                <a:effectLst/>
                <a:uLnTx/>
                <a:uFillTx/>
                <a:latin typeface="Century Gothic"/>
                <a:ea typeface="+mn-ea"/>
                <a:cs typeface="Arial" pitchFamily="34" charset="0"/>
              </a:rPr>
              <a:t>Budgeting / Forecasting</a:t>
            </a:r>
          </a:p>
        </p:txBody>
      </p:sp>
      <p:cxnSp>
        <p:nvCxnSpPr>
          <p:cNvPr id="47" name="Straight Connector 46">
            <a:extLst>
              <a:ext uri="{FF2B5EF4-FFF2-40B4-BE49-F238E27FC236}">
                <a16:creationId xmlns:a16="http://schemas.microsoft.com/office/drawing/2014/main" id="{D5C94C8D-EF5B-40EB-90AE-BEBFB74B8567}"/>
              </a:ext>
            </a:extLst>
          </p:cNvPr>
          <p:cNvCxnSpPr>
            <a:cxnSpLocks/>
          </p:cNvCxnSpPr>
          <p:nvPr/>
        </p:nvCxnSpPr>
        <p:spPr>
          <a:xfrm>
            <a:off x="1514430" y="5627154"/>
            <a:ext cx="8964000" cy="0"/>
          </a:xfrm>
          <a:prstGeom prst="line">
            <a:avLst/>
          </a:prstGeom>
          <a:ln w="38100">
            <a:solidFill>
              <a:schemeClr val="tx2"/>
            </a:solidFill>
            <a:prstDash val="dash"/>
            <a:tailEnd type="none"/>
          </a:ln>
          <a:effectLst>
            <a:outerShdw blurRad="50800" dist="38100" dir="5400000" algn="t"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52" name="Straight Connector 51">
            <a:extLst>
              <a:ext uri="{FF2B5EF4-FFF2-40B4-BE49-F238E27FC236}">
                <a16:creationId xmlns:a16="http://schemas.microsoft.com/office/drawing/2014/main" id="{AB1C766D-7CCC-4B06-9D47-DF9370E5E36B}"/>
              </a:ext>
            </a:extLst>
          </p:cNvPr>
          <p:cNvCxnSpPr>
            <a:cxnSpLocks/>
          </p:cNvCxnSpPr>
          <p:nvPr/>
        </p:nvCxnSpPr>
        <p:spPr>
          <a:xfrm>
            <a:off x="1514430" y="4457116"/>
            <a:ext cx="8964000" cy="0"/>
          </a:xfrm>
          <a:prstGeom prst="line">
            <a:avLst/>
          </a:prstGeom>
          <a:ln w="38100">
            <a:solidFill>
              <a:schemeClr val="tx2"/>
            </a:solidFill>
            <a:prstDash val="dash"/>
            <a:tailEnd type="none"/>
          </a:ln>
          <a:effectLst>
            <a:outerShdw blurRad="50800" dist="38100" dir="5400000" algn="t"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53" name="Straight Connector 52">
            <a:extLst>
              <a:ext uri="{FF2B5EF4-FFF2-40B4-BE49-F238E27FC236}">
                <a16:creationId xmlns:a16="http://schemas.microsoft.com/office/drawing/2014/main" id="{1C1CE05A-2C11-4374-80B1-53A73C089BEC}"/>
              </a:ext>
            </a:extLst>
          </p:cNvPr>
          <p:cNvCxnSpPr>
            <a:cxnSpLocks/>
          </p:cNvCxnSpPr>
          <p:nvPr/>
        </p:nvCxnSpPr>
        <p:spPr>
          <a:xfrm>
            <a:off x="1514430" y="3316574"/>
            <a:ext cx="8964000" cy="0"/>
          </a:xfrm>
          <a:prstGeom prst="line">
            <a:avLst/>
          </a:prstGeom>
          <a:ln w="38100">
            <a:solidFill>
              <a:schemeClr val="tx2"/>
            </a:solidFill>
            <a:prstDash val="dash"/>
            <a:tailEnd type="none"/>
          </a:ln>
          <a:effectLst>
            <a:outerShdw blurRad="50800" dist="38100" dir="5400000" algn="t"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50" name="Arrow: Bent-Up 49">
            <a:extLst>
              <a:ext uri="{FF2B5EF4-FFF2-40B4-BE49-F238E27FC236}">
                <a16:creationId xmlns:a16="http://schemas.microsoft.com/office/drawing/2014/main" id="{F9F009FF-75A6-4A8D-8AD8-DF75CD90C6E2}"/>
              </a:ext>
            </a:extLst>
          </p:cNvPr>
          <p:cNvSpPr/>
          <p:nvPr/>
        </p:nvSpPr>
        <p:spPr bwMode="gray">
          <a:xfrm>
            <a:off x="10730406" y="1803543"/>
            <a:ext cx="322718" cy="2134954"/>
          </a:xfrm>
          <a:prstGeom prst="bentUpArrow">
            <a:avLst/>
          </a:prstGeom>
          <a:solidFill>
            <a:schemeClr val="bg2"/>
          </a:solidFill>
          <a:ln w="19050">
            <a:solidFill>
              <a:schemeClr val="accent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300"/>
              </a:spcBef>
              <a:spcAft>
                <a:spcPts val="0"/>
              </a:spcAft>
              <a:buClrTx/>
              <a:buSzTx/>
              <a:buFont typeface="Courier New" pitchFamily="49" charset="0"/>
              <a:buNone/>
              <a:tabLst/>
              <a:defRPr/>
            </a:pPr>
            <a:endParaRPr kumimoji="0" lang="en-GB" sz="1400" b="0" i="0" u="none" strike="noStrike" kern="1200" cap="none" spc="0" normalizeH="0" baseline="0" noProof="0">
              <a:ln>
                <a:noFill/>
              </a:ln>
              <a:solidFill>
                <a:srgbClr val="000000"/>
              </a:solidFill>
              <a:effectLst/>
              <a:uLnTx/>
              <a:uFillTx/>
              <a:latin typeface="Book Antiqua"/>
              <a:ea typeface="+mn-ea"/>
              <a:cs typeface="Arial" pitchFamily="34" charset="0"/>
            </a:endParaRPr>
          </a:p>
        </p:txBody>
      </p:sp>
      <p:sp>
        <p:nvSpPr>
          <p:cNvPr id="55" name="Arrow: Bent-Up 54">
            <a:extLst>
              <a:ext uri="{FF2B5EF4-FFF2-40B4-BE49-F238E27FC236}">
                <a16:creationId xmlns:a16="http://schemas.microsoft.com/office/drawing/2014/main" id="{B4A9B122-453E-4BAE-8649-CEB0098D35AB}"/>
              </a:ext>
            </a:extLst>
          </p:cNvPr>
          <p:cNvSpPr/>
          <p:nvPr/>
        </p:nvSpPr>
        <p:spPr bwMode="gray">
          <a:xfrm>
            <a:off x="10730406" y="1803543"/>
            <a:ext cx="798610" cy="3591417"/>
          </a:xfrm>
          <a:prstGeom prst="bentUpArrow">
            <a:avLst>
              <a:gd name="adj1" fmla="val 10901"/>
              <a:gd name="adj2" fmla="val 10450"/>
              <a:gd name="adj3" fmla="val 12347"/>
            </a:avLst>
          </a:prstGeom>
          <a:solidFill>
            <a:schemeClr val="bg2"/>
          </a:solidFill>
          <a:ln w="19050">
            <a:solidFill>
              <a:schemeClr val="accent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300"/>
              </a:spcBef>
              <a:spcAft>
                <a:spcPts val="0"/>
              </a:spcAft>
              <a:buClrTx/>
              <a:buSzTx/>
              <a:buFont typeface="Courier New" pitchFamily="49" charset="0"/>
              <a:buNone/>
              <a:tabLst/>
              <a:defRPr/>
            </a:pPr>
            <a:endParaRPr kumimoji="0" lang="en-GB" sz="1400" b="0" i="0" u="none" strike="noStrike" kern="1200" cap="none" spc="0" normalizeH="0" baseline="0" noProof="0">
              <a:ln>
                <a:noFill/>
              </a:ln>
              <a:solidFill>
                <a:srgbClr val="000000"/>
              </a:solidFill>
              <a:effectLst/>
              <a:uLnTx/>
              <a:uFillTx/>
              <a:latin typeface="Book Antiqua"/>
              <a:ea typeface="+mn-ea"/>
              <a:cs typeface="Arial" pitchFamily="34" charset="0"/>
            </a:endParaRPr>
          </a:p>
        </p:txBody>
      </p:sp>
      <p:sp>
        <p:nvSpPr>
          <p:cNvPr id="57" name="Arrow: Bent-Up 56">
            <a:extLst>
              <a:ext uri="{FF2B5EF4-FFF2-40B4-BE49-F238E27FC236}">
                <a16:creationId xmlns:a16="http://schemas.microsoft.com/office/drawing/2014/main" id="{CBF66675-7746-4B3D-A374-1C4D046FC6C5}"/>
              </a:ext>
            </a:extLst>
          </p:cNvPr>
          <p:cNvSpPr/>
          <p:nvPr/>
        </p:nvSpPr>
        <p:spPr bwMode="gray">
          <a:xfrm>
            <a:off x="10730406" y="1803543"/>
            <a:ext cx="1215788" cy="4449281"/>
          </a:xfrm>
          <a:prstGeom prst="bentUpArrow">
            <a:avLst>
              <a:gd name="adj1" fmla="val 6827"/>
              <a:gd name="adj2" fmla="val 6057"/>
              <a:gd name="adj3" fmla="val 7076"/>
            </a:avLst>
          </a:prstGeom>
          <a:solidFill>
            <a:schemeClr val="bg2"/>
          </a:solidFill>
          <a:ln w="19050">
            <a:solidFill>
              <a:schemeClr val="accent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300"/>
              </a:spcBef>
              <a:spcAft>
                <a:spcPts val="0"/>
              </a:spcAft>
              <a:buClrTx/>
              <a:buSzTx/>
              <a:buFont typeface="Courier New" pitchFamily="49" charset="0"/>
              <a:buNone/>
              <a:tabLst/>
              <a:defRPr/>
            </a:pPr>
            <a:endParaRPr kumimoji="0" lang="en-GB" sz="1400" b="0" i="0" u="none" strike="noStrike" kern="1200" cap="none" spc="0" normalizeH="0" baseline="0" noProof="0">
              <a:ln>
                <a:noFill/>
              </a:ln>
              <a:solidFill>
                <a:srgbClr val="000000"/>
              </a:solidFill>
              <a:effectLst/>
              <a:uLnTx/>
              <a:uFillTx/>
              <a:latin typeface="Book Antiqua"/>
              <a:ea typeface="+mn-ea"/>
              <a:cs typeface="Arial" pitchFamily="34" charset="0"/>
            </a:endParaRPr>
          </a:p>
        </p:txBody>
      </p:sp>
      <p:sp>
        <p:nvSpPr>
          <p:cNvPr id="41" name="TextBox 40">
            <a:extLst>
              <a:ext uri="{FF2B5EF4-FFF2-40B4-BE49-F238E27FC236}">
                <a16:creationId xmlns:a16="http://schemas.microsoft.com/office/drawing/2014/main" id="{848D25A6-67AA-4174-9EC1-911440820D31}"/>
              </a:ext>
            </a:extLst>
          </p:cNvPr>
          <p:cNvSpPr txBox="1"/>
          <p:nvPr/>
        </p:nvSpPr>
        <p:spPr>
          <a:xfrm>
            <a:off x="358776" y="6527388"/>
            <a:ext cx="1711184" cy="168255"/>
          </a:xfrm>
          <a:prstGeom prst="rect">
            <a:avLst/>
          </a:prstGeom>
          <a:noFill/>
          <a:effectLst>
            <a:outerShdw blurRad="50800" dist="38100" dir="5400000" algn="t" rotWithShape="0">
              <a:prstClr val="black">
                <a:alpha val="40000"/>
              </a:prstClr>
            </a:outerShdw>
          </a:effectLst>
        </p:spPr>
        <p:txBody>
          <a:bodyPr wrap="square" lIns="0" tIns="0" rIns="0" bIns="0" rtlCol="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3D9B5B3-34F1-4574-8603-EBF049354228}" type="slidenum">
              <a:rPr kumimoji="0" lang="en-GB" sz="800" b="0" i="0" u="none" strike="noStrike" kern="1200" cap="none" spc="0" normalizeH="0" baseline="0" noProof="0" smtClean="0">
                <a:ln>
                  <a:noFill/>
                </a:ln>
                <a:solidFill>
                  <a:srgbClr val="FFFFFF"/>
                </a:solidFill>
                <a:effectLst/>
                <a:uLnTx/>
                <a:uFillTx/>
                <a:latin typeface="Century Gothic"/>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44</a:t>
            </a:fld>
            <a:endParaRPr kumimoji="0" lang="en-GB" sz="800" b="0" i="0" u="none" strike="noStrike" kern="1200" cap="none" spc="0" normalizeH="0" baseline="0" noProof="0">
              <a:ln>
                <a:noFill/>
              </a:ln>
              <a:solidFill>
                <a:srgbClr val="FFFFFF"/>
              </a:solidFill>
              <a:effectLst/>
              <a:uLnTx/>
              <a:uFillTx/>
              <a:latin typeface="Century Gothic"/>
              <a:ea typeface="+mn-ea"/>
              <a:cs typeface="+mn-cs"/>
            </a:endParaRPr>
          </a:p>
        </p:txBody>
      </p:sp>
      <p:sp>
        <p:nvSpPr>
          <p:cNvPr id="3" name="Slide Number Placeholder 2">
            <a:extLst>
              <a:ext uri="{FF2B5EF4-FFF2-40B4-BE49-F238E27FC236}">
                <a16:creationId xmlns:a16="http://schemas.microsoft.com/office/drawing/2014/main" id="{B71B9796-36B8-4C9A-8829-311D2B43DE2F}"/>
              </a:ext>
            </a:extLst>
          </p:cNvPr>
          <p:cNvSpPr>
            <a:spLocks noGrp="1"/>
          </p:cNvSpPr>
          <p:nvPr>
            <p:ph type="sldNum" sz="quarter" idx="13"/>
          </p:nvPr>
        </p:nvSpPr>
        <p:spPr/>
        <p:txBody>
          <a:bodyPr/>
          <a:lstStyle/>
          <a:p>
            <a:fld id="{EA3DA7B4-1CBC-4A9E-B9AD-6DD77CAE4334}" type="slidenum">
              <a:rPr lang="en-GB" smtClean="0"/>
              <a:t>44</a:t>
            </a:fld>
            <a:endParaRPr lang="en-GB"/>
          </a:p>
        </p:txBody>
      </p:sp>
      <p:pic>
        <p:nvPicPr>
          <p:cNvPr id="43" name="Picture 1" descr="Description: http://www.wwcp.org.uk/wp-content/uploads/2016/11/West-Wales-Care-Partnership-logo-Partneriaeth-Gofal-Gorllewin-Cymru-logo.jpg">
            <a:extLst>
              <a:ext uri="{FF2B5EF4-FFF2-40B4-BE49-F238E27FC236}">
                <a16:creationId xmlns:a16="http://schemas.microsoft.com/office/drawing/2014/main" id="{BBB05B9C-953E-4641-92E5-77DA97C4441D}"/>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137729" y="452962"/>
            <a:ext cx="1618557" cy="6597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003251872"/>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Arrow: Right 18">
            <a:extLst>
              <a:ext uri="{FF2B5EF4-FFF2-40B4-BE49-F238E27FC236}">
                <a16:creationId xmlns:a16="http://schemas.microsoft.com/office/drawing/2014/main" id="{8B478A41-2B12-4B54-989B-78B219693EB1}"/>
              </a:ext>
            </a:extLst>
          </p:cNvPr>
          <p:cNvSpPr/>
          <p:nvPr/>
        </p:nvSpPr>
        <p:spPr bwMode="gray">
          <a:xfrm>
            <a:off x="1216085" y="3510049"/>
            <a:ext cx="10189029" cy="807241"/>
          </a:xfrm>
          <a:prstGeom prst="rightArrow">
            <a:avLst/>
          </a:prstGeom>
          <a:solidFill>
            <a:srgbClr val="EAEAEA"/>
          </a:solidFill>
          <a:ln w="19050">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300"/>
              </a:spcBef>
              <a:spcAft>
                <a:spcPts val="0"/>
              </a:spcAft>
              <a:buClrTx/>
              <a:buSzTx/>
              <a:buFont typeface="Courier New" pitchFamily="49" charset="0"/>
              <a:buNone/>
              <a:tabLst/>
              <a:defRPr/>
            </a:pPr>
            <a:endParaRPr kumimoji="0" lang="en-GB" sz="1400" b="0" i="0" u="none" strike="noStrike" kern="1200" cap="none" spc="0" normalizeH="0" baseline="0" noProof="0">
              <a:ln>
                <a:noFill/>
              </a:ln>
              <a:solidFill>
                <a:srgbClr val="000000"/>
              </a:solidFill>
              <a:effectLst/>
              <a:uLnTx/>
              <a:uFillTx/>
              <a:latin typeface="Book Antiqua"/>
              <a:ea typeface="+mn-ea"/>
              <a:cs typeface="Arial" pitchFamily="34" charset="0"/>
            </a:endParaRPr>
          </a:p>
        </p:txBody>
      </p:sp>
      <p:sp>
        <p:nvSpPr>
          <p:cNvPr id="17" name="Arrow: Right 16">
            <a:extLst>
              <a:ext uri="{FF2B5EF4-FFF2-40B4-BE49-F238E27FC236}">
                <a16:creationId xmlns:a16="http://schemas.microsoft.com/office/drawing/2014/main" id="{CCBCCB4A-55B1-435E-A625-F2AD73291F5F}"/>
              </a:ext>
            </a:extLst>
          </p:cNvPr>
          <p:cNvSpPr/>
          <p:nvPr/>
        </p:nvSpPr>
        <p:spPr bwMode="gray">
          <a:xfrm>
            <a:off x="1216085" y="4621764"/>
            <a:ext cx="10189029" cy="2216020"/>
          </a:xfrm>
          <a:prstGeom prst="rightArrow">
            <a:avLst/>
          </a:prstGeom>
          <a:solidFill>
            <a:srgbClr val="EFF5FC"/>
          </a:solidFill>
          <a:ln w="19050">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300"/>
              </a:spcBef>
              <a:spcAft>
                <a:spcPts val="0"/>
              </a:spcAft>
              <a:buClrTx/>
              <a:buSzTx/>
              <a:buFont typeface="Courier New" pitchFamily="49" charset="0"/>
              <a:buNone/>
              <a:tabLst/>
              <a:defRPr/>
            </a:pPr>
            <a:endParaRPr kumimoji="0" lang="en-GB" sz="1400" b="0" i="0" u="none" strike="noStrike" kern="1200" cap="none" spc="0" normalizeH="0" baseline="0" noProof="0">
              <a:ln>
                <a:noFill/>
              </a:ln>
              <a:solidFill>
                <a:srgbClr val="000000"/>
              </a:solidFill>
              <a:effectLst/>
              <a:uLnTx/>
              <a:uFillTx/>
              <a:latin typeface="Book Antiqua"/>
              <a:ea typeface="+mn-ea"/>
              <a:cs typeface="Arial" pitchFamily="34" charset="0"/>
            </a:endParaRPr>
          </a:p>
        </p:txBody>
      </p:sp>
      <p:sp>
        <p:nvSpPr>
          <p:cNvPr id="5" name="Title 4">
            <a:extLst>
              <a:ext uri="{FF2B5EF4-FFF2-40B4-BE49-F238E27FC236}">
                <a16:creationId xmlns:a16="http://schemas.microsoft.com/office/drawing/2014/main" id="{DEB71F41-FC34-4917-B5FD-2558E3059AF9}"/>
              </a:ext>
            </a:extLst>
          </p:cNvPr>
          <p:cNvSpPr>
            <a:spLocks noGrp="1"/>
          </p:cNvSpPr>
          <p:nvPr>
            <p:ph type="title"/>
          </p:nvPr>
        </p:nvSpPr>
        <p:spPr>
          <a:xfrm>
            <a:off x="358775" y="412975"/>
            <a:ext cx="10021172" cy="403229"/>
          </a:xfrm>
        </p:spPr>
        <p:txBody>
          <a:bodyPr/>
          <a:lstStyle/>
          <a:p>
            <a:r>
              <a:rPr lang="en-GB"/>
              <a:t>Approach to implementing the Dementia strategy and Wellbeing Pathway</a:t>
            </a:r>
          </a:p>
        </p:txBody>
      </p:sp>
      <p:sp>
        <p:nvSpPr>
          <p:cNvPr id="15" name="Arrow: Right 14">
            <a:extLst>
              <a:ext uri="{FF2B5EF4-FFF2-40B4-BE49-F238E27FC236}">
                <a16:creationId xmlns:a16="http://schemas.microsoft.com/office/drawing/2014/main" id="{740F8556-DF6D-463F-B223-5C2A7C24E685}"/>
              </a:ext>
            </a:extLst>
          </p:cNvPr>
          <p:cNvSpPr/>
          <p:nvPr/>
        </p:nvSpPr>
        <p:spPr bwMode="gray">
          <a:xfrm>
            <a:off x="1222309" y="831064"/>
            <a:ext cx="10189029" cy="2216020"/>
          </a:xfrm>
          <a:prstGeom prst="rightArrow">
            <a:avLst/>
          </a:prstGeom>
          <a:solidFill>
            <a:srgbClr val="ECF5E6"/>
          </a:solidFill>
          <a:ln w="19050">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300"/>
              </a:spcBef>
              <a:spcAft>
                <a:spcPts val="0"/>
              </a:spcAft>
              <a:buClrTx/>
              <a:buSzTx/>
              <a:buFont typeface="Courier New" pitchFamily="49" charset="0"/>
              <a:buNone/>
              <a:tabLst/>
              <a:defRPr/>
            </a:pPr>
            <a:endParaRPr kumimoji="0" lang="en-GB" sz="1400" b="0" i="0" u="none" strike="noStrike" kern="1200" cap="none" spc="0" normalizeH="0" baseline="0" noProof="0">
              <a:ln>
                <a:noFill/>
              </a:ln>
              <a:solidFill>
                <a:srgbClr val="000000"/>
              </a:solidFill>
              <a:effectLst/>
              <a:uLnTx/>
              <a:uFillTx/>
              <a:latin typeface="Book Antiqua"/>
              <a:ea typeface="+mn-ea"/>
              <a:cs typeface="Arial" pitchFamily="34" charset="0"/>
            </a:endParaRPr>
          </a:p>
        </p:txBody>
      </p:sp>
      <p:sp>
        <p:nvSpPr>
          <p:cNvPr id="20" name="TextBox 19">
            <a:extLst>
              <a:ext uri="{FF2B5EF4-FFF2-40B4-BE49-F238E27FC236}">
                <a16:creationId xmlns:a16="http://schemas.microsoft.com/office/drawing/2014/main" id="{205F2A50-9188-4CA5-836A-F2C771392F98}"/>
              </a:ext>
            </a:extLst>
          </p:cNvPr>
          <p:cNvSpPr txBox="1"/>
          <p:nvPr/>
        </p:nvSpPr>
        <p:spPr bwMode="gray">
          <a:xfrm>
            <a:off x="8415047" y="3779229"/>
            <a:ext cx="2842731" cy="215444"/>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300"/>
              </a:spcBef>
              <a:spcAft>
                <a:spcPts val="0"/>
              </a:spcAft>
              <a:buClrTx/>
              <a:buSzTx/>
              <a:buFontTx/>
              <a:buNone/>
              <a:tabLst/>
              <a:defRPr/>
            </a:pPr>
            <a:r>
              <a:rPr kumimoji="0" lang="en-GB" sz="1400" b="1" i="0" u="none" strike="noStrike" kern="1200" cap="none" spc="0" normalizeH="0" baseline="0" noProof="0">
                <a:ln>
                  <a:noFill/>
                </a:ln>
                <a:solidFill>
                  <a:srgbClr val="000000"/>
                </a:solidFill>
                <a:effectLst/>
                <a:uLnTx/>
                <a:uFillTx/>
                <a:latin typeface="Century Gothic"/>
                <a:ea typeface="+mn-ea"/>
                <a:cs typeface="Arial" pitchFamily="34" charset="0"/>
              </a:rPr>
              <a:t>Stakeholder Engagement</a:t>
            </a:r>
          </a:p>
        </p:txBody>
      </p:sp>
      <p:sp>
        <p:nvSpPr>
          <p:cNvPr id="21" name="Arrow: Right 20">
            <a:extLst>
              <a:ext uri="{FF2B5EF4-FFF2-40B4-BE49-F238E27FC236}">
                <a16:creationId xmlns:a16="http://schemas.microsoft.com/office/drawing/2014/main" id="{588BE6DC-0257-48EB-B5DB-8ACBEBBD462C}"/>
              </a:ext>
            </a:extLst>
          </p:cNvPr>
          <p:cNvSpPr/>
          <p:nvPr/>
        </p:nvSpPr>
        <p:spPr bwMode="gray">
          <a:xfrm rot="16200000">
            <a:off x="2556588" y="2883795"/>
            <a:ext cx="858416" cy="314130"/>
          </a:xfrm>
          <a:prstGeom prst="rightArrow">
            <a:avLst/>
          </a:prstGeom>
          <a:solidFill>
            <a:srgbClr val="FACE87"/>
          </a:solidFill>
          <a:ln w="19050">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300"/>
              </a:spcBef>
              <a:spcAft>
                <a:spcPts val="0"/>
              </a:spcAft>
              <a:buClrTx/>
              <a:buSzTx/>
              <a:buFont typeface="Courier New" pitchFamily="49" charset="0"/>
              <a:buNone/>
              <a:tabLst/>
              <a:defRPr/>
            </a:pPr>
            <a:endParaRPr kumimoji="0" lang="en-GB" sz="1400" b="0" i="0" u="none" strike="noStrike" kern="1200" cap="none" spc="0" normalizeH="0" baseline="0" noProof="0">
              <a:ln>
                <a:noFill/>
              </a:ln>
              <a:solidFill>
                <a:srgbClr val="000000"/>
              </a:solidFill>
              <a:effectLst/>
              <a:uLnTx/>
              <a:uFillTx/>
              <a:latin typeface="Book Antiqua"/>
              <a:ea typeface="+mn-ea"/>
              <a:cs typeface="Arial" pitchFamily="34" charset="0"/>
            </a:endParaRPr>
          </a:p>
        </p:txBody>
      </p:sp>
      <p:sp>
        <p:nvSpPr>
          <p:cNvPr id="22" name="Arrow: Right 21">
            <a:extLst>
              <a:ext uri="{FF2B5EF4-FFF2-40B4-BE49-F238E27FC236}">
                <a16:creationId xmlns:a16="http://schemas.microsoft.com/office/drawing/2014/main" id="{F4468D2C-2F66-4236-8132-67685A3DDFD1}"/>
              </a:ext>
            </a:extLst>
          </p:cNvPr>
          <p:cNvSpPr/>
          <p:nvPr/>
        </p:nvSpPr>
        <p:spPr bwMode="gray">
          <a:xfrm rot="5400000">
            <a:off x="8820534" y="4492878"/>
            <a:ext cx="858416" cy="314130"/>
          </a:xfrm>
          <a:prstGeom prst="rightArrow">
            <a:avLst/>
          </a:prstGeom>
          <a:solidFill>
            <a:srgbClr val="FACE87"/>
          </a:solidFill>
          <a:ln w="19050">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300"/>
              </a:spcBef>
              <a:spcAft>
                <a:spcPts val="0"/>
              </a:spcAft>
              <a:buClrTx/>
              <a:buSzTx/>
              <a:buFont typeface="Courier New" pitchFamily="49" charset="0"/>
              <a:buNone/>
              <a:tabLst/>
              <a:defRPr/>
            </a:pPr>
            <a:endParaRPr kumimoji="0" lang="en-GB" sz="1400" b="0" i="0" u="none" strike="noStrike" kern="1200" cap="none" spc="0" normalizeH="0" baseline="0" noProof="0">
              <a:ln>
                <a:noFill/>
              </a:ln>
              <a:solidFill>
                <a:srgbClr val="000000"/>
              </a:solidFill>
              <a:effectLst/>
              <a:uLnTx/>
              <a:uFillTx/>
              <a:latin typeface="Book Antiqua"/>
              <a:ea typeface="+mn-ea"/>
              <a:cs typeface="Arial" pitchFamily="34" charset="0"/>
            </a:endParaRPr>
          </a:p>
        </p:txBody>
      </p:sp>
      <p:sp>
        <p:nvSpPr>
          <p:cNvPr id="23" name="Arrow: Right 22">
            <a:extLst>
              <a:ext uri="{FF2B5EF4-FFF2-40B4-BE49-F238E27FC236}">
                <a16:creationId xmlns:a16="http://schemas.microsoft.com/office/drawing/2014/main" id="{F5CA41DD-CDED-4742-90C2-E61625D2E2F5}"/>
              </a:ext>
            </a:extLst>
          </p:cNvPr>
          <p:cNvSpPr/>
          <p:nvPr/>
        </p:nvSpPr>
        <p:spPr bwMode="gray">
          <a:xfrm rot="16200000">
            <a:off x="8795656" y="2908674"/>
            <a:ext cx="858416" cy="314130"/>
          </a:xfrm>
          <a:prstGeom prst="rightArrow">
            <a:avLst/>
          </a:prstGeom>
          <a:solidFill>
            <a:srgbClr val="FACE87"/>
          </a:solidFill>
          <a:ln w="19050">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300"/>
              </a:spcBef>
              <a:spcAft>
                <a:spcPts val="0"/>
              </a:spcAft>
              <a:buClrTx/>
              <a:buSzTx/>
              <a:buFont typeface="Courier New" pitchFamily="49" charset="0"/>
              <a:buNone/>
              <a:tabLst/>
              <a:defRPr/>
            </a:pPr>
            <a:endParaRPr kumimoji="0" lang="en-GB" sz="1400" b="0" i="0" u="none" strike="noStrike" kern="1200" cap="none" spc="0" normalizeH="0" baseline="0" noProof="0">
              <a:ln>
                <a:noFill/>
              </a:ln>
              <a:solidFill>
                <a:srgbClr val="000000"/>
              </a:solidFill>
              <a:effectLst/>
              <a:uLnTx/>
              <a:uFillTx/>
              <a:latin typeface="Book Antiqua"/>
              <a:ea typeface="+mn-ea"/>
              <a:cs typeface="Arial" pitchFamily="34" charset="0"/>
            </a:endParaRPr>
          </a:p>
        </p:txBody>
      </p:sp>
      <p:sp>
        <p:nvSpPr>
          <p:cNvPr id="24" name="Arrow: Right 23">
            <a:extLst>
              <a:ext uri="{FF2B5EF4-FFF2-40B4-BE49-F238E27FC236}">
                <a16:creationId xmlns:a16="http://schemas.microsoft.com/office/drawing/2014/main" id="{15DF8F1A-9131-4F6D-AE51-4D946AC5B086}"/>
              </a:ext>
            </a:extLst>
          </p:cNvPr>
          <p:cNvSpPr/>
          <p:nvPr/>
        </p:nvSpPr>
        <p:spPr bwMode="gray">
          <a:xfrm rot="5400000">
            <a:off x="2547257" y="4508428"/>
            <a:ext cx="858416" cy="314130"/>
          </a:xfrm>
          <a:prstGeom prst="rightArrow">
            <a:avLst/>
          </a:prstGeom>
          <a:solidFill>
            <a:srgbClr val="FACE87"/>
          </a:solidFill>
          <a:ln w="19050">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300"/>
              </a:spcBef>
              <a:spcAft>
                <a:spcPts val="0"/>
              </a:spcAft>
              <a:buClrTx/>
              <a:buSzTx/>
              <a:buFont typeface="Courier New" pitchFamily="49" charset="0"/>
              <a:buNone/>
              <a:tabLst/>
              <a:defRPr/>
            </a:pPr>
            <a:endParaRPr kumimoji="0" lang="en-GB" sz="1400" b="0" i="0" u="none" strike="noStrike" kern="1200" cap="none" spc="0" normalizeH="0" baseline="0" noProof="0">
              <a:ln>
                <a:noFill/>
              </a:ln>
              <a:solidFill>
                <a:srgbClr val="000000"/>
              </a:solidFill>
              <a:effectLst/>
              <a:uLnTx/>
              <a:uFillTx/>
              <a:latin typeface="Book Antiqua"/>
              <a:ea typeface="+mn-ea"/>
              <a:cs typeface="Arial" pitchFamily="34" charset="0"/>
            </a:endParaRPr>
          </a:p>
        </p:txBody>
      </p:sp>
      <p:sp>
        <p:nvSpPr>
          <p:cNvPr id="6" name="Rectangle 5">
            <a:extLst>
              <a:ext uri="{FF2B5EF4-FFF2-40B4-BE49-F238E27FC236}">
                <a16:creationId xmlns:a16="http://schemas.microsoft.com/office/drawing/2014/main" id="{8387935A-A979-411C-B8A9-33E74EDBCA46}"/>
              </a:ext>
            </a:extLst>
          </p:cNvPr>
          <p:cNvSpPr/>
          <p:nvPr/>
        </p:nvSpPr>
        <p:spPr>
          <a:xfrm>
            <a:off x="1731549" y="1458811"/>
            <a:ext cx="9033242" cy="313932"/>
          </a:xfrm>
          <a:prstGeom prst="rect">
            <a:avLst/>
          </a:prstGeom>
        </p:spPr>
        <p:txBody>
          <a:bodyPr wrap="none">
            <a:spAutoFit/>
          </a:bodyPr>
          <a:lstStyle/>
          <a:p>
            <a:pPr marL="0" marR="0" lvl="0" indent="0" algn="ctr" defTabSz="1022350" rtl="0" eaLnBrk="1" fontAlgn="auto" latinLnBrk="0" hangingPunct="1">
              <a:lnSpc>
                <a:spcPct val="90000"/>
              </a:lnSpc>
              <a:spcBef>
                <a:spcPct val="0"/>
              </a:spcBef>
              <a:spcAft>
                <a:spcPct val="35000"/>
              </a:spcAft>
              <a:buClrTx/>
              <a:buSzTx/>
              <a:buFontTx/>
              <a:buNone/>
              <a:tabLst/>
              <a:defRPr/>
            </a:pPr>
            <a:r>
              <a:rPr kumimoji="0" lang="en-GB" sz="1600" b="0" i="0" u="none" strike="noStrike" kern="1200" cap="none" spc="0" normalizeH="0" baseline="0" noProof="0">
                <a:ln>
                  <a:noFill/>
                </a:ln>
                <a:solidFill>
                  <a:srgbClr val="00B050"/>
                </a:solidFill>
                <a:effectLst/>
                <a:uLnTx/>
                <a:uFillTx/>
                <a:latin typeface="Century Gothic"/>
                <a:ea typeface="+mn-ea"/>
                <a:cs typeface="+mn-cs"/>
              </a:rPr>
              <a:t>Strategy implementation overseen by strong governance and programme management</a:t>
            </a:r>
          </a:p>
        </p:txBody>
      </p:sp>
      <p:sp>
        <p:nvSpPr>
          <p:cNvPr id="33" name="Rectangle 32">
            <a:extLst>
              <a:ext uri="{FF2B5EF4-FFF2-40B4-BE49-F238E27FC236}">
                <a16:creationId xmlns:a16="http://schemas.microsoft.com/office/drawing/2014/main" id="{6497A46C-CB3C-44D2-A493-D29F210622AF}"/>
              </a:ext>
            </a:extLst>
          </p:cNvPr>
          <p:cNvSpPr/>
          <p:nvPr/>
        </p:nvSpPr>
        <p:spPr>
          <a:xfrm>
            <a:off x="1799535" y="6001459"/>
            <a:ext cx="8795999" cy="313932"/>
          </a:xfrm>
          <a:prstGeom prst="rect">
            <a:avLst/>
          </a:prstGeom>
        </p:spPr>
        <p:txBody>
          <a:bodyPr wrap="none">
            <a:spAutoFit/>
          </a:bodyPr>
          <a:lstStyle/>
          <a:p>
            <a:pPr marL="0" marR="0" lvl="0" indent="0" algn="ctr" defTabSz="1022350" rtl="0" eaLnBrk="1" fontAlgn="auto" latinLnBrk="0" hangingPunct="1">
              <a:lnSpc>
                <a:spcPct val="90000"/>
              </a:lnSpc>
              <a:spcBef>
                <a:spcPct val="0"/>
              </a:spcBef>
              <a:spcAft>
                <a:spcPct val="35000"/>
              </a:spcAft>
              <a:buClrTx/>
              <a:buSzTx/>
              <a:buFontTx/>
              <a:buNone/>
              <a:tabLst/>
              <a:defRPr/>
            </a:pPr>
            <a:r>
              <a:rPr kumimoji="0" lang="en-GB" sz="1600" b="0" i="0" u="none" strike="noStrike" kern="1200" cap="none" spc="0" normalizeH="0" baseline="0" noProof="0">
                <a:ln>
                  <a:noFill/>
                </a:ln>
                <a:solidFill>
                  <a:srgbClr val="007EC7"/>
                </a:solidFill>
                <a:effectLst/>
                <a:uLnTx/>
                <a:uFillTx/>
                <a:latin typeface="Century Gothic"/>
                <a:ea typeface="+mn-ea"/>
                <a:cs typeface="+mn-cs"/>
              </a:rPr>
              <a:t>Continuous service improvement underpinned by good data and business intelligence</a:t>
            </a:r>
          </a:p>
        </p:txBody>
      </p:sp>
      <p:sp>
        <p:nvSpPr>
          <p:cNvPr id="35" name="TextBox 34">
            <a:extLst>
              <a:ext uri="{FF2B5EF4-FFF2-40B4-BE49-F238E27FC236}">
                <a16:creationId xmlns:a16="http://schemas.microsoft.com/office/drawing/2014/main" id="{8A5D2E6E-4C1D-4982-980E-83261BEED83F}"/>
              </a:ext>
            </a:extLst>
          </p:cNvPr>
          <p:cNvSpPr txBox="1"/>
          <p:nvPr/>
        </p:nvSpPr>
        <p:spPr bwMode="gray">
          <a:xfrm>
            <a:off x="1006560" y="3820152"/>
            <a:ext cx="2842731" cy="215444"/>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300"/>
              </a:spcBef>
              <a:spcAft>
                <a:spcPts val="0"/>
              </a:spcAft>
              <a:buClrTx/>
              <a:buSzTx/>
              <a:buFontTx/>
              <a:buNone/>
              <a:tabLst/>
              <a:defRPr/>
            </a:pPr>
            <a:r>
              <a:rPr kumimoji="0" lang="en-GB" sz="1400" b="1" i="0" u="none" strike="noStrike" kern="1200" cap="none" spc="0" normalizeH="0" baseline="0" noProof="0">
                <a:ln>
                  <a:noFill/>
                </a:ln>
                <a:solidFill>
                  <a:srgbClr val="000000"/>
                </a:solidFill>
                <a:effectLst/>
                <a:uLnTx/>
                <a:uFillTx/>
                <a:latin typeface="Century Gothic"/>
                <a:ea typeface="+mn-ea"/>
                <a:cs typeface="Arial" pitchFamily="34" charset="0"/>
              </a:rPr>
              <a:t>Stakeholder Engagement</a:t>
            </a:r>
          </a:p>
        </p:txBody>
      </p:sp>
      <p:sp>
        <p:nvSpPr>
          <p:cNvPr id="36" name="Rectangle 35">
            <a:extLst>
              <a:ext uri="{FF2B5EF4-FFF2-40B4-BE49-F238E27FC236}">
                <a16:creationId xmlns:a16="http://schemas.microsoft.com/office/drawing/2014/main" id="{C7A16510-8AD3-4FC6-A3F7-FC458E2FD980}"/>
              </a:ext>
            </a:extLst>
          </p:cNvPr>
          <p:cNvSpPr/>
          <p:nvPr/>
        </p:nvSpPr>
        <p:spPr>
          <a:xfrm>
            <a:off x="1093408" y="832572"/>
            <a:ext cx="4777270" cy="307777"/>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a:ln>
                  <a:noFill/>
                </a:ln>
                <a:solidFill>
                  <a:srgbClr val="000000"/>
                </a:solidFill>
                <a:effectLst/>
                <a:uLnTx/>
                <a:uFillTx/>
                <a:latin typeface="Century Gothic"/>
                <a:ea typeface="+mn-ea"/>
                <a:cs typeface="+mn-cs"/>
              </a:rPr>
              <a:t>WWCP Dementia Service Transformation Programme</a:t>
            </a:r>
            <a:endParaRPr kumimoji="0" lang="en-GB" sz="1800" b="0" i="0" u="none" strike="noStrike" kern="1200" cap="none" spc="0" normalizeH="0" baseline="0" noProof="0">
              <a:ln>
                <a:noFill/>
              </a:ln>
              <a:solidFill>
                <a:srgbClr val="0077B7"/>
              </a:solidFill>
              <a:effectLst/>
              <a:uLnTx/>
              <a:uFillTx/>
              <a:latin typeface="Book Antiqua"/>
              <a:ea typeface="+mn-ea"/>
              <a:cs typeface="+mn-cs"/>
            </a:endParaRPr>
          </a:p>
        </p:txBody>
      </p:sp>
      <p:grpSp>
        <p:nvGrpSpPr>
          <p:cNvPr id="3" name="Group 2">
            <a:extLst>
              <a:ext uri="{FF2B5EF4-FFF2-40B4-BE49-F238E27FC236}">
                <a16:creationId xmlns:a16="http://schemas.microsoft.com/office/drawing/2014/main" id="{AF40527A-0065-4FC1-AE9E-AE975E4974A7}"/>
              </a:ext>
            </a:extLst>
          </p:cNvPr>
          <p:cNvGrpSpPr/>
          <p:nvPr/>
        </p:nvGrpSpPr>
        <p:grpSpPr>
          <a:xfrm>
            <a:off x="3824284" y="1785843"/>
            <a:ext cx="4554987" cy="4084900"/>
            <a:chOff x="3821669" y="1771254"/>
            <a:chExt cx="4554987" cy="4084900"/>
          </a:xfrm>
        </p:grpSpPr>
        <p:sp>
          <p:nvSpPr>
            <p:cNvPr id="14" name="Freeform: Shape 13">
              <a:extLst>
                <a:ext uri="{FF2B5EF4-FFF2-40B4-BE49-F238E27FC236}">
                  <a16:creationId xmlns:a16="http://schemas.microsoft.com/office/drawing/2014/main" id="{427452CC-23C6-4DD1-BCE8-DFED50FB4DAB}"/>
                </a:ext>
              </a:extLst>
            </p:cNvPr>
            <p:cNvSpPr/>
            <p:nvPr/>
          </p:nvSpPr>
          <p:spPr>
            <a:xfrm>
              <a:off x="4466070" y="4194127"/>
              <a:ext cx="1833150" cy="1662027"/>
            </a:xfrm>
            <a:custGeom>
              <a:avLst/>
              <a:gdLst>
                <a:gd name="connsiteX0" fmla="*/ 0 w 2401504"/>
                <a:gd name="connsiteY0" fmla="*/ 977979 h 1955958"/>
                <a:gd name="connsiteX1" fmla="*/ 1200752 w 2401504"/>
                <a:gd name="connsiteY1" fmla="*/ 0 h 1955958"/>
                <a:gd name="connsiteX2" fmla="*/ 2401504 w 2401504"/>
                <a:gd name="connsiteY2" fmla="*/ 977979 h 1955958"/>
                <a:gd name="connsiteX3" fmla="*/ 1200752 w 2401504"/>
                <a:gd name="connsiteY3" fmla="*/ 1955958 h 1955958"/>
                <a:gd name="connsiteX4" fmla="*/ 0 w 2401504"/>
                <a:gd name="connsiteY4" fmla="*/ 977979 h 195595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01504" h="1955958">
                  <a:moveTo>
                    <a:pt x="0" y="977979"/>
                  </a:moveTo>
                  <a:cubicBezTo>
                    <a:pt x="0" y="437856"/>
                    <a:pt x="537595" y="0"/>
                    <a:pt x="1200752" y="0"/>
                  </a:cubicBezTo>
                  <a:cubicBezTo>
                    <a:pt x="1863909" y="0"/>
                    <a:pt x="2401504" y="437856"/>
                    <a:pt x="2401504" y="977979"/>
                  </a:cubicBezTo>
                  <a:cubicBezTo>
                    <a:pt x="2401504" y="1518102"/>
                    <a:pt x="1863909" y="1955958"/>
                    <a:pt x="1200752" y="1955958"/>
                  </a:cubicBezTo>
                  <a:cubicBezTo>
                    <a:pt x="537595" y="1955958"/>
                    <a:pt x="0" y="1518102"/>
                    <a:pt x="0" y="977979"/>
                  </a:cubicBezTo>
                  <a:close/>
                </a:path>
              </a:pathLst>
            </a:custGeom>
            <a:solidFill>
              <a:srgbClr val="EC6906">
                <a:alpha val="50000"/>
              </a:srgbClr>
            </a:solidFill>
            <a:ln w="25400" cap="flat" cmpd="sng" algn="ctr">
              <a:solidFill>
                <a:schemeClr val="bg2"/>
              </a:solidFill>
              <a:prstDash val="solid"/>
            </a:ln>
            <a:effectLst>
              <a:outerShdw blurRad="50800" dist="38100" dir="5400000" algn="t" rotWithShape="0">
                <a:prstClr val="black">
                  <a:alpha val="40000"/>
                </a:prstClr>
              </a:outerShdw>
            </a:effectLst>
          </p:spPr>
          <p:style>
            <a:lnRef idx="2">
              <a:scrgbClr r="0" g="0" b="0"/>
            </a:lnRef>
            <a:fillRef idx="1">
              <a:scrgbClr r="0" g="0" b="0"/>
            </a:fillRef>
            <a:effectRef idx="0">
              <a:scrgbClr r="0" g="0" b="0"/>
            </a:effectRef>
            <a:fontRef idx="minor">
              <a:schemeClr val="tx1"/>
            </a:fontRef>
          </p:style>
          <p:txBody>
            <a:bodyPr spcFirstLastPara="0" vert="horz" wrap="square" lIns="380902" tIns="315653" rIns="380902" bIns="315653" numCol="1" spcCol="1270" anchor="ctr" anchorCtr="0">
              <a:noAutofit/>
            </a:bodyPr>
            <a:lstStyle/>
            <a:p>
              <a:pPr marL="0" marR="0" lvl="0" indent="0" algn="ctr" defTabSz="1022350" rtl="0" eaLnBrk="1" fontAlgn="auto" latinLnBrk="0" hangingPunct="1">
                <a:lnSpc>
                  <a:spcPct val="90000"/>
                </a:lnSpc>
                <a:spcBef>
                  <a:spcPct val="0"/>
                </a:spcBef>
                <a:spcAft>
                  <a:spcPct val="35000"/>
                </a:spcAft>
                <a:buClrTx/>
                <a:buSzTx/>
                <a:buFontTx/>
                <a:buNone/>
                <a:tabLst/>
                <a:defRPr/>
              </a:pPr>
              <a:endParaRPr kumimoji="0" lang="en-GB" sz="1600" b="0" i="0" u="none" strike="noStrike" kern="1200" cap="none" spc="0" normalizeH="0" baseline="0" noProof="0">
                <a:ln>
                  <a:noFill/>
                </a:ln>
                <a:solidFill>
                  <a:sysClr val="windowText" lastClr="000000"/>
                </a:solidFill>
                <a:effectLst/>
                <a:uLnTx/>
                <a:uFillTx/>
                <a:latin typeface="Century Gothic"/>
                <a:ea typeface="+mn-ea"/>
                <a:cs typeface="+mn-cs"/>
              </a:endParaRPr>
            </a:p>
          </p:txBody>
        </p:sp>
        <p:sp>
          <p:nvSpPr>
            <p:cNvPr id="26" name="Freeform: Shape 25">
              <a:extLst>
                <a:ext uri="{FF2B5EF4-FFF2-40B4-BE49-F238E27FC236}">
                  <a16:creationId xmlns:a16="http://schemas.microsoft.com/office/drawing/2014/main" id="{0C0CAFC0-7F26-48A8-856D-C5EE821109EC}"/>
                </a:ext>
              </a:extLst>
            </p:cNvPr>
            <p:cNvSpPr/>
            <p:nvPr/>
          </p:nvSpPr>
          <p:spPr>
            <a:xfrm>
              <a:off x="3821669" y="2695386"/>
              <a:ext cx="1918852" cy="1717370"/>
            </a:xfrm>
            <a:custGeom>
              <a:avLst/>
              <a:gdLst>
                <a:gd name="connsiteX0" fmla="*/ 0 w 2401504"/>
                <a:gd name="connsiteY0" fmla="*/ 977979 h 1955958"/>
                <a:gd name="connsiteX1" fmla="*/ 1200752 w 2401504"/>
                <a:gd name="connsiteY1" fmla="*/ 0 h 1955958"/>
                <a:gd name="connsiteX2" fmla="*/ 2401504 w 2401504"/>
                <a:gd name="connsiteY2" fmla="*/ 977979 h 1955958"/>
                <a:gd name="connsiteX3" fmla="*/ 1200752 w 2401504"/>
                <a:gd name="connsiteY3" fmla="*/ 1955958 h 1955958"/>
                <a:gd name="connsiteX4" fmla="*/ 0 w 2401504"/>
                <a:gd name="connsiteY4" fmla="*/ 977979 h 195595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01504" h="1955958">
                  <a:moveTo>
                    <a:pt x="0" y="977979"/>
                  </a:moveTo>
                  <a:cubicBezTo>
                    <a:pt x="0" y="437856"/>
                    <a:pt x="537595" y="0"/>
                    <a:pt x="1200752" y="0"/>
                  </a:cubicBezTo>
                  <a:cubicBezTo>
                    <a:pt x="1863909" y="0"/>
                    <a:pt x="2401504" y="437856"/>
                    <a:pt x="2401504" y="977979"/>
                  </a:cubicBezTo>
                  <a:cubicBezTo>
                    <a:pt x="2401504" y="1518102"/>
                    <a:pt x="1863909" y="1955958"/>
                    <a:pt x="1200752" y="1955958"/>
                  </a:cubicBezTo>
                  <a:cubicBezTo>
                    <a:pt x="537595" y="1955958"/>
                    <a:pt x="0" y="1518102"/>
                    <a:pt x="0" y="977979"/>
                  </a:cubicBezTo>
                  <a:close/>
                </a:path>
              </a:pathLst>
            </a:custGeom>
            <a:solidFill>
              <a:srgbClr val="90BF1C">
                <a:alpha val="50000"/>
              </a:srgbClr>
            </a:solidFill>
            <a:ln w="25400" cap="flat" cmpd="sng" algn="ctr">
              <a:solidFill>
                <a:schemeClr val="bg2"/>
              </a:solidFill>
              <a:prstDash val="solid"/>
            </a:ln>
            <a:effectLst>
              <a:outerShdw blurRad="50800" dist="38100" dir="5400000" algn="t" rotWithShape="0">
                <a:prstClr val="black">
                  <a:alpha val="40000"/>
                </a:prstClr>
              </a:outerShdw>
            </a:effectLst>
          </p:spPr>
          <p:style>
            <a:lnRef idx="2">
              <a:scrgbClr r="0" g="0" b="0"/>
            </a:lnRef>
            <a:fillRef idx="1">
              <a:scrgbClr r="0" g="0" b="0"/>
            </a:fillRef>
            <a:effectRef idx="0">
              <a:scrgbClr r="0" g="0" b="0"/>
            </a:effectRef>
            <a:fontRef idx="minor">
              <a:schemeClr val="tx1"/>
            </a:fontRef>
          </p:style>
          <p:txBody>
            <a:bodyPr spcFirstLastPara="0" vert="horz" wrap="square" lIns="380902" tIns="315653" rIns="380902" bIns="315653" numCol="1" spcCol="1270" anchor="ctr" anchorCtr="0">
              <a:noAutofit/>
            </a:bodyPr>
            <a:lstStyle/>
            <a:p>
              <a:pPr marL="0" marR="0" lvl="0" indent="0" algn="ctr" defTabSz="1022350" rtl="0" eaLnBrk="1" fontAlgn="auto" latinLnBrk="0" hangingPunct="1">
                <a:lnSpc>
                  <a:spcPct val="90000"/>
                </a:lnSpc>
                <a:spcBef>
                  <a:spcPct val="0"/>
                </a:spcBef>
                <a:spcAft>
                  <a:spcPct val="35000"/>
                </a:spcAft>
                <a:buClrTx/>
                <a:buSzTx/>
                <a:buFontTx/>
                <a:buNone/>
                <a:tabLst/>
                <a:defRPr/>
              </a:pPr>
              <a:endParaRPr kumimoji="0" lang="en-GB" sz="1600" b="0" i="0" u="none" strike="noStrike" kern="1200" cap="none" spc="0" normalizeH="0" baseline="0" noProof="0">
                <a:ln>
                  <a:noFill/>
                </a:ln>
                <a:solidFill>
                  <a:sysClr val="windowText" lastClr="000000"/>
                </a:solidFill>
                <a:effectLst/>
                <a:uLnTx/>
                <a:uFillTx/>
                <a:latin typeface="Century Gothic"/>
                <a:ea typeface="+mn-ea"/>
                <a:cs typeface="+mn-cs"/>
              </a:endParaRPr>
            </a:p>
          </p:txBody>
        </p:sp>
        <p:sp>
          <p:nvSpPr>
            <p:cNvPr id="29" name="Freeform: Shape 28">
              <a:extLst>
                <a:ext uri="{FF2B5EF4-FFF2-40B4-BE49-F238E27FC236}">
                  <a16:creationId xmlns:a16="http://schemas.microsoft.com/office/drawing/2014/main" id="{FAE430C5-402D-40F2-9575-6F034EDCFFEB}"/>
                </a:ext>
              </a:extLst>
            </p:cNvPr>
            <p:cNvSpPr/>
            <p:nvPr/>
          </p:nvSpPr>
          <p:spPr>
            <a:xfrm>
              <a:off x="6140512" y="4206146"/>
              <a:ext cx="1817714" cy="1563022"/>
            </a:xfrm>
            <a:custGeom>
              <a:avLst/>
              <a:gdLst>
                <a:gd name="connsiteX0" fmla="*/ 0 w 2401504"/>
                <a:gd name="connsiteY0" fmla="*/ 977979 h 1955958"/>
                <a:gd name="connsiteX1" fmla="*/ 1200752 w 2401504"/>
                <a:gd name="connsiteY1" fmla="*/ 0 h 1955958"/>
                <a:gd name="connsiteX2" fmla="*/ 2401504 w 2401504"/>
                <a:gd name="connsiteY2" fmla="*/ 977979 h 1955958"/>
                <a:gd name="connsiteX3" fmla="*/ 1200752 w 2401504"/>
                <a:gd name="connsiteY3" fmla="*/ 1955958 h 1955958"/>
                <a:gd name="connsiteX4" fmla="*/ 0 w 2401504"/>
                <a:gd name="connsiteY4" fmla="*/ 977979 h 195595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01504" h="1955958">
                  <a:moveTo>
                    <a:pt x="0" y="977979"/>
                  </a:moveTo>
                  <a:cubicBezTo>
                    <a:pt x="0" y="437856"/>
                    <a:pt x="537595" y="0"/>
                    <a:pt x="1200752" y="0"/>
                  </a:cubicBezTo>
                  <a:cubicBezTo>
                    <a:pt x="1863909" y="0"/>
                    <a:pt x="2401504" y="437856"/>
                    <a:pt x="2401504" y="977979"/>
                  </a:cubicBezTo>
                  <a:cubicBezTo>
                    <a:pt x="2401504" y="1518102"/>
                    <a:pt x="1863909" y="1955958"/>
                    <a:pt x="1200752" y="1955958"/>
                  </a:cubicBezTo>
                  <a:cubicBezTo>
                    <a:pt x="537595" y="1955958"/>
                    <a:pt x="0" y="1518102"/>
                    <a:pt x="0" y="977979"/>
                  </a:cubicBezTo>
                  <a:close/>
                </a:path>
              </a:pathLst>
            </a:custGeom>
            <a:solidFill>
              <a:srgbClr val="9B4392">
                <a:alpha val="50000"/>
              </a:srgbClr>
            </a:solidFill>
            <a:ln w="25400" cap="flat" cmpd="sng" algn="ctr">
              <a:solidFill>
                <a:schemeClr val="bg2"/>
              </a:solidFill>
              <a:prstDash val="solid"/>
            </a:ln>
            <a:effectLst>
              <a:outerShdw blurRad="50800" dist="38100" dir="5400000" algn="t" rotWithShape="0">
                <a:prstClr val="black">
                  <a:alpha val="40000"/>
                </a:prstClr>
              </a:outerShdw>
            </a:effectLst>
          </p:spPr>
          <p:style>
            <a:lnRef idx="2">
              <a:scrgbClr r="0" g="0" b="0"/>
            </a:lnRef>
            <a:fillRef idx="1">
              <a:scrgbClr r="0" g="0" b="0"/>
            </a:fillRef>
            <a:effectRef idx="0">
              <a:scrgbClr r="0" g="0" b="0"/>
            </a:effectRef>
            <a:fontRef idx="minor">
              <a:schemeClr val="tx1"/>
            </a:fontRef>
          </p:style>
          <p:txBody>
            <a:bodyPr spcFirstLastPara="0" vert="horz" wrap="square" lIns="380902" tIns="315653" rIns="380902" bIns="315653" numCol="1" spcCol="1270" anchor="ctr" anchorCtr="0">
              <a:noAutofit/>
            </a:bodyPr>
            <a:lstStyle/>
            <a:p>
              <a:pPr marL="0" marR="0" lvl="0" indent="0" algn="ctr" defTabSz="1022350" rtl="0" eaLnBrk="1" fontAlgn="auto" latinLnBrk="0" hangingPunct="1">
                <a:lnSpc>
                  <a:spcPct val="90000"/>
                </a:lnSpc>
                <a:spcBef>
                  <a:spcPct val="0"/>
                </a:spcBef>
                <a:spcAft>
                  <a:spcPct val="35000"/>
                </a:spcAft>
                <a:buClrTx/>
                <a:buSzTx/>
                <a:buFontTx/>
                <a:buNone/>
                <a:tabLst/>
                <a:defRPr/>
              </a:pPr>
              <a:endParaRPr kumimoji="0" lang="en-GB" sz="1600" b="0" i="0" u="none" strike="noStrike" kern="1200" cap="none" spc="0" normalizeH="0" baseline="0" noProof="0">
                <a:ln>
                  <a:noFill/>
                </a:ln>
                <a:solidFill>
                  <a:sysClr val="windowText" lastClr="000000"/>
                </a:solidFill>
                <a:effectLst/>
                <a:uLnTx/>
                <a:uFillTx/>
                <a:latin typeface="Century Gothic"/>
                <a:ea typeface="+mn-ea"/>
                <a:cs typeface="+mn-cs"/>
              </a:endParaRPr>
            </a:p>
          </p:txBody>
        </p:sp>
        <p:sp>
          <p:nvSpPr>
            <p:cNvPr id="30" name="Freeform: Shape 29">
              <a:extLst>
                <a:ext uri="{FF2B5EF4-FFF2-40B4-BE49-F238E27FC236}">
                  <a16:creationId xmlns:a16="http://schemas.microsoft.com/office/drawing/2014/main" id="{6AE4B0C7-7F3D-4CE2-8872-C6AA6784C6BE}"/>
                </a:ext>
              </a:extLst>
            </p:cNvPr>
            <p:cNvSpPr/>
            <p:nvPr/>
          </p:nvSpPr>
          <p:spPr>
            <a:xfrm>
              <a:off x="6558942" y="2808849"/>
              <a:ext cx="1817714" cy="1563022"/>
            </a:xfrm>
            <a:custGeom>
              <a:avLst/>
              <a:gdLst>
                <a:gd name="connsiteX0" fmla="*/ 0 w 2401504"/>
                <a:gd name="connsiteY0" fmla="*/ 977979 h 1955958"/>
                <a:gd name="connsiteX1" fmla="*/ 1200752 w 2401504"/>
                <a:gd name="connsiteY1" fmla="*/ 0 h 1955958"/>
                <a:gd name="connsiteX2" fmla="*/ 2401504 w 2401504"/>
                <a:gd name="connsiteY2" fmla="*/ 977979 h 1955958"/>
                <a:gd name="connsiteX3" fmla="*/ 1200752 w 2401504"/>
                <a:gd name="connsiteY3" fmla="*/ 1955958 h 1955958"/>
                <a:gd name="connsiteX4" fmla="*/ 0 w 2401504"/>
                <a:gd name="connsiteY4" fmla="*/ 977979 h 195595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01504" h="1955958">
                  <a:moveTo>
                    <a:pt x="0" y="977979"/>
                  </a:moveTo>
                  <a:cubicBezTo>
                    <a:pt x="0" y="437856"/>
                    <a:pt x="537595" y="0"/>
                    <a:pt x="1200752" y="0"/>
                  </a:cubicBezTo>
                  <a:cubicBezTo>
                    <a:pt x="1863909" y="0"/>
                    <a:pt x="2401504" y="437856"/>
                    <a:pt x="2401504" y="977979"/>
                  </a:cubicBezTo>
                  <a:cubicBezTo>
                    <a:pt x="2401504" y="1518102"/>
                    <a:pt x="1863909" y="1955958"/>
                    <a:pt x="1200752" y="1955958"/>
                  </a:cubicBezTo>
                  <a:cubicBezTo>
                    <a:pt x="537595" y="1955958"/>
                    <a:pt x="0" y="1518102"/>
                    <a:pt x="0" y="977979"/>
                  </a:cubicBezTo>
                  <a:close/>
                </a:path>
              </a:pathLst>
            </a:custGeom>
            <a:solidFill>
              <a:srgbClr val="007EC7">
                <a:alpha val="50000"/>
              </a:srgbClr>
            </a:solidFill>
            <a:ln w="25400" cap="flat" cmpd="sng" algn="ctr">
              <a:solidFill>
                <a:schemeClr val="bg2"/>
              </a:solidFill>
              <a:prstDash val="solid"/>
            </a:ln>
            <a:effectLst>
              <a:outerShdw blurRad="50800" dist="38100" dir="5400000" algn="t" rotWithShape="0">
                <a:prstClr val="black">
                  <a:alpha val="40000"/>
                </a:prstClr>
              </a:outerShdw>
            </a:effectLst>
          </p:spPr>
          <p:style>
            <a:lnRef idx="2">
              <a:scrgbClr r="0" g="0" b="0"/>
            </a:lnRef>
            <a:fillRef idx="1">
              <a:scrgbClr r="0" g="0" b="0"/>
            </a:fillRef>
            <a:effectRef idx="0">
              <a:scrgbClr r="0" g="0" b="0"/>
            </a:effectRef>
            <a:fontRef idx="minor">
              <a:schemeClr val="tx1"/>
            </a:fontRef>
          </p:style>
          <p:txBody>
            <a:bodyPr spcFirstLastPara="0" vert="horz" wrap="square" lIns="380902" tIns="315653" rIns="380902" bIns="315653" numCol="1" spcCol="1270" anchor="ctr" anchorCtr="0">
              <a:noAutofit/>
            </a:bodyPr>
            <a:lstStyle/>
            <a:p>
              <a:pPr marL="0" marR="0" lvl="0" indent="0" algn="ctr" defTabSz="1022350" rtl="0" eaLnBrk="1" fontAlgn="auto" latinLnBrk="0" hangingPunct="1">
                <a:lnSpc>
                  <a:spcPct val="90000"/>
                </a:lnSpc>
                <a:spcBef>
                  <a:spcPct val="0"/>
                </a:spcBef>
                <a:spcAft>
                  <a:spcPct val="35000"/>
                </a:spcAft>
                <a:buClrTx/>
                <a:buSzTx/>
                <a:buFontTx/>
                <a:buNone/>
                <a:tabLst/>
                <a:defRPr/>
              </a:pPr>
              <a:endParaRPr kumimoji="0" lang="en-GB" sz="1600" b="0" i="0" u="none" strike="noStrike" kern="1200" cap="none" spc="0" normalizeH="0" baseline="0" noProof="0">
                <a:ln>
                  <a:noFill/>
                </a:ln>
                <a:solidFill>
                  <a:sysClr val="windowText" lastClr="000000"/>
                </a:solidFill>
                <a:effectLst/>
                <a:uLnTx/>
                <a:uFillTx/>
                <a:latin typeface="Century Gothic"/>
                <a:ea typeface="+mn-ea"/>
                <a:cs typeface="+mn-cs"/>
              </a:endParaRPr>
            </a:p>
          </p:txBody>
        </p:sp>
        <p:sp>
          <p:nvSpPr>
            <p:cNvPr id="32" name="Freeform: Shape 31">
              <a:extLst>
                <a:ext uri="{FF2B5EF4-FFF2-40B4-BE49-F238E27FC236}">
                  <a16:creationId xmlns:a16="http://schemas.microsoft.com/office/drawing/2014/main" id="{F29972A5-DCA0-478A-BB6A-19A20A275AB8}"/>
                </a:ext>
              </a:extLst>
            </p:cNvPr>
            <p:cNvSpPr/>
            <p:nvPr/>
          </p:nvSpPr>
          <p:spPr>
            <a:xfrm>
              <a:off x="5288349" y="1771254"/>
              <a:ext cx="1802827" cy="1648407"/>
            </a:xfrm>
            <a:custGeom>
              <a:avLst/>
              <a:gdLst>
                <a:gd name="connsiteX0" fmla="*/ 0 w 2919886"/>
                <a:gd name="connsiteY0" fmla="*/ 1459943 h 2919886"/>
                <a:gd name="connsiteX1" fmla="*/ 1459943 w 2919886"/>
                <a:gd name="connsiteY1" fmla="*/ 0 h 2919886"/>
                <a:gd name="connsiteX2" fmla="*/ 2919886 w 2919886"/>
                <a:gd name="connsiteY2" fmla="*/ 1459943 h 2919886"/>
                <a:gd name="connsiteX3" fmla="*/ 1459943 w 2919886"/>
                <a:gd name="connsiteY3" fmla="*/ 2919886 h 2919886"/>
                <a:gd name="connsiteX4" fmla="*/ 0 w 2919886"/>
                <a:gd name="connsiteY4" fmla="*/ 1459943 h 29198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19886" h="2919886">
                  <a:moveTo>
                    <a:pt x="0" y="1459943"/>
                  </a:moveTo>
                  <a:cubicBezTo>
                    <a:pt x="0" y="653639"/>
                    <a:pt x="653639" y="0"/>
                    <a:pt x="1459943" y="0"/>
                  </a:cubicBezTo>
                  <a:cubicBezTo>
                    <a:pt x="2266247" y="0"/>
                    <a:pt x="2919886" y="653639"/>
                    <a:pt x="2919886" y="1459943"/>
                  </a:cubicBezTo>
                  <a:cubicBezTo>
                    <a:pt x="2919886" y="2266247"/>
                    <a:pt x="2266247" y="2919886"/>
                    <a:pt x="1459943" y="2919886"/>
                  </a:cubicBezTo>
                  <a:cubicBezTo>
                    <a:pt x="653639" y="2919886"/>
                    <a:pt x="0" y="2266247"/>
                    <a:pt x="0" y="1459943"/>
                  </a:cubicBezTo>
                  <a:close/>
                </a:path>
              </a:pathLst>
            </a:custGeom>
            <a:solidFill>
              <a:srgbClr val="FFFF00">
                <a:alpha val="50000"/>
              </a:srgbClr>
            </a:solidFill>
            <a:ln w="25400" cap="flat" cmpd="sng" algn="ctr">
              <a:solidFill>
                <a:sysClr val="window" lastClr="FFFFFF">
                  <a:hueOff val="0"/>
                  <a:satOff val="0"/>
                  <a:lumOff val="0"/>
                  <a:alphaOff val="0"/>
                </a:sysClr>
              </a:solidFill>
              <a:prstDash val="solid"/>
            </a:ln>
            <a:effectLst>
              <a:outerShdw blurRad="50800" dist="38100" dir="5400000" algn="t" rotWithShape="0">
                <a:prstClr val="black">
                  <a:alpha val="40000"/>
                </a:prstClr>
              </a:outerShdw>
            </a:effectLst>
          </p:spPr>
          <p:style>
            <a:lnRef idx="2">
              <a:scrgbClr r="0" g="0" b="0"/>
            </a:lnRef>
            <a:fillRef idx="1">
              <a:scrgbClr r="0" g="0" b="0"/>
            </a:fillRef>
            <a:effectRef idx="0">
              <a:scrgbClr r="0" g="0" b="0"/>
            </a:effectRef>
            <a:fontRef idx="minor">
              <a:schemeClr val="tx1"/>
            </a:fontRef>
          </p:style>
          <p:txBody>
            <a:bodyPr spcFirstLastPara="0" vert="horz" wrap="square" lIns="463167" tIns="463167" rIns="463167" bIns="463167" numCol="1" spcCol="1270" anchor="ctr" anchorCtr="0">
              <a:noAutofit/>
            </a:bodyPr>
            <a:lstStyle/>
            <a:p>
              <a:pPr marL="0" marR="0" lvl="0" indent="0" algn="ctr" defTabSz="1244600" rtl="0" eaLnBrk="1" fontAlgn="auto" latinLnBrk="0" hangingPunct="1">
                <a:lnSpc>
                  <a:spcPct val="90000"/>
                </a:lnSpc>
                <a:spcBef>
                  <a:spcPct val="0"/>
                </a:spcBef>
                <a:spcAft>
                  <a:spcPct val="35000"/>
                </a:spcAft>
                <a:buClrTx/>
                <a:buSzTx/>
                <a:buFontTx/>
                <a:buNone/>
                <a:tabLst/>
                <a:defRPr/>
              </a:pPr>
              <a:endParaRPr kumimoji="0" lang="en-GB" sz="1600" b="1" i="0" u="none" strike="noStrike" kern="1200" cap="none" spc="0" normalizeH="0" baseline="0" noProof="0">
                <a:ln>
                  <a:noFill/>
                </a:ln>
                <a:solidFill>
                  <a:sysClr val="windowText" lastClr="000000"/>
                </a:solidFill>
                <a:effectLst/>
                <a:uLnTx/>
                <a:uFillTx/>
                <a:latin typeface="Calibri"/>
                <a:ea typeface="+mn-ea"/>
                <a:cs typeface="+mn-cs"/>
              </a:endParaRPr>
            </a:p>
          </p:txBody>
        </p:sp>
        <p:sp>
          <p:nvSpPr>
            <p:cNvPr id="34" name="Rectangle 33">
              <a:extLst>
                <a:ext uri="{FF2B5EF4-FFF2-40B4-BE49-F238E27FC236}">
                  <a16:creationId xmlns:a16="http://schemas.microsoft.com/office/drawing/2014/main" id="{C7DED477-EB19-4722-AE29-2322F29E38E2}"/>
                </a:ext>
              </a:extLst>
            </p:cNvPr>
            <p:cNvSpPr/>
            <p:nvPr/>
          </p:nvSpPr>
          <p:spPr>
            <a:xfrm>
              <a:off x="4681306" y="4765666"/>
              <a:ext cx="1278748" cy="632481"/>
            </a:xfrm>
            <a:prstGeom prst="rect">
              <a:avLst/>
            </a:prstGeom>
          </p:spPr>
          <p:txBody>
            <a:bodyPr wrap="square">
              <a:spAutoFit/>
            </a:bodyPr>
            <a:lstStyle/>
            <a:p>
              <a:pPr marL="0" marR="0" lvl="0" indent="0" algn="ctr" defTabSz="1022350" rtl="0" eaLnBrk="1" fontAlgn="auto" latinLnBrk="0" hangingPunct="1">
                <a:lnSpc>
                  <a:spcPct val="90000"/>
                </a:lnSpc>
                <a:spcBef>
                  <a:spcPct val="0"/>
                </a:spcBef>
                <a:spcAft>
                  <a:spcPct val="35000"/>
                </a:spcAft>
                <a:buClrTx/>
                <a:buSzTx/>
                <a:buFontTx/>
                <a:buNone/>
                <a:tabLst/>
                <a:defRPr/>
              </a:pPr>
              <a:r>
                <a:rPr kumimoji="0" lang="en-GB" sz="1300" b="1" i="0" u="none" strike="noStrike" kern="1200" cap="none" spc="0" normalizeH="0" baseline="0" noProof="0">
                  <a:ln>
                    <a:noFill/>
                  </a:ln>
                  <a:solidFill>
                    <a:sysClr val="windowText" lastClr="000000"/>
                  </a:solidFill>
                  <a:effectLst/>
                  <a:uLnTx/>
                  <a:uFillTx/>
                  <a:latin typeface="Century Gothic"/>
                  <a:ea typeface="+mn-ea"/>
                  <a:cs typeface="+mn-cs"/>
                </a:rPr>
                <a:t>Living well with dementia</a:t>
              </a:r>
            </a:p>
          </p:txBody>
        </p:sp>
        <p:sp>
          <p:nvSpPr>
            <p:cNvPr id="37" name="Rectangle 36">
              <a:extLst>
                <a:ext uri="{FF2B5EF4-FFF2-40B4-BE49-F238E27FC236}">
                  <a16:creationId xmlns:a16="http://schemas.microsoft.com/office/drawing/2014/main" id="{77011C86-90E4-4AEB-821D-2E46D968E9B4}"/>
                </a:ext>
              </a:extLst>
            </p:cNvPr>
            <p:cNvSpPr/>
            <p:nvPr/>
          </p:nvSpPr>
          <p:spPr>
            <a:xfrm>
              <a:off x="5485533" y="1925097"/>
              <a:ext cx="1498922" cy="1172629"/>
            </a:xfrm>
            <a:prstGeom prst="rect">
              <a:avLst/>
            </a:prstGeom>
          </p:spPr>
          <p:txBody>
            <a:bodyPr wrap="square">
              <a:spAutoFit/>
            </a:bodyPr>
            <a:lstStyle/>
            <a:p>
              <a:pPr marL="0" marR="0" lvl="0" indent="0" algn="ctr" defTabSz="1022350" rtl="0" eaLnBrk="1" fontAlgn="auto" latinLnBrk="0" hangingPunct="1">
                <a:lnSpc>
                  <a:spcPct val="90000"/>
                </a:lnSpc>
                <a:spcBef>
                  <a:spcPct val="0"/>
                </a:spcBef>
                <a:spcAft>
                  <a:spcPct val="35000"/>
                </a:spcAft>
                <a:buClrTx/>
                <a:buSzTx/>
                <a:buFontTx/>
                <a:buNone/>
                <a:tabLst/>
                <a:defRPr/>
              </a:pPr>
              <a:r>
                <a:rPr kumimoji="0" lang="en-GB" sz="1300" b="1" i="0" u="none" strike="noStrike" kern="1200" cap="none" spc="0" normalizeH="0" baseline="0" noProof="0">
                  <a:ln>
                    <a:noFill/>
                  </a:ln>
                  <a:solidFill>
                    <a:sysClr val="windowText" lastClr="000000"/>
                  </a:solidFill>
                  <a:effectLst/>
                  <a:uLnTx/>
                  <a:uFillTx/>
                  <a:latin typeface="Century Gothic"/>
                  <a:ea typeface="+mn-ea"/>
                  <a:cs typeface="+mn-cs"/>
                </a:rPr>
                <a:t>Wellbeing, risk reduction, delaying onset, raising awareness and understanding</a:t>
              </a:r>
            </a:p>
          </p:txBody>
        </p:sp>
        <p:sp>
          <p:nvSpPr>
            <p:cNvPr id="38" name="Rectangle 37">
              <a:extLst>
                <a:ext uri="{FF2B5EF4-FFF2-40B4-BE49-F238E27FC236}">
                  <a16:creationId xmlns:a16="http://schemas.microsoft.com/office/drawing/2014/main" id="{7EA29132-4081-45D5-9207-3ED1CD667A5A}"/>
                </a:ext>
              </a:extLst>
            </p:cNvPr>
            <p:cNvSpPr/>
            <p:nvPr/>
          </p:nvSpPr>
          <p:spPr>
            <a:xfrm>
              <a:off x="6984455" y="3190024"/>
              <a:ext cx="1229786" cy="812530"/>
            </a:xfrm>
            <a:prstGeom prst="rect">
              <a:avLst/>
            </a:prstGeom>
          </p:spPr>
          <p:txBody>
            <a:bodyPr wrap="square">
              <a:spAutoFit/>
            </a:bodyPr>
            <a:lstStyle/>
            <a:p>
              <a:pPr marL="0" marR="0" lvl="0" indent="0" algn="ctr" defTabSz="1022350" rtl="0" eaLnBrk="1" fontAlgn="auto" latinLnBrk="0" hangingPunct="1">
                <a:lnSpc>
                  <a:spcPct val="90000"/>
                </a:lnSpc>
                <a:spcBef>
                  <a:spcPct val="0"/>
                </a:spcBef>
                <a:spcAft>
                  <a:spcPct val="35000"/>
                </a:spcAft>
                <a:buClrTx/>
                <a:buSzTx/>
                <a:buFontTx/>
                <a:buNone/>
                <a:tabLst/>
                <a:defRPr/>
              </a:pPr>
              <a:r>
                <a:rPr kumimoji="0" lang="en-GB" sz="1300" b="1" i="0" u="none" strike="noStrike" kern="1200" cap="none" spc="0" normalizeH="0" baseline="0" noProof="0">
                  <a:ln>
                    <a:noFill/>
                  </a:ln>
                  <a:solidFill>
                    <a:sysClr val="windowText" lastClr="000000"/>
                  </a:solidFill>
                  <a:effectLst/>
                  <a:uLnTx/>
                  <a:uFillTx/>
                  <a:latin typeface="Century Gothic"/>
                  <a:ea typeface="+mn-ea"/>
                  <a:cs typeface="+mn-cs"/>
                </a:rPr>
                <a:t>Recognition, identification support and training</a:t>
              </a:r>
            </a:p>
          </p:txBody>
        </p:sp>
        <p:sp>
          <p:nvSpPr>
            <p:cNvPr id="41" name="Rectangle 40">
              <a:extLst>
                <a:ext uri="{FF2B5EF4-FFF2-40B4-BE49-F238E27FC236}">
                  <a16:creationId xmlns:a16="http://schemas.microsoft.com/office/drawing/2014/main" id="{1AAF3C21-641A-4EAB-8E2D-CAF17AB548CA}"/>
                </a:ext>
              </a:extLst>
            </p:cNvPr>
            <p:cNvSpPr/>
            <p:nvPr/>
          </p:nvSpPr>
          <p:spPr>
            <a:xfrm>
              <a:off x="4131752" y="3138099"/>
              <a:ext cx="1167267" cy="812530"/>
            </a:xfrm>
            <a:prstGeom prst="rect">
              <a:avLst/>
            </a:prstGeom>
          </p:spPr>
          <p:txBody>
            <a:bodyPr wrap="square">
              <a:spAutoFit/>
            </a:bodyPr>
            <a:lstStyle/>
            <a:p>
              <a:pPr marL="0" marR="0" lvl="0" indent="0" algn="ctr" defTabSz="1022350" rtl="0" eaLnBrk="1" fontAlgn="auto" latinLnBrk="0" hangingPunct="1">
                <a:lnSpc>
                  <a:spcPct val="90000"/>
                </a:lnSpc>
                <a:spcBef>
                  <a:spcPct val="0"/>
                </a:spcBef>
                <a:spcAft>
                  <a:spcPct val="35000"/>
                </a:spcAft>
                <a:buClrTx/>
                <a:buSzTx/>
                <a:buFontTx/>
                <a:buNone/>
                <a:tabLst/>
                <a:defRPr/>
              </a:pPr>
              <a:r>
                <a:rPr kumimoji="0" lang="en-GB" sz="1300" b="1" i="0" u="none" strike="noStrike" kern="1200" cap="none" spc="0" normalizeH="0" baseline="0" noProof="0">
                  <a:ln>
                    <a:noFill/>
                  </a:ln>
                  <a:solidFill>
                    <a:sysClr val="windowText" lastClr="000000"/>
                  </a:solidFill>
                  <a:effectLst/>
                  <a:uLnTx/>
                  <a:uFillTx/>
                  <a:latin typeface="Century Gothic"/>
                  <a:ea typeface="+mn-ea"/>
                  <a:cs typeface="+mn-cs"/>
                </a:rPr>
                <a:t>Increased support when you need it</a:t>
              </a:r>
            </a:p>
          </p:txBody>
        </p:sp>
        <p:sp>
          <p:nvSpPr>
            <p:cNvPr id="31" name="Freeform: Shape 30">
              <a:extLst>
                <a:ext uri="{FF2B5EF4-FFF2-40B4-BE49-F238E27FC236}">
                  <a16:creationId xmlns:a16="http://schemas.microsoft.com/office/drawing/2014/main" id="{250D0526-C2B0-41CB-B902-F6F04060B9FC}"/>
                </a:ext>
              </a:extLst>
            </p:cNvPr>
            <p:cNvSpPr/>
            <p:nvPr/>
          </p:nvSpPr>
          <p:spPr>
            <a:xfrm>
              <a:off x="5230111" y="3039272"/>
              <a:ext cx="1863451" cy="1701557"/>
            </a:xfrm>
            <a:custGeom>
              <a:avLst/>
              <a:gdLst>
                <a:gd name="connsiteX0" fmla="*/ 0 w 2401504"/>
                <a:gd name="connsiteY0" fmla="*/ 977979 h 1955958"/>
                <a:gd name="connsiteX1" fmla="*/ 1200752 w 2401504"/>
                <a:gd name="connsiteY1" fmla="*/ 0 h 1955958"/>
                <a:gd name="connsiteX2" fmla="*/ 2401504 w 2401504"/>
                <a:gd name="connsiteY2" fmla="*/ 977979 h 1955958"/>
                <a:gd name="connsiteX3" fmla="*/ 1200752 w 2401504"/>
                <a:gd name="connsiteY3" fmla="*/ 1955958 h 1955958"/>
                <a:gd name="connsiteX4" fmla="*/ 0 w 2401504"/>
                <a:gd name="connsiteY4" fmla="*/ 977979 h 195595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01504" h="1955958">
                  <a:moveTo>
                    <a:pt x="0" y="977979"/>
                  </a:moveTo>
                  <a:cubicBezTo>
                    <a:pt x="0" y="437856"/>
                    <a:pt x="537595" y="0"/>
                    <a:pt x="1200752" y="0"/>
                  </a:cubicBezTo>
                  <a:cubicBezTo>
                    <a:pt x="1863909" y="0"/>
                    <a:pt x="2401504" y="437856"/>
                    <a:pt x="2401504" y="977979"/>
                  </a:cubicBezTo>
                  <a:cubicBezTo>
                    <a:pt x="2401504" y="1518102"/>
                    <a:pt x="1863909" y="1955958"/>
                    <a:pt x="1200752" y="1955958"/>
                  </a:cubicBezTo>
                  <a:cubicBezTo>
                    <a:pt x="537595" y="1955958"/>
                    <a:pt x="0" y="1518102"/>
                    <a:pt x="0" y="977979"/>
                  </a:cubicBezTo>
                  <a:close/>
                </a:path>
              </a:pathLst>
            </a:custGeom>
            <a:solidFill>
              <a:srgbClr val="E30613">
                <a:alpha val="50000"/>
              </a:srgbClr>
            </a:solidFill>
            <a:ln w="25400" cap="flat" cmpd="sng" algn="ctr">
              <a:solidFill>
                <a:schemeClr val="bg2"/>
              </a:solidFill>
              <a:prstDash val="solid"/>
            </a:ln>
            <a:effectLst>
              <a:outerShdw blurRad="50800" dist="38100" dir="5400000" algn="t" rotWithShape="0">
                <a:prstClr val="black">
                  <a:alpha val="40000"/>
                </a:prstClr>
              </a:outerShdw>
            </a:effectLst>
          </p:spPr>
          <p:style>
            <a:lnRef idx="2">
              <a:scrgbClr r="0" g="0" b="0"/>
            </a:lnRef>
            <a:fillRef idx="1">
              <a:scrgbClr r="0" g="0" b="0"/>
            </a:fillRef>
            <a:effectRef idx="0">
              <a:scrgbClr r="0" g="0" b="0"/>
            </a:effectRef>
            <a:fontRef idx="minor">
              <a:schemeClr val="tx1"/>
            </a:fontRef>
          </p:style>
          <p:txBody>
            <a:bodyPr spcFirstLastPara="0" vert="horz" wrap="square" lIns="380902" tIns="315653" rIns="380902" bIns="315653" numCol="1" spcCol="1270" anchor="ctr" anchorCtr="0">
              <a:noAutofit/>
            </a:bodyPr>
            <a:lstStyle/>
            <a:p>
              <a:pPr marL="0" marR="0" lvl="0" indent="0" algn="ctr" defTabSz="1022350" rtl="0" eaLnBrk="1" fontAlgn="auto" latinLnBrk="0" hangingPunct="1">
                <a:lnSpc>
                  <a:spcPct val="90000"/>
                </a:lnSpc>
                <a:spcBef>
                  <a:spcPct val="0"/>
                </a:spcBef>
                <a:spcAft>
                  <a:spcPct val="35000"/>
                </a:spcAft>
                <a:buClrTx/>
                <a:buSzTx/>
                <a:buFontTx/>
                <a:buNone/>
                <a:tabLst/>
                <a:defRPr/>
              </a:pPr>
              <a:endParaRPr kumimoji="0" lang="en-GB" sz="1600" b="0" i="0" u="none" strike="noStrike" kern="1200" cap="none" spc="0" normalizeH="0" baseline="0" noProof="0">
                <a:ln>
                  <a:noFill/>
                </a:ln>
                <a:solidFill>
                  <a:sysClr val="windowText" lastClr="000000"/>
                </a:solidFill>
                <a:effectLst/>
                <a:uLnTx/>
                <a:uFillTx/>
                <a:latin typeface="Calibri"/>
                <a:ea typeface="+mn-ea"/>
                <a:cs typeface="+mn-cs"/>
              </a:endParaRPr>
            </a:p>
          </p:txBody>
        </p:sp>
        <p:sp>
          <p:nvSpPr>
            <p:cNvPr id="7" name="Rectangle 6">
              <a:extLst>
                <a:ext uri="{FF2B5EF4-FFF2-40B4-BE49-F238E27FC236}">
                  <a16:creationId xmlns:a16="http://schemas.microsoft.com/office/drawing/2014/main" id="{9553BE3E-1227-46B6-AE77-8BE1FB8B14B4}"/>
                </a:ext>
              </a:extLst>
            </p:cNvPr>
            <p:cNvSpPr/>
            <p:nvPr/>
          </p:nvSpPr>
          <p:spPr>
            <a:xfrm>
              <a:off x="5454369" y="3431163"/>
              <a:ext cx="1510101" cy="978729"/>
            </a:xfrm>
            <a:prstGeom prst="rect">
              <a:avLst/>
            </a:prstGeom>
          </p:spPr>
          <p:txBody>
            <a:bodyPr wrap="square">
              <a:spAutoFit/>
            </a:bodyPr>
            <a:lstStyle/>
            <a:p>
              <a:pPr marL="0" marR="0" lvl="0" indent="0" algn="ctr" defTabSz="1244600" rtl="0" eaLnBrk="1" fontAlgn="auto" latinLnBrk="0" hangingPunct="1">
                <a:lnSpc>
                  <a:spcPct val="90000"/>
                </a:lnSpc>
                <a:spcBef>
                  <a:spcPct val="0"/>
                </a:spcBef>
                <a:spcAft>
                  <a:spcPct val="35000"/>
                </a:spcAft>
                <a:buClrTx/>
                <a:buSzTx/>
                <a:buFontTx/>
                <a:buNone/>
                <a:tabLst/>
                <a:defRPr/>
              </a:pPr>
              <a:r>
                <a:rPr kumimoji="0" lang="en-GB" sz="1600" b="1" i="0" u="none" strike="noStrike" kern="1200" cap="none" spc="0" normalizeH="0" baseline="0" noProof="0">
                  <a:ln>
                    <a:noFill/>
                  </a:ln>
                  <a:solidFill>
                    <a:sysClr val="windowText" lastClr="000000"/>
                  </a:solidFill>
                  <a:effectLst/>
                  <a:uLnTx/>
                  <a:uFillTx/>
                  <a:latin typeface="Century Gothic"/>
                  <a:ea typeface="+mn-ea"/>
                  <a:cs typeface="+mn-cs"/>
                </a:rPr>
                <a:t>Dementia priorities aligned to workstreams</a:t>
              </a:r>
            </a:p>
          </p:txBody>
        </p:sp>
      </p:grpSp>
      <p:sp>
        <p:nvSpPr>
          <p:cNvPr id="43" name="Rectangle 42">
            <a:extLst>
              <a:ext uri="{FF2B5EF4-FFF2-40B4-BE49-F238E27FC236}">
                <a16:creationId xmlns:a16="http://schemas.microsoft.com/office/drawing/2014/main" id="{DEE85BAC-F60A-44FD-84C0-CF92D1E81427}"/>
              </a:ext>
            </a:extLst>
          </p:cNvPr>
          <p:cNvSpPr/>
          <p:nvPr/>
        </p:nvSpPr>
        <p:spPr>
          <a:xfrm>
            <a:off x="6516445" y="4747294"/>
            <a:ext cx="1229786" cy="632481"/>
          </a:xfrm>
          <a:prstGeom prst="rect">
            <a:avLst/>
          </a:prstGeom>
        </p:spPr>
        <p:txBody>
          <a:bodyPr wrap="square">
            <a:spAutoFit/>
          </a:bodyPr>
          <a:lstStyle/>
          <a:p>
            <a:pPr marL="0" marR="0" lvl="0" indent="0" algn="ctr" defTabSz="1022350" rtl="0" eaLnBrk="1" fontAlgn="auto" latinLnBrk="0" hangingPunct="1">
              <a:lnSpc>
                <a:spcPct val="90000"/>
              </a:lnSpc>
              <a:spcBef>
                <a:spcPct val="0"/>
              </a:spcBef>
              <a:spcAft>
                <a:spcPct val="35000"/>
              </a:spcAft>
              <a:buClrTx/>
              <a:buSzTx/>
              <a:buFontTx/>
              <a:buNone/>
              <a:tabLst/>
              <a:defRPr/>
            </a:pPr>
            <a:r>
              <a:rPr kumimoji="0" lang="en-GB" sz="1300" b="1" i="0" u="none" strike="noStrike" kern="1200" cap="none" spc="0" normalizeH="0" baseline="0" noProof="0">
                <a:ln>
                  <a:noFill/>
                </a:ln>
                <a:solidFill>
                  <a:sysClr val="windowText" lastClr="000000"/>
                </a:solidFill>
                <a:effectLst/>
                <a:uLnTx/>
                <a:uFillTx/>
                <a:latin typeface="Century Gothic"/>
                <a:ea typeface="+mn-ea"/>
                <a:cs typeface="+mn-cs"/>
              </a:rPr>
              <a:t>Assessment and diagnosis</a:t>
            </a:r>
          </a:p>
        </p:txBody>
      </p:sp>
    </p:spTree>
    <p:extLst>
      <p:ext uri="{BB962C8B-B14F-4D97-AF65-F5344CB8AC3E}">
        <p14:creationId xmlns:p14="http://schemas.microsoft.com/office/powerpoint/2010/main" val="2700470360"/>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Arrow: Right 18">
            <a:extLst>
              <a:ext uri="{FF2B5EF4-FFF2-40B4-BE49-F238E27FC236}">
                <a16:creationId xmlns:a16="http://schemas.microsoft.com/office/drawing/2014/main" id="{8B478A41-2B12-4B54-989B-78B219693EB1}"/>
              </a:ext>
            </a:extLst>
          </p:cNvPr>
          <p:cNvSpPr/>
          <p:nvPr/>
        </p:nvSpPr>
        <p:spPr bwMode="gray">
          <a:xfrm>
            <a:off x="148905" y="3510049"/>
            <a:ext cx="11831394" cy="807241"/>
          </a:xfrm>
          <a:prstGeom prst="rightArrow">
            <a:avLst/>
          </a:prstGeom>
          <a:solidFill>
            <a:srgbClr val="EAEAEA"/>
          </a:solidFill>
          <a:ln w="19050">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300"/>
              </a:spcBef>
              <a:spcAft>
                <a:spcPts val="0"/>
              </a:spcAft>
              <a:buClrTx/>
              <a:buSzTx/>
              <a:buFont typeface="Courier New" pitchFamily="49" charset="0"/>
              <a:buNone/>
              <a:tabLst/>
              <a:defRPr/>
            </a:pPr>
            <a:endParaRPr kumimoji="0" lang="en-GB" sz="1400" b="0" i="0" u="none" strike="noStrike" kern="1200" cap="none" spc="0" normalizeH="0" baseline="0" noProof="0">
              <a:ln>
                <a:noFill/>
              </a:ln>
              <a:solidFill>
                <a:srgbClr val="000000"/>
              </a:solidFill>
              <a:effectLst/>
              <a:uLnTx/>
              <a:uFillTx/>
              <a:latin typeface="Book Antiqua"/>
              <a:ea typeface="+mn-ea"/>
              <a:cs typeface="Arial" pitchFamily="34" charset="0"/>
            </a:endParaRPr>
          </a:p>
        </p:txBody>
      </p:sp>
      <p:sp>
        <p:nvSpPr>
          <p:cNvPr id="17" name="Arrow: Right 16">
            <a:extLst>
              <a:ext uri="{FF2B5EF4-FFF2-40B4-BE49-F238E27FC236}">
                <a16:creationId xmlns:a16="http://schemas.microsoft.com/office/drawing/2014/main" id="{CCBCCB4A-55B1-435E-A625-F2AD73291F5F}"/>
              </a:ext>
            </a:extLst>
          </p:cNvPr>
          <p:cNvSpPr/>
          <p:nvPr/>
        </p:nvSpPr>
        <p:spPr bwMode="gray">
          <a:xfrm>
            <a:off x="148906" y="4621764"/>
            <a:ext cx="11831394" cy="2216020"/>
          </a:xfrm>
          <a:prstGeom prst="rightArrow">
            <a:avLst/>
          </a:prstGeom>
          <a:solidFill>
            <a:srgbClr val="EFF5FC"/>
          </a:solidFill>
          <a:ln w="19050">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300"/>
              </a:spcBef>
              <a:spcAft>
                <a:spcPts val="0"/>
              </a:spcAft>
              <a:buClrTx/>
              <a:buSzTx/>
              <a:buFont typeface="Courier New" pitchFamily="49" charset="0"/>
              <a:buNone/>
              <a:tabLst/>
              <a:defRPr/>
            </a:pPr>
            <a:endParaRPr kumimoji="0" lang="en-GB" sz="1400" b="0" i="0" u="none" strike="noStrike" kern="1200" cap="none" spc="0" normalizeH="0" baseline="0" noProof="0">
              <a:ln>
                <a:noFill/>
              </a:ln>
              <a:solidFill>
                <a:srgbClr val="000000"/>
              </a:solidFill>
              <a:effectLst/>
              <a:uLnTx/>
              <a:uFillTx/>
              <a:latin typeface="Book Antiqua"/>
              <a:ea typeface="+mn-ea"/>
              <a:cs typeface="Arial" pitchFamily="34" charset="0"/>
            </a:endParaRPr>
          </a:p>
        </p:txBody>
      </p:sp>
      <p:sp>
        <p:nvSpPr>
          <p:cNvPr id="15" name="Arrow: Right 14">
            <a:extLst>
              <a:ext uri="{FF2B5EF4-FFF2-40B4-BE49-F238E27FC236}">
                <a16:creationId xmlns:a16="http://schemas.microsoft.com/office/drawing/2014/main" id="{740F8556-DF6D-463F-B223-5C2A7C24E685}"/>
              </a:ext>
            </a:extLst>
          </p:cNvPr>
          <p:cNvSpPr/>
          <p:nvPr/>
        </p:nvSpPr>
        <p:spPr bwMode="gray">
          <a:xfrm>
            <a:off x="148906" y="831064"/>
            <a:ext cx="11831394" cy="2216020"/>
          </a:xfrm>
          <a:prstGeom prst="rightArrow">
            <a:avLst/>
          </a:prstGeom>
          <a:solidFill>
            <a:srgbClr val="ECF5E6"/>
          </a:solidFill>
          <a:ln w="19050">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300"/>
              </a:spcBef>
              <a:spcAft>
                <a:spcPts val="0"/>
              </a:spcAft>
              <a:buClrTx/>
              <a:buSzTx/>
              <a:buFont typeface="Courier New" pitchFamily="49" charset="0"/>
              <a:buNone/>
              <a:tabLst/>
              <a:defRPr/>
            </a:pPr>
            <a:endParaRPr kumimoji="0" lang="en-GB" sz="1400" b="0" i="0" u="none" strike="noStrike" kern="1200" cap="none" spc="0" normalizeH="0" baseline="0" noProof="0">
              <a:ln>
                <a:noFill/>
              </a:ln>
              <a:solidFill>
                <a:srgbClr val="000000"/>
              </a:solidFill>
              <a:effectLst/>
              <a:uLnTx/>
              <a:uFillTx/>
              <a:latin typeface="Book Antiqua"/>
              <a:ea typeface="+mn-ea"/>
              <a:cs typeface="Arial" pitchFamily="34" charset="0"/>
            </a:endParaRPr>
          </a:p>
        </p:txBody>
      </p:sp>
      <p:sp>
        <p:nvSpPr>
          <p:cNvPr id="20" name="TextBox 19">
            <a:extLst>
              <a:ext uri="{FF2B5EF4-FFF2-40B4-BE49-F238E27FC236}">
                <a16:creationId xmlns:a16="http://schemas.microsoft.com/office/drawing/2014/main" id="{205F2A50-9188-4CA5-836A-F2C771392F98}"/>
              </a:ext>
            </a:extLst>
          </p:cNvPr>
          <p:cNvSpPr txBox="1"/>
          <p:nvPr/>
        </p:nvSpPr>
        <p:spPr bwMode="gray">
          <a:xfrm>
            <a:off x="8415047" y="3779229"/>
            <a:ext cx="2842731" cy="215444"/>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300"/>
              </a:spcBef>
              <a:spcAft>
                <a:spcPts val="0"/>
              </a:spcAft>
              <a:buClrTx/>
              <a:buSzTx/>
              <a:buFontTx/>
              <a:buNone/>
              <a:tabLst/>
              <a:defRPr/>
            </a:pPr>
            <a:r>
              <a:rPr kumimoji="0" lang="en-GB" sz="1400" b="1" i="0" u="none" strike="noStrike" kern="1200" cap="none" spc="0" normalizeH="0" baseline="0" noProof="0">
                <a:ln>
                  <a:noFill/>
                </a:ln>
                <a:solidFill>
                  <a:srgbClr val="000000"/>
                </a:solidFill>
                <a:effectLst/>
                <a:uLnTx/>
                <a:uFillTx/>
                <a:latin typeface="Century Gothic"/>
                <a:ea typeface="+mn-ea"/>
                <a:cs typeface="Arial" pitchFamily="34" charset="0"/>
              </a:rPr>
              <a:t>Stakeholder Engagement</a:t>
            </a:r>
          </a:p>
        </p:txBody>
      </p:sp>
      <p:sp>
        <p:nvSpPr>
          <p:cNvPr id="21" name="Arrow: Right 20">
            <a:extLst>
              <a:ext uri="{FF2B5EF4-FFF2-40B4-BE49-F238E27FC236}">
                <a16:creationId xmlns:a16="http://schemas.microsoft.com/office/drawing/2014/main" id="{588BE6DC-0257-48EB-B5DB-8ACBEBBD462C}"/>
              </a:ext>
            </a:extLst>
          </p:cNvPr>
          <p:cNvSpPr/>
          <p:nvPr/>
        </p:nvSpPr>
        <p:spPr bwMode="gray">
          <a:xfrm rot="16200000">
            <a:off x="2533666" y="2916436"/>
            <a:ext cx="858416" cy="314130"/>
          </a:xfrm>
          <a:prstGeom prst="rightArrow">
            <a:avLst/>
          </a:prstGeom>
          <a:solidFill>
            <a:srgbClr val="FACE87"/>
          </a:solidFill>
          <a:ln w="19050">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300"/>
              </a:spcBef>
              <a:spcAft>
                <a:spcPts val="0"/>
              </a:spcAft>
              <a:buClrTx/>
              <a:buSzTx/>
              <a:buFont typeface="Courier New" pitchFamily="49" charset="0"/>
              <a:buNone/>
              <a:tabLst/>
              <a:defRPr/>
            </a:pPr>
            <a:endParaRPr kumimoji="0" lang="en-GB" sz="1400" b="0" i="0" u="none" strike="noStrike" kern="1200" cap="none" spc="0" normalizeH="0" baseline="0" noProof="0">
              <a:ln>
                <a:noFill/>
              </a:ln>
              <a:solidFill>
                <a:srgbClr val="000000"/>
              </a:solidFill>
              <a:effectLst/>
              <a:uLnTx/>
              <a:uFillTx/>
              <a:latin typeface="Book Antiqua"/>
              <a:ea typeface="+mn-ea"/>
              <a:cs typeface="Arial" pitchFamily="34" charset="0"/>
            </a:endParaRPr>
          </a:p>
        </p:txBody>
      </p:sp>
      <p:sp>
        <p:nvSpPr>
          <p:cNvPr id="22" name="Arrow: Right 21">
            <a:extLst>
              <a:ext uri="{FF2B5EF4-FFF2-40B4-BE49-F238E27FC236}">
                <a16:creationId xmlns:a16="http://schemas.microsoft.com/office/drawing/2014/main" id="{F4468D2C-2F66-4236-8132-67685A3DDFD1}"/>
              </a:ext>
            </a:extLst>
          </p:cNvPr>
          <p:cNvSpPr/>
          <p:nvPr/>
        </p:nvSpPr>
        <p:spPr bwMode="gray">
          <a:xfrm rot="5400000">
            <a:off x="8820534" y="4492878"/>
            <a:ext cx="858416" cy="314130"/>
          </a:xfrm>
          <a:prstGeom prst="rightArrow">
            <a:avLst/>
          </a:prstGeom>
          <a:solidFill>
            <a:srgbClr val="FACE87"/>
          </a:solidFill>
          <a:ln w="19050">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300"/>
              </a:spcBef>
              <a:spcAft>
                <a:spcPts val="0"/>
              </a:spcAft>
              <a:buClrTx/>
              <a:buSzTx/>
              <a:buFont typeface="Courier New" pitchFamily="49" charset="0"/>
              <a:buNone/>
              <a:tabLst/>
              <a:defRPr/>
            </a:pPr>
            <a:endParaRPr kumimoji="0" lang="en-GB" sz="1400" b="0" i="0" u="none" strike="noStrike" kern="1200" cap="none" spc="0" normalizeH="0" baseline="0" noProof="0">
              <a:ln>
                <a:noFill/>
              </a:ln>
              <a:solidFill>
                <a:srgbClr val="000000"/>
              </a:solidFill>
              <a:effectLst/>
              <a:uLnTx/>
              <a:uFillTx/>
              <a:latin typeface="Book Antiqua"/>
              <a:ea typeface="+mn-ea"/>
              <a:cs typeface="Arial" pitchFamily="34" charset="0"/>
            </a:endParaRPr>
          </a:p>
        </p:txBody>
      </p:sp>
      <p:sp>
        <p:nvSpPr>
          <p:cNvPr id="23" name="Arrow: Right 22">
            <a:extLst>
              <a:ext uri="{FF2B5EF4-FFF2-40B4-BE49-F238E27FC236}">
                <a16:creationId xmlns:a16="http://schemas.microsoft.com/office/drawing/2014/main" id="{F5CA41DD-CDED-4742-90C2-E61625D2E2F5}"/>
              </a:ext>
            </a:extLst>
          </p:cNvPr>
          <p:cNvSpPr/>
          <p:nvPr/>
        </p:nvSpPr>
        <p:spPr bwMode="gray">
          <a:xfrm rot="16200000">
            <a:off x="8795656" y="2908674"/>
            <a:ext cx="858416" cy="314130"/>
          </a:xfrm>
          <a:prstGeom prst="rightArrow">
            <a:avLst/>
          </a:prstGeom>
          <a:solidFill>
            <a:srgbClr val="FACE87"/>
          </a:solidFill>
          <a:ln w="19050">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300"/>
              </a:spcBef>
              <a:spcAft>
                <a:spcPts val="0"/>
              </a:spcAft>
              <a:buClrTx/>
              <a:buSzTx/>
              <a:buFont typeface="Courier New" pitchFamily="49" charset="0"/>
              <a:buNone/>
              <a:tabLst/>
              <a:defRPr/>
            </a:pPr>
            <a:endParaRPr kumimoji="0" lang="en-GB" sz="1400" b="0" i="0" u="none" strike="noStrike" kern="1200" cap="none" spc="0" normalizeH="0" baseline="0" noProof="0">
              <a:ln>
                <a:noFill/>
              </a:ln>
              <a:solidFill>
                <a:srgbClr val="000000"/>
              </a:solidFill>
              <a:effectLst/>
              <a:uLnTx/>
              <a:uFillTx/>
              <a:latin typeface="Book Antiqua"/>
              <a:ea typeface="+mn-ea"/>
              <a:cs typeface="Arial" pitchFamily="34" charset="0"/>
            </a:endParaRPr>
          </a:p>
        </p:txBody>
      </p:sp>
      <p:sp>
        <p:nvSpPr>
          <p:cNvPr id="24" name="Arrow: Right 23">
            <a:extLst>
              <a:ext uri="{FF2B5EF4-FFF2-40B4-BE49-F238E27FC236}">
                <a16:creationId xmlns:a16="http://schemas.microsoft.com/office/drawing/2014/main" id="{15DF8F1A-9131-4F6D-AE51-4D946AC5B086}"/>
              </a:ext>
            </a:extLst>
          </p:cNvPr>
          <p:cNvSpPr/>
          <p:nvPr/>
        </p:nvSpPr>
        <p:spPr bwMode="gray">
          <a:xfrm rot="5400000">
            <a:off x="2547257" y="4508428"/>
            <a:ext cx="858416" cy="314130"/>
          </a:xfrm>
          <a:prstGeom prst="rightArrow">
            <a:avLst/>
          </a:prstGeom>
          <a:solidFill>
            <a:srgbClr val="FACE87"/>
          </a:solidFill>
          <a:ln w="19050">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300"/>
              </a:spcBef>
              <a:spcAft>
                <a:spcPts val="0"/>
              </a:spcAft>
              <a:buClrTx/>
              <a:buSzTx/>
              <a:buFont typeface="Courier New" pitchFamily="49" charset="0"/>
              <a:buNone/>
              <a:tabLst/>
              <a:defRPr/>
            </a:pPr>
            <a:endParaRPr kumimoji="0" lang="en-GB" sz="1400" b="0" i="0" u="none" strike="noStrike" kern="1200" cap="none" spc="0" normalizeH="0" baseline="0" noProof="0">
              <a:ln>
                <a:noFill/>
              </a:ln>
              <a:solidFill>
                <a:srgbClr val="000000"/>
              </a:solidFill>
              <a:effectLst/>
              <a:uLnTx/>
              <a:uFillTx/>
              <a:latin typeface="Book Antiqua"/>
              <a:ea typeface="+mn-ea"/>
              <a:cs typeface="Arial" pitchFamily="34" charset="0"/>
            </a:endParaRPr>
          </a:p>
        </p:txBody>
      </p:sp>
      <p:sp>
        <p:nvSpPr>
          <p:cNvPr id="6" name="Rectangle 5">
            <a:extLst>
              <a:ext uri="{FF2B5EF4-FFF2-40B4-BE49-F238E27FC236}">
                <a16:creationId xmlns:a16="http://schemas.microsoft.com/office/drawing/2014/main" id="{8387935A-A979-411C-B8A9-33E74EDBCA46}"/>
              </a:ext>
            </a:extLst>
          </p:cNvPr>
          <p:cNvSpPr/>
          <p:nvPr/>
        </p:nvSpPr>
        <p:spPr>
          <a:xfrm>
            <a:off x="822648" y="1458811"/>
            <a:ext cx="10851048" cy="313932"/>
          </a:xfrm>
          <a:prstGeom prst="rect">
            <a:avLst/>
          </a:prstGeom>
        </p:spPr>
        <p:txBody>
          <a:bodyPr wrap="none">
            <a:spAutoFit/>
          </a:bodyPr>
          <a:lstStyle/>
          <a:p>
            <a:pPr marL="0" marR="0" lvl="0" indent="0" algn="ctr" defTabSz="1022350" rtl="0" eaLnBrk="1" fontAlgn="auto" latinLnBrk="0" hangingPunct="1">
              <a:lnSpc>
                <a:spcPct val="90000"/>
              </a:lnSpc>
              <a:spcBef>
                <a:spcPct val="0"/>
              </a:spcBef>
              <a:spcAft>
                <a:spcPct val="35000"/>
              </a:spcAft>
              <a:buClrTx/>
              <a:buSzTx/>
              <a:buFontTx/>
              <a:buNone/>
              <a:tabLst/>
              <a:defRPr/>
            </a:pPr>
            <a:r>
              <a:rPr kumimoji="0" lang="en-GB" sz="1600" b="0" i="0" u="none" strike="noStrike" kern="1200" cap="none" spc="0" normalizeH="0" baseline="0" noProof="0">
                <a:ln>
                  <a:noFill/>
                </a:ln>
                <a:solidFill>
                  <a:srgbClr val="00B050"/>
                </a:solidFill>
                <a:effectLst/>
                <a:uLnTx/>
                <a:uFillTx/>
                <a:latin typeface="Century Gothic"/>
                <a:ea typeface="+mn-ea"/>
                <a:cs typeface="+mn-cs"/>
              </a:rPr>
              <a:t>Strategy development and implementation overseen by strong governance and programme management</a:t>
            </a:r>
          </a:p>
        </p:txBody>
      </p:sp>
      <p:sp>
        <p:nvSpPr>
          <p:cNvPr id="33" name="Rectangle 32">
            <a:extLst>
              <a:ext uri="{FF2B5EF4-FFF2-40B4-BE49-F238E27FC236}">
                <a16:creationId xmlns:a16="http://schemas.microsoft.com/office/drawing/2014/main" id="{6497A46C-CB3C-44D2-A493-D29F210622AF}"/>
              </a:ext>
            </a:extLst>
          </p:cNvPr>
          <p:cNvSpPr/>
          <p:nvPr/>
        </p:nvSpPr>
        <p:spPr>
          <a:xfrm>
            <a:off x="1799535" y="6001459"/>
            <a:ext cx="8795999" cy="313932"/>
          </a:xfrm>
          <a:prstGeom prst="rect">
            <a:avLst/>
          </a:prstGeom>
        </p:spPr>
        <p:txBody>
          <a:bodyPr wrap="none">
            <a:spAutoFit/>
          </a:bodyPr>
          <a:lstStyle/>
          <a:p>
            <a:pPr marL="0" marR="0" lvl="0" indent="0" algn="ctr" defTabSz="1022350" rtl="0" eaLnBrk="1" fontAlgn="auto" latinLnBrk="0" hangingPunct="1">
              <a:lnSpc>
                <a:spcPct val="90000"/>
              </a:lnSpc>
              <a:spcBef>
                <a:spcPct val="0"/>
              </a:spcBef>
              <a:spcAft>
                <a:spcPct val="35000"/>
              </a:spcAft>
              <a:buClrTx/>
              <a:buSzTx/>
              <a:buFontTx/>
              <a:buNone/>
              <a:tabLst/>
              <a:defRPr/>
            </a:pPr>
            <a:r>
              <a:rPr kumimoji="0" lang="en-GB" sz="1600" b="0" i="0" u="none" strike="noStrike" kern="1200" cap="none" spc="0" normalizeH="0" baseline="0" noProof="0">
                <a:ln>
                  <a:noFill/>
                </a:ln>
                <a:solidFill>
                  <a:srgbClr val="007EC7"/>
                </a:solidFill>
                <a:effectLst/>
                <a:uLnTx/>
                <a:uFillTx/>
                <a:latin typeface="Century Gothic"/>
                <a:ea typeface="+mn-ea"/>
                <a:cs typeface="+mn-cs"/>
              </a:rPr>
              <a:t>Continuous service improvement underpinned by good data and business intelligence</a:t>
            </a:r>
          </a:p>
        </p:txBody>
      </p:sp>
      <p:sp>
        <p:nvSpPr>
          <p:cNvPr id="35" name="TextBox 34">
            <a:extLst>
              <a:ext uri="{FF2B5EF4-FFF2-40B4-BE49-F238E27FC236}">
                <a16:creationId xmlns:a16="http://schemas.microsoft.com/office/drawing/2014/main" id="{8A5D2E6E-4C1D-4982-980E-83261BEED83F}"/>
              </a:ext>
            </a:extLst>
          </p:cNvPr>
          <p:cNvSpPr txBox="1"/>
          <p:nvPr/>
        </p:nvSpPr>
        <p:spPr bwMode="gray">
          <a:xfrm>
            <a:off x="1006560" y="3820152"/>
            <a:ext cx="2842731" cy="215444"/>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300"/>
              </a:spcBef>
              <a:spcAft>
                <a:spcPts val="0"/>
              </a:spcAft>
              <a:buClrTx/>
              <a:buSzTx/>
              <a:buFontTx/>
              <a:buNone/>
              <a:tabLst/>
              <a:defRPr/>
            </a:pPr>
            <a:r>
              <a:rPr kumimoji="0" lang="en-GB" sz="1400" b="1" i="0" u="none" strike="noStrike" kern="1200" cap="none" spc="0" normalizeH="0" baseline="0" noProof="0">
                <a:ln>
                  <a:noFill/>
                </a:ln>
                <a:solidFill>
                  <a:srgbClr val="000000"/>
                </a:solidFill>
                <a:effectLst/>
                <a:uLnTx/>
                <a:uFillTx/>
                <a:latin typeface="Century Gothic"/>
                <a:ea typeface="+mn-ea"/>
                <a:cs typeface="Arial" pitchFamily="34" charset="0"/>
              </a:rPr>
              <a:t>Stakeholder Engagement</a:t>
            </a:r>
          </a:p>
        </p:txBody>
      </p:sp>
      <p:sp>
        <p:nvSpPr>
          <p:cNvPr id="36" name="Rectangle 35">
            <a:extLst>
              <a:ext uri="{FF2B5EF4-FFF2-40B4-BE49-F238E27FC236}">
                <a16:creationId xmlns:a16="http://schemas.microsoft.com/office/drawing/2014/main" id="{C7A16510-8AD3-4FC6-A3F7-FC458E2FD980}"/>
              </a:ext>
            </a:extLst>
          </p:cNvPr>
          <p:cNvSpPr/>
          <p:nvPr/>
        </p:nvSpPr>
        <p:spPr>
          <a:xfrm>
            <a:off x="1093408" y="832572"/>
            <a:ext cx="4793300" cy="307777"/>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a:ln>
                  <a:noFill/>
                </a:ln>
                <a:solidFill>
                  <a:srgbClr val="000000"/>
                </a:solidFill>
                <a:effectLst/>
                <a:uLnTx/>
                <a:uFillTx/>
                <a:latin typeface="Century Gothic"/>
                <a:ea typeface="+mn-ea"/>
                <a:cs typeface="+mn-cs"/>
              </a:rPr>
              <a:t>WWCP Dementia Service Transformation Programme</a:t>
            </a:r>
            <a:endParaRPr kumimoji="0" lang="en-GB" sz="1800" b="0" i="0" u="none" strike="noStrike" kern="1200" cap="none" spc="0" normalizeH="0" baseline="0" noProof="0">
              <a:ln>
                <a:noFill/>
              </a:ln>
              <a:solidFill>
                <a:srgbClr val="0077B7"/>
              </a:solidFill>
              <a:effectLst/>
              <a:uLnTx/>
              <a:uFillTx/>
              <a:latin typeface="Book Antiqua"/>
              <a:ea typeface="+mn-ea"/>
              <a:cs typeface="+mn-cs"/>
            </a:endParaRPr>
          </a:p>
        </p:txBody>
      </p:sp>
      <p:grpSp>
        <p:nvGrpSpPr>
          <p:cNvPr id="3" name="Group 2">
            <a:extLst>
              <a:ext uri="{FF2B5EF4-FFF2-40B4-BE49-F238E27FC236}">
                <a16:creationId xmlns:a16="http://schemas.microsoft.com/office/drawing/2014/main" id="{AF40527A-0065-4FC1-AE9E-AE975E4974A7}"/>
              </a:ext>
            </a:extLst>
          </p:cNvPr>
          <p:cNvGrpSpPr/>
          <p:nvPr/>
        </p:nvGrpSpPr>
        <p:grpSpPr>
          <a:xfrm>
            <a:off x="3801919" y="1758366"/>
            <a:ext cx="4685259" cy="4345474"/>
            <a:chOff x="3759829" y="1734949"/>
            <a:chExt cx="4685259" cy="4345474"/>
          </a:xfrm>
        </p:grpSpPr>
        <p:sp>
          <p:nvSpPr>
            <p:cNvPr id="14" name="Freeform: Shape 13">
              <a:extLst>
                <a:ext uri="{FF2B5EF4-FFF2-40B4-BE49-F238E27FC236}">
                  <a16:creationId xmlns:a16="http://schemas.microsoft.com/office/drawing/2014/main" id="{427452CC-23C6-4DD1-BCE8-DFED50FB4DAB}"/>
                </a:ext>
              </a:extLst>
            </p:cNvPr>
            <p:cNvSpPr/>
            <p:nvPr/>
          </p:nvSpPr>
          <p:spPr>
            <a:xfrm>
              <a:off x="3759829" y="3046919"/>
              <a:ext cx="1817714" cy="1563022"/>
            </a:xfrm>
            <a:custGeom>
              <a:avLst/>
              <a:gdLst>
                <a:gd name="connsiteX0" fmla="*/ 0 w 2401504"/>
                <a:gd name="connsiteY0" fmla="*/ 977979 h 1955958"/>
                <a:gd name="connsiteX1" fmla="*/ 1200752 w 2401504"/>
                <a:gd name="connsiteY1" fmla="*/ 0 h 1955958"/>
                <a:gd name="connsiteX2" fmla="*/ 2401504 w 2401504"/>
                <a:gd name="connsiteY2" fmla="*/ 977979 h 1955958"/>
                <a:gd name="connsiteX3" fmla="*/ 1200752 w 2401504"/>
                <a:gd name="connsiteY3" fmla="*/ 1955958 h 1955958"/>
                <a:gd name="connsiteX4" fmla="*/ 0 w 2401504"/>
                <a:gd name="connsiteY4" fmla="*/ 977979 h 195595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01504" h="1955958">
                  <a:moveTo>
                    <a:pt x="0" y="977979"/>
                  </a:moveTo>
                  <a:cubicBezTo>
                    <a:pt x="0" y="437856"/>
                    <a:pt x="537595" y="0"/>
                    <a:pt x="1200752" y="0"/>
                  </a:cubicBezTo>
                  <a:cubicBezTo>
                    <a:pt x="1863909" y="0"/>
                    <a:pt x="2401504" y="437856"/>
                    <a:pt x="2401504" y="977979"/>
                  </a:cubicBezTo>
                  <a:cubicBezTo>
                    <a:pt x="2401504" y="1518102"/>
                    <a:pt x="1863909" y="1955958"/>
                    <a:pt x="1200752" y="1955958"/>
                  </a:cubicBezTo>
                  <a:cubicBezTo>
                    <a:pt x="537595" y="1955958"/>
                    <a:pt x="0" y="1518102"/>
                    <a:pt x="0" y="977979"/>
                  </a:cubicBezTo>
                  <a:close/>
                </a:path>
              </a:pathLst>
            </a:custGeom>
            <a:solidFill>
              <a:schemeClr val="bg2">
                <a:lumMod val="65000"/>
                <a:alpha val="50000"/>
              </a:schemeClr>
            </a:solidFill>
            <a:ln w="25400" cap="flat" cmpd="sng" algn="ctr">
              <a:solidFill>
                <a:schemeClr val="bg2"/>
              </a:solidFill>
              <a:prstDash val="solid"/>
            </a:ln>
            <a:effectLst>
              <a:outerShdw blurRad="50800" dist="38100" dir="5400000" algn="t" rotWithShape="0">
                <a:prstClr val="black">
                  <a:alpha val="40000"/>
                </a:prstClr>
              </a:outerShdw>
            </a:effectLst>
          </p:spPr>
          <p:style>
            <a:lnRef idx="2">
              <a:scrgbClr r="0" g="0" b="0"/>
            </a:lnRef>
            <a:fillRef idx="1">
              <a:scrgbClr r="0" g="0" b="0"/>
            </a:fillRef>
            <a:effectRef idx="0">
              <a:scrgbClr r="0" g="0" b="0"/>
            </a:effectRef>
            <a:fontRef idx="minor">
              <a:schemeClr val="tx1"/>
            </a:fontRef>
          </p:style>
          <p:txBody>
            <a:bodyPr spcFirstLastPara="0" vert="horz" wrap="square" lIns="380902" tIns="315653" rIns="380902" bIns="315653" numCol="1" spcCol="1270" anchor="ctr" anchorCtr="0">
              <a:noAutofit/>
            </a:bodyPr>
            <a:lstStyle/>
            <a:p>
              <a:pPr marL="0" marR="0" lvl="0" indent="0" algn="ctr" defTabSz="1022350" rtl="0" eaLnBrk="1" fontAlgn="auto" latinLnBrk="0" hangingPunct="1">
                <a:lnSpc>
                  <a:spcPct val="90000"/>
                </a:lnSpc>
                <a:spcBef>
                  <a:spcPct val="0"/>
                </a:spcBef>
                <a:spcAft>
                  <a:spcPct val="35000"/>
                </a:spcAft>
                <a:buClrTx/>
                <a:buSzTx/>
                <a:buFontTx/>
                <a:buNone/>
                <a:tabLst/>
                <a:defRPr/>
              </a:pPr>
              <a:endParaRPr kumimoji="0" lang="en-GB" sz="1600" b="0" i="0" u="none" strike="noStrike" kern="1200" cap="none" spc="0" normalizeH="0" baseline="0" noProof="0">
                <a:ln>
                  <a:noFill/>
                </a:ln>
                <a:solidFill>
                  <a:sysClr val="windowText" lastClr="000000"/>
                </a:solidFill>
                <a:effectLst/>
                <a:uLnTx/>
                <a:uFillTx/>
                <a:latin typeface="Century Gothic"/>
                <a:ea typeface="+mn-ea"/>
                <a:cs typeface="+mn-cs"/>
              </a:endParaRPr>
            </a:p>
          </p:txBody>
        </p:sp>
        <p:sp>
          <p:nvSpPr>
            <p:cNvPr id="29" name="Freeform: Shape 28">
              <a:extLst>
                <a:ext uri="{FF2B5EF4-FFF2-40B4-BE49-F238E27FC236}">
                  <a16:creationId xmlns:a16="http://schemas.microsoft.com/office/drawing/2014/main" id="{FAE430C5-402D-40F2-9575-6F034EDCFFEB}"/>
                </a:ext>
              </a:extLst>
            </p:cNvPr>
            <p:cNvSpPr/>
            <p:nvPr/>
          </p:nvSpPr>
          <p:spPr>
            <a:xfrm>
              <a:off x="6627374" y="3067739"/>
              <a:ext cx="1817714" cy="1563022"/>
            </a:xfrm>
            <a:custGeom>
              <a:avLst/>
              <a:gdLst>
                <a:gd name="connsiteX0" fmla="*/ 0 w 2401504"/>
                <a:gd name="connsiteY0" fmla="*/ 977979 h 1955958"/>
                <a:gd name="connsiteX1" fmla="*/ 1200752 w 2401504"/>
                <a:gd name="connsiteY1" fmla="*/ 0 h 1955958"/>
                <a:gd name="connsiteX2" fmla="*/ 2401504 w 2401504"/>
                <a:gd name="connsiteY2" fmla="*/ 977979 h 1955958"/>
                <a:gd name="connsiteX3" fmla="*/ 1200752 w 2401504"/>
                <a:gd name="connsiteY3" fmla="*/ 1955958 h 1955958"/>
                <a:gd name="connsiteX4" fmla="*/ 0 w 2401504"/>
                <a:gd name="connsiteY4" fmla="*/ 977979 h 195595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01504" h="1955958">
                  <a:moveTo>
                    <a:pt x="0" y="977979"/>
                  </a:moveTo>
                  <a:cubicBezTo>
                    <a:pt x="0" y="437856"/>
                    <a:pt x="537595" y="0"/>
                    <a:pt x="1200752" y="0"/>
                  </a:cubicBezTo>
                  <a:cubicBezTo>
                    <a:pt x="1863909" y="0"/>
                    <a:pt x="2401504" y="437856"/>
                    <a:pt x="2401504" y="977979"/>
                  </a:cubicBezTo>
                  <a:cubicBezTo>
                    <a:pt x="2401504" y="1518102"/>
                    <a:pt x="1863909" y="1955958"/>
                    <a:pt x="1200752" y="1955958"/>
                  </a:cubicBezTo>
                  <a:cubicBezTo>
                    <a:pt x="537595" y="1955958"/>
                    <a:pt x="0" y="1518102"/>
                    <a:pt x="0" y="977979"/>
                  </a:cubicBezTo>
                  <a:close/>
                </a:path>
              </a:pathLst>
            </a:custGeom>
            <a:solidFill>
              <a:srgbClr val="6574F0">
                <a:alpha val="50000"/>
              </a:srgbClr>
            </a:solidFill>
            <a:ln w="25400" cap="flat" cmpd="sng" algn="ctr">
              <a:solidFill>
                <a:schemeClr val="bg2"/>
              </a:solidFill>
              <a:prstDash val="solid"/>
            </a:ln>
            <a:effectLst>
              <a:outerShdw blurRad="50800" dist="38100" dir="5400000" algn="t" rotWithShape="0">
                <a:prstClr val="black">
                  <a:alpha val="40000"/>
                </a:prstClr>
              </a:outerShdw>
            </a:effectLst>
          </p:spPr>
          <p:style>
            <a:lnRef idx="2">
              <a:scrgbClr r="0" g="0" b="0"/>
            </a:lnRef>
            <a:fillRef idx="1">
              <a:scrgbClr r="0" g="0" b="0"/>
            </a:fillRef>
            <a:effectRef idx="0">
              <a:scrgbClr r="0" g="0" b="0"/>
            </a:effectRef>
            <a:fontRef idx="minor">
              <a:schemeClr val="tx1"/>
            </a:fontRef>
          </p:style>
          <p:txBody>
            <a:bodyPr spcFirstLastPara="0" vert="horz" wrap="square" lIns="380902" tIns="315653" rIns="380902" bIns="315653" numCol="1" spcCol="1270" anchor="ctr" anchorCtr="0">
              <a:noAutofit/>
            </a:bodyPr>
            <a:lstStyle/>
            <a:p>
              <a:pPr marL="0" marR="0" lvl="0" indent="0" algn="ctr" defTabSz="1022350" rtl="0" eaLnBrk="1" fontAlgn="auto" latinLnBrk="0" hangingPunct="1">
                <a:lnSpc>
                  <a:spcPct val="90000"/>
                </a:lnSpc>
                <a:spcBef>
                  <a:spcPct val="0"/>
                </a:spcBef>
                <a:spcAft>
                  <a:spcPct val="35000"/>
                </a:spcAft>
                <a:buClrTx/>
                <a:buSzTx/>
                <a:buFontTx/>
                <a:buNone/>
                <a:tabLst/>
                <a:defRPr/>
              </a:pPr>
              <a:endParaRPr kumimoji="0" lang="en-GB" sz="1600" b="0" i="0" u="none" strike="noStrike" kern="1200" cap="none" spc="0" normalizeH="0" baseline="0" noProof="0">
                <a:ln>
                  <a:noFill/>
                </a:ln>
                <a:solidFill>
                  <a:sysClr val="windowText" lastClr="000000"/>
                </a:solidFill>
                <a:effectLst/>
                <a:uLnTx/>
                <a:uFillTx/>
                <a:latin typeface="Century Gothic"/>
                <a:ea typeface="+mn-ea"/>
                <a:cs typeface="+mn-cs"/>
              </a:endParaRPr>
            </a:p>
          </p:txBody>
        </p:sp>
        <p:sp>
          <p:nvSpPr>
            <p:cNvPr id="30" name="Freeform: Shape 29">
              <a:extLst>
                <a:ext uri="{FF2B5EF4-FFF2-40B4-BE49-F238E27FC236}">
                  <a16:creationId xmlns:a16="http://schemas.microsoft.com/office/drawing/2014/main" id="{6AE4B0C7-7F3D-4CE2-8872-C6AA6784C6BE}"/>
                </a:ext>
              </a:extLst>
            </p:cNvPr>
            <p:cNvSpPr/>
            <p:nvPr/>
          </p:nvSpPr>
          <p:spPr>
            <a:xfrm>
              <a:off x="5152913" y="1734949"/>
              <a:ext cx="1817714" cy="1563022"/>
            </a:xfrm>
            <a:custGeom>
              <a:avLst/>
              <a:gdLst>
                <a:gd name="connsiteX0" fmla="*/ 0 w 2401504"/>
                <a:gd name="connsiteY0" fmla="*/ 977979 h 1955958"/>
                <a:gd name="connsiteX1" fmla="*/ 1200752 w 2401504"/>
                <a:gd name="connsiteY1" fmla="*/ 0 h 1955958"/>
                <a:gd name="connsiteX2" fmla="*/ 2401504 w 2401504"/>
                <a:gd name="connsiteY2" fmla="*/ 977979 h 1955958"/>
                <a:gd name="connsiteX3" fmla="*/ 1200752 w 2401504"/>
                <a:gd name="connsiteY3" fmla="*/ 1955958 h 1955958"/>
                <a:gd name="connsiteX4" fmla="*/ 0 w 2401504"/>
                <a:gd name="connsiteY4" fmla="*/ 977979 h 195595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01504" h="1955958">
                  <a:moveTo>
                    <a:pt x="0" y="977979"/>
                  </a:moveTo>
                  <a:cubicBezTo>
                    <a:pt x="0" y="437856"/>
                    <a:pt x="537595" y="0"/>
                    <a:pt x="1200752" y="0"/>
                  </a:cubicBezTo>
                  <a:cubicBezTo>
                    <a:pt x="1863909" y="0"/>
                    <a:pt x="2401504" y="437856"/>
                    <a:pt x="2401504" y="977979"/>
                  </a:cubicBezTo>
                  <a:cubicBezTo>
                    <a:pt x="2401504" y="1518102"/>
                    <a:pt x="1863909" y="1955958"/>
                    <a:pt x="1200752" y="1955958"/>
                  </a:cubicBezTo>
                  <a:cubicBezTo>
                    <a:pt x="537595" y="1955958"/>
                    <a:pt x="0" y="1518102"/>
                    <a:pt x="0" y="977979"/>
                  </a:cubicBezTo>
                  <a:close/>
                </a:path>
              </a:pathLst>
            </a:custGeom>
            <a:solidFill>
              <a:schemeClr val="accent2">
                <a:lumMod val="75000"/>
                <a:alpha val="50000"/>
              </a:schemeClr>
            </a:solidFill>
            <a:ln w="25400" cap="flat" cmpd="sng" algn="ctr">
              <a:solidFill>
                <a:schemeClr val="bg2"/>
              </a:solidFill>
              <a:prstDash val="solid"/>
            </a:ln>
            <a:effectLst>
              <a:outerShdw blurRad="50800" dist="38100" dir="5400000" algn="t" rotWithShape="0">
                <a:prstClr val="black">
                  <a:alpha val="40000"/>
                </a:prstClr>
              </a:outerShdw>
            </a:effectLst>
          </p:spPr>
          <p:style>
            <a:lnRef idx="2">
              <a:scrgbClr r="0" g="0" b="0"/>
            </a:lnRef>
            <a:fillRef idx="1">
              <a:scrgbClr r="0" g="0" b="0"/>
            </a:fillRef>
            <a:effectRef idx="0">
              <a:scrgbClr r="0" g="0" b="0"/>
            </a:effectRef>
            <a:fontRef idx="minor">
              <a:schemeClr val="tx1"/>
            </a:fontRef>
          </p:style>
          <p:txBody>
            <a:bodyPr spcFirstLastPara="0" vert="horz" wrap="square" lIns="380902" tIns="315653" rIns="380902" bIns="315653" numCol="1" spcCol="1270" anchor="ctr" anchorCtr="0">
              <a:noAutofit/>
            </a:bodyPr>
            <a:lstStyle/>
            <a:p>
              <a:pPr marL="0" marR="0" lvl="0" indent="0" algn="ctr" defTabSz="1022350" rtl="0" eaLnBrk="1" fontAlgn="auto" latinLnBrk="0" hangingPunct="1">
                <a:lnSpc>
                  <a:spcPct val="90000"/>
                </a:lnSpc>
                <a:spcBef>
                  <a:spcPct val="0"/>
                </a:spcBef>
                <a:spcAft>
                  <a:spcPct val="35000"/>
                </a:spcAft>
                <a:buClrTx/>
                <a:buSzTx/>
                <a:buFontTx/>
                <a:buNone/>
                <a:tabLst/>
                <a:defRPr/>
              </a:pPr>
              <a:endParaRPr kumimoji="0" lang="en-GB" sz="1600" b="0" i="0" u="none" strike="noStrike" kern="1200" cap="none" spc="0" normalizeH="0" baseline="0" noProof="0">
                <a:ln>
                  <a:noFill/>
                </a:ln>
                <a:solidFill>
                  <a:sysClr val="windowText" lastClr="000000"/>
                </a:solidFill>
                <a:effectLst/>
                <a:uLnTx/>
                <a:uFillTx/>
                <a:latin typeface="Century Gothic"/>
                <a:ea typeface="+mn-ea"/>
                <a:cs typeface="+mn-cs"/>
              </a:endParaRPr>
            </a:p>
          </p:txBody>
        </p:sp>
        <p:sp>
          <p:nvSpPr>
            <p:cNvPr id="31" name="Freeform: Shape 30">
              <a:extLst>
                <a:ext uri="{FF2B5EF4-FFF2-40B4-BE49-F238E27FC236}">
                  <a16:creationId xmlns:a16="http://schemas.microsoft.com/office/drawing/2014/main" id="{250D0526-C2B0-41CB-B902-F6F04060B9FC}"/>
                </a:ext>
              </a:extLst>
            </p:cNvPr>
            <p:cNvSpPr/>
            <p:nvPr/>
          </p:nvSpPr>
          <p:spPr>
            <a:xfrm>
              <a:off x="5174288" y="4370948"/>
              <a:ext cx="1817714" cy="1563022"/>
            </a:xfrm>
            <a:custGeom>
              <a:avLst/>
              <a:gdLst>
                <a:gd name="connsiteX0" fmla="*/ 0 w 2401504"/>
                <a:gd name="connsiteY0" fmla="*/ 977979 h 1955958"/>
                <a:gd name="connsiteX1" fmla="*/ 1200752 w 2401504"/>
                <a:gd name="connsiteY1" fmla="*/ 0 h 1955958"/>
                <a:gd name="connsiteX2" fmla="*/ 2401504 w 2401504"/>
                <a:gd name="connsiteY2" fmla="*/ 977979 h 1955958"/>
                <a:gd name="connsiteX3" fmla="*/ 1200752 w 2401504"/>
                <a:gd name="connsiteY3" fmla="*/ 1955958 h 1955958"/>
                <a:gd name="connsiteX4" fmla="*/ 0 w 2401504"/>
                <a:gd name="connsiteY4" fmla="*/ 977979 h 195595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01504" h="1955958">
                  <a:moveTo>
                    <a:pt x="0" y="977979"/>
                  </a:moveTo>
                  <a:cubicBezTo>
                    <a:pt x="0" y="437856"/>
                    <a:pt x="537595" y="0"/>
                    <a:pt x="1200752" y="0"/>
                  </a:cubicBezTo>
                  <a:cubicBezTo>
                    <a:pt x="1863909" y="0"/>
                    <a:pt x="2401504" y="437856"/>
                    <a:pt x="2401504" y="977979"/>
                  </a:cubicBezTo>
                  <a:cubicBezTo>
                    <a:pt x="2401504" y="1518102"/>
                    <a:pt x="1863909" y="1955958"/>
                    <a:pt x="1200752" y="1955958"/>
                  </a:cubicBezTo>
                  <a:cubicBezTo>
                    <a:pt x="537595" y="1955958"/>
                    <a:pt x="0" y="1518102"/>
                    <a:pt x="0" y="977979"/>
                  </a:cubicBezTo>
                  <a:close/>
                </a:path>
              </a:pathLst>
            </a:custGeom>
            <a:solidFill>
              <a:srgbClr val="FF0000">
                <a:alpha val="50000"/>
              </a:srgbClr>
            </a:solidFill>
            <a:ln w="25400" cap="flat" cmpd="sng" algn="ctr">
              <a:solidFill>
                <a:schemeClr val="bg2"/>
              </a:solidFill>
              <a:prstDash val="solid"/>
            </a:ln>
            <a:effectLst>
              <a:outerShdw blurRad="50800" dist="38100" dir="5400000" algn="t" rotWithShape="0">
                <a:prstClr val="black">
                  <a:alpha val="40000"/>
                </a:prstClr>
              </a:outerShdw>
            </a:effectLst>
          </p:spPr>
          <p:style>
            <a:lnRef idx="2">
              <a:scrgbClr r="0" g="0" b="0"/>
            </a:lnRef>
            <a:fillRef idx="1">
              <a:scrgbClr r="0" g="0" b="0"/>
            </a:fillRef>
            <a:effectRef idx="0">
              <a:scrgbClr r="0" g="0" b="0"/>
            </a:effectRef>
            <a:fontRef idx="minor">
              <a:schemeClr val="tx1"/>
            </a:fontRef>
          </p:style>
          <p:txBody>
            <a:bodyPr spcFirstLastPara="0" vert="horz" wrap="square" lIns="380902" tIns="315653" rIns="380902" bIns="315653" numCol="1" spcCol="1270" anchor="ctr" anchorCtr="0">
              <a:noAutofit/>
            </a:bodyPr>
            <a:lstStyle/>
            <a:p>
              <a:pPr marL="0" marR="0" lvl="0" indent="0" algn="ctr" defTabSz="1022350" rtl="0" eaLnBrk="1" fontAlgn="auto" latinLnBrk="0" hangingPunct="1">
                <a:lnSpc>
                  <a:spcPct val="90000"/>
                </a:lnSpc>
                <a:spcBef>
                  <a:spcPct val="0"/>
                </a:spcBef>
                <a:spcAft>
                  <a:spcPct val="35000"/>
                </a:spcAft>
                <a:buClrTx/>
                <a:buSzTx/>
                <a:buFontTx/>
                <a:buNone/>
                <a:tabLst/>
                <a:defRPr/>
              </a:pPr>
              <a:endParaRPr kumimoji="0" lang="en-GB" sz="1600" b="0" i="0" u="none" strike="noStrike" kern="1200" cap="none" spc="0" normalizeH="0" baseline="0" noProof="0">
                <a:ln>
                  <a:noFill/>
                </a:ln>
                <a:solidFill>
                  <a:sysClr val="windowText" lastClr="000000"/>
                </a:solidFill>
                <a:effectLst/>
                <a:uLnTx/>
                <a:uFillTx/>
                <a:latin typeface="Calibri"/>
                <a:ea typeface="+mn-ea"/>
                <a:cs typeface="+mn-cs"/>
              </a:endParaRPr>
            </a:p>
          </p:txBody>
        </p:sp>
        <p:sp>
          <p:nvSpPr>
            <p:cNvPr id="32" name="Freeform: Shape 31">
              <a:extLst>
                <a:ext uri="{FF2B5EF4-FFF2-40B4-BE49-F238E27FC236}">
                  <a16:creationId xmlns:a16="http://schemas.microsoft.com/office/drawing/2014/main" id="{F29972A5-DCA0-478A-BB6A-19A20A275AB8}"/>
                </a:ext>
              </a:extLst>
            </p:cNvPr>
            <p:cNvSpPr/>
            <p:nvPr/>
          </p:nvSpPr>
          <p:spPr>
            <a:xfrm>
              <a:off x="5174288" y="2978987"/>
              <a:ext cx="1817714" cy="1754155"/>
            </a:xfrm>
            <a:custGeom>
              <a:avLst/>
              <a:gdLst>
                <a:gd name="connsiteX0" fmla="*/ 0 w 2919886"/>
                <a:gd name="connsiteY0" fmla="*/ 1459943 h 2919886"/>
                <a:gd name="connsiteX1" fmla="*/ 1459943 w 2919886"/>
                <a:gd name="connsiteY1" fmla="*/ 0 h 2919886"/>
                <a:gd name="connsiteX2" fmla="*/ 2919886 w 2919886"/>
                <a:gd name="connsiteY2" fmla="*/ 1459943 h 2919886"/>
                <a:gd name="connsiteX3" fmla="*/ 1459943 w 2919886"/>
                <a:gd name="connsiteY3" fmla="*/ 2919886 h 2919886"/>
                <a:gd name="connsiteX4" fmla="*/ 0 w 2919886"/>
                <a:gd name="connsiteY4" fmla="*/ 1459943 h 29198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19886" h="2919886">
                  <a:moveTo>
                    <a:pt x="0" y="1459943"/>
                  </a:moveTo>
                  <a:cubicBezTo>
                    <a:pt x="0" y="653639"/>
                    <a:pt x="653639" y="0"/>
                    <a:pt x="1459943" y="0"/>
                  </a:cubicBezTo>
                  <a:cubicBezTo>
                    <a:pt x="2266247" y="0"/>
                    <a:pt x="2919886" y="653639"/>
                    <a:pt x="2919886" y="1459943"/>
                  </a:cubicBezTo>
                  <a:cubicBezTo>
                    <a:pt x="2919886" y="2266247"/>
                    <a:pt x="2266247" y="2919886"/>
                    <a:pt x="1459943" y="2919886"/>
                  </a:cubicBezTo>
                  <a:cubicBezTo>
                    <a:pt x="653639" y="2919886"/>
                    <a:pt x="0" y="2266247"/>
                    <a:pt x="0" y="1459943"/>
                  </a:cubicBezTo>
                  <a:close/>
                </a:path>
              </a:pathLst>
            </a:custGeom>
            <a:solidFill>
              <a:schemeClr val="bg2">
                <a:alpha val="50000"/>
              </a:schemeClr>
            </a:solidFill>
            <a:ln w="25400" cap="flat" cmpd="sng" algn="ctr">
              <a:solidFill>
                <a:sysClr val="window" lastClr="FFFFFF">
                  <a:hueOff val="0"/>
                  <a:satOff val="0"/>
                  <a:lumOff val="0"/>
                  <a:alphaOff val="0"/>
                </a:sysClr>
              </a:solidFill>
              <a:prstDash val="solid"/>
            </a:ln>
            <a:effectLst>
              <a:outerShdw blurRad="50800" dist="38100" dir="5400000" algn="t" rotWithShape="0">
                <a:prstClr val="black">
                  <a:alpha val="40000"/>
                </a:prstClr>
              </a:outerShdw>
            </a:effectLst>
          </p:spPr>
          <p:style>
            <a:lnRef idx="2">
              <a:scrgbClr r="0" g="0" b="0"/>
            </a:lnRef>
            <a:fillRef idx="1">
              <a:scrgbClr r="0" g="0" b="0"/>
            </a:fillRef>
            <a:effectRef idx="0">
              <a:scrgbClr r="0" g="0" b="0"/>
            </a:effectRef>
            <a:fontRef idx="minor">
              <a:schemeClr val="tx1"/>
            </a:fontRef>
          </p:style>
          <p:txBody>
            <a:bodyPr spcFirstLastPara="0" vert="horz" wrap="square" lIns="463167" tIns="463167" rIns="463167" bIns="463167" numCol="1" spcCol="1270" anchor="ctr" anchorCtr="0">
              <a:noAutofit/>
            </a:bodyPr>
            <a:lstStyle/>
            <a:p>
              <a:pPr marL="0" marR="0" lvl="0" indent="0" algn="ctr" defTabSz="1244600" rtl="0" eaLnBrk="1" fontAlgn="auto" latinLnBrk="0" hangingPunct="1">
                <a:lnSpc>
                  <a:spcPct val="90000"/>
                </a:lnSpc>
                <a:spcBef>
                  <a:spcPct val="0"/>
                </a:spcBef>
                <a:spcAft>
                  <a:spcPct val="35000"/>
                </a:spcAft>
                <a:buClrTx/>
                <a:buSzTx/>
                <a:buFontTx/>
                <a:buNone/>
                <a:tabLst/>
                <a:defRPr/>
              </a:pPr>
              <a:endParaRPr kumimoji="0" lang="en-GB" sz="1600" b="1" i="0" u="none" strike="noStrike" kern="1200" cap="none" spc="0" normalizeH="0" baseline="0" noProof="0">
                <a:ln>
                  <a:noFill/>
                </a:ln>
                <a:solidFill>
                  <a:sysClr val="windowText" lastClr="000000"/>
                </a:solidFill>
                <a:effectLst/>
                <a:uLnTx/>
                <a:uFillTx/>
                <a:latin typeface="Calibri"/>
                <a:ea typeface="+mn-ea"/>
                <a:cs typeface="+mn-cs"/>
              </a:endParaRPr>
            </a:p>
          </p:txBody>
        </p:sp>
        <p:sp>
          <p:nvSpPr>
            <p:cNvPr id="7" name="Rectangle 6">
              <a:extLst>
                <a:ext uri="{FF2B5EF4-FFF2-40B4-BE49-F238E27FC236}">
                  <a16:creationId xmlns:a16="http://schemas.microsoft.com/office/drawing/2014/main" id="{9553BE3E-1227-46B6-AE77-8BE1FB8B14B4}"/>
                </a:ext>
              </a:extLst>
            </p:cNvPr>
            <p:cNvSpPr/>
            <p:nvPr/>
          </p:nvSpPr>
          <p:spPr>
            <a:xfrm>
              <a:off x="5331177" y="3088342"/>
              <a:ext cx="1510101" cy="1600438"/>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400" b="1" i="0" u="none" strike="noStrike" kern="1200" cap="none" spc="0" normalizeH="0" baseline="0" noProof="0">
                  <a:ln>
                    <a:noFill/>
                  </a:ln>
                  <a:solidFill>
                    <a:srgbClr val="000000"/>
                  </a:solidFill>
                  <a:effectLst/>
                  <a:uLnTx/>
                  <a:uFillTx/>
                  <a:latin typeface="Century Gothic"/>
                  <a:ea typeface="+mn-ea"/>
                  <a:cs typeface="+mn-cs"/>
                </a:rPr>
                <a:t>Programme management and culture of working together and sharing best practice</a:t>
              </a:r>
            </a:p>
          </p:txBody>
        </p:sp>
        <p:sp>
          <p:nvSpPr>
            <p:cNvPr id="34" name="Rectangle 33">
              <a:extLst>
                <a:ext uri="{FF2B5EF4-FFF2-40B4-BE49-F238E27FC236}">
                  <a16:creationId xmlns:a16="http://schemas.microsoft.com/office/drawing/2014/main" id="{C7DED477-EB19-4722-AE29-2322F29E38E2}"/>
                </a:ext>
              </a:extLst>
            </p:cNvPr>
            <p:cNvSpPr/>
            <p:nvPr/>
          </p:nvSpPr>
          <p:spPr>
            <a:xfrm>
              <a:off x="5266543" y="4689273"/>
              <a:ext cx="1613805" cy="1391150"/>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400" b="0" i="0" u="none" strike="noStrike" kern="0" cap="none" spc="0" normalizeH="0" baseline="0" noProof="0">
                  <a:ln>
                    <a:noFill/>
                  </a:ln>
                  <a:solidFill>
                    <a:srgbClr val="000000"/>
                  </a:solidFill>
                  <a:effectLst/>
                  <a:uLnTx/>
                  <a:uFillTx/>
                  <a:latin typeface="Century Gothic"/>
                  <a:ea typeface="+mn-ea"/>
                  <a:cs typeface="+mn-cs"/>
                </a:rPr>
                <a:t>Workstream 3</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400" b="0" i="0" u="none" strike="noStrike" kern="0" cap="none" spc="0" normalizeH="0" baseline="0" noProof="0">
                  <a:ln>
                    <a:noFill/>
                  </a:ln>
                  <a:solidFill>
                    <a:srgbClr val="000000"/>
                  </a:solidFill>
                  <a:effectLst/>
                  <a:uLnTx/>
                  <a:uFillTx/>
                  <a:latin typeface="Century Gothic"/>
                  <a:ea typeface="+mn-ea"/>
                  <a:cs typeface="+mn-cs"/>
                </a:rPr>
                <a:t>Dementia</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400" b="0" i="0" u="none" strike="noStrike" kern="0" cap="none" spc="0" normalizeH="0" baseline="0" noProof="0">
                  <a:ln>
                    <a:noFill/>
                  </a:ln>
                  <a:solidFill>
                    <a:srgbClr val="000000"/>
                  </a:solidFill>
                  <a:effectLst/>
                  <a:uLnTx/>
                  <a:uFillTx/>
                  <a:latin typeface="Century Gothic"/>
                  <a:ea typeface="+mn-ea"/>
                  <a:cs typeface="+mn-cs"/>
                </a:rPr>
                <a:t>workforce development and training</a:t>
              </a:r>
            </a:p>
            <a:p>
              <a:pPr marL="0" marR="0" lvl="0" indent="0" algn="ctr" defTabSz="1022350" rtl="0" eaLnBrk="1" fontAlgn="auto" latinLnBrk="0" hangingPunct="1">
                <a:lnSpc>
                  <a:spcPct val="90000"/>
                </a:lnSpc>
                <a:spcBef>
                  <a:spcPct val="0"/>
                </a:spcBef>
                <a:spcAft>
                  <a:spcPct val="35000"/>
                </a:spcAft>
                <a:buClrTx/>
                <a:buSzTx/>
                <a:buFontTx/>
                <a:buNone/>
                <a:tabLst/>
                <a:defRPr/>
              </a:pPr>
              <a:endParaRPr kumimoji="0" lang="en-GB" sz="1600" b="0" i="0" u="none" strike="noStrike" kern="1200" cap="none" spc="0" normalizeH="0" baseline="0" noProof="0">
                <a:ln>
                  <a:noFill/>
                </a:ln>
                <a:solidFill>
                  <a:sysClr val="windowText" lastClr="000000"/>
                </a:solidFill>
                <a:effectLst/>
                <a:uLnTx/>
                <a:uFillTx/>
                <a:latin typeface="Century Gothic"/>
                <a:ea typeface="+mn-ea"/>
                <a:cs typeface="+mn-cs"/>
              </a:endParaRPr>
            </a:p>
          </p:txBody>
        </p:sp>
        <p:sp>
          <p:nvSpPr>
            <p:cNvPr id="37" name="Rectangle 36">
              <a:extLst>
                <a:ext uri="{FF2B5EF4-FFF2-40B4-BE49-F238E27FC236}">
                  <a16:creationId xmlns:a16="http://schemas.microsoft.com/office/drawing/2014/main" id="{77011C86-90E4-4AEB-821D-2E46D968E9B4}"/>
                </a:ext>
              </a:extLst>
            </p:cNvPr>
            <p:cNvSpPr/>
            <p:nvPr/>
          </p:nvSpPr>
          <p:spPr>
            <a:xfrm>
              <a:off x="5339820" y="1838830"/>
              <a:ext cx="1498922" cy="1169551"/>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a:ln>
                    <a:noFill/>
                  </a:ln>
                  <a:solidFill>
                    <a:srgbClr val="000000"/>
                  </a:solidFill>
                  <a:effectLst/>
                  <a:uLnTx/>
                  <a:uFillTx/>
                  <a:latin typeface="Century Gothic"/>
                  <a:ea typeface="+mn-ea"/>
                  <a:cs typeface="+mn-cs"/>
                </a:rPr>
                <a:t>Workstream 1</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a:ln>
                    <a:noFill/>
                  </a:ln>
                  <a:solidFill>
                    <a:srgbClr val="000000"/>
                  </a:solidFill>
                  <a:effectLst/>
                  <a:uLnTx/>
                  <a:uFillTx/>
                  <a:latin typeface="Century Gothic"/>
                  <a:ea typeface="+mn-ea"/>
                  <a:cs typeface="+mn-cs"/>
                </a:rPr>
                <a:t>Programme governance and system enablers</a:t>
              </a:r>
              <a:endParaRPr kumimoji="0" lang="en-GB" sz="1600" b="0" i="0" u="none" strike="noStrike" kern="1200" cap="none" spc="0" normalizeH="0" baseline="0" noProof="0">
                <a:ln>
                  <a:noFill/>
                </a:ln>
                <a:solidFill>
                  <a:sysClr val="windowText" lastClr="000000"/>
                </a:solidFill>
                <a:effectLst/>
                <a:uLnTx/>
                <a:uFillTx/>
                <a:latin typeface="Century Gothic"/>
                <a:ea typeface="+mn-ea"/>
                <a:cs typeface="+mn-cs"/>
              </a:endParaRPr>
            </a:p>
          </p:txBody>
        </p:sp>
        <p:sp>
          <p:nvSpPr>
            <p:cNvPr id="38" name="Rectangle 37">
              <a:extLst>
                <a:ext uri="{FF2B5EF4-FFF2-40B4-BE49-F238E27FC236}">
                  <a16:creationId xmlns:a16="http://schemas.microsoft.com/office/drawing/2014/main" id="{7EA29132-4081-45D5-9207-3ED1CD667A5A}"/>
                </a:ext>
              </a:extLst>
            </p:cNvPr>
            <p:cNvSpPr/>
            <p:nvPr/>
          </p:nvSpPr>
          <p:spPr>
            <a:xfrm>
              <a:off x="6909112" y="3375276"/>
              <a:ext cx="1442175" cy="954107"/>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400" b="0" i="0" u="none" strike="noStrike" kern="0" cap="none" spc="0" normalizeH="0" baseline="0" noProof="0">
                  <a:ln>
                    <a:noFill/>
                  </a:ln>
                  <a:solidFill>
                    <a:srgbClr val="000000"/>
                  </a:solidFill>
                  <a:effectLst/>
                  <a:uLnTx/>
                  <a:uFillTx/>
                  <a:latin typeface="Century Gothic"/>
                  <a:ea typeface="+mn-ea"/>
                  <a:cs typeface="+mn-cs"/>
                </a:rPr>
                <a:t>Workstream 2 Dementia       Service transformation</a:t>
              </a:r>
            </a:p>
          </p:txBody>
        </p:sp>
        <p:sp>
          <p:nvSpPr>
            <p:cNvPr id="41" name="Rectangle 40">
              <a:extLst>
                <a:ext uri="{FF2B5EF4-FFF2-40B4-BE49-F238E27FC236}">
                  <a16:creationId xmlns:a16="http://schemas.microsoft.com/office/drawing/2014/main" id="{1AAF3C21-641A-4EAB-8E2D-CAF17AB548CA}"/>
                </a:ext>
              </a:extLst>
            </p:cNvPr>
            <p:cNvSpPr/>
            <p:nvPr/>
          </p:nvSpPr>
          <p:spPr>
            <a:xfrm>
              <a:off x="3853730" y="3436578"/>
              <a:ext cx="1362013" cy="757130"/>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400" b="0" i="0" u="none" strike="noStrike" kern="0" cap="none" spc="0" normalizeH="0" baseline="0" noProof="0">
                  <a:ln>
                    <a:noFill/>
                  </a:ln>
                  <a:solidFill>
                    <a:srgbClr val="000000"/>
                  </a:solidFill>
                  <a:effectLst/>
                  <a:uLnTx/>
                  <a:uFillTx/>
                  <a:latin typeface="Century Gothic"/>
                  <a:ea typeface="+mn-ea"/>
                  <a:cs typeface="+mn-cs"/>
                </a:rPr>
                <a:t>Workstream 4</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400" b="0" i="0" u="none" strike="noStrike" kern="0" cap="none" spc="0" normalizeH="0" baseline="0" noProof="0">
                  <a:ln>
                    <a:noFill/>
                  </a:ln>
                  <a:solidFill>
                    <a:srgbClr val="000000"/>
                  </a:solidFill>
                  <a:effectLst/>
                  <a:uLnTx/>
                  <a:uFillTx/>
                  <a:latin typeface="Century Gothic"/>
                  <a:ea typeface="+mn-ea"/>
                  <a:cs typeface="+mn-cs"/>
                </a:rPr>
                <a:t>Dementia</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400" b="0" i="0" u="none" strike="noStrike" kern="0" cap="none" spc="0" normalizeH="0" baseline="0" noProof="0">
                  <a:ln>
                    <a:noFill/>
                  </a:ln>
                  <a:solidFill>
                    <a:srgbClr val="000000"/>
                  </a:solidFill>
                  <a:effectLst/>
                  <a:uLnTx/>
                  <a:uFillTx/>
                  <a:latin typeface="Century Gothic"/>
                  <a:ea typeface="+mn-ea"/>
                  <a:cs typeface="+mn-cs"/>
                </a:rPr>
                <a:t>BI and data</a:t>
              </a:r>
              <a:endParaRPr kumimoji="0" lang="en-GB" sz="1600" b="0" i="0" u="none" strike="noStrike" kern="1200" cap="none" spc="0" normalizeH="0" baseline="0" noProof="0">
                <a:ln>
                  <a:noFill/>
                </a:ln>
                <a:solidFill>
                  <a:sysClr val="windowText" lastClr="000000"/>
                </a:solidFill>
                <a:effectLst/>
                <a:uLnTx/>
                <a:uFillTx/>
                <a:latin typeface="Century Gothic"/>
                <a:ea typeface="+mn-ea"/>
                <a:cs typeface="+mn-cs"/>
              </a:endParaRPr>
            </a:p>
          </p:txBody>
        </p:sp>
      </p:grpSp>
      <p:sp>
        <p:nvSpPr>
          <p:cNvPr id="47" name="Title 1">
            <a:extLst>
              <a:ext uri="{FF2B5EF4-FFF2-40B4-BE49-F238E27FC236}">
                <a16:creationId xmlns:a16="http://schemas.microsoft.com/office/drawing/2014/main" id="{39097388-5D70-49DF-8DA6-E86CAB6B4528}"/>
              </a:ext>
            </a:extLst>
          </p:cNvPr>
          <p:cNvSpPr>
            <a:spLocks noGrp="1"/>
          </p:cNvSpPr>
          <p:nvPr>
            <p:ph type="title"/>
          </p:nvPr>
        </p:nvSpPr>
        <p:spPr>
          <a:xfrm>
            <a:off x="358774" y="415171"/>
            <a:ext cx="10530205" cy="403229"/>
          </a:xfrm>
        </p:spPr>
        <p:txBody>
          <a:bodyPr/>
          <a:lstStyle/>
          <a:p>
            <a:r>
              <a:rPr lang="en-GB"/>
              <a:t>Proposed workstreams to deliver the WWCP Dementia strategy</a:t>
            </a:r>
          </a:p>
        </p:txBody>
      </p:sp>
      <p:sp>
        <p:nvSpPr>
          <p:cNvPr id="27" name="Rectangle 26">
            <a:extLst>
              <a:ext uri="{FF2B5EF4-FFF2-40B4-BE49-F238E27FC236}">
                <a16:creationId xmlns:a16="http://schemas.microsoft.com/office/drawing/2014/main" id="{9BBAE669-D478-4349-A697-7674F0EA878D}"/>
              </a:ext>
            </a:extLst>
          </p:cNvPr>
          <p:cNvSpPr/>
          <p:nvPr/>
        </p:nvSpPr>
        <p:spPr bwMode="gray">
          <a:xfrm>
            <a:off x="931892" y="6472435"/>
            <a:ext cx="9858028" cy="244934"/>
          </a:xfrm>
          <a:prstGeom prst="rect">
            <a:avLst/>
          </a:prstGeom>
          <a:solidFill>
            <a:srgbClr val="D0CFE1"/>
          </a:solidFill>
          <a:ln w="19050">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300"/>
              </a:spcBef>
              <a:spcAft>
                <a:spcPts val="0"/>
              </a:spcAft>
              <a:buClrTx/>
              <a:buSzTx/>
              <a:buFont typeface="Courier New" pitchFamily="49" charset="0"/>
              <a:buNone/>
              <a:tabLst/>
              <a:defRPr/>
            </a:pPr>
            <a:r>
              <a:rPr kumimoji="0" lang="en-GB" sz="1400" b="1" i="0" u="none" strike="noStrike" kern="1200" cap="none" spc="0" normalizeH="0" baseline="0" noProof="0">
                <a:ln>
                  <a:noFill/>
                </a:ln>
                <a:solidFill>
                  <a:srgbClr val="000000"/>
                </a:solidFill>
                <a:effectLst/>
                <a:uLnTx/>
                <a:uFillTx/>
                <a:latin typeface="Century Gothic"/>
                <a:ea typeface="+mn-ea"/>
                <a:cs typeface="Arial" pitchFamily="34" charset="0"/>
              </a:rPr>
              <a:t>Period of </a:t>
            </a:r>
            <a:r>
              <a:rPr lang="en-GB" sz="1400" b="1">
                <a:solidFill>
                  <a:srgbClr val="000000"/>
                </a:solidFill>
                <a:latin typeface="Century Gothic"/>
                <a:cs typeface="Arial" pitchFamily="34" charset="0"/>
              </a:rPr>
              <a:t>service</a:t>
            </a:r>
            <a:r>
              <a:rPr kumimoji="0" lang="en-GB" sz="1400" b="1" i="0" u="none" strike="noStrike" kern="1200" cap="none" spc="0" normalizeH="0" baseline="0" noProof="0">
                <a:ln>
                  <a:noFill/>
                </a:ln>
                <a:solidFill>
                  <a:srgbClr val="000000"/>
                </a:solidFill>
                <a:effectLst/>
                <a:uLnTx/>
                <a:uFillTx/>
                <a:latin typeface="Century Gothic"/>
                <a:ea typeface="+mn-ea"/>
                <a:cs typeface="Arial" pitchFamily="34" charset="0"/>
              </a:rPr>
              <a:t> transformation is 5 years</a:t>
            </a:r>
          </a:p>
        </p:txBody>
      </p:sp>
    </p:spTree>
    <p:extLst>
      <p:ext uri="{BB962C8B-B14F-4D97-AF65-F5344CB8AC3E}">
        <p14:creationId xmlns:p14="http://schemas.microsoft.com/office/powerpoint/2010/main" val="3388520956"/>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14A430-753E-4CDF-AE4F-3E17C579EBF0}"/>
              </a:ext>
            </a:extLst>
          </p:cNvPr>
          <p:cNvSpPr>
            <a:spLocks noGrp="1"/>
          </p:cNvSpPr>
          <p:nvPr>
            <p:ph type="title"/>
          </p:nvPr>
        </p:nvSpPr>
        <p:spPr/>
        <p:txBody>
          <a:bodyPr/>
          <a:lstStyle/>
          <a:p>
            <a:r>
              <a:rPr lang="en-GB"/>
              <a:t>Proposed Delivery Approach: Portfolio Management</a:t>
            </a:r>
          </a:p>
        </p:txBody>
      </p:sp>
      <p:sp>
        <p:nvSpPr>
          <p:cNvPr id="5" name="Text Placeholder 4">
            <a:extLst>
              <a:ext uri="{FF2B5EF4-FFF2-40B4-BE49-F238E27FC236}">
                <a16:creationId xmlns:a16="http://schemas.microsoft.com/office/drawing/2014/main" id="{654EB15D-9EB8-4456-9265-C843B8459CFE}"/>
              </a:ext>
            </a:extLst>
          </p:cNvPr>
          <p:cNvSpPr>
            <a:spLocks noGrp="1"/>
          </p:cNvSpPr>
          <p:nvPr>
            <p:ph type="body" sz="quarter" idx="10"/>
          </p:nvPr>
        </p:nvSpPr>
        <p:spPr>
          <a:xfrm>
            <a:off x="300012" y="850626"/>
            <a:ext cx="11530627" cy="1412133"/>
          </a:xfrm>
        </p:spPr>
        <p:txBody>
          <a:bodyPr/>
          <a:lstStyle/>
          <a:p>
            <a:r>
              <a:rPr lang="en-GB" sz="1400"/>
              <a:t>The below indicative set of portfolios will provide structure to deliver the next phase of work developing the dementia strategy/programme plan.  The dementia strategy priorities are in line with the All Wales dementia care pathway standards and builds on the current good practice already in place. The dementia priorities should be led by a senior leader within the system and will be overseen by an SRO, along with the WWCP dementia steering group. However, the whole programme of work will also be overseen by the Integrated Executive Group and the Regional Partnership Board.  Resources will need to be idenfied over the life of the programme to enable continuation of service delivery while frontline staff work to design and develop the services.</a:t>
            </a:r>
          </a:p>
        </p:txBody>
      </p:sp>
      <p:graphicFrame>
        <p:nvGraphicFramePr>
          <p:cNvPr id="4" name="Table 4">
            <a:extLst>
              <a:ext uri="{FF2B5EF4-FFF2-40B4-BE49-F238E27FC236}">
                <a16:creationId xmlns:a16="http://schemas.microsoft.com/office/drawing/2014/main" id="{711B38FE-4789-4AC9-90B4-C62856C05B9B}"/>
              </a:ext>
            </a:extLst>
          </p:cNvPr>
          <p:cNvGraphicFramePr>
            <a:graphicFrameLocks noGrp="1"/>
          </p:cNvGraphicFramePr>
          <p:nvPr>
            <p:extLst>
              <p:ext uri="{D42A27DB-BD31-4B8C-83A1-F6EECF244321}">
                <p14:modId xmlns:p14="http://schemas.microsoft.com/office/powerpoint/2010/main" val="80298919"/>
              </p:ext>
            </p:extLst>
          </p:nvPr>
        </p:nvGraphicFramePr>
        <p:xfrm>
          <a:off x="6329356" y="2262760"/>
          <a:ext cx="2858391" cy="4129073"/>
        </p:xfrm>
        <a:graphic>
          <a:graphicData uri="http://schemas.openxmlformats.org/drawingml/2006/table">
            <a:tbl>
              <a:tblPr firstRow="1" bandRow="1">
                <a:effectLst>
                  <a:outerShdw blurRad="50800" dist="38100" dir="5400000" algn="t" rotWithShape="0">
                    <a:prstClr val="black">
                      <a:alpha val="40000"/>
                    </a:prstClr>
                  </a:outerShdw>
                </a:effectLst>
                <a:tableStyleId>{5C22544A-7EE6-4342-B048-85BDC9FD1C3A}</a:tableStyleId>
              </a:tblPr>
              <a:tblGrid>
                <a:gridCol w="2858391">
                  <a:extLst>
                    <a:ext uri="{9D8B030D-6E8A-4147-A177-3AD203B41FA5}">
                      <a16:colId xmlns:a16="http://schemas.microsoft.com/office/drawing/2014/main" val="4119077535"/>
                    </a:ext>
                  </a:extLst>
                </a:gridCol>
              </a:tblGrid>
              <a:tr h="592670">
                <a:tc>
                  <a:txBody>
                    <a:bodyPr/>
                    <a:lstStyle/>
                    <a:p>
                      <a:pPr algn="ctr"/>
                      <a:r>
                        <a:rPr lang="en-GB" sz="1200">
                          <a:solidFill>
                            <a:schemeClr val="bg2"/>
                          </a:solidFill>
                          <a:latin typeface="+mj-lt"/>
                        </a:rPr>
                        <a:t>Workforce development and training</a:t>
                      </a:r>
                    </a:p>
                    <a:p>
                      <a:pPr algn="ctr"/>
                      <a:endParaRPr lang="en-GB" sz="950">
                        <a:solidFill>
                          <a:schemeClr val="bg1"/>
                        </a:solidFill>
                        <a:latin typeface="+mj-lt"/>
                      </a:endParaRPr>
                    </a:p>
                  </a:txBody>
                  <a:tcPr>
                    <a:lnL w="12700" cmpd="sng">
                      <a:noFill/>
                    </a:lnL>
                    <a:lnR w="12700" cmpd="sng">
                      <a:noFill/>
                    </a:lnR>
                    <a:lnT w="12700" cmpd="sng">
                      <a:noFill/>
                    </a:lnT>
                    <a:lnB w="38100" cmpd="sng">
                      <a:noFill/>
                    </a:lnB>
                    <a:lnTlToBr w="12700" cmpd="sng">
                      <a:noFill/>
                      <a:prstDash val="solid"/>
                    </a:lnTlToBr>
                    <a:lnBlToTr w="12700" cmpd="sng">
                      <a:noFill/>
                      <a:prstDash val="solid"/>
                    </a:lnBlToTr>
                    <a:solidFill>
                      <a:srgbClr val="DF6265"/>
                    </a:solidFill>
                  </a:tcPr>
                </a:tc>
                <a:extLst>
                  <a:ext uri="{0D108BD9-81ED-4DB2-BD59-A6C34878D82A}">
                    <a16:rowId xmlns:a16="http://schemas.microsoft.com/office/drawing/2014/main" val="675964666"/>
                  </a:ext>
                </a:extLst>
              </a:tr>
              <a:tr h="750215">
                <a:tc>
                  <a:txBody>
                    <a:bodyPr/>
                    <a:lstStyle/>
                    <a:p>
                      <a:r>
                        <a:rPr kumimoji="0" lang="en-GB" sz="1100" b="0" i="0" u="none" strike="noStrike" kern="0" cap="none" spc="0" normalizeH="0" baseline="0" noProof="0">
                          <a:ln>
                            <a:noFill/>
                          </a:ln>
                          <a:solidFill>
                            <a:srgbClr val="000000"/>
                          </a:solidFill>
                          <a:effectLst/>
                          <a:uLnTx/>
                          <a:uFillTx/>
                          <a:latin typeface="Century Gothic"/>
                          <a:ea typeface="+mn-ea"/>
                          <a:cs typeface="Times New Roman" panose="02020603050405020304" pitchFamily="18" charset="0"/>
                        </a:rPr>
                        <a:t>Implement priorities stemming from the dementia strategy that relate to workforce development and training.</a:t>
                      </a:r>
                      <a:endParaRPr lang="en-GB" sz="1100">
                        <a:solidFill>
                          <a:schemeClr val="bg1"/>
                        </a:solidFill>
                        <a:latin typeface="+mj-lt"/>
                      </a:endParaRPr>
                    </a:p>
                  </a:txBody>
                  <a:tcPr>
                    <a:lnL w="12700" cmpd="sng">
                      <a:noFill/>
                    </a:lnL>
                    <a:lnR w="12700" cmpd="sng">
                      <a:noFill/>
                    </a:lnR>
                    <a:lnT w="381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78144452"/>
                  </a:ext>
                </a:extLst>
              </a:tr>
              <a:tr h="2776878">
                <a:tc>
                  <a:txBody>
                    <a:bodyPr/>
                    <a:lstStyle/>
                    <a:p>
                      <a:pPr marL="171450" indent="-171450">
                        <a:buFont typeface="Arial" panose="020B0604020202020204" pitchFamily="34" charset="0"/>
                        <a:buChar char="•"/>
                      </a:pPr>
                      <a:endParaRPr lang="en-GB" sz="1100" b="0" i="0" u="none" strike="noStrike" baseline="0">
                        <a:solidFill>
                          <a:srgbClr val="000000"/>
                        </a:solidFill>
                        <a:latin typeface="+mj-lt"/>
                      </a:endParaRPr>
                    </a:p>
                    <a:p>
                      <a:pPr marL="171450" indent="-171450">
                        <a:buFont typeface="Arial" panose="020B0604020202020204" pitchFamily="34" charset="0"/>
                        <a:buChar char="•"/>
                      </a:pPr>
                      <a:endParaRPr lang="en-GB" sz="1100" b="0" i="0" u="none" strike="noStrike" baseline="0">
                        <a:solidFill>
                          <a:srgbClr val="000000"/>
                        </a:solidFill>
                        <a:latin typeface="+mj-lt"/>
                      </a:endParaRPr>
                    </a:p>
                    <a:p>
                      <a:pPr marL="171450" indent="-171450">
                        <a:buFont typeface="Arial" panose="020B0604020202020204" pitchFamily="34" charset="0"/>
                        <a:buChar char="•"/>
                      </a:pPr>
                      <a:endParaRPr lang="en-GB" sz="1100" b="0" i="0" u="none" strike="noStrike" baseline="0">
                        <a:solidFill>
                          <a:srgbClr val="000000"/>
                        </a:solidFill>
                        <a:latin typeface="+mj-lt"/>
                      </a:endParaRPr>
                    </a:p>
                    <a:p>
                      <a:pPr marL="171450" indent="-171450">
                        <a:buFont typeface="Arial" panose="020B0604020202020204" pitchFamily="34" charset="0"/>
                        <a:buChar char="•"/>
                      </a:pPr>
                      <a:endParaRPr lang="en-GB" sz="1100" b="0" i="0" u="none" strike="noStrike" baseline="0">
                        <a:solidFill>
                          <a:srgbClr val="000000"/>
                        </a:solidFill>
                        <a:latin typeface="+mj-lt"/>
                      </a:endParaRPr>
                    </a:p>
                    <a:p>
                      <a:pPr marL="171450" indent="-171450">
                        <a:buFont typeface="Arial" panose="020B0604020202020204" pitchFamily="34" charset="0"/>
                        <a:buChar char="•"/>
                      </a:pPr>
                      <a:endParaRPr lang="en-GB" sz="1100" b="0" i="0" u="none" strike="noStrike" baseline="0">
                        <a:solidFill>
                          <a:srgbClr val="000000"/>
                        </a:solidFill>
                        <a:latin typeface="+mj-lt"/>
                      </a:endParaRPr>
                    </a:p>
                    <a:p>
                      <a:pPr marL="171450" indent="-171450">
                        <a:buFont typeface="Arial" panose="020B0604020202020204" pitchFamily="34" charset="0"/>
                        <a:buChar char="•"/>
                      </a:pPr>
                      <a:endParaRPr lang="en-GB" sz="1100" b="0" i="0" u="none" strike="noStrike" baseline="0">
                        <a:solidFill>
                          <a:srgbClr val="000000"/>
                        </a:solidFill>
                        <a:latin typeface="+mj-lt"/>
                      </a:endParaRPr>
                    </a:p>
                    <a:p>
                      <a:pPr marL="171450" indent="-171450">
                        <a:buFont typeface="Arial" panose="020B0604020202020204" pitchFamily="34" charset="0"/>
                        <a:buChar char="•"/>
                      </a:pPr>
                      <a:endParaRPr lang="en-GB" sz="1100" b="0" i="0" u="none" strike="noStrike" baseline="0">
                        <a:solidFill>
                          <a:srgbClr val="000000"/>
                        </a:solidFill>
                        <a:latin typeface="+mj-lt"/>
                      </a:endParaRPr>
                    </a:p>
                    <a:p>
                      <a:pPr marL="171450" indent="-171450">
                        <a:buFont typeface="Arial" panose="020B0604020202020204" pitchFamily="34" charset="0"/>
                        <a:buChar char="•"/>
                      </a:pPr>
                      <a:endParaRPr lang="en-GB" sz="1100" b="0" i="0" u="none" strike="noStrike" baseline="0">
                        <a:solidFill>
                          <a:srgbClr val="000000"/>
                        </a:solidFill>
                        <a:latin typeface="+mj-lt"/>
                      </a:endParaRPr>
                    </a:p>
                    <a:p>
                      <a:pPr marL="171450" indent="-171450">
                        <a:buFont typeface="Arial" panose="020B0604020202020204" pitchFamily="34" charset="0"/>
                        <a:buChar char="•"/>
                      </a:pPr>
                      <a:endParaRPr lang="en-GB" sz="1100" b="0" i="0" u="none" strike="noStrike" baseline="0">
                        <a:solidFill>
                          <a:srgbClr val="000000"/>
                        </a:solidFill>
                        <a:latin typeface="+mj-lt"/>
                      </a:endParaRPr>
                    </a:p>
                    <a:p>
                      <a:pPr marL="171450" indent="-171450">
                        <a:buFont typeface="Arial" panose="020B0604020202020204" pitchFamily="34" charset="0"/>
                        <a:buChar char="•"/>
                      </a:pPr>
                      <a:endParaRPr lang="en-GB" sz="1100" b="0" i="0" u="none" strike="noStrike" baseline="0">
                        <a:solidFill>
                          <a:srgbClr val="000000"/>
                        </a:solidFill>
                        <a:latin typeface="+mj-lt"/>
                      </a:endParaRPr>
                    </a:p>
                    <a:p>
                      <a:pPr marL="171450" indent="-171450">
                        <a:buFont typeface="Arial" panose="020B0604020202020204" pitchFamily="34" charset="0"/>
                        <a:buChar char="•"/>
                      </a:pPr>
                      <a:endParaRPr lang="en-GB" sz="1100" b="0" i="0" u="none" strike="noStrike" baseline="0">
                        <a:solidFill>
                          <a:srgbClr val="000000"/>
                        </a:solidFill>
                        <a:latin typeface="+mj-lt"/>
                      </a:endParaRPr>
                    </a:p>
                  </a:txBody>
                  <a:tcPr marL="36000">
                    <a:lnL w="12700" cmpd="sng">
                      <a:noFill/>
                    </a:lnL>
                    <a:lnR w="12700" cmpd="sng">
                      <a:noFill/>
                    </a:lnR>
                    <a:lnT w="381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3618893252"/>
                  </a:ext>
                </a:extLst>
              </a:tr>
            </a:tbl>
          </a:graphicData>
        </a:graphic>
      </p:graphicFrame>
      <p:graphicFrame>
        <p:nvGraphicFramePr>
          <p:cNvPr id="51" name="Table 4">
            <a:extLst>
              <a:ext uri="{FF2B5EF4-FFF2-40B4-BE49-F238E27FC236}">
                <a16:creationId xmlns:a16="http://schemas.microsoft.com/office/drawing/2014/main" id="{9AF21541-55CA-44F4-ABCB-8482C4A9012D}"/>
              </a:ext>
            </a:extLst>
          </p:cNvPr>
          <p:cNvGraphicFramePr>
            <a:graphicFrameLocks noGrp="1"/>
          </p:cNvGraphicFramePr>
          <p:nvPr>
            <p:extLst>
              <p:ext uri="{D42A27DB-BD31-4B8C-83A1-F6EECF244321}">
                <p14:modId xmlns:p14="http://schemas.microsoft.com/office/powerpoint/2010/main" val="1973351694"/>
              </p:ext>
            </p:extLst>
          </p:nvPr>
        </p:nvGraphicFramePr>
        <p:xfrm>
          <a:off x="3344489" y="2262760"/>
          <a:ext cx="2924155" cy="4126033"/>
        </p:xfrm>
        <a:graphic>
          <a:graphicData uri="http://schemas.openxmlformats.org/drawingml/2006/table">
            <a:tbl>
              <a:tblPr firstRow="1" bandRow="1">
                <a:effectLst>
                  <a:outerShdw blurRad="50800" dist="38100" dir="5400000" algn="t" rotWithShape="0">
                    <a:prstClr val="black">
                      <a:alpha val="40000"/>
                    </a:prstClr>
                  </a:outerShdw>
                </a:effectLst>
                <a:tableStyleId>{5C22544A-7EE6-4342-B048-85BDC9FD1C3A}</a:tableStyleId>
              </a:tblPr>
              <a:tblGrid>
                <a:gridCol w="2924155">
                  <a:extLst>
                    <a:ext uri="{9D8B030D-6E8A-4147-A177-3AD203B41FA5}">
                      <a16:colId xmlns:a16="http://schemas.microsoft.com/office/drawing/2014/main" val="4119077535"/>
                    </a:ext>
                  </a:extLst>
                </a:gridCol>
              </a:tblGrid>
              <a:tr h="137058">
                <a:tc>
                  <a:txBody>
                    <a:bodyPr/>
                    <a:lstStyle/>
                    <a:p>
                      <a:pPr algn="ctr"/>
                      <a:r>
                        <a:rPr lang="en-GB" sz="1200">
                          <a:solidFill>
                            <a:schemeClr val="bg2"/>
                          </a:solidFill>
                          <a:latin typeface="+mj-lt"/>
                        </a:rPr>
                        <a:t>Dementia service </a:t>
                      </a:r>
                    </a:p>
                    <a:p>
                      <a:pPr algn="ctr"/>
                      <a:r>
                        <a:rPr lang="en-GB" sz="1200">
                          <a:solidFill>
                            <a:schemeClr val="bg2"/>
                          </a:solidFill>
                          <a:latin typeface="+mj-lt"/>
                        </a:rPr>
                        <a:t>transformation</a:t>
                      </a:r>
                    </a:p>
                    <a:p>
                      <a:pPr algn="ctr"/>
                      <a:endParaRPr lang="en-GB" sz="950">
                        <a:solidFill>
                          <a:schemeClr val="bg2"/>
                        </a:solidFill>
                        <a:latin typeface="+mj-lt"/>
                      </a:endParaRPr>
                    </a:p>
                  </a:txBody>
                  <a:tcPr>
                    <a:lnL w="12700" cmpd="sng">
                      <a:noFill/>
                    </a:lnL>
                    <a:lnR w="12700" cmpd="sng">
                      <a:noFill/>
                    </a:lnR>
                    <a:lnT w="12700" cmpd="sng">
                      <a:noFill/>
                    </a:lnT>
                    <a:lnB w="38100" cmpd="sng">
                      <a:noFill/>
                    </a:lnB>
                    <a:lnTlToBr w="12700" cmpd="sng">
                      <a:noFill/>
                      <a:prstDash val="solid"/>
                    </a:lnTlToBr>
                    <a:lnBlToTr w="12700" cmpd="sng">
                      <a:noFill/>
                      <a:prstDash val="solid"/>
                    </a:lnBlToTr>
                    <a:solidFill>
                      <a:srgbClr val="99A0DE"/>
                    </a:solidFill>
                  </a:tcPr>
                </a:tc>
                <a:extLst>
                  <a:ext uri="{0D108BD9-81ED-4DB2-BD59-A6C34878D82A}">
                    <a16:rowId xmlns:a16="http://schemas.microsoft.com/office/drawing/2014/main" val="675964666"/>
                  </a:ext>
                </a:extLst>
              </a:tr>
              <a:tr h="750373">
                <a:tc>
                  <a:txBody>
                    <a:bodyPr/>
                    <a:lstStyle/>
                    <a:p>
                      <a:r>
                        <a:rPr kumimoji="0" lang="en-GB" sz="1100" b="0" i="0" u="none" strike="noStrike" kern="0" cap="none" spc="0" normalizeH="0" baseline="0" noProof="0">
                          <a:ln>
                            <a:noFill/>
                          </a:ln>
                          <a:solidFill>
                            <a:srgbClr val="000000"/>
                          </a:solidFill>
                          <a:effectLst/>
                          <a:uLnTx/>
                          <a:uFillTx/>
                          <a:latin typeface="Century Gothic"/>
                          <a:ea typeface="+mn-ea"/>
                          <a:cs typeface="Times New Roman" panose="02020603050405020304" pitchFamily="18" charset="0"/>
                        </a:rPr>
                        <a:t>Implement recommendations stemming from the dementia strategy that relate to service transformation.</a:t>
                      </a:r>
                    </a:p>
                  </a:txBody>
                  <a:tcPr>
                    <a:lnL w="12700" cmpd="sng">
                      <a:noFill/>
                    </a:lnL>
                    <a:lnR w="12700" cmpd="sng">
                      <a:noFill/>
                    </a:lnR>
                    <a:lnT w="381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2548747303"/>
                  </a:ext>
                </a:extLst>
              </a:tr>
              <a:tr h="1951007">
                <a:tc>
                  <a:txBody>
                    <a:bodyPr/>
                    <a:lstStyle/>
                    <a:p>
                      <a:pPr marL="171450" indent="-171450" algn="l">
                        <a:buFont typeface="Arial" panose="020B0604020202020204" pitchFamily="34" charset="0"/>
                        <a:buChar char="•"/>
                      </a:pPr>
                      <a:r>
                        <a:rPr lang="en-GB" sz="1100" b="0" i="0" u="none" strike="noStrike" baseline="0">
                          <a:solidFill>
                            <a:srgbClr val="000000"/>
                          </a:solidFill>
                          <a:latin typeface="+mj-lt"/>
                        </a:rPr>
                        <a:t>Proactively supporting people</a:t>
                      </a:r>
                    </a:p>
                    <a:p>
                      <a:pPr marL="171450" indent="-171450" algn="l">
                        <a:buFont typeface="Arial" panose="020B0604020202020204" pitchFamily="34" charset="0"/>
                        <a:buChar char="•"/>
                      </a:pPr>
                      <a:r>
                        <a:rPr lang="en-GB" sz="1100" b="0" i="0" u="none" strike="noStrike" baseline="0">
                          <a:solidFill>
                            <a:srgbClr val="000000"/>
                          </a:solidFill>
                          <a:latin typeface="+mj-lt"/>
                        </a:rPr>
                        <a:t>Support regardless of diagnosis</a:t>
                      </a:r>
                    </a:p>
                    <a:p>
                      <a:pPr marL="171450" indent="-171450" algn="l">
                        <a:buFont typeface="Arial" panose="020B0604020202020204" pitchFamily="34" charset="0"/>
                        <a:buChar char="•"/>
                      </a:pPr>
                      <a:r>
                        <a:rPr lang="en-GB" sz="1100" b="0" i="0" u="none" strike="noStrike" baseline="0">
                          <a:solidFill>
                            <a:srgbClr val="000000"/>
                          </a:solidFill>
                          <a:latin typeface="+mj-lt"/>
                        </a:rPr>
                        <a:t>Getting the diagnosis pathway and  information right first time</a:t>
                      </a:r>
                    </a:p>
                    <a:p>
                      <a:pPr marL="171450" indent="-171450" algn="l">
                        <a:buFont typeface="Arial" panose="020B0604020202020204" pitchFamily="34" charset="0"/>
                        <a:buChar char="•"/>
                      </a:pPr>
                      <a:r>
                        <a:rPr lang="en-GB" sz="1100" b="0" i="0" u="none" strike="noStrike" baseline="0">
                          <a:solidFill>
                            <a:srgbClr val="000000"/>
                          </a:solidFill>
                          <a:latin typeface="+mj-lt"/>
                        </a:rPr>
                        <a:t>Supporting those with a learning disability</a:t>
                      </a:r>
                    </a:p>
                    <a:p>
                      <a:pPr marL="171450" indent="-171450" algn="l">
                        <a:buFont typeface="Arial" panose="020B0604020202020204" pitchFamily="34" charset="0"/>
                        <a:buChar char="•"/>
                      </a:pPr>
                      <a:r>
                        <a:rPr lang="en-GB" sz="1100" b="0" i="0" u="none" strike="noStrike" baseline="0">
                          <a:solidFill>
                            <a:srgbClr val="000000"/>
                          </a:solidFill>
                          <a:latin typeface="+mj-lt"/>
                        </a:rPr>
                        <a:t>Enabling people to have health reviews and to attend appointments</a:t>
                      </a:r>
                    </a:p>
                    <a:p>
                      <a:pPr marL="171450" indent="-171450" algn="l">
                        <a:buFont typeface="Arial" panose="020B0604020202020204" pitchFamily="34" charset="0"/>
                        <a:buChar char="•"/>
                      </a:pPr>
                      <a:r>
                        <a:rPr lang="en-GB" sz="1100" b="0" i="0" u="none" strike="noStrike" baseline="0">
                          <a:solidFill>
                            <a:srgbClr val="000000"/>
                          </a:solidFill>
                          <a:latin typeface="+mj-lt"/>
                        </a:rPr>
                        <a:t>Actions in relation to implementing a system wide response</a:t>
                      </a:r>
                    </a:p>
                    <a:p>
                      <a:pPr marL="171450" indent="-171450" algn="l">
                        <a:buFont typeface="Arial" panose="020B0604020202020204" pitchFamily="34" charset="0"/>
                        <a:buChar char="•"/>
                      </a:pPr>
                      <a:r>
                        <a:rPr lang="en-GB" sz="1100" b="0" i="0" u="none" strike="noStrike" baseline="0">
                          <a:solidFill>
                            <a:srgbClr val="000000"/>
                          </a:solidFill>
                          <a:latin typeface="+mj-lt"/>
                        </a:rPr>
                        <a:t>Consistent care while in hospital</a:t>
                      </a:r>
                    </a:p>
                    <a:p>
                      <a:pPr marL="171450" indent="-171450" algn="l">
                        <a:buFont typeface="Arial" panose="020B0604020202020204" pitchFamily="34" charset="0"/>
                        <a:buChar char="•"/>
                      </a:pPr>
                      <a:r>
                        <a:rPr lang="en-GB" sz="1100" b="0" i="0" u="none" strike="noStrike" baseline="0">
                          <a:solidFill>
                            <a:srgbClr val="000000"/>
                          </a:solidFill>
                          <a:latin typeface="+mj-lt"/>
                        </a:rPr>
                        <a:t>Maximise the power of MDT working, accessing support when people need it</a:t>
                      </a:r>
                    </a:p>
                    <a:p>
                      <a:pPr marL="171450" indent="-171450" algn="l">
                        <a:buFont typeface="Arial" panose="020B0604020202020204" pitchFamily="34" charset="0"/>
                        <a:buChar char="•"/>
                      </a:pPr>
                      <a:endParaRPr lang="en-GB" sz="1100" b="0" i="0" u="none" strike="noStrike" baseline="0">
                        <a:solidFill>
                          <a:srgbClr val="000000"/>
                        </a:solidFill>
                        <a:latin typeface="+mj-lt"/>
                      </a:endParaRPr>
                    </a:p>
                    <a:p>
                      <a:pPr marL="171450" indent="-171450" algn="l">
                        <a:buFont typeface="Arial" panose="020B0604020202020204" pitchFamily="34" charset="0"/>
                        <a:buChar char="•"/>
                      </a:pPr>
                      <a:endParaRPr lang="en-GB" sz="1100" b="0" i="0" u="none" strike="noStrike" baseline="0">
                        <a:solidFill>
                          <a:srgbClr val="000000"/>
                        </a:solidFill>
                        <a:latin typeface="+mj-lt"/>
                      </a:endParaRPr>
                    </a:p>
                  </a:txBody>
                  <a:tcPr marL="36000">
                    <a:lnL w="12700" cmpd="sng">
                      <a:noFill/>
                    </a:lnL>
                    <a:lnR w="12700" cmpd="sng">
                      <a:noFill/>
                    </a:lnR>
                    <a:lnT w="381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3618893252"/>
                  </a:ext>
                </a:extLst>
              </a:tr>
            </a:tbl>
          </a:graphicData>
        </a:graphic>
      </p:graphicFrame>
      <p:graphicFrame>
        <p:nvGraphicFramePr>
          <p:cNvPr id="56" name="Table 4">
            <a:extLst>
              <a:ext uri="{FF2B5EF4-FFF2-40B4-BE49-F238E27FC236}">
                <a16:creationId xmlns:a16="http://schemas.microsoft.com/office/drawing/2014/main" id="{003757DF-4511-43CF-AD33-44514C32A803}"/>
              </a:ext>
            </a:extLst>
          </p:cNvPr>
          <p:cNvGraphicFramePr>
            <a:graphicFrameLocks noGrp="1"/>
          </p:cNvGraphicFramePr>
          <p:nvPr>
            <p:extLst>
              <p:ext uri="{D42A27DB-BD31-4B8C-83A1-F6EECF244321}">
                <p14:modId xmlns:p14="http://schemas.microsoft.com/office/powerpoint/2010/main" val="1836064268"/>
              </p:ext>
            </p:extLst>
          </p:nvPr>
        </p:nvGraphicFramePr>
        <p:xfrm>
          <a:off x="9225746" y="2262761"/>
          <a:ext cx="2858391" cy="4138950"/>
        </p:xfrm>
        <a:graphic>
          <a:graphicData uri="http://schemas.openxmlformats.org/drawingml/2006/table">
            <a:tbl>
              <a:tblPr firstRow="1" bandRow="1">
                <a:effectLst>
                  <a:outerShdw blurRad="50800" dist="38100" dir="5400000" algn="t" rotWithShape="0">
                    <a:prstClr val="black">
                      <a:alpha val="40000"/>
                    </a:prstClr>
                  </a:outerShdw>
                </a:effectLst>
                <a:tableStyleId>{5C22544A-7EE6-4342-B048-85BDC9FD1C3A}</a:tableStyleId>
              </a:tblPr>
              <a:tblGrid>
                <a:gridCol w="2858391">
                  <a:extLst>
                    <a:ext uri="{9D8B030D-6E8A-4147-A177-3AD203B41FA5}">
                      <a16:colId xmlns:a16="http://schemas.microsoft.com/office/drawing/2014/main" val="4119077535"/>
                    </a:ext>
                  </a:extLst>
                </a:gridCol>
              </a:tblGrid>
              <a:tr h="593512">
                <a:tc>
                  <a:txBody>
                    <a:bodyPr/>
                    <a:lstStyle/>
                    <a:p>
                      <a:pPr algn="ctr"/>
                      <a:r>
                        <a:rPr lang="en-GB" sz="1200">
                          <a:solidFill>
                            <a:schemeClr val="bg2"/>
                          </a:solidFill>
                          <a:latin typeface="+mj-lt"/>
                        </a:rPr>
                        <a:t>BI and data</a:t>
                      </a:r>
                    </a:p>
                    <a:p>
                      <a:pPr algn="ctr"/>
                      <a:endParaRPr lang="en-GB" sz="1200">
                        <a:solidFill>
                          <a:schemeClr val="bg2"/>
                        </a:solidFill>
                        <a:latin typeface="+mj-lt"/>
                      </a:endParaRPr>
                    </a:p>
                    <a:p>
                      <a:pPr algn="ctr"/>
                      <a:endParaRPr lang="en-GB" sz="950">
                        <a:solidFill>
                          <a:schemeClr val="bg2"/>
                        </a:solidFill>
                        <a:latin typeface="+mj-lt"/>
                      </a:endParaRPr>
                    </a:p>
                  </a:txBody>
                  <a:tcPr>
                    <a:lnL w="12700" cmpd="sng">
                      <a:noFill/>
                    </a:lnL>
                    <a:lnR w="12700" cmpd="sng">
                      <a:noFill/>
                    </a:lnR>
                    <a:lnT w="12700" cmpd="sng">
                      <a:noFill/>
                    </a:lnT>
                    <a:lnB w="38100" cmpd="sng">
                      <a:noFill/>
                    </a:lnB>
                    <a:lnTlToBr w="12700" cmpd="sng">
                      <a:noFill/>
                      <a:prstDash val="solid"/>
                    </a:lnTlToBr>
                    <a:lnBlToTr w="12700" cmpd="sng">
                      <a:noFill/>
                      <a:prstDash val="solid"/>
                    </a:lnBlToTr>
                    <a:solidFill>
                      <a:schemeClr val="bg2">
                        <a:lumMod val="75000"/>
                      </a:schemeClr>
                    </a:solidFill>
                  </a:tcPr>
                </a:tc>
                <a:extLst>
                  <a:ext uri="{0D108BD9-81ED-4DB2-BD59-A6C34878D82A}">
                    <a16:rowId xmlns:a16="http://schemas.microsoft.com/office/drawing/2014/main" val="675964666"/>
                  </a:ext>
                </a:extLst>
              </a:tr>
              <a:tr h="751281">
                <a:tc>
                  <a:txBody>
                    <a:bodyPr/>
                    <a:lstStyle/>
                    <a:p>
                      <a:r>
                        <a:rPr kumimoji="0" lang="en-GB" sz="1100" b="0" i="0" u="none" strike="noStrike" kern="0" cap="none" spc="0" normalizeH="0" baseline="0" noProof="0">
                          <a:ln>
                            <a:noFill/>
                          </a:ln>
                          <a:solidFill>
                            <a:srgbClr val="000000"/>
                          </a:solidFill>
                          <a:effectLst/>
                          <a:uLnTx/>
                          <a:uFillTx/>
                          <a:latin typeface="Century Gothic"/>
                          <a:ea typeface="+mn-ea"/>
                          <a:cs typeface="Times New Roman" panose="02020603050405020304" pitchFamily="18" charset="0"/>
                        </a:rPr>
                        <a:t>Implement priorities stemming from the dementia strategy that relate to a uniform approach to collection of business intelligence and outcomes.</a:t>
                      </a:r>
                    </a:p>
                  </a:txBody>
                  <a:tcPr>
                    <a:lnL w="12700" cmpd="sng">
                      <a:noFill/>
                    </a:lnL>
                    <a:lnR w="12700" cmpd="sng">
                      <a:noFill/>
                    </a:lnR>
                    <a:lnT w="381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1406539966"/>
                  </a:ext>
                </a:extLst>
              </a:tr>
              <a:tr h="2774970">
                <a:tc>
                  <a:txBody>
                    <a:bodyPr/>
                    <a:lstStyle/>
                    <a:p>
                      <a:pPr marL="171450" indent="-171450">
                        <a:buFont typeface="Arial" panose="020B0604020202020204" pitchFamily="34" charset="0"/>
                        <a:buChar char="•"/>
                      </a:pPr>
                      <a:r>
                        <a:rPr lang="en-GB" sz="1100">
                          <a:solidFill>
                            <a:schemeClr val="bg1"/>
                          </a:solidFill>
                          <a:latin typeface="+mj-lt"/>
                        </a:rPr>
                        <a:t>Data driving change – develop ICF dementia programme performance dashboard</a:t>
                      </a:r>
                    </a:p>
                    <a:p>
                      <a:pPr marL="171450" indent="-171450">
                        <a:buFont typeface="Arial" panose="020B0604020202020204" pitchFamily="34" charset="0"/>
                        <a:buChar char="•"/>
                      </a:pPr>
                      <a:r>
                        <a:rPr lang="en-GB" sz="1100">
                          <a:solidFill>
                            <a:schemeClr val="bg1"/>
                          </a:solidFill>
                          <a:latin typeface="+mj-lt"/>
                        </a:rPr>
                        <a:t>Develop the Dementia wellbeing connector full business case with detailed population needs, workforce and demand and capacity modelling for Dementia wellbeing connector role to provide emotional support throughout the assessment period and over the next 48 hours after receiving a diagnosis </a:t>
                      </a:r>
                    </a:p>
                    <a:p>
                      <a:pPr marL="171450" indent="-171450">
                        <a:buFont typeface="Arial" panose="020B0604020202020204" pitchFamily="34" charset="0"/>
                        <a:buChar char="•"/>
                      </a:pPr>
                      <a:r>
                        <a:rPr lang="en-GB" sz="1100">
                          <a:solidFill>
                            <a:schemeClr val="bg1"/>
                          </a:solidFill>
                          <a:latin typeface="+mj-lt"/>
                        </a:rPr>
                        <a:t>Implementation of the dementia strategy recommendations in relation to BI and data.</a:t>
                      </a:r>
                    </a:p>
                    <a:p>
                      <a:pPr marL="171450" indent="-171450">
                        <a:buFont typeface="Arial" panose="020B0604020202020204" pitchFamily="34" charset="0"/>
                        <a:buChar char="•"/>
                      </a:pPr>
                      <a:endParaRPr lang="en-GB" sz="1100">
                        <a:solidFill>
                          <a:schemeClr val="bg1"/>
                        </a:solidFill>
                        <a:latin typeface="+mj-lt"/>
                      </a:endParaRPr>
                    </a:p>
                  </a:txBody>
                  <a:tcPr>
                    <a:lnL w="12700" cmpd="sng">
                      <a:noFill/>
                    </a:lnL>
                    <a:lnR w="12700" cmpd="sng">
                      <a:noFill/>
                    </a:lnR>
                    <a:lnT w="381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3618893252"/>
                  </a:ext>
                </a:extLst>
              </a:tr>
            </a:tbl>
          </a:graphicData>
        </a:graphic>
      </p:graphicFrame>
      <p:graphicFrame>
        <p:nvGraphicFramePr>
          <p:cNvPr id="58" name="Table 4">
            <a:extLst>
              <a:ext uri="{FF2B5EF4-FFF2-40B4-BE49-F238E27FC236}">
                <a16:creationId xmlns:a16="http://schemas.microsoft.com/office/drawing/2014/main" id="{C9BE4C6A-4A9A-4CB2-A5C5-C88356CCD27D}"/>
              </a:ext>
            </a:extLst>
          </p:cNvPr>
          <p:cNvGraphicFramePr>
            <a:graphicFrameLocks noGrp="1"/>
          </p:cNvGraphicFramePr>
          <p:nvPr>
            <p:extLst>
              <p:ext uri="{D42A27DB-BD31-4B8C-83A1-F6EECF244321}">
                <p14:modId xmlns:p14="http://schemas.microsoft.com/office/powerpoint/2010/main" val="889614286"/>
              </p:ext>
            </p:extLst>
          </p:nvPr>
        </p:nvGraphicFramePr>
        <p:xfrm>
          <a:off x="258696" y="2248958"/>
          <a:ext cx="3040888" cy="4133564"/>
        </p:xfrm>
        <a:graphic>
          <a:graphicData uri="http://schemas.openxmlformats.org/drawingml/2006/table">
            <a:tbl>
              <a:tblPr firstRow="1" bandRow="1">
                <a:effectLst>
                  <a:outerShdw blurRad="50800" dist="38100" dir="5400000" algn="t" rotWithShape="0">
                    <a:prstClr val="black">
                      <a:alpha val="40000"/>
                    </a:prstClr>
                  </a:outerShdw>
                </a:effectLst>
                <a:tableStyleId>{5C22544A-7EE6-4342-B048-85BDC9FD1C3A}</a:tableStyleId>
              </a:tblPr>
              <a:tblGrid>
                <a:gridCol w="3040888">
                  <a:extLst>
                    <a:ext uri="{9D8B030D-6E8A-4147-A177-3AD203B41FA5}">
                      <a16:colId xmlns:a16="http://schemas.microsoft.com/office/drawing/2014/main" val="4119077535"/>
                    </a:ext>
                  </a:extLst>
                </a:gridCol>
              </a:tblGrid>
              <a:tr h="400245">
                <a:tc>
                  <a:txBody>
                    <a:bodyPr/>
                    <a:lstStyle/>
                    <a:p>
                      <a:pPr marL="0" marR="0" lvl="0" indent="0" algn="ctr" defTabSz="1022350" rtl="0" eaLnBrk="1" fontAlgn="auto" latinLnBrk="0" hangingPunct="1">
                        <a:lnSpc>
                          <a:spcPct val="90000"/>
                        </a:lnSpc>
                        <a:spcBef>
                          <a:spcPct val="0"/>
                        </a:spcBef>
                        <a:spcAft>
                          <a:spcPct val="35000"/>
                        </a:spcAft>
                        <a:buClrTx/>
                        <a:buSzTx/>
                        <a:buFontTx/>
                        <a:buNone/>
                        <a:tabLst/>
                        <a:defRPr/>
                      </a:pPr>
                      <a:r>
                        <a:rPr kumimoji="0" lang="en-GB" sz="1200" b="1" i="0" u="none" strike="noStrike" kern="1200" cap="none" spc="0" normalizeH="0" baseline="0" noProof="0">
                          <a:ln>
                            <a:noFill/>
                          </a:ln>
                          <a:solidFill>
                            <a:schemeClr val="bg2"/>
                          </a:solidFill>
                          <a:effectLst/>
                          <a:uLnTx/>
                          <a:uFillTx/>
                          <a:latin typeface="+mj-lt"/>
                          <a:ea typeface="+mn-ea"/>
                          <a:cs typeface="+mn-cs"/>
                        </a:rPr>
                        <a:t>Programme governance and system enablers</a:t>
                      </a:r>
                    </a:p>
                    <a:p>
                      <a:pPr marL="0" marR="0" lvl="0" indent="0" algn="ctr" defTabSz="1022350" rtl="0" eaLnBrk="1" fontAlgn="auto" latinLnBrk="0" hangingPunct="1">
                        <a:lnSpc>
                          <a:spcPct val="90000"/>
                        </a:lnSpc>
                        <a:spcBef>
                          <a:spcPct val="0"/>
                        </a:spcBef>
                        <a:spcAft>
                          <a:spcPct val="35000"/>
                        </a:spcAft>
                        <a:buClrTx/>
                        <a:buSzTx/>
                        <a:buFontTx/>
                        <a:buNone/>
                        <a:tabLst/>
                        <a:defRPr/>
                      </a:pPr>
                      <a:endParaRPr kumimoji="0" lang="en-GB" sz="950" b="1" i="0" u="none" strike="noStrike" kern="1200" cap="none" spc="0" normalizeH="0" baseline="0" noProof="0">
                        <a:ln>
                          <a:noFill/>
                        </a:ln>
                        <a:solidFill>
                          <a:schemeClr val="bg2"/>
                        </a:solidFill>
                        <a:effectLst/>
                        <a:uLnTx/>
                        <a:uFillTx/>
                        <a:latin typeface="+mj-lt"/>
                        <a:ea typeface="+mn-ea"/>
                        <a:cs typeface="+mn-cs"/>
                      </a:endParaRPr>
                    </a:p>
                  </a:txBody>
                  <a:tcPr>
                    <a:lnL w="12700" cmpd="sng">
                      <a:noFill/>
                    </a:lnL>
                    <a:lnR w="12700" cmpd="sng">
                      <a:noFill/>
                    </a:lnR>
                    <a:lnT w="12700" cmpd="sng">
                      <a:noFill/>
                    </a:lnT>
                    <a:lnB w="38100" cmpd="sng">
                      <a:noFill/>
                    </a:lnB>
                    <a:lnTlToBr w="12700" cmpd="sng">
                      <a:noFill/>
                      <a:prstDash val="solid"/>
                    </a:lnTlToBr>
                    <a:lnBlToTr w="12700" cmpd="sng">
                      <a:noFill/>
                      <a:prstDash val="solid"/>
                    </a:lnBlToTr>
                    <a:solidFill>
                      <a:srgbClr val="8CA979"/>
                    </a:solidFill>
                  </a:tcPr>
                </a:tc>
                <a:extLst>
                  <a:ext uri="{0D108BD9-81ED-4DB2-BD59-A6C34878D82A}">
                    <a16:rowId xmlns:a16="http://schemas.microsoft.com/office/drawing/2014/main" val="675964666"/>
                  </a:ext>
                </a:extLst>
              </a:tr>
              <a:tr h="74495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100" b="0" i="0" u="none" strike="noStrike" kern="0" cap="none" spc="0" normalizeH="0" baseline="0" noProof="0">
                          <a:ln>
                            <a:noFill/>
                          </a:ln>
                          <a:solidFill>
                            <a:srgbClr val="000000"/>
                          </a:solidFill>
                          <a:effectLst/>
                          <a:uLnTx/>
                          <a:uFillTx/>
                          <a:latin typeface="+mj-lt"/>
                          <a:ea typeface="+mn-ea"/>
                          <a:cs typeface="Times New Roman" panose="02020603050405020304" pitchFamily="18" charset="0"/>
                        </a:rPr>
                        <a:t>Implementation of the regional dementia strategy fully singed up to by the WWCP.  Robust achievable implementation plans.</a:t>
                      </a:r>
                    </a:p>
                  </a:txBody>
                  <a:tcPr>
                    <a:lnL w="12700" cmpd="sng">
                      <a:noFill/>
                    </a:lnL>
                    <a:lnR w="12700" cmpd="sng">
                      <a:noFill/>
                    </a:lnR>
                    <a:lnT w="381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995623594"/>
                  </a:ext>
                </a:extLst>
              </a:tr>
              <a:tr h="2096238">
                <a:tc>
                  <a:txBody>
                    <a:bodyPr/>
                    <a:lstStyle/>
                    <a:p>
                      <a:pPr marL="171450" indent="-171450">
                        <a:buFont typeface="Arial" panose="020B0604020202020204" pitchFamily="34" charset="0"/>
                        <a:buChar char="•"/>
                      </a:pPr>
                      <a:r>
                        <a:rPr kumimoji="0" lang="en-GB" sz="1100" b="0" i="0" u="none" strike="noStrike" kern="0" cap="none" spc="0" normalizeH="0" baseline="0" noProof="0">
                          <a:ln>
                            <a:noFill/>
                          </a:ln>
                          <a:solidFill>
                            <a:srgbClr val="000000"/>
                          </a:solidFill>
                          <a:effectLst/>
                          <a:uLnTx/>
                          <a:uFillTx/>
                          <a:latin typeface="Century Gothic"/>
                          <a:ea typeface="+mn-ea"/>
                          <a:cs typeface="Times New Roman" panose="02020603050405020304" pitchFamily="18" charset="0"/>
                        </a:rPr>
                        <a:t>Recruit regional programme manager</a:t>
                      </a:r>
                    </a:p>
                    <a:p>
                      <a:pPr marL="171450" indent="-171450">
                        <a:buFont typeface="Arial" panose="020B0604020202020204" pitchFamily="34" charset="0"/>
                        <a:buChar char="•"/>
                      </a:pPr>
                      <a:r>
                        <a:rPr kumimoji="0" lang="en-GB" sz="1100" b="0" i="0" u="none" strike="noStrike" kern="0" cap="none" spc="0" normalizeH="0" baseline="0" noProof="0">
                          <a:ln>
                            <a:noFill/>
                          </a:ln>
                          <a:solidFill>
                            <a:srgbClr val="000000"/>
                          </a:solidFill>
                          <a:effectLst/>
                          <a:uLnTx/>
                          <a:uFillTx/>
                          <a:latin typeface="Century Gothic"/>
                          <a:ea typeface="+mn-ea"/>
                          <a:cs typeface="Times New Roman" panose="02020603050405020304" pitchFamily="18" charset="0"/>
                        </a:rPr>
                        <a:t>Regional programme plan developed to deliver the strategy recommendations.</a:t>
                      </a:r>
                    </a:p>
                    <a:p>
                      <a:pPr marL="171450" indent="-171450">
                        <a:buFont typeface="Arial" panose="020B0604020202020204" pitchFamily="34" charset="0"/>
                        <a:buChar char="•"/>
                      </a:pPr>
                      <a:r>
                        <a:rPr kumimoji="0" lang="en-GB" sz="1100" b="0" i="0" u="none" strike="noStrike" kern="0" cap="none" spc="0" normalizeH="0" baseline="0" noProof="0">
                          <a:ln>
                            <a:noFill/>
                          </a:ln>
                          <a:solidFill>
                            <a:srgbClr val="000000"/>
                          </a:solidFill>
                          <a:effectLst/>
                          <a:uLnTx/>
                          <a:uFillTx/>
                          <a:latin typeface="Century Gothic"/>
                          <a:ea typeface="+mn-ea"/>
                          <a:cs typeface="Times New Roman" panose="02020603050405020304" pitchFamily="18" charset="0"/>
                        </a:rPr>
                        <a:t>WWCP programme governance structure</a:t>
                      </a:r>
                    </a:p>
                    <a:p>
                      <a:pPr marL="171450" indent="-171450">
                        <a:buFont typeface="Arial" panose="020B0604020202020204" pitchFamily="34" charset="0"/>
                        <a:buChar char="•"/>
                      </a:pPr>
                      <a:r>
                        <a:rPr kumimoji="0" lang="en-GB" sz="1100" b="0" i="0" u="none" strike="noStrike" kern="0" cap="none" spc="0" normalizeH="0" baseline="0" noProof="0">
                          <a:ln>
                            <a:noFill/>
                          </a:ln>
                          <a:solidFill>
                            <a:srgbClr val="000000"/>
                          </a:solidFill>
                          <a:effectLst/>
                          <a:uLnTx/>
                          <a:uFillTx/>
                          <a:latin typeface="Century Gothic"/>
                          <a:ea typeface="+mn-ea"/>
                          <a:cs typeface="Times New Roman" panose="02020603050405020304" pitchFamily="18" charset="0"/>
                        </a:rPr>
                        <a:t>Oversight of 2021/22 projects and allocation for 2022 onwards</a:t>
                      </a:r>
                    </a:p>
                    <a:p>
                      <a:pPr marL="171450" indent="-171450">
                        <a:buFont typeface="Arial" panose="020B0604020202020204" pitchFamily="34" charset="0"/>
                        <a:buChar char="•"/>
                      </a:pPr>
                      <a:r>
                        <a:rPr kumimoji="0" lang="en-GB" sz="1100" b="0" i="0" u="none" strike="noStrike" kern="0" cap="none" spc="0" normalizeH="0" baseline="0" noProof="0">
                          <a:ln>
                            <a:noFill/>
                          </a:ln>
                          <a:solidFill>
                            <a:srgbClr val="000000"/>
                          </a:solidFill>
                          <a:effectLst/>
                          <a:uLnTx/>
                          <a:uFillTx/>
                          <a:latin typeface="Century Gothic"/>
                          <a:ea typeface="+mn-ea"/>
                          <a:cs typeface="Times New Roman" panose="02020603050405020304" pitchFamily="18" charset="0"/>
                        </a:rPr>
                        <a:t>Enable data intelligence to support decision making and planning</a:t>
                      </a:r>
                    </a:p>
                    <a:p>
                      <a:pPr marL="171450" indent="-171450">
                        <a:buFont typeface="Arial" panose="020B0604020202020204" pitchFamily="34" charset="0"/>
                        <a:buChar char="•"/>
                      </a:pPr>
                      <a:r>
                        <a:rPr kumimoji="0" lang="en-GB" sz="1100" b="0" i="0" u="none" strike="noStrike" kern="0" cap="none" spc="0" normalizeH="0" baseline="0" noProof="0">
                          <a:ln>
                            <a:noFill/>
                          </a:ln>
                          <a:solidFill>
                            <a:srgbClr val="000000"/>
                          </a:solidFill>
                          <a:effectLst/>
                          <a:uLnTx/>
                          <a:uFillTx/>
                          <a:latin typeface="Century Gothic"/>
                          <a:ea typeface="+mn-ea"/>
                          <a:cs typeface="Times New Roman" panose="02020603050405020304" pitchFamily="18" charset="0"/>
                        </a:rPr>
                        <a:t>Set up and implement the enabling structures stemming from the recommendations within the strategy </a:t>
                      </a:r>
                    </a:p>
                    <a:p>
                      <a:pPr marL="171450" indent="-171450">
                        <a:buFont typeface="Arial" panose="020B0604020202020204" pitchFamily="34" charset="0"/>
                        <a:buChar char="•"/>
                      </a:pPr>
                      <a:r>
                        <a:rPr kumimoji="0" lang="en-GB" sz="1100" b="0" i="0" u="none" strike="noStrike" kern="0" cap="none" spc="0" normalizeH="0" baseline="0" noProof="0">
                          <a:ln>
                            <a:noFill/>
                          </a:ln>
                          <a:solidFill>
                            <a:srgbClr val="000000"/>
                          </a:solidFill>
                          <a:effectLst/>
                          <a:uLnTx/>
                          <a:uFillTx/>
                          <a:latin typeface="Century Gothic"/>
                          <a:ea typeface="+mn-ea"/>
                          <a:cs typeface="Times New Roman" panose="02020603050405020304" pitchFamily="18" charset="0"/>
                        </a:rPr>
                        <a:t>Communication plan running alongside the strategy, raising awareness, promoting service developments locally </a:t>
                      </a:r>
                    </a:p>
                  </a:txBody>
                  <a:tcPr marL="36000">
                    <a:lnL w="12700" cmpd="sng">
                      <a:noFill/>
                    </a:lnL>
                    <a:lnR w="12700" cmpd="sng">
                      <a:noFill/>
                    </a:lnR>
                    <a:lnT w="381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3618893252"/>
                  </a:ext>
                </a:extLst>
              </a:tr>
            </a:tbl>
          </a:graphicData>
        </a:graphic>
      </p:graphicFrame>
      <p:sp>
        <p:nvSpPr>
          <p:cNvPr id="3" name="TextBox 2">
            <a:extLst>
              <a:ext uri="{FF2B5EF4-FFF2-40B4-BE49-F238E27FC236}">
                <a16:creationId xmlns:a16="http://schemas.microsoft.com/office/drawing/2014/main" id="{A9ACE3B8-E484-4755-A38F-FEB71EFAF470}"/>
              </a:ext>
            </a:extLst>
          </p:cNvPr>
          <p:cNvSpPr txBox="1"/>
          <p:nvPr/>
        </p:nvSpPr>
        <p:spPr bwMode="gray">
          <a:xfrm rot="16200000">
            <a:off x="-343572" y="3012827"/>
            <a:ext cx="904487" cy="184666"/>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300"/>
              </a:spcBef>
              <a:spcAft>
                <a:spcPts val="0"/>
              </a:spcAft>
              <a:buClrTx/>
              <a:buSzTx/>
              <a:buFontTx/>
              <a:buNone/>
              <a:tabLst/>
              <a:defRPr/>
            </a:pPr>
            <a:r>
              <a:rPr kumimoji="0" lang="en-GB" sz="1200" b="1" i="0" u="none" strike="noStrike" kern="1200" cap="none" spc="0" normalizeH="0" baseline="0" noProof="0">
                <a:ln>
                  <a:noFill/>
                </a:ln>
                <a:solidFill>
                  <a:srgbClr val="000000"/>
                </a:solidFill>
                <a:effectLst/>
                <a:uLnTx/>
                <a:uFillTx/>
                <a:latin typeface="Century Gothic"/>
                <a:ea typeface="+mn-ea"/>
                <a:cs typeface="Arial" pitchFamily="34" charset="0"/>
              </a:rPr>
              <a:t>Aim</a:t>
            </a:r>
          </a:p>
        </p:txBody>
      </p:sp>
      <p:sp>
        <p:nvSpPr>
          <p:cNvPr id="10" name="TextBox 9">
            <a:extLst>
              <a:ext uri="{FF2B5EF4-FFF2-40B4-BE49-F238E27FC236}">
                <a16:creationId xmlns:a16="http://schemas.microsoft.com/office/drawing/2014/main" id="{7CE8E32C-4914-42DF-824E-15A3DFB7AE3B}"/>
              </a:ext>
            </a:extLst>
          </p:cNvPr>
          <p:cNvSpPr txBox="1"/>
          <p:nvPr/>
        </p:nvSpPr>
        <p:spPr bwMode="gray">
          <a:xfrm rot="16200000">
            <a:off x="-505959" y="4592721"/>
            <a:ext cx="1225622" cy="184666"/>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300"/>
              </a:spcBef>
              <a:spcAft>
                <a:spcPts val="0"/>
              </a:spcAft>
              <a:buClrTx/>
              <a:buSzTx/>
              <a:buFontTx/>
              <a:buNone/>
              <a:tabLst/>
              <a:defRPr/>
            </a:pPr>
            <a:r>
              <a:rPr kumimoji="0" lang="en-GB" sz="1200" b="1" i="0" u="none" strike="noStrike" kern="1200" cap="none" spc="0" normalizeH="0" baseline="0" noProof="0">
                <a:ln>
                  <a:noFill/>
                </a:ln>
                <a:solidFill>
                  <a:srgbClr val="000000"/>
                </a:solidFill>
                <a:effectLst/>
                <a:uLnTx/>
                <a:uFillTx/>
                <a:latin typeface="Century Gothic"/>
                <a:ea typeface="+mn-ea"/>
                <a:cs typeface="Arial" pitchFamily="34" charset="0"/>
              </a:rPr>
              <a:t>Priority Areas</a:t>
            </a:r>
          </a:p>
        </p:txBody>
      </p:sp>
      <p:sp>
        <p:nvSpPr>
          <p:cNvPr id="13" name="Title 1">
            <a:extLst>
              <a:ext uri="{FF2B5EF4-FFF2-40B4-BE49-F238E27FC236}">
                <a16:creationId xmlns:a16="http://schemas.microsoft.com/office/drawing/2014/main" id="{0AD14B01-A01F-4338-A1A2-99A943946F7F}"/>
              </a:ext>
            </a:extLst>
          </p:cNvPr>
          <p:cNvSpPr txBox="1">
            <a:spLocks/>
          </p:cNvSpPr>
          <p:nvPr/>
        </p:nvSpPr>
        <p:spPr>
          <a:xfrm>
            <a:off x="7018193" y="-797845"/>
            <a:ext cx="2676656" cy="1851862"/>
          </a:xfrm>
          <a:prstGeom prst="rect">
            <a:avLst/>
          </a:prstGeom>
        </p:spPr>
        <p:txBody>
          <a:bodyPr vert="horz" lIns="0" tIns="0" rIns="0" bIns="0" rtlCol="0" anchor="b">
            <a:noAutofit/>
          </a:bodyPr>
          <a:lstStyle>
            <a:lvl1pPr algn="l" defTabSz="914400" rtl="0" eaLnBrk="1" latinLnBrk="0" hangingPunct="1">
              <a:lnSpc>
                <a:spcPct val="90000"/>
              </a:lnSpc>
              <a:spcBef>
                <a:spcPct val="0"/>
              </a:spcBef>
              <a:buNone/>
              <a:defRPr sz="3000" kern="1200" cap="none" baseline="0">
                <a:solidFill>
                  <a:srgbClr val="000000"/>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2200" b="0" i="0" u="none" strike="noStrike" kern="1200" cap="none" spc="0" normalizeH="0" baseline="0" noProof="0">
                <a:ln>
                  <a:noFill/>
                </a:ln>
                <a:solidFill>
                  <a:srgbClr val="000000"/>
                </a:solidFill>
                <a:effectLst/>
                <a:uLnTx/>
                <a:uFillTx/>
                <a:latin typeface="Century Gothic"/>
                <a:ea typeface="+mj-ea"/>
                <a:cs typeface="+mj-cs"/>
              </a:rPr>
              <a:t>. </a:t>
            </a:r>
            <a:endParaRPr kumimoji="0" lang="en-US" sz="2200" b="0" i="0" u="none" strike="noStrike" kern="1200" cap="none" spc="0" normalizeH="0" baseline="0" noProof="0">
              <a:ln>
                <a:noFill/>
              </a:ln>
              <a:solidFill>
                <a:srgbClr val="000000"/>
              </a:solidFill>
              <a:effectLst/>
              <a:uLnTx/>
              <a:uFillTx/>
              <a:latin typeface="Century Gothic"/>
              <a:ea typeface="+mj-ea"/>
              <a:cs typeface="+mj-cs"/>
            </a:endParaRPr>
          </a:p>
        </p:txBody>
      </p:sp>
      <p:sp>
        <p:nvSpPr>
          <p:cNvPr id="11" name="Arrow: Right 10">
            <a:extLst>
              <a:ext uri="{FF2B5EF4-FFF2-40B4-BE49-F238E27FC236}">
                <a16:creationId xmlns:a16="http://schemas.microsoft.com/office/drawing/2014/main" id="{39AA9BE5-45B3-4640-A613-455824DF0DB0}"/>
              </a:ext>
            </a:extLst>
          </p:cNvPr>
          <p:cNvSpPr/>
          <p:nvPr/>
        </p:nvSpPr>
        <p:spPr bwMode="gray">
          <a:xfrm>
            <a:off x="1031968" y="6915678"/>
            <a:ext cx="10189029" cy="456084"/>
          </a:xfrm>
          <a:prstGeom prst="rightArrow">
            <a:avLst/>
          </a:prstGeom>
          <a:solidFill>
            <a:srgbClr val="92D050"/>
          </a:solidFill>
          <a:ln w="19050">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300"/>
              </a:spcBef>
              <a:spcAft>
                <a:spcPts val="0"/>
              </a:spcAft>
              <a:buClrTx/>
              <a:buSzTx/>
              <a:buFontTx/>
              <a:buNone/>
              <a:tabLst/>
              <a:defRPr/>
            </a:pPr>
            <a:r>
              <a:rPr kumimoji="0" lang="en-GB" sz="1200" b="1" i="0" u="none" strike="noStrike" kern="1200" cap="none" spc="0" normalizeH="0" baseline="0" noProof="0">
                <a:ln>
                  <a:noFill/>
                </a:ln>
                <a:solidFill>
                  <a:srgbClr val="000000"/>
                </a:solidFill>
                <a:effectLst/>
                <a:uLnTx/>
                <a:uFillTx/>
                <a:latin typeface="Century Gothic"/>
                <a:ea typeface="+mn-ea"/>
                <a:cs typeface="Arial" pitchFamily="34" charset="0"/>
              </a:rPr>
              <a:t>Co-production, building on and sharing best practice</a:t>
            </a:r>
          </a:p>
        </p:txBody>
      </p:sp>
      <p:sp>
        <p:nvSpPr>
          <p:cNvPr id="15" name="TextBox 14">
            <a:extLst>
              <a:ext uri="{FF2B5EF4-FFF2-40B4-BE49-F238E27FC236}">
                <a16:creationId xmlns:a16="http://schemas.microsoft.com/office/drawing/2014/main" id="{F5C7B6FF-3B57-4C72-ACDB-2ABA921D2368}"/>
              </a:ext>
            </a:extLst>
          </p:cNvPr>
          <p:cNvSpPr txBox="1"/>
          <p:nvPr/>
        </p:nvSpPr>
        <p:spPr bwMode="gray">
          <a:xfrm>
            <a:off x="6291958" y="3643566"/>
            <a:ext cx="2984867" cy="2970044"/>
          </a:xfrm>
          <a:prstGeom prst="rect">
            <a:avLst/>
          </a:prstGeom>
          <a:noFill/>
        </p:spPr>
        <p:txBody>
          <a:bodyPr wrap="square">
            <a:spAutoFit/>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100" b="0" i="0" u="none" strike="noStrike" kern="1200" cap="none" spc="0" normalizeH="0" baseline="0" noProof="0">
                <a:ln>
                  <a:noFill/>
                </a:ln>
                <a:solidFill>
                  <a:srgbClr val="000000"/>
                </a:solidFill>
                <a:effectLst/>
                <a:uLnTx/>
                <a:uFillTx/>
                <a:latin typeface="Century Gothic"/>
                <a:ea typeface="+mn-ea"/>
                <a:cs typeface="+mn-cs"/>
              </a:rPr>
              <a:t>Implementation of the Good Work framework – Training for ALL and recommendations in the strategy relating to training e.g.</a:t>
            </a:r>
            <a:r>
              <a:rPr lang="en-GB" sz="1100">
                <a:solidFill>
                  <a:srgbClr val="000000"/>
                </a:solidFill>
                <a:latin typeface="Century Gothic"/>
              </a:rPr>
              <a:t>  </a:t>
            </a:r>
            <a:r>
              <a:rPr kumimoji="0" lang="en-GB" sz="1100" b="0" i="0" u="none" strike="noStrike" kern="1200" cap="none" spc="0" normalizeH="0" baseline="0" noProof="0">
                <a:ln>
                  <a:noFill/>
                </a:ln>
                <a:solidFill>
                  <a:srgbClr val="000000"/>
                </a:solidFill>
                <a:effectLst/>
                <a:uLnTx/>
                <a:uFillTx/>
                <a:latin typeface="Century Gothic"/>
                <a:ea typeface="+mn-ea"/>
                <a:cs typeface="+mn-cs"/>
              </a:rPr>
              <a:t>Refresh the West Wales learning needs analysis training framework, work with partners to implement it. Ensuring that all training provided is evidenced based</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100" b="0" i="0" u="none" strike="noStrike" kern="1200" cap="none" spc="0" normalizeH="0" baseline="0" noProof="0">
                <a:ln>
                  <a:noFill/>
                </a:ln>
                <a:solidFill>
                  <a:srgbClr val="000000"/>
                </a:solidFill>
                <a:effectLst/>
                <a:uLnTx/>
                <a:uFillTx/>
                <a:latin typeface="Century Gothic"/>
                <a:ea typeface="+mn-ea"/>
                <a:cs typeface="+mn-cs"/>
              </a:rPr>
              <a:t>Development of a workforce plan to support service transformation delivery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100" b="0" i="0" u="none" strike="noStrike" kern="1200" cap="none" spc="0" normalizeH="0" baseline="0" noProof="0">
                <a:ln>
                  <a:noFill/>
                </a:ln>
                <a:solidFill>
                  <a:srgbClr val="000000"/>
                </a:solidFill>
                <a:effectLst/>
                <a:uLnTx/>
                <a:uFillTx/>
                <a:latin typeface="Century Gothic"/>
                <a:ea typeface="+mn-ea"/>
                <a:cs typeface="+mn-cs"/>
              </a:rPr>
              <a:t>Support the development of the dementia recognition tool</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100" b="0" i="0" u="none" strike="noStrike" kern="1200" cap="none" spc="0" normalizeH="0" baseline="0" noProof="0">
                <a:ln>
                  <a:noFill/>
                </a:ln>
                <a:solidFill>
                  <a:srgbClr val="000000"/>
                </a:solidFill>
                <a:effectLst/>
                <a:uLnTx/>
                <a:uFillTx/>
                <a:latin typeface="Century Gothic"/>
                <a:ea typeface="+mn-ea"/>
                <a:cs typeface="+mn-cs"/>
              </a:rPr>
              <a:t>Take forward the development and role out of the Dementia wellbeing connector role</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GB" sz="1100" b="0" i="0" u="none" strike="noStrike" kern="1200" cap="none" spc="0" normalizeH="0" baseline="0" noProof="0">
              <a:ln>
                <a:noFill/>
              </a:ln>
              <a:solidFill>
                <a:srgbClr val="000000"/>
              </a:solidFill>
              <a:effectLst/>
              <a:uLnTx/>
              <a:uFillTx/>
              <a:latin typeface="Century Gothic"/>
              <a:ea typeface="+mn-ea"/>
              <a:cs typeface="+mn-cs"/>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kumimoji="0" lang="en-GB" sz="1100" b="0" i="0" u="none" strike="noStrike" kern="1200" cap="none" spc="0" normalizeH="0" baseline="0" noProof="0">
              <a:ln>
                <a:noFill/>
              </a:ln>
              <a:solidFill>
                <a:srgbClr val="000000"/>
              </a:solidFill>
              <a:effectLst/>
              <a:uLnTx/>
              <a:uFillTx/>
              <a:latin typeface="Century Gothic"/>
              <a:ea typeface="+mn-ea"/>
              <a:cs typeface="+mn-cs"/>
            </a:endParaRPr>
          </a:p>
        </p:txBody>
      </p:sp>
      <p:sp>
        <p:nvSpPr>
          <p:cNvPr id="14" name="Arrow: Right 13">
            <a:extLst>
              <a:ext uri="{FF2B5EF4-FFF2-40B4-BE49-F238E27FC236}">
                <a16:creationId xmlns:a16="http://schemas.microsoft.com/office/drawing/2014/main" id="{BCBEA802-DA78-4B43-A5B7-07B380342656}"/>
              </a:ext>
            </a:extLst>
          </p:cNvPr>
          <p:cNvSpPr/>
          <p:nvPr/>
        </p:nvSpPr>
        <p:spPr bwMode="gray">
          <a:xfrm>
            <a:off x="258696" y="6316251"/>
            <a:ext cx="11825441" cy="530802"/>
          </a:xfrm>
          <a:prstGeom prst="rightArrow">
            <a:avLst/>
          </a:prstGeom>
          <a:solidFill>
            <a:srgbClr val="FFFF00"/>
          </a:solidFill>
          <a:ln w="19050">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300"/>
              </a:spcBef>
              <a:spcAft>
                <a:spcPts val="0"/>
              </a:spcAft>
              <a:buClrTx/>
              <a:buSzTx/>
              <a:buFontTx/>
              <a:buNone/>
              <a:tabLst/>
              <a:defRPr/>
            </a:pPr>
            <a:r>
              <a:rPr kumimoji="0" lang="en-GB" sz="1000" b="1" i="0" u="none" strike="noStrike" kern="1200" cap="none" spc="0" normalizeH="0" baseline="0" noProof="0">
                <a:ln>
                  <a:noFill/>
                </a:ln>
                <a:solidFill>
                  <a:srgbClr val="000000"/>
                </a:solidFill>
                <a:effectLst/>
                <a:uLnTx/>
                <a:uFillTx/>
                <a:latin typeface="Century Gothic"/>
                <a:ea typeface="+mn-ea"/>
                <a:cs typeface="Arial" pitchFamily="34" charset="0"/>
              </a:rPr>
              <a:t>Patient and Carer co-production - improving patient experience through easy access and standardisation of information, services and user/family voice in service change</a:t>
            </a:r>
          </a:p>
        </p:txBody>
      </p:sp>
    </p:spTree>
    <p:extLst>
      <p:ext uri="{BB962C8B-B14F-4D97-AF65-F5344CB8AC3E}">
        <p14:creationId xmlns:p14="http://schemas.microsoft.com/office/powerpoint/2010/main" val="731290437"/>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48" name="Group 247">
            <a:extLst>
              <a:ext uri="{FF2B5EF4-FFF2-40B4-BE49-F238E27FC236}">
                <a16:creationId xmlns:a16="http://schemas.microsoft.com/office/drawing/2014/main" id="{0136BFFB-5845-476C-9F1C-AAE8A1FC3E02}"/>
              </a:ext>
            </a:extLst>
          </p:cNvPr>
          <p:cNvGrpSpPr/>
          <p:nvPr/>
        </p:nvGrpSpPr>
        <p:grpSpPr>
          <a:xfrm>
            <a:off x="1452395" y="1262947"/>
            <a:ext cx="8963360" cy="4672795"/>
            <a:chOff x="1614320" y="1005772"/>
            <a:chExt cx="8963360" cy="4672795"/>
          </a:xfrm>
          <a:effectLst>
            <a:outerShdw blurRad="50800" dist="38100" dir="5400000" algn="t" rotWithShape="0">
              <a:prstClr val="black">
                <a:alpha val="40000"/>
              </a:prstClr>
            </a:outerShdw>
          </a:effectLst>
        </p:grpSpPr>
        <p:cxnSp>
          <p:nvCxnSpPr>
            <p:cNvPr id="87" name="Straight Arrow Connector 86">
              <a:extLst>
                <a:ext uri="{FF2B5EF4-FFF2-40B4-BE49-F238E27FC236}">
                  <a16:creationId xmlns:a16="http://schemas.microsoft.com/office/drawing/2014/main" id="{FC967128-E39A-458C-B6FA-4D5991A789F1}"/>
                </a:ext>
              </a:extLst>
            </p:cNvPr>
            <p:cNvCxnSpPr>
              <a:cxnSpLocks/>
            </p:cNvCxnSpPr>
            <p:nvPr/>
          </p:nvCxnSpPr>
          <p:spPr>
            <a:xfrm flipH="1" flipV="1">
              <a:off x="6415831" y="2781678"/>
              <a:ext cx="13920" cy="1050228"/>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98" name="Straight Arrow Connector 97">
              <a:extLst>
                <a:ext uri="{FF2B5EF4-FFF2-40B4-BE49-F238E27FC236}">
                  <a16:creationId xmlns:a16="http://schemas.microsoft.com/office/drawing/2014/main" id="{99955C0E-D9AD-4CBD-9E83-A31BBE522C87}"/>
                </a:ext>
              </a:extLst>
            </p:cNvPr>
            <p:cNvCxnSpPr>
              <a:cxnSpLocks/>
            </p:cNvCxnSpPr>
            <p:nvPr/>
          </p:nvCxnSpPr>
          <p:spPr>
            <a:xfrm>
              <a:off x="6439276" y="3082416"/>
              <a:ext cx="0" cy="979989"/>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nvGrpSpPr>
            <p:cNvPr id="7" name="Group 6">
              <a:extLst>
                <a:ext uri="{FF2B5EF4-FFF2-40B4-BE49-F238E27FC236}">
                  <a16:creationId xmlns:a16="http://schemas.microsoft.com/office/drawing/2014/main" id="{06573E22-F733-4049-9F16-D632CFB59106}"/>
                </a:ext>
              </a:extLst>
            </p:cNvPr>
            <p:cNvGrpSpPr/>
            <p:nvPr/>
          </p:nvGrpSpPr>
          <p:grpSpPr>
            <a:xfrm>
              <a:off x="1943697" y="1005772"/>
              <a:ext cx="6385809" cy="3745284"/>
              <a:chOff x="2083937" y="892763"/>
              <a:chExt cx="6244327" cy="3662298"/>
            </a:xfrm>
          </p:grpSpPr>
          <p:sp>
            <p:nvSpPr>
              <p:cNvPr id="8" name="Rectangle 7">
                <a:extLst>
                  <a:ext uri="{FF2B5EF4-FFF2-40B4-BE49-F238E27FC236}">
                    <a16:creationId xmlns:a16="http://schemas.microsoft.com/office/drawing/2014/main" id="{106429DC-6AA0-4A49-86A6-D89282695E28}"/>
                  </a:ext>
                </a:extLst>
              </p:cNvPr>
              <p:cNvSpPr/>
              <p:nvPr/>
            </p:nvSpPr>
            <p:spPr>
              <a:xfrm>
                <a:off x="5298457" y="892763"/>
                <a:ext cx="2323624" cy="467674"/>
              </a:xfrm>
              <a:prstGeom prst="rect">
                <a:avLst/>
              </a:prstGeom>
              <a:solidFill>
                <a:schemeClr val="accent3"/>
              </a:solidFill>
              <a:ln>
                <a:noFill/>
              </a:ln>
            </p:spPr>
            <p:style>
              <a:lnRef idx="2">
                <a:scrgbClr r="0" g="0" b="0"/>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10160" tIns="10160" rIns="10160" bIns="10160" numCol="1" spcCol="1270" anchor="ctr" anchorCtr="0">
                <a:noAutofit/>
              </a:bodyPr>
              <a:lstStyle/>
              <a:p>
                <a:pPr marL="0" marR="0" lvl="0" indent="0" algn="ctr" defTabSz="711182" rtl="0" eaLnBrk="1" fontAlgn="auto" latinLnBrk="0" hangingPunct="1">
                  <a:lnSpc>
                    <a:spcPct val="90000"/>
                  </a:lnSpc>
                  <a:spcBef>
                    <a:spcPct val="0"/>
                  </a:spcBef>
                  <a:spcAft>
                    <a:spcPct val="35000"/>
                  </a:spcAft>
                  <a:buClrTx/>
                  <a:buSzTx/>
                  <a:buFontTx/>
                  <a:buNone/>
                  <a:tabLst/>
                  <a:defRPr/>
                </a:pPr>
                <a:r>
                  <a:rPr kumimoji="0" lang="en-US" sz="1050" b="0" i="0" u="none" strike="noStrike" kern="1200" cap="none" spc="0" normalizeH="0" baseline="0" noProof="0">
                    <a:ln>
                      <a:noFill/>
                    </a:ln>
                    <a:solidFill>
                      <a:srgbClr val="FFFFFF"/>
                    </a:solidFill>
                    <a:effectLst/>
                    <a:uLnTx/>
                    <a:uFillTx/>
                    <a:latin typeface="Century Gothic"/>
                    <a:ea typeface="+mn-ea"/>
                    <a:cs typeface="+mn-cs"/>
                  </a:rPr>
                  <a:t>Welsh Government</a:t>
                </a:r>
              </a:p>
            </p:txBody>
          </p:sp>
          <p:sp>
            <p:nvSpPr>
              <p:cNvPr id="12" name="Rectangle 11">
                <a:extLst>
                  <a:ext uri="{FF2B5EF4-FFF2-40B4-BE49-F238E27FC236}">
                    <a16:creationId xmlns:a16="http://schemas.microsoft.com/office/drawing/2014/main" id="{88687BFF-B946-4976-87B9-76A5009B88AA}"/>
                  </a:ext>
                </a:extLst>
              </p:cNvPr>
              <p:cNvSpPr/>
              <p:nvPr/>
            </p:nvSpPr>
            <p:spPr>
              <a:xfrm>
                <a:off x="2083937" y="2221469"/>
                <a:ext cx="1842620" cy="385524"/>
              </a:xfrm>
              <a:prstGeom prst="rect">
                <a:avLst/>
              </a:prstGeom>
              <a:solidFill>
                <a:schemeClr val="accent6"/>
              </a:solidFill>
              <a:ln>
                <a:noFill/>
              </a:ln>
            </p:spPr>
            <p:style>
              <a:lnRef idx="2">
                <a:scrgbClr r="0" g="0" b="0"/>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10160" tIns="10160" rIns="10160" bIns="10160" numCol="1" spcCol="1270" anchor="ctr" anchorCtr="0">
                <a:noAutofit/>
              </a:bodyPr>
              <a:lstStyle/>
              <a:p>
                <a:pPr marL="0" marR="0" lvl="0" indent="0" algn="ctr" defTabSz="711182" rtl="0" eaLnBrk="1" fontAlgn="auto" latinLnBrk="0" hangingPunct="1">
                  <a:lnSpc>
                    <a:spcPct val="90000"/>
                  </a:lnSpc>
                  <a:spcBef>
                    <a:spcPct val="0"/>
                  </a:spcBef>
                  <a:spcAft>
                    <a:spcPct val="35000"/>
                  </a:spcAft>
                  <a:buClrTx/>
                  <a:buSzTx/>
                  <a:buFontTx/>
                  <a:buNone/>
                  <a:tabLst/>
                  <a:defRPr/>
                </a:pPr>
                <a:r>
                  <a:rPr kumimoji="0" lang="en-US" sz="1050" b="0" i="0" u="none" strike="noStrike" kern="1200" cap="none" spc="0" normalizeH="0" baseline="0" noProof="0">
                    <a:ln>
                      <a:noFill/>
                    </a:ln>
                    <a:solidFill>
                      <a:srgbClr val="FFFFFF"/>
                    </a:solidFill>
                    <a:effectLst/>
                    <a:uLnTx/>
                    <a:uFillTx/>
                    <a:latin typeface="Century Gothic"/>
                    <a:ea typeface="+mn-ea"/>
                    <a:cs typeface="+mn-cs"/>
                  </a:rPr>
                  <a:t>Regional ICF Forum</a:t>
                </a:r>
              </a:p>
            </p:txBody>
          </p:sp>
          <p:sp>
            <p:nvSpPr>
              <p:cNvPr id="13" name="Rectangle 12">
                <a:extLst>
                  <a:ext uri="{FF2B5EF4-FFF2-40B4-BE49-F238E27FC236}">
                    <a16:creationId xmlns:a16="http://schemas.microsoft.com/office/drawing/2014/main" id="{95204EE6-87EA-4299-9B0B-5DA20D6BF0BF}"/>
                  </a:ext>
                </a:extLst>
              </p:cNvPr>
              <p:cNvSpPr/>
              <p:nvPr/>
            </p:nvSpPr>
            <p:spPr>
              <a:xfrm>
                <a:off x="4724701" y="2923394"/>
                <a:ext cx="3603563" cy="765060"/>
              </a:xfrm>
              <a:prstGeom prst="rect">
                <a:avLst/>
              </a:prstGeom>
              <a:solidFill>
                <a:schemeClr val="tx1">
                  <a:lumMod val="40000"/>
                  <a:lumOff val="60000"/>
                </a:schemeClr>
              </a:solidFill>
              <a:ln>
                <a:noFill/>
              </a:ln>
            </p:spPr>
            <p:style>
              <a:lnRef idx="2">
                <a:scrgbClr r="0" g="0" b="0"/>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10160" tIns="10160" rIns="10160" bIns="10160" numCol="1" spcCol="1270" anchor="ctr" anchorCtr="0">
                <a:noAutofit/>
              </a:bodyPr>
              <a:lstStyle/>
              <a:p>
                <a:pPr marL="0" marR="0" lvl="0" indent="0" algn="ctr" defTabSz="711182" rtl="0" eaLnBrk="1" fontAlgn="auto" latinLnBrk="0" hangingPunct="1">
                  <a:lnSpc>
                    <a:spcPct val="90000"/>
                  </a:lnSpc>
                  <a:spcBef>
                    <a:spcPct val="0"/>
                  </a:spcBef>
                  <a:spcAft>
                    <a:spcPct val="35000"/>
                  </a:spcAft>
                  <a:buClrTx/>
                  <a:buSzTx/>
                  <a:buFontTx/>
                  <a:buNone/>
                  <a:tabLst/>
                  <a:defRPr/>
                </a:pPr>
                <a:r>
                  <a:rPr kumimoji="0" lang="en-US" sz="1050" b="0" i="0" u="none" strike="noStrike" kern="1200" cap="none" spc="0" normalizeH="0" baseline="0" noProof="0">
                    <a:ln>
                      <a:noFill/>
                    </a:ln>
                    <a:solidFill>
                      <a:srgbClr val="000000"/>
                    </a:solidFill>
                    <a:effectLst/>
                    <a:uLnTx/>
                    <a:uFillTx/>
                    <a:latin typeface="Century Gothic"/>
                    <a:ea typeface="+mn-ea"/>
                    <a:cs typeface="+mn-cs"/>
                  </a:rPr>
                  <a:t>Dementia Steering Group</a:t>
                </a:r>
              </a:p>
              <a:p>
                <a:pPr marL="0" marR="0" lvl="0" indent="0" algn="ctr" defTabSz="711182" rtl="0" eaLnBrk="1" fontAlgn="auto" latinLnBrk="0" hangingPunct="1">
                  <a:lnSpc>
                    <a:spcPct val="90000"/>
                  </a:lnSpc>
                  <a:spcBef>
                    <a:spcPct val="0"/>
                  </a:spcBef>
                  <a:spcAft>
                    <a:spcPct val="35000"/>
                  </a:spcAft>
                  <a:buClrTx/>
                  <a:buSzTx/>
                  <a:buFontTx/>
                  <a:buNone/>
                  <a:tabLst/>
                  <a:defRPr/>
                </a:pPr>
                <a:r>
                  <a:rPr kumimoji="0" lang="en-US" sz="1050" b="0" i="0" u="none" strike="noStrike" kern="1200" cap="none" spc="0" normalizeH="0" baseline="0" noProof="0">
                    <a:ln>
                      <a:noFill/>
                    </a:ln>
                    <a:solidFill>
                      <a:srgbClr val="000000"/>
                    </a:solidFill>
                    <a:effectLst/>
                    <a:uLnTx/>
                    <a:uFillTx/>
                    <a:latin typeface="Century Gothic"/>
                    <a:ea typeface="+mn-ea"/>
                    <a:cs typeface="+mn-cs"/>
                  </a:rPr>
                  <a:t>Overseeing the development of the ICF Dementia Investment Plan/Regional Programme plan and progress reporting against it and wider implementation of the National dementia Action plan</a:t>
                </a:r>
              </a:p>
            </p:txBody>
          </p:sp>
          <p:sp>
            <p:nvSpPr>
              <p:cNvPr id="18" name="Rectangle 17">
                <a:extLst>
                  <a:ext uri="{FF2B5EF4-FFF2-40B4-BE49-F238E27FC236}">
                    <a16:creationId xmlns:a16="http://schemas.microsoft.com/office/drawing/2014/main" id="{4E51FB03-6786-43EB-9176-2897D8859B2A}"/>
                  </a:ext>
                </a:extLst>
              </p:cNvPr>
              <p:cNvSpPr/>
              <p:nvPr/>
            </p:nvSpPr>
            <p:spPr>
              <a:xfrm>
                <a:off x="5541387" y="1643637"/>
                <a:ext cx="1842619" cy="262585"/>
              </a:xfrm>
              <a:prstGeom prst="rect">
                <a:avLst/>
              </a:prstGeom>
              <a:solidFill>
                <a:schemeClr val="accent2"/>
              </a:solidFill>
              <a:ln>
                <a:noFill/>
              </a:ln>
            </p:spPr>
            <p:style>
              <a:lnRef idx="2">
                <a:scrgbClr r="0" g="0" b="0"/>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60960" tIns="60960" rIns="60960" bIns="60960" numCol="1" spcCol="1270" anchor="ctr" anchorCtr="0">
                <a:spAutoFit/>
              </a:bodyPr>
              <a:lstStyle/>
              <a:p>
                <a:pPr marL="0" marR="0" lvl="0" indent="0" algn="ctr" defTabSz="711182" rtl="0" eaLnBrk="1" fontAlgn="auto" latinLnBrk="0" hangingPunct="1">
                  <a:lnSpc>
                    <a:spcPct val="90000"/>
                  </a:lnSpc>
                  <a:spcBef>
                    <a:spcPct val="0"/>
                  </a:spcBef>
                  <a:spcAft>
                    <a:spcPct val="35000"/>
                  </a:spcAft>
                  <a:buClrTx/>
                  <a:buSzTx/>
                  <a:buFontTx/>
                  <a:buNone/>
                  <a:tabLst/>
                  <a:defRPr/>
                </a:pPr>
                <a:r>
                  <a:rPr kumimoji="0" lang="en-US" sz="1050" b="0" i="0" u="none" strike="noStrike" kern="1200" cap="none" spc="0" normalizeH="0" baseline="0" noProof="0">
                    <a:ln>
                      <a:noFill/>
                    </a:ln>
                    <a:solidFill>
                      <a:srgbClr val="FFFFFF"/>
                    </a:solidFill>
                    <a:effectLst/>
                    <a:uLnTx/>
                    <a:uFillTx/>
                    <a:latin typeface="Century Gothic"/>
                    <a:ea typeface="+mn-ea"/>
                    <a:cs typeface="+mn-cs"/>
                  </a:rPr>
                  <a:t>Regional Partnership Board</a:t>
                </a:r>
              </a:p>
            </p:txBody>
          </p:sp>
          <p:sp>
            <p:nvSpPr>
              <p:cNvPr id="19" name="Rectangle 18">
                <a:extLst>
                  <a:ext uri="{FF2B5EF4-FFF2-40B4-BE49-F238E27FC236}">
                    <a16:creationId xmlns:a16="http://schemas.microsoft.com/office/drawing/2014/main" id="{836C4613-216A-48AF-9710-BFE5C1D40FBF}"/>
                  </a:ext>
                </a:extLst>
              </p:cNvPr>
              <p:cNvSpPr/>
              <p:nvPr/>
            </p:nvSpPr>
            <p:spPr>
              <a:xfrm>
                <a:off x="5585528" y="2222821"/>
                <a:ext cx="1842619" cy="404787"/>
              </a:xfrm>
              <a:prstGeom prst="rect">
                <a:avLst/>
              </a:prstGeom>
              <a:solidFill>
                <a:srgbClr val="0070C0"/>
              </a:solidFill>
              <a:ln>
                <a:noFill/>
              </a:ln>
            </p:spPr>
            <p:style>
              <a:lnRef idx="2">
                <a:scrgbClr r="0" g="0" b="0"/>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60960" tIns="60960" rIns="60960" bIns="60960" numCol="1" spcCol="1270" anchor="ctr" anchorCtr="0">
                <a:spAutoFit/>
              </a:bodyPr>
              <a:lstStyle/>
              <a:p>
                <a:pPr marL="0" marR="0" lvl="0" indent="0" algn="ctr" defTabSz="711182" rtl="0" eaLnBrk="1" fontAlgn="auto" latinLnBrk="0" hangingPunct="1">
                  <a:lnSpc>
                    <a:spcPct val="90000"/>
                  </a:lnSpc>
                  <a:spcBef>
                    <a:spcPct val="0"/>
                  </a:spcBef>
                  <a:spcAft>
                    <a:spcPct val="35000"/>
                  </a:spcAft>
                  <a:buClrTx/>
                  <a:buSzTx/>
                  <a:buFontTx/>
                  <a:buNone/>
                  <a:tabLst/>
                  <a:defRPr/>
                </a:pPr>
                <a:r>
                  <a:rPr kumimoji="0" lang="en-US" sz="1050" b="0" i="0" u="none" strike="noStrike" kern="1200" cap="none" spc="0" normalizeH="0" baseline="0" noProof="0">
                    <a:ln>
                      <a:noFill/>
                    </a:ln>
                    <a:solidFill>
                      <a:srgbClr val="FFFFFF"/>
                    </a:solidFill>
                    <a:effectLst/>
                    <a:uLnTx/>
                    <a:uFillTx/>
                    <a:latin typeface="Century Gothic"/>
                    <a:ea typeface="+mn-ea"/>
                    <a:cs typeface="+mn-cs"/>
                  </a:rPr>
                  <a:t>Integrated Executive Group</a:t>
                </a:r>
              </a:p>
            </p:txBody>
          </p:sp>
          <p:cxnSp>
            <p:nvCxnSpPr>
              <p:cNvPr id="29" name="Straight Arrow Connector 28">
                <a:extLst>
                  <a:ext uri="{FF2B5EF4-FFF2-40B4-BE49-F238E27FC236}">
                    <a16:creationId xmlns:a16="http://schemas.microsoft.com/office/drawing/2014/main" id="{9A9A0C57-75C8-4AB2-80A0-CAE060E31696}"/>
                  </a:ext>
                </a:extLst>
              </p:cNvPr>
              <p:cNvCxnSpPr>
                <a:cxnSpLocks/>
                <a:stCxn id="13" idx="1"/>
                <a:endCxn id="12" idx="2"/>
              </p:cNvCxnSpPr>
              <p:nvPr/>
            </p:nvCxnSpPr>
            <p:spPr>
              <a:xfrm flipH="1" flipV="1">
                <a:off x="3005247" y="2606993"/>
                <a:ext cx="1719454" cy="698931"/>
              </a:xfrm>
              <a:prstGeom prst="straightConnector1">
                <a:avLst/>
              </a:prstGeom>
              <a:ln w="28575">
                <a:solidFill>
                  <a:srgbClr val="0077B7"/>
                </a:solidFill>
                <a:prstDash val="dash"/>
                <a:tailEnd type="arrow" w="lg" len="lg"/>
              </a:ln>
            </p:spPr>
            <p:style>
              <a:lnRef idx="1">
                <a:schemeClr val="accent1"/>
              </a:lnRef>
              <a:fillRef idx="0">
                <a:schemeClr val="accent1"/>
              </a:fillRef>
              <a:effectRef idx="0">
                <a:schemeClr val="accent1"/>
              </a:effectRef>
              <a:fontRef idx="minor">
                <a:schemeClr val="tx1"/>
              </a:fontRef>
            </p:style>
          </p:cxnSp>
          <p:sp>
            <p:nvSpPr>
              <p:cNvPr id="39" name="Rectangle 38">
                <a:extLst>
                  <a:ext uri="{FF2B5EF4-FFF2-40B4-BE49-F238E27FC236}">
                    <a16:creationId xmlns:a16="http://schemas.microsoft.com/office/drawing/2014/main" id="{79EFDA5D-0678-4E7E-A209-611728B0E8B0}"/>
                  </a:ext>
                </a:extLst>
              </p:cNvPr>
              <p:cNvSpPr/>
              <p:nvPr/>
            </p:nvSpPr>
            <p:spPr>
              <a:xfrm>
                <a:off x="5609260" y="3810569"/>
                <a:ext cx="1834445" cy="744492"/>
              </a:xfrm>
              <a:prstGeom prst="rect">
                <a:avLst/>
              </a:prstGeom>
              <a:solidFill>
                <a:schemeClr val="tx1">
                  <a:lumMod val="20000"/>
                  <a:lumOff val="80000"/>
                </a:schemeClr>
              </a:solidFill>
              <a:ln>
                <a:noFill/>
              </a:ln>
            </p:spPr>
            <p:style>
              <a:lnRef idx="2">
                <a:scrgbClr r="0" g="0" b="0"/>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60960" tIns="60960" rIns="60960" bIns="60960" numCol="1" spcCol="1270" anchor="ctr" anchorCtr="0">
                <a:spAutoFit/>
              </a:bodyPr>
              <a:lstStyle/>
              <a:p>
                <a:pPr marL="0" marR="0" lvl="0" indent="0" algn="ctr" defTabSz="711182" rtl="0" eaLnBrk="1" fontAlgn="auto" latinLnBrk="0" hangingPunct="1">
                  <a:lnSpc>
                    <a:spcPct val="90000"/>
                  </a:lnSpc>
                  <a:spcBef>
                    <a:spcPct val="0"/>
                  </a:spcBef>
                  <a:spcAft>
                    <a:spcPct val="35000"/>
                  </a:spcAft>
                  <a:buClrTx/>
                  <a:buSzTx/>
                  <a:buFontTx/>
                  <a:buNone/>
                  <a:tabLst/>
                  <a:defRPr/>
                </a:pPr>
                <a:r>
                  <a:rPr kumimoji="0" lang="en-US" sz="1050" b="1" i="0" u="none" strike="noStrike" kern="1200" cap="none" spc="0" normalizeH="0" baseline="0" noProof="0" dirty="0">
                    <a:ln>
                      <a:noFill/>
                    </a:ln>
                    <a:solidFill>
                      <a:srgbClr val="000000"/>
                    </a:solidFill>
                    <a:effectLst/>
                    <a:uLnTx/>
                    <a:uFillTx/>
                    <a:latin typeface="Century Gothic"/>
                    <a:ea typeface="+mn-ea"/>
                    <a:cs typeface="+mn-cs"/>
                  </a:rPr>
                  <a:t>Regional Health and Social Care Integration Fund Dementia Investment Plan</a:t>
                </a:r>
              </a:p>
              <a:p>
                <a:pPr marL="0" marR="0" lvl="0" indent="0" algn="ctr" defTabSz="711182" rtl="0" eaLnBrk="1" fontAlgn="auto" latinLnBrk="0" hangingPunct="1">
                  <a:lnSpc>
                    <a:spcPct val="90000"/>
                  </a:lnSpc>
                  <a:spcBef>
                    <a:spcPct val="0"/>
                  </a:spcBef>
                  <a:spcAft>
                    <a:spcPct val="35000"/>
                  </a:spcAft>
                  <a:buClrTx/>
                  <a:buSzTx/>
                  <a:buFontTx/>
                  <a:buNone/>
                  <a:tabLst/>
                  <a:defRPr/>
                </a:pPr>
                <a:r>
                  <a:rPr kumimoji="0" lang="en-US" sz="1050" b="1" i="0" u="none" strike="noStrike" kern="1200" cap="none" spc="0" normalizeH="0" baseline="0" noProof="0" dirty="0">
                    <a:ln>
                      <a:noFill/>
                    </a:ln>
                    <a:solidFill>
                      <a:srgbClr val="000000"/>
                    </a:solidFill>
                    <a:effectLst/>
                    <a:uLnTx/>
                    <a:uFillTx/>
                    <a:latin typeface="Century Gothic"/>
                    <a:ea typeface="+mn-ea"/>
                    <a:cs typeface="+mn-cs"/>
                  </a:rPr>
                  <a:t>Programme</a:t>
                </a:r>
              </a:p>
            </p:txBody>
          </p:sp>
        </p:grpSp>
        <p:sp>
          <p:nvSpPr>
            <p:cNvPr id="65" name="TextBox 64">
              <a:extLst>
                <a:ext uri="{FF2B5EF4-FFF2-40B4-BE49-F238E27FC236}">
                  <a16:creationId xmlns:a16="http://schemas.microsoft.com/office/drawing/2014/main" id="{D5C958F6-CB49-4F0E-B7F6-02565441EEDE}"/>
                </a:ext>
              </a:extLst>
            </p:cNvPr>
            <p:cNvSpPr txBox="1"/>
            <p:nvPr/>
          </p:nvSpPr>
          <p:spPr bwMode="gray">
            <a:xfrm>
              <a:off x="3859595" y="2573126"/>
              <a:ext cx="1613318" cy="461665"/>
            </a:xfrm>
            <a:prstGeom prst="rect">
              <a:avLst/>
            </a:prstGeom>
            <a:solidFill>
              <a:schemeClr val="bg2"/>
            </a:solidFill>
            <a:ln>
              <a:solidFill>
                <a:schemeClr val="tx1"/>
              </a:solidFill>
              <a:prstDash val="dash"/>
            </a:ln>
          </p:spPr>
          <p:txBody>
            <a:bodyPr wrap="square" lIns="0" tIns="0" rIns="0" bIns="0" rtlCol="0">
              <a:spAutoFit/>
            </a:bodyPr>
            <a:lstStyle/>
            <a:p>
              <a:pPr marL="0" marR="0" lvl="0" indent="0" algn="ctr" defTabSz="914400" rtl="0" eaLnBrk="1" fontAlgn="auto" latinLnBrk="0" hangingPunct="1">
                <a:lnSpc>
                  <a:spcPct val="100000"/>
                </a:lnSpc>
                <a:spcBef>
                  <a:spcPts val="300"/>
                </a:spcBef>
                <a:spcAft>
                  <a:spcPts val="0"/>
                </a:spcAft>
                <a:buClrTx/>
                <a:buSzTx/>
                <a:buFontTx/>
                <a:buNone/>
                <a:tabLst/>
                <a:defRPr/>
              </a:pPr>
              <a:r>
                <a:rPr kumimoji="0" lang="en-GB" sz="1000" b="0" i="0" u="none" strike="noStrike" kern="1200" cap="none" spc="0" normalizeH="0" baseline="0" noProof="0">
                  <a:ln>
                    <a:noFill/>
                  </a:ln>
                  <a:solidFill>
                    <a:srgbClr val="000000"/>
                  </a:solidFill>
                  <a:effectLst/>
                  <a:uLnTx/>
                  <a:uFillTx/>
                  <a:latin typeface="Century Gothic"/>
                  <a:ea typeface="+mn-ea"/>
                  <a:cs typeface="Arial" pitchFamily="34" charset="0"/>
                </a:rPr>
                <a:t>Spend and delivery of ICF Dementia Investment Plan reporting</a:t>
              </a:r>
            </a:p>
          </p:txBody>
        </p:sp>
        <p:cxnSp>
          <p:nvCxnSpPr>
            <p:cNvPr id="86" name="Straight Arrow Connector 85">
              <a:extLst>
                <a:ext uri="{FF2B5EF4-FFF2-40B4-BE49-F238E27FC236}">
                  <a16:creationId xmlns:a16="http://schemas.microsoft.com/office/drawing/2014/main" id="{8E7A2988-D479-4EC3-9158-F7D611AE2E0D}"/>
                </a:ext>
              </a:extLst>
            </p:cNvPr>
            <p:cNvCxnSpPr>
              <a:cxnSpLocks/>
            </p:cNvCxnSpPr>
            <p:nvPr/>
          </p:nvCxnSpPr>
          <p:spPr>
            <a:xfrm flipV="1">
              <a:off x="6391837" y="2051428"/>
              <a:ext cx="0" cy="327802"/>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96" name="Straight Arrow Connector 95">
              <a:extLst>
                <a:ext uri="{FF2B5EF4-FFF2-40B4-BE49-F238E27FC236}">
                  <a16:creationId xmlns:a16="http://schemas.microsoft.com/office/drawing/2014/main" id="{D1B112C3-869B-4EB0-9C86-38831E5E60F5}"/>
                </a:ext>
              </a:extLst>
            </p:cNvPr>
            <p:cNvCxnSpPr>
              <a:cxnSpLocks/>
            </p:cNvCxnSpPr>
            <p:nvPr/>
          </p:nvCxnSpPr>
          <p:spPr>
            <a:xfrm flipV="1">
              <a:off x="6391837" y="1491401"/>
              <a:ext cx="0" cy="244873"/>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29" name="Rectangle 128">
              <a:extLst>
                <a:ext uri="{FF2B5EF4-FFF2-40B4-BE49-F238E27FC236}">
                  <a16:creationId xmlns:a16="http://schemas.microsoft.com/office/drawing/2014/main" id="{AA90F2E1-5212-443C-A41F-275330DCBC3A}"/>
                </a:ext>
              </a:extLst>
            </p:cNvPr>
            <p:cNvSpPr/>
            <p:nvPr/>
          </p:nvSpPr>
          <p:spPr>
            <a:xfrm>
              <a:off x="8701671" y="5267493"/>
              <a:ext cx="1876009" cy="408189"/>
            </a:xfrm>
            <a:prstGeom prst="rect">
              <a:avLst/>
            </a:prstGeom>
            <a:solidFill>
              <a:srgbClr val="B9B9B9"/>
            </a:solidFill>
            <a:ln>
              <a:noFill/>
            </a:ln>
          </p:spPr>
          <p:style>
            <a:lnRef idx="2">
              <a:scrgbClr r="0" g="0" b="0"/>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60960" tIns="60960" rIns="60960" bIns="60960" numCol="1" spcCol="1270" anchor="ctr" anchorCtr="0">
              <a:spAutoFit/>
            </a:bodyPr>
            <a:lstStyle/>
            <a:p>
              <a:pPr marL="0" marR="0" lvl="0" indent="0" algn="ctr" defTabSz="711182" rtl="0" eaLnBrk="1" fontAlgn="auto" latinLnBrk="0" hangingPunct="1">
                <a:lnSpc>
                  <a:spcPct val="90000"/>
                </a:lnSpc>
                <a:spcBef>
                  <a:spcPct val="0"/>
                </a:spcBef>
                <a:spcAft>
                  <a:spcPct val="35000"/>
                </a:spcAft>
                <a:buClrTx/>
                <a:buSzTx/>
                <a:buFontTx/>
                <a:buNone/>
                <a:tabLst/>
                <a:defRPr/>
              </a:pPr>
              <a:r>
                <a:rPr kumimoji="0" lang="en-US" sz="1050" b="1" i="0" u="none" strike="noStrike" kern="1200" cap="none" spc="0" normalizeH="0" baseline="0" noProof="0">
                  <a:ln>
                    <a:noFill/>
                  </a:ln>
                  <a:solidFill>
                    <a:srgbClr val="FFFFFF"/>
                  </a:solidFill>
                  <a:effectLst/>
                  <a:uLnTx/>
                  <a:uFillTx/>
                  <a:latin typeface="Century Gothic"/>
                  <a:ea typeface="+mn-ea"/>
                  <a:cs typeface="+mn-cs"/>
                </a:rPr>
                <a:t>BI and data</a:t>
              </a:r>
            </a:p>
            <a:p>
              <a:pPr marL="0" marR="0" lvl="0" indent="0" algn="ctr" defTabSz="711182" rtl="0" eaLnBrk="1" fontAlgn="auto" latinLnBrk="0" hangingPunct="1">
                <a:lnSpc>
                  <a:spcPct val="90000"/>
                </a:lnSpc>
                <a:spcBef>
                  <a:spcPct val="0"/>
                </a:spcBef>
                <a:spcAft>
                  <a:spcPct val="35000"/>
                </a:spcAft>
                <a:buClrTx/>
                <a:buSzTx/>
                <a:buFontTx/>
                <a:buNone/>
                <a:tabLst/>
                <a:defRPr/>
              </a:pPr>
              <a:endParaRPr lang="en-US" sz="600" b="1">
                <a:solidFill>
                  <a:srgbClr val="FFFFFF"/>
                </a:solidFill>
                <a:latin typeface="Century Gothic"/>
              </a:endParaRPr>
            </a:p>
          </p:txBody>
        </p:sp>
        <p:sp>
          <p:nvSpPr>
            <p:cNvPr id="130" name="Rectangle 129">
              <a:extLst>
                <a:ext uri="{FF2B5EF4-FFF2-40B4-BE49-F238E27FC236}">
                  <a16:creationId xmlns:a16="http://schemas.microsoft.com/office/drawing/2014/main" id="{BCE45FAB-5A98-44D8-90B6-424EB169288A}"/>
                </a:ext>
              </a:extLst>
            </p:cNvPr>
            <p:cNvSpPr/>
            <p:nvPr/>
          </p:nvSpPr>
          <p:spPr>
            <a:xfrm>
              <a:off x="6332266" y="5264608"/>
              <a:ext cx="1876009" cy="413959"/>
            </a:xfrm>
            <a:prstGeom prst="rect">
              <a:avLst/>
            </a:prstGeom>
            <a:solidFill>
              <a:srgbClr val="DF6265"/>
            </a:solidFill>
            <a:ln>
              <a:noFill/>
            </a:ln>
          </p:spPr>
          <p:style>
            <a:lnRef idx="2">
              <a:scrgbClr r="0" g="0" b="0"/>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60960" tIns="60960" rIns="60960" bIns="60960" numCol="1" spcCol="1270" anchor="ctr" anchorCtr="0">
              <a:spAutoFit/>
            </a:bodyPr>
            <a:lstStyle/>
            <a:p>
              <a:pPr marL="0" marR="0" lvl="0" indent="0" algn="ctr" defTabSz="711182" rtl="0" eaLnBrk="1" fontAlgn="auto" latinLnBrk="0" hangingPunct="1">
                <a:lnSpc>
                  <a:spcPct val="90000"/>
                </a:lnSpc>
                <a:spcBef>
                  <a:spcPct val="0"/>
                </a:spcBef>
                <a:spcAft>
                  <a:spcPct val="35000"/>
                </a:spcAft>
                <a:buClrTx/>
                <a:buSzTx/>
                <a:buFontTx/>
                <a:buNone/>
                <a:tabLst/>
                <a:defRPr/>
              </a:pPr>
              <a:r>
                <a:rPr kumimoji="0" lang="en-US" sz="1050" b="1" i="0" u="none" strike="noStrike" kern="1200" cap="none" spc="0" normalizeH="0" baseline="0" noProof="0">
                  <a:ln>
                    <a:noFill/>
                  </a:ln>
                  <a:solidFill>
                    <a:srgbClr val="FFFFFF"/>
                  </a:solidFill>
                  <a:effectLst/>
                  <a:uLnTx/>
                  <a:uFillTx/>
                  <a:latin typeface="Century Gothic"/>
                  <a:ea typeface="+mn-ea"/>
                  <a:cs typeface="+mn-cs"/>
                </a:rPr>
                <a:t>Workforce development and training</a:t>
              </a:r>
            </a:p>
          </p:txBody>
        </p:sp>
        <p:sp>
          <p:nvSpPr>
            <p:cNvPr id="131" name="Rectangle 130">
              <a:extLst>
                <a:ext uri="{FF2B5EF4-FFF2-40B4-BE49-F238E27FC236}">
                  <a16:creationId xmlns:a16="http://schemas.microsoft.com/office/drawing/2014/main" id="{1FC0D676-DC8F-4FF6-B15A-8BB51882213A}"/>
                </a:ext>
              </a:extLst>
            </p:cNvPr>
            <p:cNvSpPr/>
            <p:nvPr/>
          </p:nvSpPr>
          <p:spPr>
            <a:xfrm>
              <a:off x="4014264" y="5264607"/>
              <a:ext cx="1876009" cy="413959"/>
            </a:xfrm>
            <a:prstGeom prst="rect">
              <a:avLst/>
            </a:prstGeom>
            <a:solidFill>
              <a:srgbClr val="99A0DE"/>
            </a:solidFill>
            <a:ln>
              <a:noFill/>
            </a:ln>
          </p:spPr>
          <p:style>
            <a:lnRef idx="2">
              <a:scrgbClr r="0" g="0" b="0"/>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60960" tIns="60960" rIns="60960" bIns="60960" numCol="1" spcCol="1270" anchor="ctr" anchorCtr="0">
              <a:spAutoFit/>
            </a:bodyPr>
            <a:lstStyle/>
            <a:p>
              <a:pPr marL="0" marR="0" lvl="0" indent="0" algn="ctr" defTabSz="711182" rtl="0" eaLnBrk="1" fontAlgn="auto" latinLnBrk="0" hangingPunct="1">
                <a:lnSpc>
                  <a:spcPct val="90000"/>
                </a:lnSpc>
                <a:spcBef>
                  <a:spcPct val="0"/>
                </a:spcBef>
                <a:spcAft>
                  <a:spcPct val="35000"/>
                </a:spcAft>
                <a:buClrTx/>
                <a:buSzTx/>
                <a:buFontTx/>
                <a:buNone/>
                <a:tabLst/>
                <a:defRPr/>
              </a:pPr>
              <a:r>
                <a:rPr kumimoji="0" lang="en-US" sz="1050" b="1" i="0" u="none" strike="noStrike" kern="1200" cap="none" spc="0" normalizeH="0" baseline="0" noProof="0">
                  <a:ln>
                    <a:noFill/>
                  </a:ln>
                  <a:solidFill>
                    <a:srgbClr val="FFFFFF"/>
                  </a:solidFill>
                  <a:effectLst/>
                  <a:uLnTx/>
                  <a:uFillTx/>
                  <a:latin typeface="Century Gothic"/>
                  <a:ea typeface="+mn-ea"/>
                  <a:cs typeface="+mn-cs"/>
                </a:rPr>
                <a:t>Dementia service transformation</a:t>
              </a:r>
            </a:p>
          </p:txBody>
        </p:sp>
        <p:sp>
          <p:nvSpPr>
            <p:cNvPr id="132" name="Rectangle 131">
              <a:extLst>
                <a:ext uri="{FF2B5EF4-FFF2-40B4-BE49-F238E27FC236}">
                  <a16:creationId xmlns:a16="http://schemas.microsoft.com/office/drawing/2014/main" id="{81A23D12-873F-410B-82AD-1ECAEF8EDCCB}"/>
                </a:ext>
              </a:extLst>
            </p:cNvPr>
            <p:cNvSpPr/>
            <p:nvPr/>
          </p:nvSpPr>
          <p:spPr>
            <a:xfrm>
              <a:off x="1614320" y="5264607"/>
              <a:ext cx="1876009" cy="413959"/>
            </a:xfrm>
            <a:prstGeom prst="rect">
              <a:avLst/>
            </a:prstGeom>
            <a:solidFill>
              <a:srgbClr val="8CA979"/>
            </a:solidFill>
            <a:ln>
              <a:noFill/>
            </a:ln>
          </p:spPr>
          <p:style>
            <a:lnRef idx="2">
              <a:scrgbClr r="0" g="0" b="0"/>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60960" tIns="60960" rIns="60960" bIns="60960" numCol="1" spcCol="1270" anchor="ctr" anchorCtr="0">
              <a:spAutoFit/>
            </a:bodyPr>
            <a:lstStyle/>
            <a:p>
              <a:pPr marL="0" marR="0" lvl="0" indent="0" algn="ctr" defTabSz="711182" rtl="0" eaLnBrk="1" fontAlgn="auto" latinLnBrk="0" hangingPunct="1">
                <a:lnSpc>
                  <a:spcPct val="90000"/>
                </a:lnSpc>
                <a:spcBef>
                  <a:spcPct val="0"/>
                </a:spcBef>
                <a:spcAft>
                  <a:spcPct val="35000"/>
                </a:spcAft>
                <a:buClrTx/>
                <a:buSzTx/>
                <a:buFontTx/>
                <a:buNone/>
                <a:tabLst/>
                <a:defRPr/>
              </a:pPr>
              <a:r>
                <a:rPr kumimoji="0" lang="en-US" sz="1050" b="1" i="0" u="none" strike="noStrike" kern="1200" cap="none" spc="0" normalizeH="0" baseline="0" noProof="0">
                  <a:ln>
                    <a:noFill/>
                  </a:ln>
                  <a:solidFill>
                    <a:srgbClr val="FFFFFF"/>
                  </a:solidFill>
                  <a:effectLst/>
                  <a:uLnTx/>
                  <a:uFillTx/>
                  <a:latin typeface="Century Gothic"/>
                  <a:ea typeface="+mn-ea"/>
                  <a:cs typeface="+mn-cs"/>
                </a:rPr>
                <a:t>Programme governance and system enablers</a:t>
              </a:r>
            </a:p>
          </p:txBody>
        </p:sp>
        <p:cxnSp>
          <p:nvCxnSpPr>
            <p:cNvPr id="164" name="Connector: Elbow 163">
              <a:extLst>
                <a:ext uri="{FF2B5EF4-FFF2-40B4-BE49-F238E27FC236}">
                  <a16:creationId xmlns:a16="http://schemas.microsoft.com/office/drawing/2014/main" id="{2E155A4F-87D2-45E2-B8D0-28FB26354B3F}"/>
                </a:ext>
              </a:extLst>
            </p:cNvPr>
            <p:cNvCxnSpPr>
              <a:cxnSpLocks/>
            </p:cNvCxnSpPr>
            <p:nvPr/>
          </p:nvCxnSpPr>
          <p:spPr>
            <a:xfrm rot="16200000" flipH="1">
              <a:off x="7973397" y="3153747"/>
              <a:ext cx="217506" cy="3266699"/>
            </a:xfrm>
            <a:prstGeom prst="bentConnector2">
              <a:avLst/>
            </a:prstGeom>
            <a:ln w="28575">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168" name="Connector: Elbow 167">
              <a:extLst>
                <a:ext uri="{FF2B5EF4-FFF2-40B4-BE49-F238E27FC236}">
                  <a16:creationId xmlns:a16="http://schemas.microsoft.com/office/drawing/2014/main" id="{C8A7078F-23D4-43DA-9580-5207767AA86C}"/>
                </a:ext>
              </a:extLst>
            </p:cNvPr>
            <p:cNvCxnSpPr>
              <a:endCxn id="130" idx="0"/>
            </p:cNvCxnSpPr>
            <p:nvPr/>
          </p:nvCxnSpPr>
          <p:spPr>
            <a:xfrm>
              <a:off x="6486900" y="4895850"/>
              <a:ext cx="783371" cy="368758"/>
            </a:xfrm>
            <a:prstGeom prst="bentConnector2">
              <a:avLst/>
            </a:prstGeom>
            <a:ln w="28575">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198" name="Connector: Elbow 197">
              <a:extLst>
                <a:ext uri="{FF2B5EF4-FFF2-40B4-BE49-F238E27FC236}">
                  <a16:creationId xmlns:a16="http://schemas.microsoft.com/office/drawing/2014/main" id="{18F2AAA7-1B42-4A0A-8EA5-36C302560F25}"/>
                </a:ext>
              </a:extLst>
            </p:cNvPr>
            <p:cNvCxnSpPr>
              <a:cxnSpLocks/>
              <a:endCxn id="131" idx="0"/>
            </p:cNvCxnSpPr>
            <p:nvPr/>
          </p:nvCxnSpPr>
          <p:spPr>
            <a:xfrm rot="10800000" flipV="1">
              <a:off x="4952269" y="4895849"/>
              <a:ext cx="1527672" cy="368758"/>
            </a:xfrm>
            <a:prstGeom prst="bentConnector2">
              <a:avLst/>
            </a:prstGeom>
            <a:ln w="28575">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240" name="Straight Connector 239">
              <a:extLst>
                <a:ext uri="{FF2B5EF4-FFF2-40B4-BE49-F238E27FC236}">
                  <a16:creationId xmlns:a16="http://schemas.microsoft.com/office/drawing/2014/main" id="{0D0BFCF5-E479-4113-9E97-D002C9358553}"/>
                </a:ext>
              </a:extLst>
            </p:cNvPr>
            <p:cNvCxnSpPr>
              <a:cxnSpLocks/>
            </p:cNvCxnSpPr>
            <p:nvPr/>
          </p:nvCxnSpPr>
          <p:spPr>
            <a:xfrm flipH="1">
              <a:off x="2552324" y="4895849"/>
              <a:ext cx="2457094" cy="0"/>
            </a:xfrm>
            <a:prstGeom prst="line">
              <a:avLst/>
            </a:prstGeom>
            <a:ln w="28575">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242" name="Straight Connector 241">
              <a:extLst>
                <a:ext uri="{FF2B5EF4-FFF2-40B4-BE49-F238E27FC236}">
                  <a16:creationId xmlns:a16="http://schemas.microsoft.com/office/drawing/2014/main" id="{72563BCB-9E3A-49C6-A4F4-83AD00A8D5C2}"/>
                </a:ext>
              </a:extLst>
            </p:cNvPr>
            <p:cNvCxnSpPr>
              <a:stCxn id="132" idx="0"/>
            </p:cNvCxnSpPr>
            <p:nvPr/>
          </p:nvCxnSpPr>
          <p:spPr>
            <a:xfrm flipV="1">
              <a:off x="2552325" y="4895849"/>
              <a:ext cx="0" cy="368758"/>
            </a:xfrm>
            <a:prstGeom prst="line">
              <a:avLst/>
            </a:prstGeom>
            <a:ln w="28575">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244" name="Straight Connector 243">
              <a:extLst>
                <a:ext uri="{FF2B5EF4-FFF2-40B4-BE49-F238E27FC236}">
                  <a16:creationId xmlns:a16="http://schemas.microsoft.com/office/drawing/2014/main" id="{65C539FD-291F-4BFE-B71D-EDA57B9351B0}"/>
                </a:ext>
              </a:extLst>
            </p:cNvPr>
            <p:cNvCxnSpPr>
              <a:cxnSpLocks/>
            </p:cNvCxnSpPr>
            <p:nvPr/>
          </p:nvCxnSpPr>
          <p:spPr>
            <a:xfrm flipV="1">
              <a:off x="9734273" y="4886325"/>
              <a:ext cx="1" cy="378282"/>
            </a:xfrm>
            <a:prstGeom prst="line">
              <a:avLst/>
            </a:prstGeom>
            <a:ln w="28575">
              <a:solidFill>
                <a:schemeClr val="tx1"/>
              </a:solidFill>
              <a:tailEnd type="none"/>
            </a:ln>
          </p:spPr>
          <p:style>
            <a:lnRef idx="1">
              <a:schemeClr val="accent1"/>
            </a:lnRef>
            <a:fillRef idx="0">
              <a:schemeClr val="accent1"/>
            </a:fillRef>
            <a:effectRef idx="0">
              <a:schemeClr val="accent1"/>
            </a:effectRef>
            <a:fontRef idx="minor">
              <a:schemeClr val="tx1"/>
            </a:fontRef>
          </p:style>
        </p:cxnSp>
      </p:grpSp>
      <p:sp>
        <p:nvSpPr>
          <p:cNvPr id="249" name="Title 1">
            <a:extLst>
              <a:ext uri="{FF2B5EF4-FFF2-40B4-BE49-F238E27FC236}">
                <a16:creationId xmlns:a16="http://schemas.microsoft.com/office/drawing/2014/main" id="{8B7D212C-F092-407A-A71A-E07712D00AFA}"/>
              </a:ext>
            </a:extLst>
          </p:cNvPr>
          <p:cNvSpPr txBox="1">
            <a:spLocks/>
          </p:cNvSpPr>
          <p:nvPr/>
        </p:nvSpPr>
        <p:spPr>
          <a:xfrm>
            <a:off x="392400" y="458268"/>
            <a:ext cx="11054889" cy="394259"/>
          </a:xfrm>
          <a:prstGeom prst="rect">
            <a:avLst/>
          </a:prstGeom>
        </p:spPr>
        <p:txBody>
          <a:bodyPr vert="horz" lIns="0" tIns="0" rIns="0" bIns="0" rtlCol="0" anchor="b">
            <a:noAutofit/>
          </a:bodyPr>
          <a:lstStyle>
            <a:lvl1pPr algn="l" defTabSz="914400" rtl="0" eaLnBrk="1" latinLnBrk="0" hangingPunct="1">
              <a:lnSpc>
                <a:spcPct val="90000"/>
              </a:lnSpc>
              <a:spcBef>
                <a:spcPct val="0"/>
              </a:spcBef>
              <a:buNone/>
              <a:defRPr sz="3000" kern="1200" cap="none" baseline="0">
                <a:solidFill>
                  <a:srgbClr val="000000"/>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3000" b="0" i="0" u="none" strike="noStrike" kern="1200" cap="none" spc="0" normalizeH="0" baseline="0" noProof="0">
                <a:ln>
                  <a:noFill/>
                </a:ln>
                <a:solidFill>
                  <a:srgbClr val="000000"/>
                </a:solidFill>
                <a:effectLst/>
                <a:uLnTx/>
                <a:uFillTx/>
                <a:latin typeface="Century Gothic"/>
                <a:ea typeface="+mj-ea"/>
                <a:cs typeface="+mj-cs"/>
              </a:rPr>
              <a:t>Proposed Integrated Care Fund (ICF) Dementia Programme Governance Arrangements</a:t>
            </a:r>
          </a:p>
        </p:txBody>
      </p:sp>
      <p:sp>
        <p:nvSpPr>
          <p:cNvPr id="2" name="Slide Number Placeholder 1">
            <a:extLst>
              <a:ext uri="{FF2B5EF4-FFF2-40B4-BE49-F238E27FC236}">
                <a16:creationId xmlns:a16="http://schemas.microsoft.com/office/drawing/2014/main" id="{48665BBF-ECF7-414A-9686-66E7AD5EC54B}"/>
              </a:ext>
            </a:extLst>
          </p:cNvPr>
          <p:cNvSpPr>
            <a:spLocks noGrp="1"/>
          </p:cNvSpPr>
          <p:nvPr>
            <p:ph type="sldNum" sz="quarter" idx="12"/>
          </p:nvPr>
        </p:nvSpPr>
        <p:spPr/>
        <p:txBody>
          <a:bodyPr/>
          <a:lstStyle/>
          <a:p>
            <a:fld id="{EA3DA7B4-1CBC-4A9E-B9AD-6DD77CAE4334}" type="slidenum">
              <a:rPr lang="en-GB" smtClean="0"/>
              <a:t>48</a:t>
            </a:fld>
            <a:endParaRPr lang="en-GB"/>
          </a:p>
        </p:txBody>
      </p:sp>
      <p:pic>
        <p:nvPicPr>
          <p:cNvPr id="30" name="Picture 1" descr="Description: http://www.wwcp.org.uk/wp-content/uploads/2016/11/West-Wales-Care-Partnership-logo-Partneriaeth-Gofal-Gorllewin-Cymru-logo.jpg">
            <a:extLst>
              <a:ext uri="{FF2B5EF4-FFF2-40B4-BE49-F238E27FC236}">
                <a16:creationId xmlns:a16="http://schemas.microsoft.com/office/drawing/2014/main" id="{B59708E2-E502-46D3-9466-82FCF7F92697}"/>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9137729" y="452962"/>
            <a:ext cx="1618557" cy="6597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627486100"/>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632CC4-02CE-445F-80DA-94FDD8BB4201}"/>
              </a:ext>
            </a:extLst>
          </p:cNvPr>
          <p:cNvSpPr>
            <a:spLocks noGrp="1"/>
          </p:cNvSpPr>
          <p:nvPr>
            <p:ph type="ctrTitle"/>
          </p:nvPr>
        </p:nvSpPr>
        <p:spPr/>
        <p:txBody>
          <a:bodyPr/>
          <a:lstStyle/>
          <a:p>
            <a:r>
              <a:rPr lang="en-GB"/>
              <a:t>8. Next steps for 2022/23</a:t>
            </a:r>
          </a:p>
        </p:txBody>
      </p:sp>
      <p:sp>
        <p:nvSpPr>
          <p:cNvPr id="3" name="Slide Number Placeholder 2">
            <a:extLst>
              <a:ext uri="{FF2B5EF4-FFF2-40B4-BE49-F238E27FC236}">
                <a16:creationId xmlns:a16="http://schemas.microsoft.com/office/drawing/2014/main" id="{9AB1C34B-9F45-4337-A4BB-2386173B13D7}"/>
              </a:ext>
            </a:extLst>
          </p:cNvPr>
          <p:cNvSpPr>
            <a:spLocks noGrp="1"/>
          </p:cNvSpPr>
          <p:nvPr>
            <p:ph type="sldNum" sz="quarter" idx="11"/>
          </p:nvPr>
        </p:nvSpPr>
        <p:spPr/>
        <p:txBody>
          <a:bodyPr/>
          <a:lstStyle/>
          <a:p>
            <a:fld id="{EA3DA7B4-1CBC-4A9E-B9AD-6DD77CAE4334}" type="slidenum">
              <a:rPr lang="en-GB" smtClean="0"/>
              <a:t>49</a:t>
            </a:fld>
            <a:endParaRPr lang="en-GB"/>
          </a:p>
        </p:txBody>
      </p:sp>
      <p:pic>
        <p:nvPicPr>
          <p:cNvPr id="4" name="Picture 1" descr="Description: http://www.wwcp.org.uk/wp-content/uploads/2016/11/West-Wales-Care-Partnership-logo-Partneriaeth-Gofal-Gorllewin-Cymru-logo.jpg">
            <a:extLst>
              <a:ext uri="{FF2B5EF4-FFF2-40B4-BE49-F238E27FC236}">
                <a16:creationId xmlns:a16="http://schemas.microsoft.com/office/drawing/2014/main" id="{AB305722-73F3-49F5-91C8-5AA686496F20}"/>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591718" y="734158"/>
            <a:ext cx="2268485" cy="9247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5033381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2">
            <a:extLst>
              <a:ext uri="{FF2B5EF4-FFF2-40B4-BE49-F238E27FC236}">
                <a16:creationId xmlns:a16="http://schemas.microsoft.com/office/drawing/2014/main" id="{44123ECD-D204-44E5-978A-5F30501B976B}"/>
              </a:ext>
            </a:extLst>
          </p:cNvPr>
          <p:cNvSpPr>
            <a:spLocks noGrp="1"/>
          </p:cNvSpPr>
          <p:nvPr>
            <p:ph type="title"/>
          </p:nvPr>
        </p:nvSpPr>
        <p:spPr/>
        <p:txBody>
          <a:bodyPr/>
          <a:lstStyle/>
          <a:p>
            <a:r>
              <a:rPr lang="en-GB" sz="2800"/>
              <a:t>Background</a:t>
            </a:r>
          </a:p>
        </p:txBody>
      </p:sp>
      <p:sp>
        <p:nvSpPr>
          <p:cNvPr id="6" name="Content Placeholder 5">
            <a:extLst>
              <a:ext uri="{FF2B5EF4-FFF2-40B4-BE49-F238E27FC236}">
                <a16:creationId xmlns:a16="http://schemas.microsoft.com/office/drawing/2014/main" id="{C9BF503E-CA4A-46BF-B368-50FDAD3BEC89}"/>
              </a:ext>
            </a:extLst>
          </p:cNvPr>
          <p:cNvSpPr>
            <a:spLocks noGrp="1"/>
          </p:cNvSpPr>
          <p:nvPr>
            <p:ph idx="4294967295"/>
          </p:nvPr>
        </p:nvSpPr>
        <p:spPr>
          <a:xfrm>
            <a:off x="351380" y="1116765"/>
            <a:ext cx="11468100" cy="5661025"/>
          </a:xfrm>
          <a:solidFill>
            <a:srgbClr val="C2D8E5"/>
          </a:solidFill>
          <a:effectLst>
            <a:outerShdw blurRad="50800" dist="38100" dir="5400000" algn="t" rotWithShape="0">
              <a:prstClr val="black">
                <a:alpha val="40000"/>
              </a:prstClr>
            </a:outerShdw>
          </a:effectLst>
        </p:spPr>
        <p:txBody>
          <a:bodyPr/>
          <a:lstStyle/>
          <a:p>
            <a:pPr marL="0" indent="0">
              <a:spcBef>
                <a:spcPts val="600"/>
              </a:spcBef>
              <a:buNone/>
            </a:pPr>
            <a:r>
              <a:rPr lang="en-GB" sz="1400" dirty="0">
                <a:latin typeface="+mj-lt"/>
              </a:rPr>
              <a:t>In February 2021, the WWCP appointed Attain to work with partners to develop a regional dementia strategy and service model pathway of care.  Alongside this work, we carried out a review of the regional ICF dementia projects which provided a steer as to what services should continue to be funded, as well as an indication of any additional initiatives that should be undertaken during 2021/22.  One priority area was for Attain to develop a business case for the introduction of a dementia wellbeing connector which is based on best practice and an intrinsic role within the WW Dementia Wellbeing Pathway. </a:t>
            </a:r>
          </a:p>
          <a:p>
            <a:pPr marL="0" indent="0">
              <a:spcBef>
                <a:spcPts val="600"/>
              </a:spcBef>
              <a:buNone/>
            </a:pPr>
            <a:r>
              <a:rPr lang="en-GB" sz="1400" dirty="0">
                <a:latin typeface="+mj-lt"/>
              </a:rPr>
              <a:t>The context for this work includes:</a:t>
            </a:r>
          </a:p>
          <a:p>
            <a:pPr>
              <a:spcBef>
                <a:spcPts val="600"/>
              </a:spcBef>
            </a:pPr>
            <a:r>
              <a:rPr lang="en-US" sz="1400" dirty="0">
                <a:latin typeface="+mj-lt"/>
              </a:rPr>
              <a:t>Increasing focus worldwide on dementia and its impact on health and social care systems; prevalence is increasing year on year, mainly due to people living longer, particularly in high income economies.</a:t>
            </a:r>
          </a:p>
          <a:p>
            <a:pPr>
              <a:spcBef>
                <a:spcPts val="600"/>
              </a:spcBef>
            </a:pPr>
            <a:r>
              <a:rPr lang="en-US" sz="1400" dirty="0">
                <a:latin typeface="+mj-lt"/>
              </a:rPr>
              <a:t>To clarify its dementia strategy, In February 2018, the Welsh government published the ‘Dementia Action Plan 2018-2022’.</a:t>
            </a:r>
          </a:p>
          <a:p>
            <a:pPr>
              <a:spcBef>
                <a:spcPts val="600"/>
              </a:spcBef>
            </a:pPr>
            <a:r>
              <a:rPr lang="en-US" sz="1400" dirty="0">
                <a:latin typeface="+mj-lt"/>
              </a:rPr>
              <a:t>The vision is for Wales to be a ‘dementia friendly nation that </a:t>
            </a:r>
            <a:r>
              <a:rPr lang="en-GB" sz="1400" dirty="0">
                <a:latin typeface="+mj-lt"/>
              </a:rPr>
              <a:t>recognises</a:t>
            </a:r>
            <a:r>
              <a:rPr lang="en-US" sz="1400" dirty="0">
                <a:latin typeface="+mj-lt"/>
              </a:rPr>
              <a:t> the rights of people with dementia to feel valued and to live as independently as possible in their communities’.</a:t>
            </a:r>
          </a:p>
          <a:p>
            <a:pPr>
              <a:spcBef>
                <a:spcPts val="600"/>
              </a:spcBef>
            </a:pPr>
            <a:r>
              <a:rPr lang="en-US" sz="1400" dirty="0">
                <a:latin typeface="+mj-lt"/>
              </a:rPr>
              <a:t>In March 2021, </a:t>
            </a:r>
            <a:r>
              <a:rPr lang="en-GB" sz="1400" dirty="0">
                <a:latin typeface="+mj-lt"/>
              </a:rPr>
              <a:t>Improvement Cymru published the All-Wales Dementia Care Pathway of Standards. This work, directed by the requirements of the Dementia Action Plan for Wales, is overseen by the Welsh Government Dementia Oversight Implementation and Impact Group (DOIIG).</a:t>
            </a:r>
          </a:p>
          <a:p>
            <a:pPr>
              <a:spcBef>
                <a:spcPts val="600"/>
              </a:spcBef>
            </a:pPr>
            <a:r>
              <a:rPr lang="en-GB" sz="1400" dirty="0">
                <a:latin typeface="+mj-lt"/>
              </a:rPr>
              <a:t>The twenty standards have been designed to be dynamic by responding to evaluation and supporting evidence. They sit within four themes:  </a:t>
            </a:r>
            <a:r>
              <a:rPr lang="en-GB" sz="1400" b="1" dirty="0">
                <a:latin typeface="+mj-lt"/>
              </a:rPr>
              <a:t>Accessible, Responsive, Journey, Partnerships and Relationships Underpinned by Kindness and Understanding.</a:t>
            </a:r>
          </a:p>
          <a:p>
            <a:pPr>
              <a:spcBef>
                <a:spcPts val="600"/>
              </a:spcBef>
            </a:pPr>
            <a:r>
              <a:rPr lang="en-GB" sz="1400" dirty="0">
                <a:latin typeface="+mj-lt"/>
              </a:rPr>
              <a:t>The standards have been developed using the Improvement Cymru Delivery Framework and it is anticipated that work will focus on developing a two-year Delivery Framework Guide for the Welsh regions covering the period April 2021 – March 2023.</a:t>
            </a:r>
            <a:endParaRPr lang="en-US" sz="1400" dirty="0">
              <a:latin typeface="+mj-lt"/>
            </a:endParaRPr>
          </a:p>
          <a:p>
            <a:pPr marL="0" indent="0">
              <a:spcBef>
                <a:spcPts val="600"/>
              </a:spcBef>
              <a:buNone/>
            </a:pPr>
            <a:r>
              <a:rPr lang="en-US" sz="1400" dirty="0">
                <a:latin typeface="+mj-lt"/>
              </a:rPr>
              <a:t>Prior to the implementation of the Framework, Attain has co-designed this</a:t>
            </a:r>
            <a:r>
              <a:rPr lang="en-US" sz="1400" b="1" dirty="0">
                <a:latin typeface="+mj-lt"/>
              </a:rPr>
              <a:t> </a:t>
            </a:r>
            <a:r>
              <a:rPr lang="en-US" sz="1400" dirty="0">
                <a:latin typeface="+mj-lt"/>
              </a:rPr>
              <a:t>strategy with </a:t>
            </a:r>
            <a:r>
              <a:rPr lang="en-GB" sz="1400" dirty="0">
                <a:latin typeface="+mj-lt"/>
              </a:rPr>
              <a:t>colleagues, people living with dementia and their carers across West Wales</a:t>
            </a:r>
            <a:r>
              <a:rPr lang="en-US" sz="1400" dirty="0">
                <a:latin typeface="+mj-lt"/>
              </a:rPr>
              <a:t>.  The high-level strategy also provides a programme governance structure and the foundation on which to fund services which is in line with the Improvement Cymru Delivery Framework.</a:t>
            </a:r>
            <a:endParaRPr lang="en-GB" sz="1400" dirty="0">
              <a:latin typeface="+mj-lt"/>
            </a:endParaRPr>
          </a:p>
        </p:txBody>
      </p:sp>
      <p:sp>
        <p:nvSpPr>
          <p:cNvPr id="2" name="Slide Number Placeholder 1">
            <a:extLst>
              <a:ext uri="{FF2B5EF4-FFF2-40B4-BE49-F238E27FC236}">
                <a16:creationId xmlns:a16="http://schemas.microsoft.com/office/drawing/2014/main" id="{60762C42-F922-41A0-854F-0223C8F0BCE2}"/>
              </a:ext>
            </a:extLst>
          </p:cNvPr>
          <p:cNvSpPr>
            <a:spLocks noGrp="1"/>
          </p:cNvSpPr>
          <p:nvPr>
            <p:ph type="sldNum" sz="quarter" idx="11"/>
          </p:nvPr>
        </p:nvSpPr>
        <p:spPr/>
        <p:txBody>
          <a:bodyPr/>
          <a:lstStyle/>
          <a:p>
            <a:fld id="{EA3DA7B4-1CBC-4A9E-B9AD-6DD77CAE4334}" type="slidenum">
              <a:rPr lang="en-GB" smtClean="0"/>
              <a:t>5</a:t>
            </a:fld>
            <a:endParaRPr lang="en-GB"/>
          </a:p>
        </p:txBody>
      </p:sp>
      <p:pic>
        <p:nvPicPr>
          <p:cNvPr id="9" name="Picture 1" descr="Description: http://www.wwcp.org.uk/wp-content/uploads/2016/11/West-Wales-Care-Partnership-logo-Partneriaeth-Gofal-Gorllewin-Cymru-logo.jpg">
            <a:extLst>
              <a:ext uri="{FF2B5EF4-FFF2-40B4-BE49-F238E27FC236}">
                <a16:creationId xmlns:a16="http://schemas.microsoft.com/office/drawing/2014/main" id="{DC207D74-3377-4C9B-A65A-6335CF6CA26A}"/>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137729" y="452962"/>
            <a:ext cx="1618557" cy="6597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474007549"/>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391BAC50-7BC9-4F61-A491-8C6AC81F82B7}"/>
              </a:ext>
            </a:extLst>
          </p:cNvPr>
          <p:cNvSpPr txBox="1">
            <a:spLocks/>
          </p:cNvSpPr>
          <p:nvPr/>
        </p:nvSpPr>
        <p:spPr>
          <a:xfrm>
            <a:off x="338733" y="2516170"/>
            <a:ext cx="2261219" cy="2880268"/>
          </a:xfrm>
          <a:prstGeom prst="rect">
            <a:avLst/>
          </a:prstGeom>
          <a:solidFill>
            <a:schemeClr val="bg2"/>
          </a:solidFill>
          <a:ln w="57150">
            <a:solidFill>
              <a:sysClr val="windowText" lastClr="000000">
                <a:lumMod val="65000"/>
                <a:lumOff val="35000"/>
              </a:sysClr>
            </a:solidFill>
          </a:ln>
          <a:effectLst>
            <a:outerShdw blurRad="50800" dist="38100" dir="5400000" algn="t" rotWithShape="0">
              <a:prstClr val="black">
                <a:alpha val="40000"/>
              </a:prstClr>
            </a:outerShdw>
          </a:effectLst>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GB" sz="4400" b="0" i="0" u="none" strike="noStrike" kern="1200" cap="none" spc="0" normalizeH="0" baseline="0" noProof="0">
                <a:ln>
                  <a:noFill/>
                </a:ln>
                <a:solidFill>
                  <a:sysClr val="windowText" lastClr="000000"/>
                </a:solidFill>
                <a:effectLst/>
                <a:uLnTx/>
                <a:uFillTx/>
                <a:latin typeface="Century Gothic" panose="020B0502020202020204" pitchFamily="34" charset="0"/>
                <a:ea typeface="+mj-ea"/>
                <a:cs typeface="+mj-cs"/>
              </a:rPr>
              <a:t>Next steps</a:t>
            </a:r>
          </a:p>
        </p:txBody>
      </p:sp>
      <p:graphicFrame>
        <p:nvGraphicFramePr>
          <p:cNvPr id="2" name="Diagram 1">
            <a:extLst>
              <a:ext uri="{FF2B5EF4-FFF2-40B4-BE49-F238E27FC236}">
                <a16:creationId xmlns:a16="http://schemas.microsoft.com/office/drawing/2014/main" id="{CAEA82F2-C519-6B43-B790-16A2951963B3}"/>
              </a:ext>
            </a:extLst>
          </p:cNvPr>
          <p:cNvGraphicFramePr/>
          <p:nvPr>
            <p:extLst>
              <p:ext uri="{D42A27DB-BD31-4B8C-83A1-F6EECF244321}">
                <p14:modId xmlns:p14="http://schemas.microsoft.com/office/powerpoint/2010/main" val="3447664946"/>
              </p:ext>
            </p:extLst>
          </p:nvPr>
        </p:nvGraphicFramePr>
        <p:xfrm>
          <a:off x="2909847" y="1045310"/>
          <a:ext cx="9148803" cy="524576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4" name="Rectangle 3">
            <a:extLst>
              <a:ext uri="{FF2B5EF4-FFF2-40B4-BE49-F238E27FC236}">
                <a16:creationId xmlns:a16="http://schemas.microsoft.com/office/drawing/2014/main" id="{560E4913-A80B-4F7E-9559-5D8F6C438441}"/>
              </a:ext>
            </a:extLst>
          </p:cNvPr>
          <p:cNvSpPr/>
          <p:nvPr/>
        </p:nvSpPr>
        <p:spPr>
          <a:xfrm>
            <a:off x="2917526" y="1881048"/>
            <a:ext cx="2738556" cy="3477875"/>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1" i="0" u="none" strike="noStrike" kern="0" cap="none" spc="0" normalizeH="0" baseline="0" noProof="0">
                <a:ln>
                  <a:noFill/>
                </a:ln>
                <a:solidFill>
                  <a:srgbClr val="000000"/>
                </a:solidFill>
                <a:effectLst/>
                <a:uLnTx/>
                <a:uFillTx/>
                <a:latin typeface="Century Gothic"/>
                <a:ea typeface="+mn-ea"/>
                <a:cs typeface="+mn-cs"/>
              </a:rPr>
              <a:t>Delivering the programme:</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000" b="0" i="0" u="none" strike="noStrike" kern="0" cap="none" spc="0" normalizeH="0" baseline="0" noProof="0">
                <a:ln>
                  <a:noFill/>
                </a:ln>
                <a:solidFill>
                  <a:srgbClr val="000000"/>
                </a:solidFill>
                <a:effectLst/>
                <a:uLnTx/>
                <a:uFillTx/>
                <a:latin typeface="Century Gothic"/>
                <a:ea typeface="+mn-ea"/>
                <a:cs typeface="+mn-cs"/>
              </a:rPr>
              <a:t>Agree the rationale to continue funding during 2022/23</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GB" sz="1000" b="0" i="0" u="none" strike="noStrike" kern="0" cap="none" spc="0" normalizeH="0" baseline="0" noProof="0">
              <a:ln>
                <a:noFill/>
              </a:ln>
              <a:solidFill>
                <a:srgbClr val="000000"/>
              </a:solidFill>
              <a:effectLst/>
              <a:uLnTx/>
              <a:uFillTx/>
              <a:latin typeface="Century Gothic"/>
              <a:ea typeface="+mn-ea"/>
              <a:cs typeface="+mn-cs"/>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000" b="0" i="0" u="none" strike="noStrike" kern="0" cap="none" spc="0" normalizeH="0" baseline="0" noProof="0">
                <a:ln>
                  <a:noFill/>
                </a:ln>
                <a:solidFill>
                  <a:srgbClr val="000000"/>
                </a:solidFill>
                <a:effectLst/>
                <a:uLnTx/>
                <a:uFillTx/>
                <a:latin typeface="Century Gothic"/>
                <a:ea typeface="+mn-ea"/>
                <a:cs typeface="+mn-cs"/>
              </a:rPr>
              <a:t>Identify resource to set up and manage the programme of work across partners - recruit to the role</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GB" sz="1000" b="0" i="0" u="none" strike="noStrike" kern="0" cap="none" spc="0" normalizeH="0" baseline="0" noProof="0">
              <a:ln>
                <a:noFill/>
              </a:ln>
              <a:solidFill>
                <a:srgbClr val="000000"/>
              </a:solidFill>
              <a:effectLst/>
              <a:uLnTx/>
              <a:uFillTx/>
              <a:latin typeface="Century Gothic"/>
              <a:ea typeface="+mn-ea"/>
              <a:cs typeface="+mn-cs"/>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000" b="0" i="0" u="none" strike="noStrike" kern="0" cap="none" spc="0" normalizeH="0" baseline="0" noProof="0">
                <a:ln>
                  <a:noFill/>
                </a:ln>
                <a:solidFill>
                  <a:srgbClr val="000000"/>
                </a:solidFill>
                <a:effectLst/>
                <a:uLnTx/>
                <a:uFillTx/>
                <a:latin typeface="Century Gothic"/>
                <a:ea typeface="+mn-ea"/>
                <a:cs typeface="+mn-cs"/>
              </a:rPr>
              <a:t>Create a programme plan, prioritise projects and revise timelines to ensure that there is a realistic and deliverable plan in place.  Use Workstream Management as the process for delivery</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GB" sz="1000" b="0" i="0" u="none" strike="noStrike" kern="0" cap="none" spc="0" normalizeH="0" baseline="0" noProof="0">
              <a:ln>
                <a:noFill/>
              </a:ln>
              <a:solidFill>
                <a:srgbClr val="000000"/>
              </a:solidFill>
              <a:effectLst/>
              <a:uLnTx/>
              <a:uFillTx/>
              <a:latin typeface="Century Gothic"/>
              <a:ea typeface="+mn-ea"/>
              <a:cs typeface="+mn-cs"/>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000" b="0" i="0" u="none" strike="noStrike" kern="0" cap="none" spc="0" normalizeH="0" baseline="0" noProof="0">
                <a:ln>
                  <a:noFill/>
                </a:ln>
                <a:solidFill>
                  <a:srgbClr val="000000"/>
                </a:solidFill>
                <a:effectLst/>
                <a:uLnTx/>
                <a:uFillTx/>
                <a:latin typeface="Century Gothic"/>
                <a:ea typeface="+mn-ea"/>
                <a:cs typeface="+mn-cs"/>
              </a:rPr>
              <a:t>Identify Workstream SROs to drive work with PMO support; provide ownership and accountability to deliver</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GB" sz="1000" b="0" i="0" u="none" strike="noStrike" kern="0" cap="none" spc="0" normalizeH="0" baseline="0" noProof="0">
              <a:ln>
                <a:noFill/>
              </a:ln>
              <a:solidFill>
                <a:srgbClr val="000000"/>
              </a:solidFill>
              <a:effectLst/>
              <a:uLnTx/>
              <a:uFillTx/>
              <a:latin typeface="Century Gothic"/>
              <a:ea typeface="+mn-ea"/>
              <a:cs typeface="+mn-cs"/>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000" b="0" i="0" u="none" strike="noStrike" kern="0" cap="none" spc="0" normalizeH="0" baseline="0" noProof="0">
                <a:ln>
                  <a:noFill/>
                </a:ln>
                <a:solidFill>
                  <a:srgbClr val="000000"/>
                </a:solidFill>
                <a:effectLst/>
                <a:uLnTx/>
                <a:uFillTx/>
                <a:latin typeface="Century Gothic"/>
                <a:ea typeface="+mn-ea"/>
                <a:cs typeface="+mn-cs"/>
              </a:rPr>
              <a:t>Regular progress updates should be provided at the monthly WWCP Dementia Steering Group</a:t>
            </a:r>
          </a:p>
        </p:txBody>
      </p:sp>
      <p:sp>
        <p:nvSpPr>
          <p:cNvPr id="6" name="Rectangle 5">
            <a:extLst>
              <a:ext uri="{FF2B5EF4-FFF2-40B4-BE49-F238E27FC236}">
                <a16:creationId xmlns:a16="http://schemas.microsoft.com/office/drawing/2014/main" id="{0C2B6CAE-9702-4B2D-9D30-CD44C4CFE8C6}"/>
              </a:ext>
            </a:extLst>
          </p:cNvPr>
          <p:cNvSpPr/>
          <p:nvPr/>
        </p:nvSpPr>
        <p:spPr>
          <a:xfrm>
            <a:off x="6096000" y="1677668"/>
            <a:ext cx="2813719" cy="4247317"/>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1" i="0" u="none" strike="noStrike" kern="0" cap="none" spc="0" normalizeH="0" baseline="0" noProof="0">
                <a:ln>
                  <a:noFill/>
                </a:ln>
                <a:solidFill>
                  <a:srgbClr val="000000"/>
                </a:solidFill>
                <a:effectLst/>
                <a:uLnTx/>
                <a:uFillTx/>
                <a:latin typeface="Century Gothic"/>
                <a:ea typeface="+mn-ea"/>
                <a:cs typeface="+mn-cs"/>
              </a:rPr>
              <a:t>Implementing the strategy:</a:t>
            </a:r>
          </a:p>
          <a:p>
            <a:pPr marR="0" lvl="0" algn="l" defTabSz="914400" rtl="0" eaLnBrk="1" fontAlgn="auto" latinLnBrk="0" hangingPunct="1">
              <a:lnSpc>
                <a:spcPct val="100000"/>
              </a:lnSpc>
              <a:spcBef>
                <a:spcPts val="0"/>
              </a:spcBef>
              <a:spcAft>
                <a:spcPts val="0"/>
              </a:spcAft>
              <a:buClrTx/>
              <a:buSzTx/>
              <a:tabLst/>
              <a:defRPr/>
            </a:pPr>
            <a:endParaRPr kumimoji="0" lang="en-GB" sz="1000" b="0" i="0" u="none" strike="noStrike" kern="0" cap="none" spc="0" normalizeH="0" baseline="0" noProof="0">
              <a:ln>
                <a:noFill/>
              </a:ln>
              <a:solidFill>
                <a:srgbClr val="000000"/>
              </a:solidFill>
              <a:effectLst/>
              <a:uLnTx/>
              <a:uFillTx/>
              <a:latin typeface="Century Gothic"/>
              <a:ea typeface="+mn-ea"/>
              <a:cs typeface="+mn-cs"/>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000" b="0" i="0" u="none" strike="noStrike" kern="0" cap="none" spc="0" normalizeH="0" baseline="0" noProof="0">
                <a:ln>
                  <a:noFill/>
                </a:ln>
                <a:solidFill>
                  <a:srgbClr val="000000"/>
                </a:solidFill>
                <a:effectLst/>
                <a:uLnTx/>
                <a:uFillTx/>
                <a:latin typeface="Century Gothic"/>
                <a:ea typeface="+mn-ea"/>
                <a:cs typeface="+mn-cs"/>
              </a:rPr>
              <a:t>Seek sign off from Integrated Exec Group and Regional Partnership Board, develop communications plan to socialise the strategy so all partners are aware of the direction of travel for dementia services within West Wales.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GB" sz="1000" b="0" i="0" u="none" strike="noStrike" kern="0" cap="none" spc="0" normalizeH="0" baseline="0" noProof="0">
              <a:ln>
                <a:noFill/>
              </a:ln>
              <a:solidFill>
                <a:srgbClr val="000000"/>
              </a:solidFill>
              <a:effectLst/>
              <a:uLnTx/>
              <a:uFillTx/>
              <a:latin typeface="Century Gothic"/>
              <a:ea typeface="+mn-ea"/>
              <a:cs typeface="+mn-cs"/>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000" b="0" i="0" u="none" strike="noStrike" kern="0" cap="none" spc="0" normalizeH="0" baseline="0" noProof="0">
                <a:ln>
                  <a:noFill/>
                </a:ln>
                <a:solidFill>
                  <a:srgbClr val="000000"/>
                </a:solidFill>
                <a:effectLst/>
                <a:uLnTx/>
                <a:uFillTx/>
                <a:latin typeface="Century Gothic"/>
                <a:ea typeface="+mn-ea"/>
                <a:cs typeface="+mn-cs"/>
              </a:rPr>
              <a:t>Communications plan to cover the life of the strategy, enabling the public to be aware of any new developments in their area</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GB" sz="1000" b="0" i="0" u="none" strike="noStrike" kern="0" cap="none" spc="0" normalizeH="0" baseline="0" noProof="0">
              <a:ln>
                <a:noFill/>
              </a:ln>
              <a:solidFill>
                <a:srgbClr val="000000"/>
              </a:solidFill>
              <a:effectLst/>
              <a:uLnTx/>
              <a:uFillTx/>
              <a:latin typeface="Century Gothic"/>
              <a:ea typeface="+mn-ea"/>
              <a:cs typeface="+mn-cs"/>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000" b="0" i="0" u="none" strike="noStrike" kern="0" cap="none" spc="0" normalizeH="0" baseline="0" noProof="0">
                <a:ln>
                  <a:noFill/>
                </a:ln>
                <a:solidFill>
                  <a:srgbClr val="000000"/>
                </a:solidFill>
                <a:effectLst/>
                <a:uLnTx/>
                <a:uFillTx/>
                <a:latin typeface="Century Gothic"/>
                <a:ea typeface="+mn-ea"/>
                <a:cs typeface="+mn-cs"/>
              </a:rPr>
              <a:t>Update the programme plan with the new service developments required to deliver the dementia wellbeing pathway</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GB" sz="1000" b="0" i="0" u="none" strike="noStrike" kern="0" cap="none" spc="0" normalizeH="0" baseline="0" noProof="0">
              <a:ln>
                <a:noFill/>
              </a:ln>
              <a:solidFill>
                <a:srgbClr val="000000"/>
              </a:solidFill>
              <a:effectLst/>
              <a:uLnTx/>
              <a:uFillTx/>
              <a:latin typeface="Century Gothic"/>
              <a:ea typeface="+mn-ea"/>
              <a:cs typeface="+mn-cs"/>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000" b="0" i="0" u="none" strike="noStrike" kern="0" cap="none" spc="0" normalizeH="0" baseline="0" noProof="0">
                <a:ln>
                  <a:noFill/>
                </a:ln>
                <a:solidFill>
                  <a:srgbClr val="000000"/>
                </a:solidFill>
                <a:effectLst/>
                <a:uLnTx/>
                <a:uFillTx/>
                <a:latin typeface="Century Gothic"/>
                <a:ea typeface="+mn-ea"/>
                <a:cs typeface="+mn-cs"/>
              </a:rPr>
              <a:t>Ensure robust governance is in place to oversee the implementation of the new service initiatives, ensuring all new initiatives take a programme approach reporting progress regularly to the Regional Dementia Steering group</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GB" sz="1000" b="0" i="0" u="none" strike="noStrike" kern="0" cap="none" spc="0" normalizeH="0" baseline="0" noProof="0">
              <a:ln>
                <a:noFill/>
              </a:ln>
              <a:solidFill>
                <a:srgbClr val="000000"/>
              </a:solidFill>
              <a:effectLst/>
              <a:uLnTx/>
              <a:uFillTx/>
              <a:latin typeface="Century Gothic"/>
              <a:ea typeface="+mn-ea"/>
              <a:cs typeface="+mn-cs"/>
            </a:endParaRPr>
          </a:p>
        </p:txBody>
      </p:sp>
      <p:sp>
        <p:nvSpPr>
          <p:cNvPr id="5" name="Slide Number Placeholder 4">
            <a:extLst>
              <a:ext uri="{FF2B5EF4-FFF2-40B4-BE49-F238E27FC236}">
                <a16:creationId xmlns:a16="http://schemas.microsoft.com/office/drawing/2014/main" id="{2822CC22-53B5-4C43-A05C-4C7CCC93A057}"/>
              </a:ext>
            </a:extLst>
          </p:cNvPr>
          <p:cNvSpPr>
            <a:spLocks noGrp="1"/>
          </p:cNvSpPr>
          <p:nvPr>
            <p:ph type="sldNum" sz="quarter" idx="11"/>
          </p:nvPr>
        </p:nvSpPr>
        <p:spPr/>
        <p:txBody>
          <a:bodyPr/>
          <a:lstStyle/>
          <a:p>
            <a:fld id="{EA3DA7B4-1CBC-4A9E-B9AD-6DD77CAE4334}" type="slidenum">
              <a:rPr lang="en-GB" smtClean="0"/>
              <a:t>50</a:t>
            </a:fld>
            <a:endParaRPr lang="en-GB"/>
          </a:p>
        </p:txBody>
      </p:sp>
      <p:pic>
        <p:nvPicPr>
          <p:cNvPr id="8" name="Picture 1" descr="Description: http://www.wwcp.org.uk/wp-content/uploads/2016/11/West-Wales-Care-Partnership-logo-Partneriaeth-Gofal-Gorllewin-Cymru-logo.jpg">
            <a:extLst>
              <a:ext uri="{FF2B5EF4-FFF2-40B4-BE49-F238E27FC236}">
                <a16:creationId xmlns:a16="http://schemas.microsoft.com/office/drawing/2014/main" id="{3BA7F2F5-834D-4C3D-8BF2-83E8BEBD8C12}"/>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9137729" y="452962"/>
            <a:ext cx="1618557" cy="6597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472022445"/>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632CC4-02CE-445F-80DA-94FDD8BB4201}"/>
              </a:ext>
            </a:extLst>
          </p:cNvPr>
          <p:cNvSpPr>
            <a:spLocks noGrp="1"/>
          </p:cNvSpPr>
          <p:nvPr>
            <p:ph type="ctrTitle"/>
          </p:nvPr>
        </p:nvSpPr>
        <p:spPr/>
        <p:txBody>
          <a:bodyPr/>
          <a:lstStyle/>
          <a:p>
            <a:r>
              <a:rPr lang="en-GB"/>
              <a:t>9. Appendix 1: West Wales Population Analysis</a:t>
            </a:r>
          </a:p>
        </p:txBody>
      </p:sp>
      <p:sp>
        <p:nvSpPr>
          <p:cNvPr id="3" name="Slide Number Placeholder 2">
            <a:extLst>
              <a:ext uri="{FF2B5EF4-FFF2-40B4-BE49-F238E27FC236}">
                <a16:creationId xmlns:a16="http://schemas.microsoft.com/office/drawing/2014/main" id="{1EB55CBF-8146-4142-B53A-CAB1C3F09114}"/>
              </a:ext>
            </a:extLst>
          </p:cNvPr>
          <p:cNvSpPr>
            <a:spLocks noGrp="1"/>
          </p:cNvSpPr>
          <p:nvPr>
            <p:ph type="sldNum" sz="quarter" idx="11"/>
          </p:nvPr>
        </p:nvSpPr>
        <p:spPr/>
        <p:txBody>
          <a:bodyPr/>
          <a:lstStyle/>
          <a:p>
            <a:fld id="{EA3DA7B4-1CBC-4A9E-B9AD-6DD77CAE4334}" type="slidenum">
              <a:rPr lang="en-GB" smtClean="0"/>
              <a:t>51</a:t>
            </a:fld>
            <a:endParaRPr lang="en-GB"/>
          </a:p>
        </p:txBody>
      </p:sp>
      <p:pic>
        <p:nvPicPr>
          <p:cNvPr id="4" name="Picture 1" descr="Description: http://www.wwcp.org.uk/wp-content/uploads/2016/11/West-Wales-Care-Partnership-logo-Partneriaeth-Gofal-Gorllewin-Cymru-logo.jpg">
            <a:extLst>
              <a:ext uri="{FF2B5EF4-FFF2-40B4-BE49-F238E27FC236}">
                <a16:creationId xmlns:a16="http://schemas.microsoft.com/office/drawing/2014/main" id="{C64414B1-F633-4145-AA77-FAA017F88E22}"/>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629793" y="743486"/>
            <a:ext cx="2268485" cy="9247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598556131"/>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E9D522-3E8D-4E72-BF2E-615145822319}"/>
              </a:ext>
            </a:extLst>
          </p:cNvPr>
          <p:cNvSpPr>
            <a:spLocks noGrp="1"/>
          </p:cNvSpPr>
          <p:nvPr>
            <p:ph type="title"/>
          </p:nvPr>
        </p:nvSpPr>
        <p:spPr/>
        <p:txBody>
          <a:bodyPr/>
          <a:lstStyle/>
          <a:p>
            <a:r>
              <a:rPr lang="en-GB"/>
              <a:t>West Wales population analysis (ONS)</a:t>
            </a:r>
          </a:p>
        </p:txBody>
      </p:sp>
      <p:sp>
        <p:nvSpPr>
          <p:cNvPr id="48" name="TextBox 47">
            <a:extLst>
              <a:ext uri="{FF2B5EF4-FFF2-40B4-BE49-F238E27FC236}">
                <a16:creationId xmlns:a16="http://schemas.microsoft.com/office/drawing/2014/main" id="{C6584CDC-B04F-404D-B8F9-738ADEB778F7}"/>
              </a:ext>
            </a:extLst>
          </p:cNvPr>
          <p:cNvSpPr txBox="1"/>
          <p:nvPr/>
        </p:nvSpPr>
        <p:spPr bwMode="gray">
          <a:xfrm>
            <a:off x="322823" y="1092838"/>
            <a:ext cx="11546354" cy="2077492"/>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300"/>
              </a:spcBef>
              <a:spcAft>
                <a:spcPts val="0"/>
              </a:spcAft>
              <a:buClrTx/>
              <a:buSzTx/>
              <a:buFontTx/>
              <a:buNone/>
              <a:tabLst/>
              <a:defRPr/>
            </a:pPr>
            <a:r>
              <a:rPr kumimoji="0" lang="en-GB" sz="1200" b="0" i="0" u="none" strike="noStrike" kern="1200" cap="none" spc="0" normalizeH="0" baseline="0" noProof="0">
                <a:ln>
                  <a:noFill/>
                </a:ln>
                <a:solidFill>
                  <a:srgbClr val="000000"/>
                </a:solidFill>
                <a:effectLst/>
                <a:uLnTx/>
                <a:uFillTx/>
                <a:latin typeface="Century Gothic"/>
                <a:ea typeface="+mn-ea"/>
                <a:cs typeface="+mn-cs"/>
              </a:rPr>
              <a:t>Overall the population of </a:t>
            </a:r>
            <a:r>
              <a:rPr lang="en-GB" sz="1200">
                <a:solidFill>
                  <a:srgbClr val="000000"/>
                </a:solidFill>
                <a:latin typeface="Century Gothic"/>
              </a:rPr>
              <a:t>West Wales</a:t>
            </a:r>
            <a:r>
              <a:rPr kumimoji="0" lang="en-GB" sz="1200" b="0" i="0" u="none" strike="noStrike" kern="1200" cap="none" spc="0" normalizeH="0" baseline="0" noProof="0">
                <a:ln>
                  <a:noFill/>
                </a:ln>
                <a:solidFill>
                  <a:srgbClr val="000000"/>
                </a:solidFill>
                <a:effectLst/>
                <a:uLnTx/>
                <a:uFillTx/>
                <a:latin typeface="Century Gothic"/>
                <a:ea typeface="+mn-ea"/>
                <a:cs typeface="+mn-cs"/>
              </a:rPr>
              <a:t> looks like it will increase by </a:t>
            </a:r>
            <a:r>
              <a:rPr kumimoji="0" lang="en-GB" sz="1200" b="1" i="0" u="none" strike="noStrike" kern="1200" cap="none" spc="0" normalizeH="0" baseline="0" noProof="0">
                <a:ln>
                  <a:noFill/>
                </a:ln>
                <a:solidFill>
                  <a:srgbClr val="000000"/>
                </a:solidFill>
                <a:effectLst/>
                <a:uLnTx/>
                <a:uFillTx/>
                <a:latin typeface="Century Gothic"/>
                <a:ea typeface="+mn-ea"/>
                <a:cs typeface="+mn-cs"/>
              </a:rPr>
              <a:t>0.4% overall by 2025 </a:t>
            </a:r>
            <a:r>
              <a:rPr kumimoji="0" lang="en-GB" sz="1200" b="0" i="0" u="none" strike="noStrike" kern="1200" cap="none" spc="0" normalizeH="0" baseline="0" noProof="0">
                <a:ln>
                  <a:noFill/>
                </a:ln>
                <a:solidFill>
                  <a:srgbClr val="000000"/>
                </a:solidFill>
                <a:effectLst/>
                <a:uLnTx/>
                <a:uFillTx/>
                <a:latin typeface="Century Gothic"/>
                <a:ea typeface="+mn-ea"/>
                <a:cs typeface="+mn-cs"/>
              </a:rPr>
              <a:t>and by </a:t>
            </a:r>
            <a:r>
              <a:rPr kumimoji="0" lang="en-GB" sz="1200" b="1" i="0" u="none" strike="noStrike" kern="1200" cap="none" spc="0" normalizeH="0" baseline="0" noProof="0">
                <a:ln>
                  <a:noFill/>
                </a:ln>
                <a:solidFill>
                  <a:srgbClr val="000000"/>
                </a:solidFill>
                <a:effectLst/>
                <a:uLnTx/>
                <a:uFillTx/>
                <a:latin typeface="Century Gothic"/>
                <a:ea typeface="+mn-ea"/>
                <a:cs typeface="+mn-cs"/>
              </a:rPr>
              <a:t>2% by 2040 </a:t>
            </a:r>
            <a:r>
              <a:rPr kumimoji="0" lang="en-GB" sz="1200" b="0" i="0" u="none" strike="noStrike" kern="1200" cap="none" spc="0" normalizeH="0" baseline="0" noProof="0">
                <a:ln>
                  <a:noFill/>
                </a:ln>
                <a:solidFill>
                  <a:srgbClr val="000000"/>
                </a:solidFill>
                <a:effectLst/>
                <a:uLnTx/>
                <a:uFillTx/>
                <a:latin typeface="Century Gothic"/>
                <a:ea typeface="+mn-ea"/>
                <a:cs typeface="+mn-cs"/>
              </a:rPr>
              <a:t>(20 years). Pembrokeshire and Carmarthenshire will see the similar population increases of 0.6% and 0.7% by 2025 and 2.7% and 3.5% by 2040. Ceredigion is expected to have a population decrease (0.7% at 2025 and 3% at 2040). However, in terms of age; </a:t>
            </a:r>
            <a:r>
              <a:rPr kumimoji="0" lang="en-GB" sz="1200" b="1" i="0" u="none" strike="noStrike" kern="1200" cap="none" spc="0" normalizeH="0" baseline="0" noProof="0">
                <a:ln>
                  <a:noFill/>
                </a:ln>
                <a:solidFill>
                  <a:srgbClr val="000000"/>
                </a:solidFill>
                <a:effectLst/>
                <a:uLnTx/>
                <a:uFillTx/>
                <a:latin typeface="Century Gothic"/>
                <a:ea typeface="+mn-ea"/>
                <a:cs typeface="+mn-cs"/>
              </a:rPr>
              <a:t>all areas are going to see an increase in their elderly populations.</a:t>
            </a:r>
          </a:p>
          <a:p>
            <a:pPr marL="0" marR="0" lvl="0" indent="0" algn="l" defTabSz="914400" rtl="0" eaLnBrk="1" fontAlgn="auto" latinLnBrk="0" hangingPunct="1">
              <a:lnSpc>
                <a:spcPct val="100000"/>
              </a:lnSpc>
              <a:spcBef>
                <a:spcPts val="300"/>
              </a:spcBef>
              <a:spcAft>
                <a:spcPts val="0"/>
              </a:spcAft>
              <a:buClrTx/>
              <a:buSzTx/>
              <a:buFontTx/>
              <a:buNone/>
              <a:tabLst/>
              <a:defRPr/>
            </a:pPr>
            <a:r>
              <a:rPr kumimoji="0" lang="en-GB" sz="1200" b="0" i="0" u="none" strike="noStrike" kern="1200" cap="none" spc="0" normalizeH="0" baseline="0" noProof="0">
                <a:ln>
                  <a:noFill/>
                </a:ln>
                <a:solidFill>
                  <a:srgbClr val="000000"/>
                </a:solidFill>
                <a:effectLst/>
                <a:uLnTx/>
                <a:uFillTx/>
                <a:latin typeface="Century Gothic"/>
                <a:ea typeface="+mn-ea"/>
                <a:cs typeface="+mn-cs"/>
              </a:rPr>
              <a:t> </a:t>
            </a:r>
          </a:p>
          <a:p>
            <a:pPr marL="0" marR="0" lvl="0" indent="0" algn="l" defTabSz="914400" rtl="0" eaLnBrk="1" fontAlgn="auto" latinLnBrk="0" hangingPunct="1">
              <a:lnSpc>
                <a:spcPct val="100000"/>
              </a:lnSpc>
              <a:spcBef>
                <a:spcPts val="300"/>
              </a:spcBef>
              <a:spcAft>
                <a:spcPts val="0"/>
              </a:spcAft>
              <a:buClrTx/>
              <a:buSzTx/>
              <a:buFontTx/>
              <a:buNone/>
              <a:tabLst/>
              <a:defRPr/>
            </a:pPr>
            <a:r>
              <a:rPr kumimoji="0" lang="en-GB" sz="1200" b="0" i="0" u="none" strike="noStrike" kern="1200" cap="none" spc="0" normalizeH="0" baseline="0" noProof="0">
                <a:ln>
                  <a:noFill/>
                </a:ln>
                <a:solidFill>
                  <a:srgbClr val="000000"/>
                </a:solidFill>
                <a:effectLst/>
                <a:uLnTx/>
                <a:uFillTx/>
                <a:latin typeface="Century Gothic"/>
                <a:ea typeface="+mn-ea"/>
                <a:cs typeface="Arial" pitchFamily="34" charset="0"/>
              </a:rPr>
              <a:t>Overall, the elderly population is set to increase, and the child and working age population decrease</a:t>
            </a:r>
          </a:p>
          <a:p>
            <a:pPr marL="171450" marR="0" lvl="0" indent="-171450" algn="l" defTabSz="914400" rtl="0" eaLnBrk="1" fontAlgn="auto" latinLnBrk="0" hangingPunct="1">
              <a:lnSpc>
                <a:spcPct val="100000"/>
              </a:lnSpc>
              <a:spcBef>
                <a:spcPts val="300"/>
              </a:spcBef>
              <a:spcAft>
                <a:spcPts val="0"/>
              </a:spcAft>
              <a:buClrTx/>
              <a:buSzTx/>
              <a:buFont typeface="Arial" panose="020B0604020202020204" pitchFamily="34" charset="0"/>
              <a:buChar char="•"/>
              <a:tabLst/>
              <a:defRPr/>
            </a:pPr>
            <a:r>
              <a:rPr kumimoji="0" lang="en-GB" sz="1200" b="0" i="0" u="none" strike="noStrike" kern="1200" cap="none" spc="0" normalizeH="0" baseline="0" noProof="0">
                <a:ln>
                  <a:noFill/>
                </a:ln>
                <a:solidFill>
                  <a:srgbClr val="000000"/>
                </a:solidFill>
                <a:effectLst/>
                <a:uLnTx/>
                <a:uFillTx/>
                <a:latin typeface="Century Gothic"/>
                <a:ea typeface="+mn-ea"/>
                <a:cs typeface="Arial" pitchFamily="34" charset="0"/>
              </a:rPr>
              <a:t>By 2025 (in 4-5 years) the population of </a:t>
            </a:r>
            <a:r>
              <a:rPr kumimoji="0" lang="en-GB" sz="1200" b="1" i="0" u="none" strike="noStrike" kern="1200" cap="none" spc="0" normalizeH="0" baseline="0" noProof="0">
                <a:ln>
                  <a:noFill/>
                </a:ln>
                <a:solidFill>
                  <a:srgbClr val="000000"/>
                </a:solidFill>
                <a:effectLst/>
                <a:uLnTx/>
                <a:uFillTx/>
                <a:latin typeface="Century Gothic"/>
                <a:ea typeface="+mn-ea"/>
                <a:cs typeface="Arial" pitchFamily="34" charset="0"/>
              </a:rPr>
              <a:t>over 65s is likely to increase by 6% </a:t>
            </a:r>
            <a:r>
              <a:rPr kumimoji="0" lang="en-GB" sz="1200" b="0" i="0" u="none" strike="noStrike" kern="1200" cap="none" spc="0" normalizeH="0" baseline="0" noProof="0">
                <a:ln>
                  <a:noFill/>
                </a:ln>
                <a:solidFill>
                  <a:srgbClr val="000000"/>
                </a:solidFill>
                <a:effectLst/>
                <a:uLnTx/>
                <a:uFillTx/>
                <a:latin typeface="Century Gothic"/>
                <a:ea typeface="+mn-ea"/>
                <a:cs typeface="Arial" pitchFamily="34" charset="0"/>
              </a:rPr>
              <a:t>(over 80s by 11%)</a:t>
            </a:r>
          </a:p>
          <a:p>
            <a:pPr marL="171450" marR="0" lvl="0" indent="-171450" algn="l" defTabSz="914400" rtl="0" eaLnBrk="1" fontAlgn="auto" latinLnBrk="0" hangingPunct="1">
              <a:lnSpc>
                <a:spcPct val="100000"/>
              </a:lnSpc>
              <a:spcBef>
                <a:spcPts val="300"/>
              </a:spcBef>
              <a:spcAft>
                <a:spcPts val="0"/>
              </a:spcAft>
              <a:buClrTx/>
              <a:buSzTx/>
              <a:buFont typeface="Arial" panose="020B0604020202020204" pitchFamily="34" charset="0"/>
              <a:buChar char="•"/>
              <a:tabLst/>
              <a:defRPr/>
            </a:pPr>
            <a:r>
              <a:rPr kumimoji="0" lang="en-GB" sz="1200" b="0" i="0" u="none" strike="noStrike" kern="1200" cap="none" spc="0" normalizeH="0" baseline="0" noProof="0">
                <a:ln>
                  <a:noFill/>
                </a:ln>
                <a:solidFill>
                  <a:srgbClr val="000000"/>
                </a:solidFill>
                <a:effectLst/>
                <a:uLnTx/>
                <a:uFillTx/>
                <a:latin typeface="Century Gothic"/>
                <a:ea typeface="+mn-ea"/>
                <a:cs typeface="Arial" pitchFamily="34" charset="0"/>
              </a:rPr>
              <a:t>By 2040 (roughly 20 years from now) the over 65 population is looking likely to increase by 27% and the over 80s 55%</a:t>
            </a:r>
          </a:p>
          <a:p>
            <a:pPr marL="171450" marR="0" lvl="0" indent="-171450" algn="l" defTabSz="914400" rtl="0" eaLnBrk="1" fontAlgn="auto" latinLnBrk="0" hangingPunct="1">
              <a:lnSpc>
                <a:spcPct val="100000"/>
              </a:lnSpc>
              <a:spcBef>
                <a:spcPts val="300"/>
              </a:spcBef>
              <a:spcAft>
                <a:spcPts val="0"/>
              </a:spcAft>
              <a:buClrTx/>
              <a:buSzTx/>
              <a:buFont typeface="Arial" panose="020B0604020202020204" pitchFamily="34" charset="0"/>
              <a:buChar char="•"/>
              <a:tabLst/>
              <a:defRPr/>
            </a:pPr>
            <a:r>
              <a:rPr kumimoji="0" lang="en-GB" sz="1200" b="0" i="0" u="none" strike="noStrike" kern="1200" cap="none" spc="0" normalizeH="0" baseline="0" noProof="0">
                <a:ln>
                  <a:noFill/>
                </a:ln>
                <a:solidFill>
                  <a:srgbClr val="000000"/>
                </a:solidFill>
                <a:effectLst/>
                <a:uLnTx/>
                <a:uFillTx/>
                <a:latin typeface="Century Gothic"/>
                <a:ea typeface="+mn-ea"/>
                <a:cs typeface="Arial" pitchFamily="34" charset="0"/>
              </a:rPr>
              <a:t>The over 65s currently make up a quarter of the population. In 5 years around 26.8% and by </a:t>
            </a:r>
            <a:r>
              <a:rPr kumimoji="0" lang="en-GB" sz="1200" b="1" i="0" u="none" strike="noStrike" kern="1200" cap="none" spc="0" normalizeH="0" baseline="0" noProof="0">
                <a:ln>
                  <a:noFill/>
                </a:ln>
                <a:solidFill>
                  <a:srgbClr val="000000"/>
                </a:solidFill>
                <a:effectLst/>
                <a:uLnTx/>
                <a:uFillTx/>
                <a:latin typeface="Century Gothic"/>
                <a:ea typeface="+mn-ea"/>
                <a:cs typeface="Arial" pitchFamily="34" charset="0"/>
              </a:rPr>
              <a:t>2040 it is likely to be nearly a third of the population </a:t>
            </a:r>
            <a:r>
              <a:rPr kumimoji="0" lang="en-GB" sz="1200" b="0" i="0" u="none" strike="noStrike" kern="1200" cap="none" spc="0" normalizeH="0" baseline="0" noProof="0">
                <a:ln>
                  <a:noFill/>
                </a:ln>
                <a:solidFill>
                  <a:srgbClr val="000000"/>
                </a:solidFill>
                <a:effectLst/>
                <a:uLnTx/>
                <a:uFillTx/>
                <a:latin typeface="Century Gothic"/>
                <a:ea typeface="+mn-ea"/>
                <a:cs typeface="Arial" pitchFamily="34" charset="0"/>
              </a:rPr>
              <a:t>with the </a:t>
            </a:r>
            <a:r>
              <a:rPr kumimoji="0" lang="en-GB" sz="1200" b="1" i="0" u="none" strike="noStrike" kern="1200" cap="none" spc="0" normalizeH="0" baseline="0" noProof="0">
                <a:ln>
                  <a:noFill/>
                </a:ln>
                <a:solidFill>
                  <a:srgbClr val="000000"/>
                </a:solidFill>
                <a:effectLst/>
                <a:uLnTx/>
                <a:uFillTx/>
                <a:latin typeface="Century Gothic"/>
                <a:ea typeface="+mn-ea"/>
                <a:cs typeface="Arial" pitchFamily="34" charset="0"/>
              </a:rPr>
              <a:t>over 80s becoming over 10% </a:t>
            </a:r>
            <a:r>
              <a:rPr kumimoji="0" lang="en-GB" sz="1200" b="0" i="0" u="none" strike="noStrike" kern="1200" cap="none" spc="0" normalizeH="0" baseline="0" noProof="0">
                <a:ln>
                  <a:noFill/>
                </a:ln>
                <a:solidFill>
                  <a:srgbClr val="000000"/>
                </a:solidFill>
                <a:effectLst/>
                <a:uLnTx/>
                <a:uFillTx/>
                <a:latin typeface="Century Gothic"/>
                <a:ea typeface="+mn-ea"/>
                <a:cs typeface="Arial" pitchFamily="34" charset="0"/>
              </a:rPr>
              <a:t>(from just over 6% now)</a:t>
            </a:r>
          </a:p>
          <a:p>
            <a:pPr marL="0" marR="0" lvl="0" indent="0" algn="l" defTabSz="914400" rtl="0" eaLnBrk="1" fontAlgn="auto" latinLnBrk="0" hangingPunct="1">
              <a:lnSpc>
                <a:spcPct val="100000"/>
              </a:lnSpc>
              <a:spcBef>
                <a:spcPts val="300"/>
              </a:spcBef>
              <a:spcAft>
                <a:spcPts val="0"/>
              </a:spcAft>
              <a:buClrTx/>
              <a:buSzTx/>
              <a:buFontTx/>
              <a:buNone/>
              <a:tabLst/>
              <a:defRPr/>
            </a:pPr>
            <a:endParaRPr kumimoji="0" lang="en-GB" sz="1200" b="0" i="0" u="none" strike="noStrike" kern="1200" cap="none" spc="0" normalizeH="0" baseline="0" noProof="0">
              <a:ln>
                <a:noFill/>
              </a:ln>
              <a:solidFill>
                <a:srgbClr val="000000"/>
              </a:solidFill>
              <a:effectLst/>
              <a:uLnTx/>
              <a:uFillTx/>
              <a:latin typeface="Book Antiqua"/>
              <a:ea typeface="+mn-ea"/>
              <a:cs typeface="Arial" pitchFamily="34" charset="0"/>
            </a:endParaRPr>
          </a:p>
        </p:txBody>
      </p:sp>
      <p:pic>
        <p:nvPicPr>
          <p:cNvPr id="3" name="Picture 2">
            <a:extLst>
              <a:ext uri="{FF2B5EF4-FFF2-40B4-BE49-F238E27FC236}">
                <a16:creationId xmlns:a16="http://schemas.microsoft.com/office/drawing/2014/main" id="{987F5443-E590-4F72-A9FC-E4A4199E9B1E}"/>
              </a:ext>
            </a:extLst>
          </p:cNvPr>
          <p:cNvPicPr>
            <a:picLocks noChangeAspect="1"/>
          </p:cNvPicPr>
          <p:nvPr/>
        </p:nvPicPr>
        <p:blipFill>
          <a:blip r:embed="rId2"/>
          <a:stretch>
            <a:fillRect/>
          </a:stretch>
        </p:blipFill>
        <p:spPr>
          <a:xfrm>
            <a:off x="771037" y="3130574"/>
            <a:ext cx="6054636" cy="3372759"/>
          </a:xfrm>
          <a:prstGeom prst="rect">
            <a:avLst/>
          </a:prstGeom>
        </p:spPr>
      </p:pic>
      <p:pic>
        <p:nvPicPr>
          <p:cNvPr id="4" name="Picture 3">
            <a:extLst>
              <a:ext uri="{FF2B5EF4-FFF2-40B4-BE49-F238E27FC236}">
                <a16:creationId xmlns:a16="http://schemas.microsoft.com/office/drawing/2014/main" id="{EF26A9E0-57C0-459F-B154-1CA95BBAA70F}"/>
              </a:ext>
            </a:extLst>
          </p:cNvPr>
          <p:cNvPicPr>
            <a:picLocks noChangeAspect="1"/>
          </p:cNvPicPr>
          <p:nvPr/>
        </p:nvPicPr>
        <p:blipFill>
          <a:blip r:embed="rId3"/>
          <a:stretch>
            <a:fillRect/>
          </a:stretch>
        </p:blipFill>
        <p:spPr>
          <a:xfrm>
            <a:off x="7874202" y="2766278"/>
            <a:ext cx="3095922" cy="3911614"/>
          </a:xfrm>
          <a:prstGeom prst="rect">
            <a:avLst/>
          </a:prstGeom>
        </p:spPr>
      </p:pic>
      <p:sp>
        <p:nvSpPr>
          <p:cNvPr id="5" name="TextBox 4">
            <a:extLst>
              <a:ext uri="{FF2B5EF4-FFF2-40B4-BE49-F238E27FC236}">
                <a16:creationId xmlns:a16="http://schemas.microsoft.com/office/drawing/2014/main" id="{03E6E91F-C37C-4F7A-ADBC-95AE14A7E1C9}"/>
              </a:ext>
            </a:extLst>
          </p:cNvPr>
          <p:cNvSpPr txBox="1"/>
          <p:nvPr/>
        </p:nvSpPr>
        <p:spPr bwMode="gray">
          <a:xfrm>
            <a:off x="11222631" y="6341750"/>
            <a:ext cx="646546" cy="323165"/>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300"/>
              </a:spcBef>
              <a:spcAft>
                <a:spcPts val="0"/>
              </a:spcAft>
              <a:buClrTx/>
              <a:buSzTx/>
              <a:buFontTx/>
              <a:buNone/>
              <a:tabLst/>
              <a:defRPr/>
            </a:pPr>
            <a:r>
              <a:rPr kumimoji="0" lang="en-GB" sz="1050" b="0" i="1" u="none" strike="noStrike" kern="1200" cap="none" spc="0" normalizeH="0" baseline="0" noProof="0">
                <a:ln>
                  <a:noFill/>
                </a:ln>
                <a:solidFill>
                  <a:srgbClr val="000000"/>
                </a:solidFill>
                <a:effectLst/>
                <a:uLnTx/>
                <a:uFillTx/>
                <a:latin typeface="Century Gothic"/>
                <a:ea typeface="+mn-ea"/>
                <a:cs typeface="Arial" pitchFamily="34" charset="0"/>
              </a:rPr>
              <a:t>Source: ONS</a:t>
            </a:r>
          </a:p>
        </p:txBody>
      </p:sp>
      <p:sp>
        <p:nvSpPr>
          <p:cNvPr id="6" name="Rectangle 5">
            <a:extLst>
              <a:ext uri="{FF2B5EF4-FFF2-40B4-BE49-F238E27FC236}">
                <a16:creationId xmlns:a16="http://schemas.microsoft.com/office/drawing/2014/main" id="{87F1C5A9-F61D-49FA-90C0-17951002C271}"/>
              </a:ext>
            </a:extLst>
          </p:cNvPr>
          <p:cNvSpPr/>
          <p:nvPr/>
        </p:nvSpPr>
        <p:spPr bwMode="gray">
          <a:xfrm>
            <a:off x="2061797" y="3248207"/>
            <a:ext cx="3473116" cy="184483"/>
          </a:xfrm>
          <a:prstGeom prst="rect">
            <a:avLst/>
          </a:prstGeom>
          <a:solidFill>
            <a:schemeClr val="bg2"/>
          </a:solidFill>
          <a:ln w="1905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indent="0" algn="ctr">
              <a:spcBef>
                <a:spcPts val="300"/>
              </a:spcBef>
              <a:buFont typeface="Courier New" pitchFamily="49" charset="0"/>
              <a:buNone/>
            </a:pPr>
            <a:r>
              <a:rPr lang="en-GB" sz="1200">
                <a:solidFill>
                  <a:schemeClr val="bg1"/>
                </a:solidFill>
                <a:latin typeface="+mj-lt"/>
                <a:cs typeface="Arial" pitchFamily="34" charset="0"/>
              </a:rPr>
              <a:t>Population projections for West Wales</a:t>
            </a:r>
          </a:p>
        </p:txBody>
      </p:sp>
      <p:sp>
        <p:nvSpPr>
          <p:cNvPr id="7" name="Slide Number Placeholder 6">
            <a:extLst>
              <a:ext uri="{FF2B5EF4-FFF2-40B4-BE49-F238E27FC236}">
                <a16:creationId xmlns:a16="http://schemas.microsoft.com/office/drawing/2014/main" id="{8DAA2210-0CEB-437A-939E-8A6788A34F4A}"/>
              </a:ext>
            </a:extLst>
          </p:cNvPr>
          <p:cNvSpPr>
            <a:spLocks noGrp="1"/>
          </p:cNvSpPr>
          <p:nvPr>
            <p:ph type="sldNum" sz="quarter" idx="11"/>
          </p:nvPr>
        </p:nvSpPr>
        <p:spPr/>
        <p:txBody>
          <a:bodyPr/>
          <a:lstStyle/>
          <a:p>
            <a:fld id="{EA3DA7B4-1CBC-4A9E-B9AD-6DD77CAE4334}" type="slidenum">
              <a:rPr lang="en-GB" smtClean="0"/>
              <a:t>52</a:t>
            </a:fld>
            <a:endParaRPr lang="en-GB"/>
          </a:p>
        </p:txBody>
      </p:sp>
      <p:pic>
        <p:nvPicPr>
          <p:cNvPr id="10" name="Picture 1" descr="Description: http://www.wwcp.org.uk/wp-content/uploads/2016/11/West-Wales-Care-Partnership-logo-Partneriaeth-Gofal-Gorllewin-Cymru-logo.jpg">
            <a:extLst>
              <a:ext uri="{FF2B5EF4-FFF2-40B4-BE49-F238E27FC236}">
                <a16:creationId xmlns:a16="http://schemas.microsoft.com/office/drawing/2014/main" id="{DABE37B2-E658-4C04-9D66-39034832AFBD}"/>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9137729" y="452962"/>
            <a:ext cx="1618557" cy="6597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094893125"/>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E9D522-3E8D-4E72-BF2E-615145822319}"/>
              </a:ext>
            </a:extLst>
          </p:cNvPr>
          <p:cNvSpPr>
            <a:spLocks noGrp="1"/>
          </p:cNvSpPr>
          <p:nvPr>
            <p:ph type="title"/>
          </p:nvPr>
        </p:nvSpPr>
        <p:spPr/>
        <p:txBody>
          <a:bodyPr/>
          <a:lstStyle/>
          <a:p>
            <a:r>
              <a:rPr lang="en-GB"/>
              <a:t>West Wales Dementia (QOF Register)</a:t>
            </a:r>
          </a:p>
        </p:txBody>
      </p:sp>
      <p:pic>
        <p:nvPicPr>
          <p:cNvPr id="3" name="Picture 2">
            <a:extLst>
              <a:ext uri="{FF2B5EF4-FFF2-40B4-BE49-F238E27FC236}">
                <a16:creationId xmlns:a16="http://schemas.microsoft.com/office/drawing/2014/main" id="{5921D2F4-F3F1-44AB-819A-27E7FA1E5815}"/>
              </a:ext>
            </a:extLst>
          </p:cNvPr>
          <p:cNvPicPr>
            <a:picLocks noChangeAspect="1"/>
          </p:cNvPicPr>
          <p:nvPr/>
        </p:nvPicPr>
        <p:blipFill rotWithShape="1">
          <a:blip r:embed="rId3"/>
          <a:srcRect l="20389" t="20453" r="36723" b="38770"/>
          <a:stretch/>
        </p:blipFill>
        <p:spPr>
          <a:xfrm>
            <a:off x="5253680" y="3004918"/>
            <a:ext cx="6579545" cy="3518772"/>
          </a:xfrm>
          <a:prstGeom prst="rect">
            <a:avLst/>
          </a:prstGeom>
          <a:ln>
            <a:solidFill>
              <a:schemeClr val="bg1">
                <a:lumMod val="50000"/>
                <a:lumOff val="50000"/>
                <a:alpha val="54000"/>
              </a:schemeClr>
            </a:solidFill>
          </a:ln>
        </p:spPr>
      </p:pic>
      <p:pic>
        <p:nvPicPr>
          <p:cNvPr id="4" name="Picture 3">
            <a:extLst>
              <a:ext uri="{FF2B5EF4-FFF2-40B4-BE49-F238E27FC236}">
                <a16:creationId xmlns:a16="http://schemas.microsoft.com/office/drawing/2014/main" id="{AFC1738E-5315-4D9A-B630-A347D0F6DF8A}"/>
              </a:ext>
            </a:extLst>
          </p:cNvPr>
          <p:cNvPicPr>
            <a:picLocks noChangeAspect="1"/>
          </p:cNvPicPr>
          <p:nvPr/>
        </p:nvPicPr>
        <p:blipFill rotWithShape="1">
          <a:blip r:embed="rId3"/>
          <a:srcRect l="91515" t="16700" r="3864" b="79394"/>
          <a:stretch/>
        </p:blipFill>
        <p:spPr>
          <a:xfrm>
            <a:off x="5786817" y="3170258"/>
            <a:ext cx="767958" cy="365096"/>
          </a:xfrm>
          <a:prstGeom prst="rect">
            <a:avLst/>
          </a:prstGeom>
        </p:spPr>
      </p:pic>
      <p:sp>
        <p:nvSpPr>
          <p:cNvPr id="5" name="TextBox 4">
            <a:extLst>
              <a:ext uri="{FF2B5EF4-FFF2-40B4-BE49-F238E27FC236}">
                <a16:creationId xmlns:a16="http://schemas.microsoft.com/office/drawing/2014/main" id="{88E4CB42-DB51-4CD4-95A0-21557A8BE97D}"/>
              </a:ext>
            </a:extLst>
          </p:cNvPr>
          <p:cNvSpPr txBox="1"/>
          <p:nvPr/>
        </p:nvSpPr>
        <p:spPr bwMode="gray">
          <a:xfrm>
            <a:off x="358775" y="1103121"/>
            <a:ext cx="11624043" cy="1815882"/>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300"/>
              </a:spcBef>
              <a:spcAft>
                <a:spcPts val="0"/>
              </a:spcAft>
              <a:buClrTx/>
              <a:buSzTx/>
              <a:buFontTx/>
              <a:buNone/>
              <a:tabLst/>
              <a:defRPr/>
            </a:pPr>
            <a:r>
              <a:rPr kumimoji="0" lang="en-GB" sz="1200" b="0" i="0" u="none" strike="noStrike" kern="1200" cap="none" spc="0" normalizeH="0" baseline="0" noProof="0">
                <a:ln>
                  <a:noFill/>
                </a:ln>
                <a:solidFill>
                  <a:srgbClr val="000000"/>
                </a:solidFill>
                <a:effectLst/>
                <a:uLnTx/>
                <a:uFillTx/>
                <a:latin typeface="Century Gothic"/>
                <a:ea typeface="+mn-ea"/>
                <a:cs typeface="Arial" pitchFamily="34" charset="0"/>
              </a:rPr>
              <a:t>The data in this pack is an extract from the GP systems using the QOF definition. </a:t>
            </a:r>
          </a:p>
          <a:p>
            <a:pPr marL="0" marR="0" lvl="0" indent="0" algn="l" defTabSz="914400" rtl="0" eaLnBrk="1" fontAlgn="auto" latinLnBrk="0" hangingPunct="1">
              <a:lnSpc>
                <a:spcPct val="100000"/>
              </a:lnSpc>
              <a:spcBef>
                <a:spcPts val="300"/>
              </a:spcBef>
              <a:spcAft>
                <a:spcPts val="0"/>
              </a:spcAft>
              <a:buClrTx/>
              <a:buSzTx/>
              <a:buFontTx/>
              <a:buNone/>
              <a:tabLst/>
              <a:defRPr/>
            </a:pPr>
            <a:endParaRPr kumimoji="0" lang="en-GB" sz="1200" b="0" i="0" u="none" strike="noStrike" kern="1200" cap="none" spc="0" normalizeH="0" baseline="0" noProof="0">
              <a:ln>
                <a:noFill/>
              </a:ln>
              <a:solidFill>
                <a:srgbClr val="000000"/>
              </a:solidFill>
              <a:effectLst/>
              <a:highlight>
                <a:srgbClr val="FFFF00"/>
              </a:highlight>
              <a:uLnTx/>
              <a:uFillTx/>
              <a:latin typeface="Century Gothic"/>
              <a:ea typeface="+mn-ea"/>
              <a:cs typeface="Arial" pitchFamily="34" charset="0"/>
            </a:endParaRPr>
          </a:p>
          <a:p>
            <a:pPr marL="0" marR="0" lvl="0" indent="0" algn="l" defTabSz="914400" rtl="0" eaLnBrk="1" fontAlgn="auto" latinLnBrk="0" hangingPunct="1">
              <a:lnSpc>
                <a:spcPct val="100000"/>
              </a:lnSpc>
              <a:spcBef>
                <a:spcPts val="300"/>
              </a:spcBef>
              <a:spcAft>
                <a:spcPts val="0"/>
              </a:spcAft>
              <a:buClrTx/>
              <a:buSzTx/>
              <a:buFontTx/>
              <a:buNone/>
              <a:tabLst/>
              <a:defRPr/>
            </a:pPr>
            <a:r>
              <a:rPr kumimoji="0" lang="en-GB" sz="1200" b="0" i="0" u="none" strike="noStrike" kern="1200" cap="none" spc="0" normalizeH="0" baseline="0" noProof="0">
                <a:ln>
                  <a:noFill/>
                </a:ln>
                <a:solidFill>
                  <a:srgbClr val="000000"/>
                </a:solidFill>
                <a:effectLst/>
                <a:uLnTx/>
                <a:uFillTx/>
                <a:latin typeface="Century Gothic"/>
                <a:ea typeface="+mn-ea"/>
                <a:cs typeface="Arial" pitchFamily="34" charset="0"/>
              </a:rPr>
              <a:t>Women make up approximately 62% of the registered dementia patients in </a:t>
            </a:r>
            <a:r>
              <a:rPr lang="en-GB" sz="1200">
                <a:solidFill>
                  <a:srgbClr val="000000"/>
                </a:solidFill>
                <a:latin typeface="Century Gothic"/>
                <a:cs typeface="Arial" pitchFamily="34" charset="0"/>
              </a:rPr>
              <a:t>West Wales</a:t>
            </a:r>
            <a:r>
              <a:rPr kumimoji="0" lang="en-GB" sz="1200" b="0" i="0" u="none" strike="noStrike" kern="1200" cap="none" spc="0" normalizeH="0" baseline="0" noProof="0">
                <a:ln>
                  <a:noFill/>
                </a:ln>
                <a:solidFill>
                  <a:srgbClr val="000000"/>
                </a:solidFill>
                <a:effectLst/>
                <a:uLnTx/>
                <a:uFillTx/>
                <a:latin typeface="Century Gothic"/>
                <a:ea typeface="+mn-ea"/>
                <a:cs typeface="Arial" pitchFamily="34" charset="0"/>
              </a:rPr>
              <a:t> but this is partly due to higher life expectancy in the female population</a:t>
            </a:r>
          </a:p>
          <a:p>
            <a:pPr marL="0" marR="0" lvl="0" indent="0" algn="l" defTabSz="914400" rtl="0" eaLnBrk="1" fontAlgn="auto" latinLnBrk="0" hangingPunct="1">
              <a:lnSpc>
                <a:spcPct val="100000"/>
              </a:lnSpc>
              <a:spcBef>
                <a:spcPts val="300"/>
              </a:spcBef>
              <a:spcAft>
                <a:spcPts val="0"/>
              </a:spcAft>
              <a:buClrTx/>
              <a:buSzTx/>
              <a:buFontTx/>
              <a:buNone/>
              <a:tabLst/>
              <a:defRPr/>
            </a:pPr>
            <a:endParaRPr kumimoji="0" lang="en-GB" sz="1200" b="0" i="0" u="none" strike="noStrike" kern="1200" cap="none" spc="0" normalizeH="0" baseline="0" noProof="0">
              <a:ln>
                <a:noFill/>
              </a:ln>
              <a:solidFill>
                <a:srgbClr val="000000"/>
              </a:solidFill>
              <a:effectLst/>
              <a:uLnTx/>
              <a:uFillTx/>
              <a:latin typeface="Century Gothic"/>
              <a:ea typeface="+mn-ea"/>
              <a:cs typeface="Arial" pitchFamily="34" charset="0"/>
            </a:endParaRPr>
          </a:p>
          <a:p>
            <a:pPr marL="0" marR="0" lvl="0" indent="0" algn="l" defTabSz="914400" rtl="0" eaLnBrk="1" fontAlgn="auto" latinLnBrk="0" hangingPunct="1">
              <a:lnSpc>
                <a:spcPct val="100000"/>
              </a:lnSpc>
              <a:spcBef>
                <a:spcPts val="300"/>
              </a:spcBef>
              <a:spcAft>
                <a:spcPts val="0"/>
              </a:spcAft>
              <a:buClrTx/>
              <a:buSzTx/>
              <a:buFontTx/>
              <a:buNone/>
              <a:tabLst/>
              <a:defRPr/>
            </a:pPr>
            <a:r>
              <a:rPr kumimoji="0" lang="en-GB" sz="1200" b="0" i="0" u="none" strike="noStrike" kern="1200" cap="none" spc="0" normalizeH="0" baseline="0" noProof="0">
                <a:ln>
                  <a:noFill/>
                </a:ln>
                <a:solidFill>
                  <a:srgbClr val="000000"/>
                </a:solidFill>
                <a:effectLst/>
                <a:uLnTx/>
                <a:uFillTx/>
                <a:latin typeface="Century Gothic"/>
                <a:ea typeface="+mn-ea"/>
                <a:cs typeface="Arial" pitchFamily="34" charset="0"/>
              </a:rPr>
              <a:t>Nearly 50% of the female dementia patients are over 85 years old compared to 36% of the male patients. This means that 45% of the total dementia patients over the age of 85 years old. This age group is set to grow substantially over the next 20 years, and is due to make up over 10% of the </a:t>
            </a:r>
            <a:r>
              <a:rPr lang="en-GB" sz="1200">
                <a:solidFill>
                  <a:srgbClr val="000000"/>
                </a:solidFill>
                <a:latin typeface="Century Gothic"/>
                <a:cs typeface="Arial" pitchFamily="34" charset="0"/>
              </a:rPr>
              <a:t>West Wales</a:t>
            </a:r>
            <a:r>
              <a:rPr kumimoji="0" lang="en-GB" sz="1200" b="0" i="0" u="none" strike="noStrike" kern="1200" cap="none" spc="0" normalizeH="0" baseline="0" noProof="0">
                <a:ln>
                  <a:noFill/>
                </a:ln>
                <a:solidFill>
                  <a:srgbClr val="000000"/>
                </a:solidFill>
                <a:effectLst/>
                <a:uLnTx/>
                <a:uFillTx/>
                <a:latin typeface="Century Gothic"/>
                <a:ea typeface="+mn-ea"/>
                <a:cs typeface="Arial" pitchFamily="34" charset="0"/>
              </a:rPr>
              <a:t> population by 2040. Recent studies show that the incidence of dementia is not increasing substantially but due to increased life expectancy and better outcomes for care, perveance will continue to increase.</a:t>
            </a:r>
          </a:p>
        </p:txBody>
      </p:sp>
      <p:sp>
        <p:nvSpPr>
          <p:cNvPr id="6" name="TextBox 5">
            <a:extLst>
              <a:ext uri="{FF2B5EF4-FFF2-40B4-BE49-F238E27FC236}">
                <a16:creationId xmlns:a16="http://schemas.microsoft.com/office/drawing/2014/main" id="{4C6B205F-C4C0-48D8-8993-DF1058819070}"/>
              </a:ext>
            </a:extLst>
          </p:cNvPr>
          <p:cNvSpPr txBox="1"/>
          <p:nvPr/>
        </p:nvSpPr>
        <p:spPr bwMode="gray">
          <a:xfrm>
            <a:off x="358775" y="3170258"/>
            <a:ext cx="4527261" cy="3370153"/>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300"/>
              </a:spcBef>
              <a:spcAft>
                <a:spcPts val="0"/>
              </a:spcAft>
              <a:buClrTx/>
              <a:buSzTx/>
              <a:buFontTx/>
              <a:buNone/>
              <a:tabLst/>
              <a:defRPr/>
            </a:pPr>
            <a:r>
              <a:rPr kumimoji="0" lang="en-GB" sz="1200" b="0" i="0" u="none" strike="noStrike" kern="1200" cap="none" spc="0" normalizeH="0" baseline="0" noProof="0">
                <a:ln>
                  <a:noFill/>
                </a:ln>
                <a:solidFill>
                  <a:srgbClr val="000000"/>
                </a:solidFill>
                <a:effectLst/>
                <a:uLnTx/>
                <a:uFillTx/>
                <a:latin typeface="Century Gothic"/>
                <a:ea typeface="+mn-ea"/>
                <a:cs typeface="Arial" pitchFamily="34" charset="0"/>
              </a:rPr>
              <a:t>Mortality from dementia became the leading cause of death in the UK in 2015 and has continued to displace other causes of death. Pre-Covid (2020) it represented 12.7% of deaths and that number had grown yearly </a:t>
            </a:r>
            <a:endParaRPr kumimoji="0" lang="en-GB" sz="1200" b="0" i="0" u="none" strike="noStrike" kern="1200" cap="none" spc="0" normalizeH="0" baseline="0" noProof="0">
              <a:ln>
                <a:noFill/>
              </a:ln>
              <a:solidFill>
                <a:srgbClr val="000000"/>
              </a:solidFill>
              <a:effectLst/>
              <a:highlight>
                <a:srgbClr val="FFFF00"/>
              </a:highlight>
              <a:uLnTx/>
              <a:uFillTx/>
              <a:latin typeface="Century Gothic"/>
              <a:ea typeface="+mn-ea"/>
              <a:cs typeface="Arial" pitchFamily="34" charset="0"/>
            </a:endParaRPr>
          </a:p>
          <a:p>
            <a:pPr marL="0" marR="0" lvl="0" indent="0" algn="l" defTabSz="914400" rtl="0" eaLnBrk="1" fontAlgn="auto" latinLnBrk="0" hangingPunct="1">
              <a:lnSpc>
                <a:spcPct val="100000"/>
              </a:lnSpc>
              <a:spcBef>
                <a:spcPts val="300"/>
              </a:spcBef>
              <a:spcAft>
                <a:spcPts val="0"/>
              </a:spcAft>
              <a:buClrTx/>
              <a:buSzTx/>
              <a:buFontTx/>
              <a:buNone/>
              <a:tabLst/>
              <a:defRPr/>
            </a:pPr>
            <a:endParaRPr kumimoji="0" lang="en-GB" sz="1200" b="0" i="0" u="none" strike="noStrike" kern="1200" cap="none" spc="0" normalizeH="0" baseline="0" noProof="0">
              <a:ln>
                <a:noFill/>
              </a:ln>
              <a:solidFill>
                <a:srgbClr val="000000"/>
              </a:solidFill>
              <a:effectLst/>
              <a:uLnTx/>
              <a:uFillTx/>
              <a:latin typeface="Century Gothic"/>
              <a:ea typeface="+mn-ea"/>
              <a:cs typeface="Arial" pitchFamily="34" charset="0"/>
            </a:endParaRPr>
          </a:p>
          <a:p>
            <a:pPr marL="0" marR="0" lvl="0" indent="0" algn="l" defTabSz="914400" rtl="0" eaLnBrk="1" fontAlgn="auto" latinLnBrk="0" hangingPunct="1">
              <a:lnSpc>
                <a:spcPct val="100000"/>
              </a:lnSpc>
              <a:spcBef>
                <a:spcPts val="300"/>
              </a:spcBef>
              <a:spcAft>
                <a:spcPts val="0"/>
              </a:spcAft>
              <a:buClrTx/>
              <a:buSzTx/>
              <a:buFontTx/>
              <a:buNone/>
              <a:tabLst/>
              <a:defRPr/>
            </a:pPr>
            <a:r>
              <a:rPr kumimoji="0" lang="en-GB" sz="1200" b="0" i="0" u="none" strike="noStrike" kern="1200" cap="none" spc="0" normalizeH="0" baseline="0" noProof="0">
                <a:ln>
                  <a:noFill/>
                </a:ln>
                <a:solidFill>
                  <a:srgbClr val="000000"/>
                </a:solidFill>
                <a:effectLst/>
                <a:uLnTx/>
                <a:uFillTx/>
                <a:latin typeface="Century Gothic"/>
                <a:ea typeface="+mn-ea"/>
                <a:cs typeface="Arial" pitchFamily="34" charset="0"/>
              </a:rPr>
              <a:t>The prevalence across the whole population of patients on the QOF register diagnosed with dementia is just over 0.7%. However, the prevalence in the over 60s (people on the register/population in the age group) is 2.3%. Young onset dementia is defined as those under 65 being diagnosed. </a:t>
            </a:r>
          </a:p>
          <a:p>
            <a:pPr marL="0" marR="0" lvl="0" indent="0" algn="l" defTabSz="914400" rtl="0" eaLnBrk="1" fontAlgn="auto" latinLnBrk="0" hangingPunct="1">
              <a:lnSpc>
                <a:spcPct val="100000"/>
              </a:lnSpc>
              <a:spcBef>
                <a:spcPts val="300"/>
              </a:spcBef>
              <a:spcAft>
                <a:spcPts val="0"/>
              </a:spcAft>
              <a:buClrTx/>
              <a:buSzTx/>
              <a:buFontTx/>
              <a:buNone/>
              <a:tabLst/>
              <a:defRPr/>
            </a:pPr>
            <a:endParaRPr kumimoji="0" lang="en-GB" sz="1200" b="0" i="0" u="none" strike="noStrike" kern="1200" cap="none" spc="0" normalizeH="0" baseline="0" noProof="0">
              <a:ln>
                <a:noFill/>
              </a:ln>
              <a:solidFill>
                <a:srgbClr val="000000"/>
              </a:solidFill>
              <a:effectLst/>
              <a:uLnTx/>
              <a:uFillTx/>
              <a:latin typeface="Century Gothic"/>
              <a:ea typeface="+mn-ea"/>
              <a:cs typeface="Arial" pitchFamily="34" charset="0"/>
            </a:endParaRPr>
          </a:p>
          <a:p>
            <a:pPr marL="0" marR="0" lvl="0" indent="0" algn="l" defTabSz="914400" rtl="0" eaLnBrk="1" fontAlgn="auto" latinLnBrk="0" hangingPunct="1">
              <a:lnSpc>
                <a:spcPct val="100000"/>
              </a:lnSpc>
              <a:spcBef>
                <a:spcPts val="300"/>
              </a:spcBef>
              <a:spcAft>
                <a:spcPts val="0"/>
              </a:spcAft>
              <a:buClrTx/>
              <a:buSzTx/>
              <a:buFontTx/>
              <a:buNone/>
              <a:tabLst/>
              <a:defRPr/>
            </a:pPr>
            <a:r>
              <a:rPr kumimoji="0" lang="en-GB" sz="1200" b="0" i="0" u="none" strike="noStrike" kern="1200" cap="none" spc="0" normalizeH="0" baseline="0" noProof="0">
                <a:ln>
                  <a:noFill/>
                </a:ln>
                <a:solidFill>
                  <a:srgbClr val="000000"/>
                </a:solidFill>
                <a:effectLst/>
                <a:uLnTx/>
                <a:uFillTx/>
                <a:latin typeface="Century Gothic"/>
                <a:ea typeface="+mn-ea"/>
                <a:cs typeface="Arial" pitchFamily="34" charset="0"/>
              </a:rPr>
              <a:t>These represent a very small number of GP diagnosed cases but potentially a larger portion of the unmet and undiagnosed need</a:t>
            </a:r>
          </a:p>
          <a:p>
            <a:pPr marL="0" marR="0" lvl="0" indent="0" algn="l" defTabSz="914400" rtl="0" eaLnBrk="1" fontAlgn="auto" latinLnBrk="0" hangingPunct="1">
              <a:lnSpc>
                <a:spcPct val="100000"/>
              </a:lnSpc>
              <a:spcBef>
                <a:spcPts val="300"/>
              </a:spcBef>
              <a:spcAft>
                <a:spcPts val="0"/>
              </a:spcAft>
              <a:buClrTx/>
              <a:buSzTx/>
              <a:buFontTx/>
              <a:buNone/>
              <a:tabLst/>
              <a:defRPr/>
            </a:pPr>
            <a:endParaRPr kumimoji="0" lang="en-GB" sz="1200" b="0" i="0" u="none" strike="noStrike" kern="1200" cap="none" spc="0" normalizeH="0" baseline="0" noProof="0">
              <a:ln>
                <a:noFill/>
              </a:ln>
              <a:solidFill>
                <a:srgbClr val="000000"/>
              </a:solidFill>
              <a:effectLst/>
              <a:uLnTx/>
              <a:uFillTx/>
              <a:latin typeface="Century Gothic"/>
              <a:ea typeface="+mn-ea"/>
              <a:cs typeface="Arial" pitchFamily="34" charset="0"/>
            </a:endParaRPr>
          </a:p>
          <a:p>
            <a:pPr marL="0" marR="0" lvl="0" indent="0" algn="l" defTabSz="914400" rtl="0" eaLnBrk="1" fontAlgn="auto" latinLnBrk="0" hangingPunct="1">
              <a:lnSpc>
                <a:spcPct val="100000"/>
              </a:lnSpc>
              <a:spcBef>
                <a:spcPts val="300"/>
              </a:spcBef>
              <a:spcAft>
                <a:spcPts val="0"/>
              </a:spcAft>
              <a:buClrTx/>
              <a:buSzTx/>
              <a:buFontTx/>
              <a:buNone/>
              <a:tabLst/>
              <a:defRPr/>
            </a:pPr>
            <a:r>
              <a:rPr kumimoji="0" lang="en-GB" sz="1200" b="0" i="0" u="none" strike="noStrike" kern="1200" cap="none" spc="0" normalizeH="0" baseline="0" noProof="0">
                <a:ln>
                  <a:noFill/>
                </a:ln>
                <a:solidFill>
                  <a:srgbClr val="000000"/>
                </a:solidFill>
                <a:effectLst/>
                <a:uLnTx/>
                <a:uFillTx/>
                <a:latin typeface="Century Gothic"/>
                <a:ea typeface="+mn-ea"/>
                <a:cs typeface="Arial" pitchFamily="34" charset="0"/>
              </a:rPr>
              <a:t>People over 60 represent around a third of the population and 98.9% of the registered dementia patients in </a:t>
            </a:r>
            <a:r>
              <a:rPr lang="en-GB" sz="1200">
                <a:solidFill>
                  <a:srgbClr val="000000"/>
                </a:solidFill>
                <a:latin typeface="Century Gothic"/>
                <a:cs typeface="Arial" pitchFamily="34" charset="0"/>
              </a:rPr>
              <a:t>West Wales</a:t>
            </a:r>
            <a:endParaRPr kumimoji="0" lang="en-GB" sz="1200" b="0" i="0" u="none" strike="noStrike" kern="1200" cap="none" spc="0" normalizeH="0" baseline="0" noProof="0">
              <a:ln>
                <a:noFill/>
              </a:ln>
              <a:solidFill>
                <a:srgbClr val="000000"/>
              </a:solidFill>
              <a:effectLst/>
              <a:uLnTx/>
              <a:uFillTx/>
              <a:latin typeface="Century Gothic"/>
              <a:ea typeface="+mn-ea"/>
              <a:cs typeface="Arial" pitchFamily="34" charset="0"/>
            </a:endParaRPr>
          </a:p>
        </p:txBody>
      </p:sp>
      <p:sp>
        <p:nvSpPr>
          <p:cNvPr id="9" name="TextBox 8">
            <a:extLst>
              <a:ext uri="{FF2B5EF4-FFF2-40B4-BE49-F238E27FC236}">
                <a16:creationId xmlns:a16="http://schemas.microsoft.com/office/drawing/2014/main" id="{11340169-701E-4810-AD40-1A1F28DBB6BE}"/>
              </a:ext>
            </a:extLst>
          </p:cNvPr>
          <p:cNvSpPr txBox="1"/>
          <p:nvPr/>
        </p:nvSpPr>
        <p:spPr bwMode="gray">
          <a:xfrm>
            <a:off x="10972801" y="6609605"/>
            <a:ext cx="1117318" cy="161583"/>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300"/>
              </a:spcBef>
              <a:spcAft>
                <a:spcPts val="0"/>
              </a:spcAft>
              <a:buClrTx/>
              <a:buSzTx/>
              <a:buFontTx/>
              <a:buNone/>
              <a:tabLst/>
              <a:defRPr/>
            </a:pPr>
            <a:r>
              <a:rPr kumimoji="0" lang="en-GB" sz="1050" b="0" i="1" u="none" strike="noStrike" kern="1200" cap="none" spc="0" normalizeH="0" baseline="0" noProof="0">
                <a:ln>
                  <a:noFill/>
                </a:ln>
                <a:solidFill>
                  <a:srgbClr val="000000"/>
                </a:solidFill>
                <a:effectLst/>
                <a:uLnTx/>
                <a:uFillTx/>
                <a:latin typeface="Century Gothic"/>
                <a:ea typeface="+mn-ea"/>
                <a:cs typeface="Arial" pitchFamily="34" charset="0"/>
              </a:rPr>
              <a:t>Source: GP QOF</a:t>
            </a:r>
          </a:p>
        </p:txBody>
      </p:sp>
      <p:sp>
        <p:nvSpPr>
          <p:cNvPr id="7" name="Slide Number Placeholder 6">
            <a:extLst>
              <a:ext uri="{FF2B5EF4-FFF2-40B4-BE49-F238E27FC236}">
                <a16:creationId xmlns:a16="http://schemas.microsoft.com/office/drawing/2014/main" id="{325992D8-3758-4DAC-AAE6-1CE166ABAD24}"/>
              </a:ext>
            </a:extLst>
          </p:cNvPr>
          <p:cNvSpPr>
            <a:spLocks noGrp="1"/>
          </p:cNvSpPr>
          <p:nvPr>
            <p:ph type="sldNum" sz="quarter" idx="11"/>
          </p:nvPr>
        </p:nvSpPr>
        <p:spPr/>
        <p:txBody>
          <a:bodyPr/>
          <a:lstStyle/>
          <a:p>
            <a:fld id="{EA3DA7B4-1CBC-4A9E-B9AD-6DD77CAE4334}" type="slidenum">
              <a:rPr lang="en-GB" smtClean="0"/>
              <a:t>53</a:t>
            </a:fld>
            <a:endParaRPr lang="en-GB"/>
          </a:p>
        </p:txBody>
      </p:sp>
      <p:pic>
        <p:nvPicPr>
          <p:cNvPr id="11" name="Picture 1" descr="Description: http://www.wwcp.org.uk/wp-content/uploads/2016/11/West-Wales-Care-Partnership-logo-Partneriaeth-Gofal-Gorllewin-Cymru-logo.jpg">
            <a:extLst>
              <a:ext uri="{FF2B5EF4-FFF2-40B4-BE49-F238E27FC236}">
                <a16:creationId xmlns:a16="http://schemas.microsoft.com/office/drawing/2014/main" id="{C4920CED-43B6-4CB1-AA82-C3804F6133CD}"/>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9137729" y="452962"/>
            <a:ext cx="1618557" cy="6597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989960857"/>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BB3485-DEB9-4B86-B714-6F3FF1DE48C9}"/>
              </a:ext>
            </a:extLst>
          </p:cNvPr>
          <p:cNvSpPr>
            <a:spLocks noGrp="1"/>
          </p:cNvSpPr>
          <p:nvPr>
            <p:ph type="title"/>
          </p:nvPr>
        </p:nvSpPr>
        <p:spPr/>
        <p:txBody>
          <a:bodyPr/>
          <a:lstStyle/>
          <a:p>
            <a:r>
              <a:rPr lang="en-GB"/>
              <a:t>Dementia by cluster</a:t>
            </a:r>
          </a:p>
        </p:txBody>
      </p:sp>
      <p:sp>
        <p:nvSpPr>
          <p:cNvPr id="4" name="TextBox 3">
            <a:extLst>
              <a:ext uri="{FF2B5EF4-FFF2-40B4-BE49-F238E27FC236}">
                <a16:creationId xmlns:a16="http://schemas.microsoft.com/office/drawing/2014/main" id="{811C4F58-0A61-4ABA-88A4-300C916A4899}"/>
              </a:ext>
            </a:extLst>
          </p:cNvPr>
          <p:cNvSpPr txBox="1"/>
          <p:nvPr/>
        </p:nvSpPr>
        <p:spPr bwMode="gray">
          <a:xfrm>
            <a:off x="356333" y="1074509"/>
            <a:ext cx="11624043" cy="2446824"/>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300"/>
              </a:spcBef>
              <a:spcAft>
                <a:spcPts val="0"/>
              </a:spcAft>
              <a:buClrTx/>
              <a:buSzTx/>
              <a:buFontTx/>
              <a:buNone/>
              <a:tabLst/>
              <a:defRPr/>
            </a:pPr>
            <a:r>
              <a:rPr kumimoji="0" lang="en-GB" sz="1200" b="0" i="0" u="none" strike="noStrike" kern="1200" cap="none" spc="0" normalizeH="0" baseline="0" noProof="0">
                <a:ln>
                  <a:noFill/>
                </a:ln>
                <a:solidFill>
                  <a:srgbClr val="000000"/>
                </a:solidFill>
                <a:effectLst/>
                <a:uLnTx/>
                <a:uFillTx/>
                <a:latin typeface="Century Gothic"/>
                <a:ea typeface="+mn-ea"/>
                <a:cs typeface="Arial" pitchFamily="34" charset="0"/>
              </a:rPr>
              <a:t>Carmarthenshire has the largest population of the 3 counties across </a:t>
            </a:r>
            <a:r>
              <a:rPr lang="en-GB" sz="1200">
                <a:solidFill>
                  <a:srgbClr val="000000"/>
                </a:solidFill>
                <a:latin typeface="Century Gothic"/>
                <a:cs typeface="Arial" pitchFamily="34" charset="0"/>
              </a:rPr>
              <a:t>West Wales</a:t>
            </a:r>
            <a:r>
              <a:rPr kumimoji="0" lang="en-GB" sz="1200" b="0" i="0" u="none" strike="noStrike" kern="1200" cap="none" spc="0" normalizeH="0" baseline="0" noProof="0">
                <a:ln>
                  <a:noFill/>
                </a:ln>
                <a:solidFill>
                  <a:srgbClr val="000000"/>
                </a:solidFill>
                <a:effectLst/>
                <a:uLnTx/>
                <a:uFillTx/>
                <a:latin typeface="Century Gothic"/>
                <a:ea typeface="+mn-ea"/>
                <a:cs typeface="Arial" pitchFamily="34" charset="0"/>
              </a:rPr>
              <a:t>, it has around 49% of the whole population and 46% over the 0ver 65s, with 24% of its own population over 65 years old. They have 48% of the dementia diagnosis. It is also the most rural area of the three counties.</a:t>
            </a:r>
          </a:p>
          <a:p>
            <a:pPr marL="0" marR="0" lvl="0" indent="0" algn="l" defTabSz="914400" rtl="0" eaLnBrk="1" fontAlgn="auto" latinLnBrk="0" hangingPunct="1">
              <a:lnSpc>
                <a:spcPct val="100000"/>
              </a:lnSpc>
              <a:spcBef>
                <a:spcPts val="300"/>
              </a:spcBef>
              <a:spcAft>
                <a:spcPts val="0"/>
              </a:spcAft>
              <a:buClrTx/>
              <a:buSzTx/>
              <a:buFontTx/>
              <a:buNone/>
              <a:tabLst/>
              <a:defRPr/>
            </a:pPr>
            <a:endParaRPr kumimoji="0" lang="en-GB" sz="1200" b="0" i="0" u="none" strike="noStrike" kern="1200" cap="none" spc="0" normalizeH="0" baseline="0" noProof="0">
              <a:ln>
                <a:noFill/>
              </a:ln>
              <a:solidFill>
                <a:srgbClr val="000000"/>
              </a:solidFill>
              <a:effectLst/>
              <a:uLnTx/>
              <a:uFillTx/>
              <a:latin typeface="Century Gothic"/>
              <a:ea typeface="+mn-ea"/>
              <a:cs typeface="Arial" pitchFamily="34" charset="0"/>
            </a:endParaRPr>
          </a:p>
          <a:p>
            <a:pPr marL="0" marR="0" lvl="0" indent="0" algn="l" defTabSz="914400" rtl="0" eaLnBrk="1" fontAlgn="auto" latinLnBrk="0" hangingPunct="1">
              <a:lnSpc>
                <a:spcPct val="100000"/>
              </a:lnSpc>
              <a:spcBef>
                <a:spcPts val="300"/>
              </a:spcBef>
              <a:spcAft>
                <a:spcPts val="0"/>
              </a:spcAft>
              <a:buClrTx/>
              <a:buSzTx/>
              <a:buFontTx/>
              <a:buNone/>
              <a:tabLst/>
              <a:defRPr/>
            </a:pPr>
            <a:r>
              <a:rPr kumimoji="0" lang="en-GB" sz="1200" b="0" i="0" u="none" strike="noStrike" kern="1200" cap="none" spc="0" normalizeH="0" baseline="0" noProof="0">
                <a:ln>
                  <a:noFill/>
                </a:ln>
                <a:solidFill>
                  <a:srgbClr val="000000"/>
                </a:solidFill>
                <a:effectLst/>
                <a:uLnTx/>
                <a:uFillTx/>
                <a:latin typeface="Century Gothic"/>
                <a:ea typeface="+mn-ea"/>
                <a:cs typeface="Arial" pitchFamily="34" charset="0"/>
              </a:rPr>
              <a:t>Pembrokeshire GPs have a recorded population with dementia diagnosis of around 870 patients, which represents around 31% of the dementia diagnosis in </a:t>
            </a:r>
            <a:r>
              <a:rPr lang="en-GB" sz="1200">
                <a:solidFill>
                  <a:srgbClr val="000000"/>
                </a:solidFill>
                <a:latin typeface="Century Gothic"/>
                <a:cs typeface="Arial" pitchFamily="34" charset="0"/>
              </a:rPr>
              <a:t>West Wales</a:t>
            </a:r>
            <a:r>
              <a:rPr kumimoji="0" lang="en-GB" sz="1200" b="0" i="0" u="none" strike="noStrike" kern="1200" cap="none" spc="0" normalizeH="0" baseline="0" noProof="0">
                <a:ln>
                  <a:noFill/>
                </a:ln>
                <a:solidFill>
                  <a:srgbClr val="000000"/>
                </a:solidFill>
                <a:effectLst/>
                <a:uLnTx/>
                <a:uFillTx/>
                <a:latin typeface="Century Gothic"/>
                <a:ea typeface="+mn-ea"/>
                <a:cs typeface="Arial" pitchFamily="34" charset="0"/>
              </a:rPr>
              <a:t>. As a county they have 32.5% of the population and 34% of the over 65 population. The over 65 population represents nearly 27% of the total population in Pembrokeshire. However, by 2040 the growth for Pembrokeshire will be 6.6%</a:t>
            </a:r>
          </a:p>
          <a:p>
            <a:pPr marL="0" marR="0" lvl="0" indent="0" algn="l" defTabSz="914400" rtl="0" eaLnBrk="1" fontAlgn="auto" latinLnBrk="0" hangingPunct="1">
              <a:lnSpc>
                <a:spcPct val="100000"/>
              </a:lnSpc>
              <a:spcBef>
                <a:spcPts val="300"/>
              </a:spcBef>
              <a:spcAft>
                <a:spcPts val="0"/>
              </a:spcAft>
              <a:buClrTx/>
              <a:buSzTx/>
              <a:buFontTx/>
              <a:buNone/>
              <a:tabLst/>
              <a:defRPr/>
            </a:pPr>
            <a:endParaRPr kumimoji="0" lang="en-GB" sz="1200" b="0" i="0" u="none" strike="noStrike" kern="1200" cap="none" spc="0" normalizeH="0" baseline="0" noProof="0">
              <a:ln>
                <a:noFill/>
              </a:ln>
              <a:solidFill>
                <a:srgbClr val="000000"/>
              </a:solidFill>
              <a:effectLst/>
              <a:uLnTx/>
              <a:uFillTx/>
              <a:latin typeface="Century Gothic"/>
              <a:ea typeface="+mn-ea"/>
              <a:cs typeface="Arial" pitchFamily="34" charset="0"/>
            </a:endParaRPr>
          </a:p>
          <a:p>
            <a:pPr marL="0" marR="0" lvl="0" indent="0" algn="l" defTabSz="914400" rtl="0" eaLnBrk="1" fontAlgn="auto" latinLnBrk="0" hangingPunct="1">
              <a:lnSpc>
                <a:spcPct val="100000"/>
              </a:lnSpc>
              <a:spcBef>
                <a:spcPts val="300"/>
              </a:spcBef>
              <a:spcAft>
                <a:spcPts val="0"/>
              </a:spcAft>
              <a:buClrTx/>
              <a:buSzTx/>
              <a:buFontTx/>
              <a:buNone/>
              <a:tabLst/>
              <a:defRPr/>
            </a:pPr>
            <a:r>
              <a:rPr kumimoji="0" lang="en-GB" sz="1200" b="0" i="0" u="none" strike="noStrike" kern="1200" cap="none" spc="0" normalizeH="0" baseline="0" noProof="0">
                <a:ln>
                  <a:noFill/>
                </a:ln>
                <a:solidFill>
                  <a:srgbClr val="000000"/>
                </a:solidFill>
                <a:effectLst/>
                <a:uLnTx/>
                <a:uFillTx/>
                <a:latin typeface="Century Gothic"/>
                <a:ea typeface="+mn-ea"/>
                <a:cs typeface="Arial" pitchFamily="34" charset="0"/>
              </a:rPr>
              <a:t>Although Ceredigion’s population is set to decrease overall, the over 65s is set to increase by over 4% in the next 20 years. </a:t>
            </a:r>
          </a:p>
          <a:p>
            <a:pPr marL="0" marR="0" lvl="0" indent="0" algn="l" defTabSz="914400" rtl="0" eaLnBrk="1" fontAlgn="auto" latinLnBrk="0" hangingPunct="1">
              <a:lnSpc>
                <a:spcPct val="100000"/>
              </a:lnSpc>
              <a:spcBef>
                <a:spcPts val="300"/>
              </a:spcBef>
              <a:spcAft>
                <a:spcPts val="0"/>
              </a:spcAft>
              <a:buClrTx/>
              <a:buSzTx/>
              <a:buFontTx/>
              <a:buNone/>
              <a:tabLst/>
              <a:defRPr/>
            </a:pPr>
            <a:endParaRPr kumimoji="0" lang="en-GB" sz="1200" b="0" i="0" u="none" strike="noStrike" kern="1200" cap="none" spc="0" normalizeH="0" baseline="0" noProof="0">
              <a:ln>
                <a:noFill/>
              </a:ln>
              <a:solidFill>
                <a:srgbClr val="000000"/>
              </a:solidFill>
              <a:effectLst/>
              <a:uLnTx/>
              <a:uFillTx/>
              <a:latin typeface="Century Gothic"/>
              <a:ea typeface="+mn-ea"/>
              <a:cs typeface="Arial" pitchFamily="34" charset="0"/>
            </a:endParaRPr>
          </a:p>
          <a:p>
            <a:pPr marL="0" marR="0" lvl="0" indent="0" algn="l" defTabSz="914400" rtl="0" eaLnBrk="1" fontAlgn="auto" latinLnBrk="0" hangingPunct="1">
              <a:lnSpc>
                <a:spcPct val="100000"/>
              </a:lnSpc>
              <a:spcBef>
                <a:spcPts val="300"/>
              </a:spcBef>
              <a:spcAft>
                <a:spcPts val="0"/>
              </a:spcAft>
              <a:buClrTx/>
              <a:buSzTx/>
              <a:buFontTx/>
              <a:buNone/>
              <a:tabLst/>
              <a:defRPr/>
            </a:pPr>
            <a:r>
              <a:rPr kumimoji="0" lang="en-GB" sz="1200" b="0" i="0" u="none" strike="noStrike" kern="1200" cap="none" spc="0" normalizeH="0" baseline="0" noProof="0">
                <a:ln>
                  <a:noFill/>
                </a:ln>
                <a:solidFill>
                  <a:srgbClr val="000000"/>
                </a:solidFill>
                <a:effectLst/>
                <a:uLnTx/>
                <a:uFillTx/>
                <a:latin typeface="Century Gothic"/>
                <a:ea typeface="+mn-ea"/>
                <a:cs typeface="Arial" pitchFamily="34" charset="0"/>
              </a:rPr>
              <a:t>The below graphic shows the male and female actual numbers by cluster and as you can see, the three Carmarthenshire clusters have very high numbers, comparatively, in the female over 85s category. Notably South Pembrokeshire also has high numbers of both male and female over 85s diagnosed with dementia</a:t>
            </a:r>
          </a:p>
        </p:txBody>
      </p:sp>
      <p:pic>
        <p:nvPicPr>
          <p:cNvPr id="5" name="Picture 4">
            <a:extLst>
              <a:ext uri="{FF2B5EF4-FFF2-40B4-BE49-F238E27FC236}">
                <a16:creationId xmlns:a16="http://schemas.microsoft.com/office/drawing/2014/main" id="{0ADD4EF3-A73A-4763-87F6-ED86E1D33A65}"/>
              </a:ext>
            </a:extLst>
          </p:cNvPr>
          <p:cNvPicPr>
            <a:picLocks noChangeAspect="1"/>
          </p:cNvPicPr>
          <p:nvPr/>
        </p:nvPicPr>
        <p:blipFill rotWithShape="1">
          <a:blip r:embed="rId2"/>
          <a:srcRect l="606" t="5926" r="9091" b="52054"/>
          <a:stretch/>
        </p:blipFill>
        <p:spPr>
          <a:xfrm>
            <a:off x="494656" y="3571940"/>
            <a:ext cx="11347395" cy="2970123"/>
          </a:xfrm>
          <a:prstGeom prst="rect">
            <a:avLst/>
          </a:prstGeom>
          <a:ln>
            <a:solidFill>
              <a:schemeClr val="bg1">
                <a:lumMod val="50000"/>
                <a:lumOff val="50000"/>
                <a:alpha val="58000"/>
              </a:schemeClr>
            </a:solidFill>
          </a:ln>
        </p:spPr>
      </p:pic>
      <p:sp>
        <p:nvSpPr>
          <p:cNvPr id="6" name="TextBox 5">
            <a:extLst>
              <a:ext uri="{FF2B5EF4-FFF2-40B4-BE49-F238E27FC236}">
                <a16:creationId xmlns:a16="http://schemas.microsoft.com/office/drawing/2014/main" id="{A57DFC49-7F4E-4D64-8096-BAF493C50031}"/>
              </a:ext>
            </a:extLst>
          </p:cNvPr>
          <p:cNvSpPr txBox="1"/>
          <p:nvPr/>
        </p:nvSpPr>
        <p:spPr bwMode="gray">
          <a:xfrm>
            <a:off x="10379947" y="6609605"/>
            <a:ext cx="1710172" cy="161583"/>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300"/>
              </a:spcBef>
              <a:spcAft>
                <a:spcPts val="0"/>
              </a:spcAft>
              <a:buClrTx/>
              <a:buSzTx/>
              <a:buFontTx/>
              <a:buNone/>
              <a:tabLst/>
              <a:defRPr/>
            </a:pPr>
            <a:r>
              <a:rPr kumimoji="0" lang="en-GB" sz="1050" b="0" i="1" u="none" strike="noStrike" kern="1200" cap="none" spc="0" normalizeH="0" baseline="0" noProof="0">
                <a:ln>
                  <a:noFill/>
                </a:ln>
                <a:solidFill>
                  <a:srgbClr val="000000"/>
                </a:solidFill>
                <a:effectLst/>
                <a:uLnTx/>
                <a:uFillTx/>
                <a:latin typeface="Century Gothic"/>
                <a:ea typeface="+mn-ea"/>
                <a:cs typeface="Arial" pitchFamily="34" charset="0"/>
              </a:rPr>
              <a:t>Source: GP QOF and ONS</a:t>
            </a:r>
          </a:p>
        </p:txBody>
      </p:sp>
      <p:sp>
        <p:nvSpPr>
          <p:cNvPr id="3" name="Slide Number Placeholder 2">
            <a:extLst>
              <a:ext uri="{FF2B5EF4-FFF2-40B4-BE49-F238E27FC236}">
                <a16:creationId xmlns:a16="http://schemas.microsoft.com/office/drawing/2014/main" id="{FF8EC86F-4B82-449C-8001-EFE80321DE3B}"/>
              </a:ext>
            </a:extLst>
          </p:cNvPr>
          <p:cNvSpPr>
            <a:spLocks noGrp="1"/>
          </p:cNvSpPr>
          <p:nvPr>
            <p:ph type="sldNum" sz="quarter" idx="11"/>
          </p:nvPr>
        </p:nvSpPr>
        <p:spPr/>
        <p:txBody>
          <a:bodyPr/>
          <a:lstStyle/>
          <a:p>
            <a:fld id="{EA3DA7B4-1CBC-4A9E-B9AD-6DD77CAE4334}" type="slidenum">
              <a:rPr lang="en-GB" smtClean="0"/>
              <a:t>54</a:t>
            </a:fld>
            <a:endParaRPr lang="en-GB"/>
          </a:p>
        </p:txBody>
      </p:sp>
      <p:pic>
        <p:nvPicPr>
          <p:cNvPr id="8" name="Picture 1" descr="Description: http://www.wwcp.org.uk/wp-content/uploads/2016/11/West-Wales-Care-Partnership-logo-Partneriaeth-Gofal-Gorllewin-Cymru-logo.jpg">
            <a:extLst>
              <a:ext uri="{FF2B5EF4-FFF2-40B4-BE49-F238E27FC236}">
                <a16:creationId xmlns:a16="http://schemas.microsoft.com/office/drawing/2014/main" id="{1B39EEEA-5CD6-43BD-BBA8-F84B1BD5476E}"/>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137729" y="452962"/>
            <a:ext cx="1618557" cy="6597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776499328"/>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3B254A-B855-4AE4-9FF2-4C4E82FE94BD}"/>
              </a:ext>
            </a:extLst>
          </p:cNvPr>
          <p:cNvSpPr>
            <a:spLocks noGrp="1"/>
          </p:cNvSpPr>
          <p:nvPr>
            <p:ph type="title"/>
          </p:nvPr>
        </p:nvSpPr>
        <p:spPr/>
        <p:txBody>
          <a:bodyPr/>
          <a:lstStyle/>
          <a:p>
            <a:r>
              <a:rPr lang="en-GB"/>
              <a:t>Map</a:t>
            </a:r>
          </a:p>
        </p:txBody>
      </p:sp>
      <p:pic>
        <p:nvPicPr>
          <p:cNvPr id="3" name="Picture 2">
            <a:extLst>
              <a:ext uri="{FF2B5EF4-FFF2-40B4-BE49-F238E27FC236}">
                <a16:creationId xmlns:a16="http://schemas.microsoft.com/office/drawing/2014/main" id="{6661B237-A8DC-4377-913A-A21CE78656B8}"/>
              </a:ext>
            </a:extLst>
          </p:cNvPr>
          <p:cNvPicPr>
            <a:picLocks noChangeAspect="1"/>
          </p:cNvPicPr>
          <p:nvPr/>
        </p:nvPicPr>
        <p:blipFill rotWithShape="1">
          <a:blip r:embed="rId2"/>
          <a:srcRect l="34224" t="20582" r="17499" b="10292"/>
          <a:stretch/>
        </p:blipFill>
        <p:spPr>
          <a:xfrm>
            <a:off x="6202532" y="1890503"/>
            <a:ext cx="5755689" cy="4635802"/>
          </a:xfrm>
          <a:prstGeom prst="rect">
            <a:avLst/>
          </a:prstGeom>
        </p:spPr>
      </p:pic>
      <p:pic>
        <p:nvPicPr>
          <p:cNvPr id="4" name="Picture 3">
            <a:extLst>
              <a:ext uri="{FF2B5EF4-FFF2-40B4-BE49-F238E27FC236}">
                <a16:creationId xmlns:a16="http://schemas.microsoft.com/office/drawing/2014/main" id="{9F3C1C44-993A-4142-9F31-1923782DB094}"/>
              </a:ext>
            </a:extLst>
          </p:cNvPr>
          <p:cNvPicPr>
            <a:picLocks noChangeAspect="1"/>
          </p:cNvPicPr>
          <p:nvPr/>
        </p:nvPicPr>
        <p:blipFill rotWithShape="1">
          <a:blip r:embed="rId3"/>
          <a:srcRect l="91675" t="16829" r="315" b="79288"/>
          <a:stretch/>
        </p:blipFill>
        <p:spPr>
          <a:xfrm>
            <a:off x="6338656" y="1997475"/>
            <a:ext cx="1083076" cy="295385"/>
          </a:xfrm>
          <a:prstGeom prst="rect">
            <a:avLst/>
          </a:prstGeom>
        </p:spPr>
      </p:pic>
      <p:pic>
        <p:nvPicPr>
          <p:cNvPr id="5" name="Picture 4">
            <a:extLst>
              <a:ext uri="{FF2B5EF4-FFF2-40B4-BE49-F238E27FC236}">
                <a16:creationId xmlns:a16="http://schemas.microsoft.com/office/drawing/2014/main" id="{C2C63BDC-1E1B-415D-9C8F-B80C3BABECB6}"/>
              </a:ext>
            </a:extLst>
          </p:cNvPr>
          <p:cNvPicPr>
            <a:picLocks noChangeAspect="1"/>
          </p:cNvPicPr>
          <p:nvPr/>
        </p:nvPicPr>
        <p:blipFill rotWithShape="1">
          <a:blip r:embed="rId4"/>
          <a:srcRect l="34078" t="20841" r="16553" b="10292"/>
          <a:stretch/>
        </p:blipFill>
        <p:spPr>
          <a:xfrm>
            <a:off x="221941" y="1890503"/>
            <a:ext cx="5874059" cy="4609144"/>
          </a:xfrm>
          <a:prstGeom prst="rect">
            <a:avLst/>
          </a:prstGeom>
        </p:spPr>
      </p:pic>
      <p:pic>
        <p:nvPicPr>
          <p:cNvPr id="6" name="Picture 5">
            <a:extLst>
              <a:ext uri="{FF2B5EF4-FFF2-40B4-BE49-F238E27FC236}">
                <a16:creationId xmlns:a16="http://schemas.microsoft.com/office/drawing/2014/main" id="{1F338AA5-84CB-4800-83C5-18C55B19F8AF}"/>
              </a:ext>
            </a:extLst>
          </p:cNvPr>
          <p:cNvPicPr>
            <a:picLocks noChangeAspect="1"/>
          </p:cNvPicPr>
          <p:nvPr/>
        </p:nvPicPr>
        <p:blipFill rotWithShape="1">
          <a:blip r:embed="rId4"/>
          <a:srcRect l="91820" t="16829" r="606" b="79288"/>
          <a:stretch/>
        </p:blipFill>
        <p:spPr>
          <a:xfrm>
            <a:off x="358775" y="2026529"/>
            <a:ext cx="923277" cy="266331"/>
          </a:xfrm>
          <a:prstGeom prst="rect">
            <a:avLst/>
          </a:prstGeom>
        </p:spPr>
      </p:pic>
      <p:sp>
        <p:nvSpPr>
          <p:cNvPr id="7" name="TextBox 6">
            <a:extLst>
              <a:ext uri="{FF2B5EF4-FFF2-40B4-BE49-F238E27FC236}">
                <a16:creationId xmlns:a16="http://schemas.microsoft.com/office/drawing/2014/main" id="{02CA3CC2-0EA3-4B48-B781-F5A81414B1E6}"/>
              </a:ext>
            </a:extLst>
          </p:cNvPr>
          <p:cNvSpPr txBox="1"/>
          <p:nvPr/>
        </p:nvSpPr>
        <p:spPr bwMode="gray">
          <a:xfrm>
            <a:off x="358775" y="1662091"/>
            <a:ext cx="5630693" cy="161583"/>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300"/>
              </a:spcBef>
              <a:spcAft>
                <a:spcPts val="0"/>
              </a:spcAft>
              <a:buClrTx/>
              <a:buSzTx/>
              <a:buFontTx/>
              <a:buNone/>
              <a:tabLst/>
              <a:defRPr/>
            </a:pPr>
            <a:r>
              <a:rPr kumimoji="0" lang="en-GB" sz="1050" b="1" i="0" u="none" strike="noStrike" kern="1200" cap="none" spc="0" normalizeH="0" baseline="0" noProof="0">
                <a:ln>
                  <a:noFill/>
                </a:ln>
                <a:solidFill>
                  <a:srgbClr val="000000"/>
                </a:solidFill>
                <a:effectLst/>
                <a:uLnTx/>
                <a:uFillTx/>
                <a:latin typeface="Century Gothic"/>
                <a:ea typeface="+mn-ea"/>
                <a:cs typeface="Arial" pitchFamily="34" charset="0"/>
              </a:rPr>
              <a:t>Proportion of over 40s population based on practice list, by MOSA of practice location</a:t>
            </a:r>
          </a:p>
        </p:txBody>
      </p:sp>
      <p:sp>
        <p:nvSpPr>
          <p:cNvPr id="8" name="TextBox 7">
            <a:extLst>
              <a:ext uri="{FF2B5EF4-FFF2-40B4-BE49-F238E27FC236}">
                <a16:creationId xmlns:a16="http://schemas.microsoft.com/office/drawing/2014/main" id="{453B3CB4-C248-4C22-A771-88FEB2792F31}"/>
              </a:ext>
            </a:extLst>
          </p:cNvPr>
          <p:cNvSpPr txBox="1"/>
          <p:nvPr/>
        </p:nvSpPr>
        <p:spPr bwMode="gray">
          <a:xfrm>
            <a:off x="6338656" y="1662090"/>
            <a:ext cx="5630693" cy="161583"/>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300"/>
              </a:spcBef>
              <a:spcAft>
                <a:spcPts val="0"/>
              </a:spcAft>
              <a:buClrTx/>
              <a:buSzTx/>
              <a:buFontTx/>
              <a:buNone/>
              <a:tabLst/>
              <a:defRPr/>
            </a:pPr>
            <a:r>
              <a:rPr kumimoji="0" lang="en-GB" sz="1050" b="1" i="0" u="none" strike="noStrike" kern="1200" cap="none" spc="0" normalizeH="0" baseline="0" noProof="0">
                <a:ln>
                  <a:noFill/>
                </a:ln>
                <a:solidFill>
                  <a:srgbClr val="000000"/>
                </a:solidFill>
                <a:effectLst/>
                <a:uLnTx/>
                <a:uFillTx/>
                <a:latin typeface="Century Gothic"/>
                <a:ea typeface="+mn-ea"/>
                <a:cs typeface="Arial" pitchFamily="34" charset="0"/>
              </a:rPr>
              <a:t>Total diagnoses population based on practice list, by MOSA of practice location</a:t>
            </a:r>
          </a:p>
        </p:txBody>
      </p:sp>
      <p:sp>
        <p:nvSpPr>
          <p:cNvPr id="9" name="TextBox 8">
            <a:extLst>
              <a:ext uri="{FF2B5EF4-FFF2-40B4-BE49-F238E27FC236}">
                <a16:creationId xmlns:a16="http://schemas.microsoft.com/office/drawing/2014/main" id="{C7D3359F-AE3C-4F28-855D-A50E52CC50E0}"/>
              </a:ext>
            </a:extLst>
          </p:cNvPr>
          <p:cNvSpPr txBox="1"/>
          <p:nvPr/>
        </p:nvSpPr>
        <p:spPr bwMode="gray">
          <a:xfrm>
            <a:off x="283978" y="1035714"/>
            <a:ext cx="11624043" cy="369332"/>
          </a:xfrm>
          <a:prstGeom prst="rect">
            <a:avLst/>
          </a:prstGeom>
          <a:noFill/>
        </p:spPr>
        <p:txBody>
          <a:bodyPr wrap="square" lIns="0" tIns="0" rIns="0" bIns="0" rtlCol="0">
            <a:spAutoFit/>
          </a:bodyPr>
          <a:lstStyle/>
          <a:p>
            <a:pPr lvl="0">
              <a:spcBef>
                <a:spcPts val="300"/>
              </a:spcBef>
              <a:defRPr/>
            </a:pPr>
            <a:r>
              <a:rPr lang="en-GB" sz="1200">
                <a:solidFill>
                  <a:srgbClr val="000000"/>
                </a:solidFill>
                <a:latin typeface="Century Gothic"/>
                <a:cs typeface="Arial" pitchFamily="34" charset="0"/>
              </a:rPr>
              <a:t>Lower Layer Super Output Areas (LOSA) </a:t>
            </a:r>
            <a:r>
              <a:rPr kumimoji="0" lang="en-GB" sz="1200" b="0" i="0" u="none" strike="noStrike" kern="1200" cap="none" spc="0" normalizeH="0" baseline="0" noProof="0">
                <a:ln>
                  <a:noFill/>
                </a:ln>
                <a:solidFill>
                  <a:srgbClr val="000000"/>
                </a:solidFill>
                <a:effectLst/>
                <a:uLnTx/>
                <a:uFillTx/>
                <a:latin typeface="Century Gothic"/>
                <a:ea typeface="+mn-ea"/>
                <a:cs typeface="Arial" pitchFamily="34" charset="0"/>
              </a:rPr>
              <a:t>data for patients was </a:t>
            </a:r>
            <a:r>
              <a:rPr kumimoji="0" lang="en-GB" sz="1200" b="0" i="0" u="sng" strike="noStrike" kern="1200" cap="none" spc="0" normalizeH="0" baseline="0" noProof="0">
                <a:ln>
                  <a:noFill/>
                </a:ln>
                <a:solidFill>
                  <a:srgbClr val="000000"/>
                </a:solidFill>
                <a:effectLst/>
                <a:uLnTx/>
                <a:uFillTx/>
                <a:latin typeface="Century Gothic"/>
                <a:ea typeface="+mn-ea"/>
                <a:cs typeface="Arial" pitchFamily="34" charset="0"/>
              </a:rPr>
              <a:t>not available </a:t>
            </a:r>
            <a:r>
              <a:rPr kumimoji="0" lang="en-GB" sz="1200" b="0" i="0" u="none" strike="noStrike" kern="1200" cap="none" spc="0" normalizeH="0" baseline="0" noProof="0">
                <a:ln>
                  <a:noFill/>
                </a:ln>
                <a:solidFill>
                  <a:srgbClr val="000000"/>
                </a:solidFill>
                <a:effectLst/>
                <a:uLnTx/>
                <a:uFillTx/>
                <a:latin typeface="Century Gothic"/>
                <a:ea typeface="+mn-ea"/>
                <a:cs typeface="Arial" pitchFamily="34" charset="0"/>
              </a:rPr>
              <a:t>and so the below information shows the pressure for the GP </a:t>
            </a:r>
            <a:r>
              <a:rPr lang="en-GB" sz="1200">
                <a:solidFill>
                  <a:srgbClr val="000000"/>
                </a:solidFill>
                <a:latin typeface="Century Gothic"/>
                <a:cs typeface="Arial" pitchFamily="34" charset="0"/>
              </a:rPr>
              <a:t>practices at a Middle Layer Super Output Area (</a:t>
            </a:r>
            <a:r>
              <a:rPr kumimoji="0" lang="en-GB" sz="1200" b="0" i="0" u="none" strike="noStrike" kern="1200" cap="none" spc="0" normalizeH="0" baseline="0" noProof="0">
                <a:ln>
                  <a:noFill/>
                </a:ln>
                <a:solidFill>
                  <a:srgbClr val="000000"/>
                </a:solidFill>
                <a:effectLst/>
                <a:uLnTx/>
                <a:uFillTx/>
                <a:latin typeface="Century Gothic"/>
                <a:ea typeface="+mn-ea"/>
                <a:cs typeface="Arial" pitchFamily="34" charset="0"/>
              </a:rPr>
              <a:t>MOSA) level which is why there are gaps. </a:t>
            </a:r>
          </a:p>
        </p:txBody>
      </p:sp>
      <p:sp>
        <p:nvSpPr>
          <p:cNvPr id="10" name="Slide Number Placeholder 9">
            <a:extLst>
              <a:ext uri="{FF2B5EF4-FFF2-40B4-BE49-F238E27FC236}">
                <a16:creationId xmlns:a16="http://schemas.microsoft.com/office/drawing/2014/main" id="{D6D935EE-AF2D-47A9-AB2A-F1912C0B7DC5}"/>
              </a:ext>
            </a:extLst>
          </p:cNvPr>
          <p:cNvSpPr>
            <a:spLocks noGrp="1"/>
          </p:cNvSpPr>
          <p:nvPr>
            <p:ph type="sldNum" sz="quarter" idx="11"/>
          </p:nvPr>
        </p:nvSpPr>
        <p:spPr/>
        <p:txBody>
          <a:bodyPr/>
          <a:lstStyle/>
          <a:p>
            <a:fld id="{EA3DA7B4-1CBC-4A9E-B9AD-6DD77CAE4334}" type="slidenum">
              <a:rPr lang="en-GB" smtClean="0"/>
              <a:t>55</a:t>
            </a:fld>
            <a:endParaRPr lang="en-GB"/>
          </a:p>
        </p:txBody>
      </p:sp>
      <p:pic>
        <p:nvPicPr>
          <p:cNvPr id="12" name="Picture 1" descr="Description: http://www.wwcp.org.uk/wp-content/uploads/2016/11/West-Wales-Care-Partnership-logo-Partneriaeth-Gofal-Gorllewin-Cymru-logo.jpg">
            <a:extLst>
              <a:ext uri="{FF2B5EF4-FFF2-40B4-BE49-F238E27FC236}">
                <a16:creationId xmlns:a16="http://schemas.microsoft.com/office/drawing/2014/main" id="{793FB3C1-728E-497B-90D1-CB677A1AE3CE}"/>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9137729" y="452962"/>
            <a:ext cx="1618557" cy="6597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679240258"/>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Rounded Corners 10">
            <a:extLst>
              <a:ext uri="{FF2B5EF4-FFF2-40B4-BE49-F238E27FC236}">
                <a16:creationId xmlns:a16="http://schemas.microsoft.com/office/drawing/2014/main" id="{A1C92E7C-F135-4925-BCC4-BA396FEDA51B}"/>
              </a:ext>
            </a:extLst>
          </p:cNvPr>
          <p:cNvSpPr/>
          <p:nvPr/>
        </p:nvSpPr>
        <p:spPr>
          <a:xfrm>
            <a:off x="7093515" y="3096243"/>
            <a:ext cx="1282802" cy="1630680"/>
          </a:xfrm>
          <a:prstGeom prst="roundRect">
            <a:avLst/>
          </a:prstGeom>
          <a:solidFill>
            <a:schemeClr val="accent5">
              <a:lumMod val="60000"/>
              <a:lumOff val="40000"/>
            </a:schemeClr>
          </a:solidFill>
          <a:effectLst>
            <a:outerShdw blurRad="50800" dist="38100" dir="5400000" algn="t" rotWithShape="0">
              <a:prstClr val="black">
                <a:alpha val="40000"/>
              </a:prstClr>
            </a:outerShdw>
          </a:effectLst>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a:ln>
                  <a:noFill/>
                </a:ln>
                <a:solidFill>
                  <a:srgbClr val="757574">
                    <a:lumMod val="75000"/>
                  </a:srgbClr>
                </a:solidFill>
                <a:effectLst/>
                <a:uLnTx/>
                <a:uFillTx/>
                <a:latin typeface="Calibri"/>
                <a:ea typeface="+mn-ea"/>
                <a:cs typeface="+mn-cs"/>
              </a:rPr>
              <a:t>7,900 </a:t>
            </a:r>
            <a:r>
              <a:rPr kumimoji="0" lang="en-GB" sz="1050" b="0" i="0" u="none" strike="noStrike" kern="1200" cap="none" spc="0" normalizeH="0" baseline="0" noProof="0">
                <a:ln>
                  <a:noFill/>
                </a:ln>
                <a:solidFill>
                  <a:srgbClr val="757574">
                    <a:lumMod val="75000"/>
                  </a:srgbClr>
                </a:solidFill>
                <a:effectLst/>
                <a:uLnTx/>
                <a:uFillTx/>
                <a:latin typeface="Calibri"/>
                <a:ea typeface="+mn-ea"/>
                <a:cs typeface="+mn-cs"/>
              </a:rPr>
              <a:t>(includes undiagnosed need)</a:t>
            </a:r>
            <a:endParaRPr kumimoji="0" lang="en-GB" sz="2400" b="0" i="0" u="none" strike="noStrike" kern="1200" cap="none" spc="0" normalizeH="0" baseline="0" noProof="0">
              <a:ln>
                <a:noFill/>
              </a:ln>
              <a:solidFill>
                <a:srgbClr val="757574">
                  <a:lumMod val="75000"/>
                </a:srgbClr>
              </a:solidFill>
              <a:effectLst/>
              <a:uLnTx/>
              <a:uFillTx/>
              <a:latin typeface="Calibri"/>
              <a:ea typeface="+mn-ea"/>
              <a:cs typeface="+mn-cs"/>
            </a:endParaRPr>
          </a:p>
        </p:txBody>
      </p:sp>
      <p:sp>
        <p:nvSpPr>
          <p:cNvPr id="7" name="Rectangle 6">
            <a:extLst>
              <a:ext uri="{FF2B5EF4-FFF2-40B4-BE49-F238E27FC236}">
                <a16:creationId xmlns:a16="http://schemas.microsoft.com/office/drawing/2014/main" id="{0BCC1305-369C-42CA-B626-E56ECEC83FBB}"/>
              </a:ext>
            </a:extLst>
          </p:cNvPr>
          <p:cNvSpPr/>
          <p:nvPr/>
        </p:nvSpPr>
        <p:spPr bwMode="gray">
          <a:xfrm>
            <a:off x="2814523" y="5296754"/>
            <a:ext cx="6057251" cy="1329047"/>
          </a:xfrm>
          <a:prstGeom prst="rect">
            <a:avLst/>
          </a:prstGeom>
          <a:solidFill>
            <a:schemeClr val="bg2"/>
          </a:solidFill>
          <a:ln w="19050">
            <a:solidFill>
              <a:schemeClr val="accent1"/>
            </a:solidFill>
            <a:prstDash val="sysDash"/>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indent="0" algn="ctr">
              <a:spcBef>
                <a:spcPts val="300"/>
              </a:spcBef>
              <a:buFont typeface="Courier New" pitchFamily="49" charset="0"/>
              <a:buNone/>
            </a:pPr>
            <a:endParaRPr lang="en-GB" sz="1400">
              <a:solidFill>
                <a:schemeClr val="bg1"/>
              </a:solidFill>
              <a:cs typeface="Arial" pitchFamily="34" charset="0"/>
            </a:endParaRPr>
          </a:p>
        </p:txBody>
      </p:sp>
      <p:sp>
        <p:nvSpPr>
          <p:cNvPr id="27" name="Rectangle 26">
            <a:extLst>
              <a:ext uri="{FF2B5EF4-FFF2-40B4-BE49-F238E27FC236}">
                <a16:creationId xmlns:a16="http://schemas.microsoft.com/office/drawing/2014/main" id="{81670F3B-677C-42D8-B6A7-FD3DEF9D014A}"/>
              </a:ext>
            </a:extLst>
          </p:cNvPr>
          <p:cNvSpPr/>
          <p:nvPr/>
        </p:nvSpPr>
        <p:spPr>
          <a:xfrm>
            <a:off x="8955260" y="3273768"/>
            <a:ext cx="2532228" cy="1238103"/>
          </a:xfrm>
          <a:prstGeom prst="rect">
            <a:avLst/>
          </a:prstGeom>
          <a:solidFill>
            <a:schemeClr val="bg2"/>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a:ln>
                <a:noFill/>
              </a:ln>
              <a:solidFill>
                <a:prstClr val="white"/>
              </a:solidFill>
              <a:effectLst/>
              <a:uLnTx/>
              <a:uFillTx/>
              <a:latin typeface="Calibri"/>
              <a:ea typeface="+mn-ea"/>
              <a:cs typeface="+mn-cs"/>
            </a:endParaRPr>
          </a:p>
        </p:txBody>
      </p:sp>
      <p:sp>
        <p:nvSpPr>
          <p:cNvPr id="2" name="Title 1">
            <a:extLst>
              <a:ext uri="{FF2B5EF4-FFF2-40B4-BE49-F238E27FC236}">
                <a16:creationId xmlns:a16="http://schemas.microsoft.com/office/drawing/2014/main" id="{E06D77DA-428A-461F-94BF-CB84965E1EF3}"/>
              </a:ext>
            </a:extLst>
          </p:cNvPr>
          <p:cNvSpPr>
            <a:spLocks noGrp="1"/>
          </p:cNvSpPr>
          <p:nvPr>
            <p:ph type="title"/>
          </p:nvPr>
        </p:nvSpPr>
        <p:spPr/>
        <p:txBody>
          <a:bodyPr/>
          <a:lstStyle/>
          <a:p>
            <a:r>
              <a:rPr lang="en-GB"/>
              <a:t>Dementia- prevalence</a:t>
            </a:r>
          </a:p>
        </p:txBody>
      </p:sp>
      <p:sp>
        <p:nvSpPr>
          <p:cNvPr id="3" name="Rectangle: Rounded Corners 2">
            <a:extLst>
              <a:ext uri="{FF2B5EF4-FFF2-40B4-BE49-F238E27FC236}">
                <a16:creationId xmlns:a16="http://schemas.microsoft.com/office/drawing/2014/main" id="{4D5FE86F-E8DB-48DF-815C-D9EE6A6A59DE}"/>
              </a:ext>
            </a:extLst>
          </p:cNvPr>
          <p:cNvSpPr/>
          <p:nvPr/>
        </p:nvSpPr>
        <p:spPr>
          <a:xfrm>
            <a:off x="1166185" y="2924673"/>
            <a:ext cx="1506988" cy="2166470"/>
          </a:xfrm>
          <a:prstGeom prst="roundRect">
            <a:avLst/>
          </a:prstGeom>
          <a:solidFill>
            <a:schemeClr val="accent1"/>
          </a:solidFill>
          <a:ln/>
          <a:effectLst>
            <a:outerShdw blurRad="50800" dist="38100" dir="5400000" algn="t" rotWithShape="0">
              <a:prstClr val="black">
                <a:alpha val="40000"/>
              </a:prstClr>
            </a:outerShdw>
          </a:effectLst>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a:ln>
                  <a:noFill/>
                </a:ln>
                <a:solidFill>
                  <a:prstClr val="white"/>
                </a:solidFill>
                <a:effectLst/>
                <a:uLnTx/>
                <a:uFillTx/>
                <a:latin typeface="Calibri"/>
                <a:ea typeface="+mn-ea"/>
                <a:cs typeface="+mn-cs"/>
              </a:rPr>
              <a:t>Population</a:t>
            </a:r>
            <a:r>
              <a:rPr kumimoji="0" lang="en-GB" sz="2800" b="0" i="0" u="none" strike="noStrike" kern="1200" cap="none" spc="0" normalizeH="0" baseline="0" noProof="0">
                <a:ln>
                  <a:noFill/>
                </a:ln>
                <a:solidFill>
                  <a:prstClr val="white"/>
                </a:solidFill>
                <a:effectLst/>
                <a:uLnTx/>
                <a:uFillTx/>
                <a:latin typeface="Calibri"/>
                <a:ea typeface="+mn-ea"/>
                <a:cs typeface="+mn-cs"/>
              </a:rPr>
              <a:t> 386k</a:t>
            </a:r>
            <a:endParaRPr kumimoji="0" lang="en-GB" sz="2400" b="0" i="0" u="none" strike="noStrike" kern="1200" cap="none" spc="0" normalizeH="0" baseline="0" noProof="0">
              <a:ln>
                <a:noFill/>
              </a:ln>
              <a:solidFill>
                <a:prstClr val="white"/>
              </a:solidFill>
              <a:effectLst/>
              <a:uLnTx/>
              <a:uFillTx/>
              <a:latin typeface="Calibri"/>
              <a:ea typeface="+mn-ea"/>
              <a:cs typeface="+mn-cs"/>
            </a:endParaRPr>
          </a:p>
        </p:txBody>
      </p:sp>
      <p:sp>
        <p:nvSpPr>
          <p:cNvPr id="5" name="Rectangle: Rounded Corners 4">
            <a:extLst>
              <a:ext uri="{FF2B5EF4-FFF2-40B4-BE49-F238E27FC236}">
                <a16:creationId xmlns:a16="http://schemas.microsoft.com/office/drawing/2014/main" id="{789267BD-8C4A-48AA-9C9A-51594A3EE260}"/>
              </a:ext>
            </a:extLst>
          </p:cNvPr>
          <p:cNvSpPr/>
          <p:nvPr/>
        </p:nvSpPr>
        <p:spPr>
          <a:xfrm>
            <a:off x="5431108" y="3444215"/>
            <a:ext cx="1251936" cy="992984"/>
          </a:xfrm>
          <a:prstGeom prst="roundRect">
            <a:avLst/>
          </a:prstGeom>
          <a:solidFill>
            <a:schemeClr val="accent5">
              <a:lumMod val="60000"/>
              <a:lumOff val="40000"/>
            </a:schemeClr>
          </a:solidFill>
          <a:effectLst>
            <a:outerShdw blurRad="50800" dist="38100" dir="5400000" algn="t" rotWithShape="0">
              <a:prstClr val="black">
                <a:alpha val="40000"/>
              </a:prstClr>
            </a:outerShdw>
          </a:effectLst>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a:ln>
                  <a:noFill/>
                </a:ln>
                <a:solidFill>
                  <a:srgbClr val="757574">
                    <a:lumMod val="75000"/>
                  </a:srgbClr>
                </a:solidFill>
                <a:effectLst/>
                <a:uLnTx/>
                <a:uFillTx/>
                <a:latin typeface="Calibri"/>
                <a:ea typeface="+mn-ea"/>
                <a:cs typeface="+mn-cs"/>
              </a:rPr>
              <a:t>5,300</a:t>
            </a:r>
          </a:p>
        </p:txBody>
      </p:sp>
      <p:sp>
        <p:nvSpPr>
          <p:cNvPr id="6" name="TextBox 5">
            <a:extLst>
              <a:ext uri="{FF2B5EF4-FFF2-40B4-BE49-F238E27FC236}">
                <a16:creationId xmlns:a16="http://schemas.microsoft.com/office/drawing/2014/main" id="{B192423E-2621-4E37-A4C2-E132BB3B20D3}"/>
              </a:ext>
            </a:extLst>
          </p:cNvPr>
          <p:cNvSpPr txBox="1"/>
          <p:nvPr/>
        </p:nvSpPr>
        <p:spPr>
          <a:xfrm>
            <a:off x="2761475" y="3726917"/>
            <a:ext cx="1252344"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a:ln>
                  <a:noFill/>
                </a:ln>
                <a:solidFill>
                  <a:prstClr val="black"/>
                </a:solidFill>
                <a:effectLst/>
                <a:uLnTx/>
                <a:uFillTx/>
                <a:latin typeface="Calibri"/>
                <a:ea typeface="+mn-ea"/>
                <a:cs typeface="+mn-cs"/>
              </a:rPr>
              <a:t>Dementia</a:t>
            </a:r>
          </a:p>
        </p:txBody>
      </p:sp>
      <p:sp>
        <p:nvSpPr>
          <p:cNvPr id="19" name="Rectangle: Rounded Corners 18">
            <a:extLst>
              <a:ext uri="{FF2B5EF4-FFF2-40B4-BE49-F238E27FC236}">
                <a16:creationId xmlns:a16="http://schemas.microsoft.com/office/drawing/2014/main" id="{566E04CF-71F4-419A-8F28-4A64E155FFB5}"/>
              </a:ext>
            </a:extLst>
          </p:cNvPr>
          <p:cNvSpPr/>
          <p:nvPr/>
        </p:nvSpPr>
        <p:spPr>
          <a:xfrm>
            <a:off x="4145367" y="3237949"/>
            <a:ext cx="946608" cy="426055"/>
          </a:xfrm>
          <a:prstGeom prst="roundRect">
            <a:avLst/>
          </a:prstGeom>
          <a:solidFill>
            <a:schemeClr val="accent5">
              <a:lumMod val="60000"/>
              <a:lumOff val="40000"/>
            </a:schemeClr>
          </a:solidFill>
          <a:effectLst>
            <a:outerShdw blurRad="50800" dist="38100" dir="5400000" algn="t" rotWithShape="0">
              <a:prstClr val="black">
                <a:alpha val="40000"/>
              </a:prstClr>
            </a:outerShdw>
          </a:effectLst>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a:ln>
                  <a:noFill/>
                </a:ln>
                <a:solidFill>
                  <a:srgbClr val="757574">
                    <a:lumMod val="75000"/>
                  </a:srgbClr>
                </a:solidFill>
                <a:effectLst/>
                <a:uLnTx/>
                <a:uFillTx/>
                <a:latin typeface="Calibri"/>
                <a:ea typeface="+mn-ea"/>
                <a:cs typeface="+mn-cs"/>
              </a:rPr>
              <a:t>2,812</a:t>
            </a:r>
          </a:p>
        </p:txBody>
      </p:sp>
      <p:sp>
        <p:nvSpPr>
          <p:cNvPr id="20" name="Rectangle: Rounded Corners 19">
            <a:extLst>
              <a:ext uri="{FF2B5EF4-FFF2-40B4-BE49-F238E27FC236}">
                <a16:creationId xmlns:a16="http://schemas.microsoft.com/office/drawing/2014/main" id="{9154F7D4-1096-4FED-9FBA-DF85FB4775A5}"/>
              </a:ext>
            </a:extLst>
          </p:cNvPr>
          <p:cNvSpPr/>
          <p:nvPr/>
        </p:nvSpPr>
        <p:spPr>
          <a:xfrm>
            <a:off x="4145367" y="4130437"/>
            <a:ext cx="946608" cy="780368"/>
          </a:xfrm>
          <a:prstGeom prst="roundRect">
            <a:avLst/>
          </a:prstGeom>
          <a:solidFill>
            <a:schemeClr val="accent5">
              <a:lumMod val="60000"/>
              <a:lumOff val="40000"/>
            </a:schemeClr>
          </a:solidFill>
          <a:effectLst>
            <a:outerShdw blurRad="50800" dist="38100" dir="5400000" algn="t" rotWithShape="0">
              <a:prstClr val="black">
                <a:alpha val="40000"/>
              </a:prstClr>
            </a:outerShdw>
          </a:effectLst>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a:ln>
                  <a:noFill/>
                </a:ln>
                <a:solidFill>
                  <a:srgbClr val="757574">
                    <a:lumMod val="75000"/>
                  </a:srgbClr>
                </a:solidFill>
                <a:effectLst/>
                <a:uLnTx/>
                <a:uFillTx/>
                <a:latin typeface="Calibri"/>
                <a:ea typeface="+mn-ea"/>
                <a:cs typeface="+mn-cs"/>
              </a:rPr>
              <a:t>2,488</a:t>
            </a:r>
          </a:p>
        </p:txBody>
      </p:sp>
      <p:sp>
        <p:nvSpPr>
          <p:cNvPr id="21" name="Isosceles Triangle 20">
            <a:extLst>
              <a:ext uri="{FF2B5EF4-FFF2-40B4-BE49-F238E27FC236}">
                <a16:creationId xmlns:a16="http://schemas.microsoft.com/office/drawing/2014/main" id="{BF201ECD-F87D-49F8-827B-5C8FF0091BD3}"/>
              </a:ext>
            </a:extLst>
          </p:cNvPr>
          <p:cNvSpPr/>
          <p:nvPr/>
        </p:nvSpPr>
        <p:spPr>
          <a:xfrm>
            <a:off x="3661445" y="3316311"/>
            <a:ext cx="361464" cy="260604"/>
          </a:xfrm>
          <a:prstGeom prst="triangle">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a:ea typeface="+mn-ea"/>
              <a:cs typeface="+mn-cs"/>
            </a:endParaRPr>
          </a:p>
        </p:txBody>
      </p:sp>
      <p:sp>
        <p:nvSpPr>
          <p:cNvPr id="22" name="Multiplication Sign 21">
            <a:extLst>
              <a:ext uri="{FF2B5EF4-FFF2-40B4-BE49-F238E27FC236}">
                <a16:creationId xmlns:a16="http://schemas.microsoft.com/office/drawing/2014/main" id="{D63450EF-36EF-4DCA-B039-745D3F74CF1C}"/>
              </a:ext>
            </a:extLst>
          </p:cNvPr>
          <p:cNvSpPr/>
          <p:nvPr/>
        </p:nvSpPr>
        <p:spPr>
          <a:xfrm>
            <a:off x="3688187" y="4130437"/>
            <a:ext cx="325632" cy="413951"/>
          </a:xfrm>
          <a:prstGeom prst="mathMultiply">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a:ea typeface="+mn-ea"/>
              <a:cs typeface="+mn-cs"/>
            </a:endParaRPr>
          </a:p>
        </p:txBody>
      </p:sp>
      <p:sp>
        <p:nvSpPr>
          <p:cNvPr id="23" name="Isosceles Triangle 22">
            <a:extLst>
              <a:ext uri="{FF2B5EF4-FFF2-40B4-BE49-F238E27FC236}">
                <a16:creationId xmlns:a16="http://schemas.microsoft.com/office/drawing/2014/main" id="{1C7B867B-6E02-4728-85E4-986B85AF879F}"/>
              </a:ext>
            </a:extLst>
          </p:cNvPr>
          <p:cNvSpPr/>
          <p:nvPr/>
        </p:nvSpPr>
        <p:spPr>
          <a:xfrm>
            <a:off x="9111813" y="3462080"/>
            <a:ext cx="327182" cy="260604"/>
          </a:xfrm>
          <a:prstGeom prst="triangle">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a:ea typeface="+mn-ea"/>
              <a:cs typeface="+mn-cs"/>
            </a:endParaRPr>
          </a:p>
        </p:txBody>
      </p:sp>
      <p:sp>
        <p:nvSpPr>
          <p:cNvPr id="24" name="Multiplication Sign 23">
            <a:extLst>
              <a:ext uri="{FF2B5EF4-FFF2-40B4-BE49-F238E27FC236}">
                <a16:creationId xmlns:a16="http://schemas.microsoft.com/office/drawing/2014/main" id="{C953C2DC-5FFB-4AD4-A699-807198E78C6F}"/>
              </a:ext>
            </a:extLst>
          </p:cNvPr>
          <p:cNvSpPr/>
          <p:nvPr/>
        </p:nvSpPr>
        <p:spPr>
          <a:xfrm>
            <a:off x="9063811" y="3862342"/>
            <a:ext cx="386842" cy="413951"/>
          </a:xfrm>
          <a:prstGeom prst="mathMultiply">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a:ea typeface="+mn-ea"/>
              <a:cs typeface="+mn-cs"/>
            </a:endParaRPr>
          </a:p>
        </p:txBody>
      </p:sp>
      <p:sp>
        <p:nvSpPr>
          <p:cNvPr id="25" name="TextBox 24">
            <a:extLst>
              <a:ext uri="{FF2B5EF4-FFF2-40B4-BE49-F238E27FC236}">
                <a16:creationId xmlns:a16="http://schemas.microsoft.com/office/drawing/2014/main" id="{12BDB12D-B3A9-4BF0-A718-9C106D9C6155}"/>
              </a:ext>
            </a:extLst>
          </p:cNvPr>
          <p:cNvSpPr txBox="1"/>
          <p:nvPr/>
        </p:nvSpPr>
        <p:spPr>
          <a:xfrm>
            <a:off x="9438995" y="3404535"/>
            <a:ext cx="1668089"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a:ln>
                  <a:noFill/>
                </a:ln>
                <a:solidFill>
                  <a:prstClr val="black"/>
                </a:solidFill>
                <a:effectLst/>
                <a:uLnTx/>
                <a:uFillTx/>
                <a:latin typeface="Calibri"/>
                <a:ea typeface="+mn-ea"/>
                <a:cs typeface="+mn-cs"/>
              </a:rPr>
              <a:t>= On GP register</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a:ln>
                <a:noFill/>
              </a:ln>
              <a:solidFill>
                <a:prstClr val="black"/>
              </a:solidFill>
              <a:effectLst/>
              <a:uLnTx/>
              <a:uFillTx/>
              <a:latin typeface="Calibri"/>
              <a:ea typeface="+mn-ea"/>
              <a:cs typeface="+mn-cs"/>
            </a:endParaRPr>
          </a:p>
        </p:txBody>
      </p:sp>
      <p:sp>
        <p:nvSpPr>
          <p:cNvPr id="26" name="TextBox 25">
            <a:extLst>
              <a:ext uri="{FF2B5EF4-FFF2-40B4-BE49-F238E27FC236}">
                <a16:creationId xmlns:a16="http://schemas.microsoft.com/office/drawing/2014/main" id="{634139E7-3360-4524-A0B4-8EA15934C203}"/>
              </a:ext>
            </a:extLst>
          </p:cNvPr>
          <p:cNvSpPr txBox="1"/>
          <p:nvPr/>
        </p:nvSpPr>
        <p:spPr>
          <a:xfrm>
            <a:off x="9389442" y="3852424"/>
            <a:ext cx="1975705"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a:ln>
                  <a:noFill/>
                </a:ln>
                <a:solidFill>
                  <a:prstClr val="black"/>
                </a:solidFill>
                <a:effectLst/>
                <a:uLnTx/>
                <a:uFillTx/>
                <a:latin typeface="Calibri"/>
                <a:ea typeface="+mn-ea"/>
                <a:cs typeface="+mn-cs"/>
              </a:rPr>
              <a:t>= Estimated undiagnosed</a:t>
            </a:r>
          </a:p>
        </p:txBody>
      </p:sp>
      <p:cxnSp>
        <p:nvCxnSpPr>
          <p:cNvPr id="30" name="Straight Arrow Connector 29">
            <a:extLst>
              <a:ext uri="{FF2B5EF4-FFF2-40B4-BE49-F238E27FC236}">
                <a16:creationId xmlns:a16="http://schemas.microsoft.com/office/drawing/2014/main" id="{95CE193B-2C97-4323-B029-E7DF282BB49A}"/>
              </a:ext>
            </a:extLst>
          </p:cNvPr>
          <p:cNvCxnSpPr>
            <a:cxnSpLocks/>
            <a:stCxn id="19" idx="3"/>
            <a:endCxn id="5" idx="1"/>
          </p:cNvCxnSpPr>
          <p:nvPr/>
        </p:nvCxnSpPr>
        <p:spPr>
          <a:xfrm>
            <a:off x="5091975" y="3450977"/>
            <a:ext cx="339133" cy="489730"/>
          </a:xfrm>
          <a:prstGeom prst="straightConnector1">
            <a:avLst/>
          </a:prstGeom>
          <a:ln w="31750">
            <a:tailEnd type="none"/>
          </a:ln>
        </p:spPr>
        <p:style>
          <a:lnRef idx="1">
            <a:schemeClr val="accent1"/>
          </a:lnRef>
          <a:fillRef idx="0">
            <a:schemeClr val="accent1"/>
          </a:fillRef>
          <a:effectRef idx="0">
            <a:schemeClr val="accent1"/>
          </a:effectRef>
          <a:fontRef idx="minor">
            <a:schemeClr val="tx1"/>
          </a:fontRef>
        </p:style>
      </p:cxnSp>
      <p:cxnSp>
        <p:nvCxnSpPr>
          <p:cNvPr id="31" name="Straight Arrow Connector 30">
            <a:extLst>
              <a:ext uri="{FF2B5EF4-FFF2-40B4-BE49-F238E27FC236}">
                <a16:creationId xmlns:a16="http://schemas.microsoft.com/office/drawing/2014/main" id="{265C34C2-FAC4-4964-A242-C0B4341E2BF7}"/>
              </a:ext>
            </a:extLst>
          </p:cNvPr>
          <p:cNvCxnSpPr>
            <a:cxnSpLocks/>
            <a:stCxn id="20" idx="3"/>
            <a:endCxn id="5" idx="1"/>
          </p:cNvCxnSpPr>
          <p:nvPr/>
        </p:nvCxnSpPr>
        <p:spPr>
          <a:xfrm flipV="1">
            <a:off x="5091975" y="3940707"/>
            <a:ext cx="339133" cy="579914"/>
          </a:xfrm>
          <a:prstGeom prst="straightConnector1">
            <a:avLst/>
          </a:prstGeom>
          <a:ln w="31750">
            <a:tailEnd type="none"/>
          </a:ln>
        </p:spPr>
        <p:style>
          <a:lnRef idx="1">
            <a:schemeClr val="accent1"/>
          </a:lnRef>
          <a:fillRef idx="0">
            <a:schemeClr val="accent1"/>
          </a:fillRef>
          <a:effectRef idx="0">
            <a:schemeClr val="accent1"/>
          </a:effectRef>
          <a:fontRef idx="minor">
            <a:schemeClr val="tx1"/>
          </a:fontRef>
        </p:style>
      </p:cxnSp>
      <p:cxnSp>
        <p:nvCxnSpPr>
          <p:cNvPr id="32" name="Straight Arrow Connector 31">
            <a:extLst>
              <a:ext uri="{FF2B5EF4-FFF2-40B4-BE49-F238E27FC236}">
                <a16:creationId xmlns:a16="http://schemas.microsoft.com/office/drawing/2014/main" id="{646FAAB1-B78C-446E-9CC6-AA5B4BEAF3D6}"/>
              </a:ext>
            </a:extLst>
          </p:cNvPr>
          <p:cNvCxnSpPr>
            <a:cxnSpLocks/>
            <a:stCxn id="5" idx="3"/>
          </p:cNvCxnSpPr>
          <p:nvPr/>
        </p:nvCxnSpPr>
        <p:spPr>
          <a:xfrm>
            <a:off x="6683044" y="3940707"/>
            <a:ext cx="364660" cy="0"/>
          </a:xfrm>
          <a:prstGeom prst="straightConnector1">
            <a:avLst/>
          </a:prstGeom>
          <a:ln w="31750">
            <a:tailEnd type="triangle"/>
          </a:ln>
        </p:spPr>
        <p:style>
          <a:lnRef idx="1">
            <a:schemeClr val="accent1"/>
          </a:lnRef>
          <a:fillRef idx="0">
            <a:schemeClr val="accent1"/>
          </a:fillRef>
          <a:effectRef idx="0">
            <a:schemeClr val="accent1"/>
          </a:effectRef>
          <a:fontRef idx="minor">
            <a:schemeClr val="tx1"/>
          </a:fontRef>
        </p:style>
      </p:cxnSp>
      <p:grpSp>
        <p:nvGrpSpPr>
          <p:cNvPr id="37" name="Group 36">
            <a:extLst>
              <a:ext uri="{FF2B5EF4-FFF2-40B4-BE49-F238E27FC236}">
                <a16:creationId xmlns:a16="http://schemas.microsoft.com/office/drawing/2014/main" id="{F42A7D7A-567E-4D77-8A5B-CF00BD26B2EB}"/>
              </a:ext>
            </a:extLst>
          </p:cNvPr>
          <p:cNvGrpSpPr/>
          <p:nvPr/>
        </p:nvGrpSpPr>
        <p:grpSpPr>
          <a:xfrm>
            <a:off x="933037" y="2049018"/>
            <a:ext cx="2121525" cy="682651"/>
            <a:chOff x="355" y="1924072"/>
            <a:chExt cx="2121525" cy="682651"/>
          </a:xfrm>
          <a:solidFill>
            <a:schemeClr val="accent5"/>
          </a:solidFill>
        </p:grpSpPr>
        <p:sp>
          <p:nvSpPr>
            <p:cNvPr id="38" name="Arrow: Chevron 37">
              <a:extLst>
                <a:ext uri="{FF2B5EF4-FFF2-40B4-BE49-F238E27FC236}">
                  <a16:creationId xmlns:a16="http://schemas.microsoft.com/office/drawing/2014/main" id="{DAF46E02-780D-4E67-A1CA-76A5E607E7C5}"/>
                </a:ext>
              </a:extLst>
            </p:cNvPr>
            <p:cNvSpPr/>
            <p:nvPr/>
          </p:nvSpPr>
          <p:spPr>
            <a:xfrm>
              <a:off x="355" y="1924072"/>
              <a:ext cx="2121525" cy="682651"/>
            </a:xfrm>
            <a:prstGeom prst="chevron">
              <a:avLst/>
            </a:prstGeom>
            <a:grpFill/>
            <a:ln>
              <a:solidFill>
                <a:schemeClr val="bg2"/>
              </a:solidFill>
            </a:ln>
          </p:spPr>
          <p:style>
            <a:lnRef idx="3">
              <a:schemeClr val="lt1">
                <a:hueOff val="0"/>
                <a:satOff val="0"/>
                <a:lumOff val="0"/>
                <a:alphaOff val="0"/>
              </a:schemeClr>
            </a:lnRef>
            <a:fillRef idx="1">
              <a:schemeClr val="accent1">
                <a:hueOff val="0"/>
                <a:satOff val="0"/>
                <a:lumOff val="0"/>
                <a:alphaOff val="0"/>
              </a:schemeClr>
            </a:fillRef>
            <a:effectRef idx="1">
              <a:schemeClr val="accent1">
                <a:hueOff val="0"/>
                <a:satOff val="0"/>
                <a:lumOff val="0"/>
                <a:alphaOff val="0"/>
              </a:schemeClr>
            </a:effectRef>
            <a:fontRef idx="minor">
              <a:schemeClr val="lt1"/>
            </a:fontRef>
          </p:style>
        </p:sp>
        <p:sp>
          <p:nvSpPr>
            <p:cNvPr id="39" name="Arrow: Chevron 4">
              <a:extLst>
                <a:ext uri="{FF2B5EF4-FFF2-40B4-BE49-F238E27FC236}">
                  <a16:creationId xmlns:a16="http://schemas.microsoft.com/office/drawing/2014/main" id="{192ADAEE-F6BC-4836-B679-3C673B69A5CF}"/>
                </a:ext>
              </a:extLst>
            </p:cNvPr>
            <p:cNvSpPr txBox="1"/>
            <p:nvPr/>
          </p:nvSpPr>
          <p:spPr>
            <a:xfrm>
              <a:off x="341681" y="1982460"/>
              <a:ext cx="1421338" cy="595497"/>
            </a:xfrm>
            <a:prstGeom prst="rect">
              <a:avLst/>
            </a:prstGeom>
            <a:grpFill/>
            <a:ln>
              <a:solidFill>
                <a:schemeClr val="accent5"/>
              </a:solidFill>
            </a:ln>
          </p:spPr>
          <p:style>
            <a:lnRef idx="0">
              <a:scrgbClr r="0" g="0" b="0"/>
            </a:lnRef>
            <a:fillRef idx="0">
              <a:scrgbClr r="0" g="0" b="0"/>
            </a:fillRef>
            <a:effectRef idx="0">
              <a:scrgbClr r="0" g="0" b="0"/>
            </a:effectRef>
            <a:fontRef idx="minor">
              <a:schemeClr val="lt1"/>
            </a:fontRef>
          </p:style>
          <p:txBody>
            <a:bodyPr spcFirstLastPara="0" vert="horz" wrap="square" lIns="56007" tIns="18669" rIns="18669" bIns="18669" numCol="1" spcCol="1270" anchor="ctr" anchorCtr="0">
              <a:noAutofit/>
            </a:bodyPr>
            <a:lstStyle/>
            <a:p>
              <a:pPr marL="0" marR="0" lvl="0" indent="0" algn="ctr" defTabSz="622300" rtl="0" eaLnBrk="1" fontAlgn="auto" latinLnBrk="0" hangingPunct="1">
                <a:lnSpc>
                  <a:spcPct val="90000"/>
                </a:lnSpc>
                <a:spcBef>
                  <a:spcPct val="0"/>
                </a:spcBef>
                <a:spcAft>
                  <a:spcPct val="35000"/>
                </a:spcAft>
                <a:buClrTx/>
                <a:buSzTx/>
                <a:buFontTx/>
                <a:buNone/>
                <a:tabLst/>
                <a:defRPr/>
              </a:pPr>
              <a:r>
                <a:rPr kumimoji="0" lang="en-GB" sz="1100" b="1" i="0" u="none" strike="noStrike" kern="1200" cap="none" spc="0" normalizeH="0" baseline="0" noProof="0">
                  <a:ln>
                    <a:noFill/>
                  </a:ln>
                  <a:solidFill>
                    <a:srgbClr val="000000"/>
                  </a:solidFill>
                  <a:effectLst/>
                  <a:uLnTx/>
                  <a:uFillTx/>
                  <a:latin typeface="Century Gothic"/>
                  <a:ea typeface="+mn-ea"/>
                  <a:cs typeface="+mn-cs"/>
                </a:rPr>
                <a:t>Population West Wales</a:t>
              </a:r>
            </a:p>
          </p:txBody>
        </p:sp>
      </p:grpSp>
      <p:grpSp>
        <p:nvGrpSpPr>
          <p:cNvPr id="40" name="Group 39">
            <a:extLst>
              <a:ext uri="{FF2B5EF4-FFF2-40B4-BE49-F238E27FC236}">
                <a16:creationId xmlns:a16="http://schemas.microsoft.com/office/drawing/2014/main" id="{0D5F9F06-2420-4B5B-9BB7-81E71FA178CE}"/>
              </a:ext>
            </a:extLst>
          </p:cNvPr>
          <p:cNvGrpSpPr/>
          <p:nvPr/>
        </p:nvGrpSpPr>
        <p:grpSpPr>
          <a:xfrm>
            <a:off x="3486892" y="2054169"/>
            <a:ext cx="3447119" cy="682651"/>
            <a:chOff x="355" y="1924072"/>
            <a:chExt cx="2121525" cy="682651"/>
          </a:xfrm>
          <a:solidFill>
            <a:schemeClr val="accent5"/>
          </a:solidFill>
        </p:grpSpPr>
        <p:sp>
          <p:nvSpPr>
            <p:cNvPr id="41" name="Arrow: Chevron 40">
              <a:extLst>
                <a:ext uri="{FF2B5EF4-FFF2-40B4-BE49-F238E27FC236}">
                  <a16:creationId xmlns:a16="http://schemas.microsoft.com/office/drawing/2014/main" id="{71E2B038-2068-43F7-846F-1F6EC9E1ADD0}"/>
                </a:ext>
              </a:extLst>
            </p:cNvPr>
            <p:cNvSpPr/>
            <p:nvPr/>
          </p:nvSpPr>
          <p:spPr>
            <a:xfrm>
              <a:off x="355" y="1924072"/>
              <a:ext cx="2121525" cy="682651"/>
            </a:xfrm>
            <a:prstGeom prst="chevron">
              <a:avLst/>
            </a:prstGeom>
            <a:grpFill/>
            <a:ln>
              <a:solidFill>
                <a:schemeClr val="bg2"/>
              </a:solidFill>
            </a:ln>
          </p:spPr>
          <p:style>
            <a:lnRef idx="3">
              <a:schemeClr val="lt1">
                <a:hueOff val="0"/>
                <a:satOff val="0"/>
                <a:lumOff val="0"/>
                <a:alphaOff val="0"/>
              </a:schemeClr>
            </a:lnRef>
            <a:fillRef idx="1">
              <a:schemeClr val="accent1">
                <a:hueOff val="0"/>
                <a:satOff val="0"/>
                <a:lumOff val="0"/>
                <a:alphaOff val="0"/>
              </a:schemeClr>
            </a:fillRef>
            <a:effectRef idx="1">
              <a:schemeClr val="accent1">
                <a:hueOff val="0"/>
                <a:satOff val="0"/>
                <a:lumOff val="0"/>
                <a:alphaOff val="0"/>
              </a:schemeClr>
            </a:effectRef>
            <a:fontRef idx="minor">
              <a:schemeClr val="lt1"/>
            </a:fontRef>
          </p:style>
        </p:sp>
        <p:sp>
          <p:nvSpPr>
            <p:cNvPr id="42" name="Arrow: Chevron 4">
              <a:extLst>
                <a:ext uri="{FF2B5EF4-FFF2-40B4-BE49-F238E27FC236}">
                  <a16:creationId xmlns:a16="http://schemas.microsoft.com/office/drawing/2014/main" id="{02BF0E26-331B-4AFE-9480-707B99445A82}"/>
                </a:ext>
              </a:extLst>
            </p:cNvPr>
            <p:cNvSpPr txBox="1"/>
            <p:nvPr/>
          </p:nvSpPr>
          <p:spPr>
            <a:xfrm>
              <a:off x="341681" y="1982460"/>
              <a:ext cx="1421338" cy="595497"/>
            </a:xfrm>
            <a:prstGeom prst="rect">
              <a:avLst/>
            </a:prstGeom>
            <a:grpFill/>
            <a:ln>
              <a:solidFill>
                <a:schemeClr val="accent5"/>
              </a:solidFill>
            </a:ln>
          </p:spPr>
          <p:style>
            <a:lnRef idx="0">
              <a:scrgbClr r="0" g="0" b="0"/>
            </a:lnRef>
            <a:fillRef idx="0">
              <a:scrgbClr r="0" g="0" b="0"/>
            </a:fillRef>
            <a:effectRef idx="0">
              <a:scrgbClr r="0" g="0" b="0"/>
            </a:effectRef>
            <a:fontRef idx="minor">
              <a:schemeClr val="lt1"/>
            </a:fontRef>
          </p:style>
          <p:txBody>
            <a:bodyPr spcFirstLastPara="0" vert="horz" wrap="square" lIns="56007" tIns="18669" rIns="18669" bIns="18669" numCol="1" spcCol="1270" anchor="ctr" anchorCtr="0">
              <a:noAutofit/>
            </a:bodyPr>
            <a:lstStyle/>
            <a:p>
              <a:pPr marL="0" marR="0" lvl="0" indent="0" algn="ctr" defTabSz="622300" rtl="0" eaLnBrk="1" fontAlgn="auto" latinLnBrk="0" hangingPunct="1">
                <a:lnSpc>
                  <a:spcPct val="90000"/>
                </a:lnSpc>
                <a:spcBef>
                  <a:spcPct val="0"/>
                </a:spcBef>
                <a:spcAft>
                  <a:spcPct val="35000"/>
                </a:spcAft>
                <a:buClrTx/>
                <a:buSzTx/>
                <a:buFontTx/>
                <a:buNone/>
                <a:tabLst/>
                <a:defRPr/>
              </a:pPr>
              <a:r>
                <a:rPr kumimoji="0" lang="en-GB" sz="1100" b="1" i="0" u="none" strike="noStrike" kern="1200" cap="none" spc="0" normalizeH="0" baseline="0" noProof="0">
                  <a:ln>
                    <a:noFill/>
                  </a:ln>
                  <a:solidFill>
                    <a:srgbClr val="000000"/>
                  </a:solidFill>
                  <a:effectLst/>
                  <a:uLnTx/>
                  <a:uFillTx/>
                  <a:latin typeface="Century Gothic"/>
                  <a:ea typeface="+mn-ea"/>
                  <a:cs typeface="+mn-cs"/>
                </a:rPr>
                <a:t>Current estimated dementia patients</a:t>
              </a:r>
            </a:p>
          </p:txBody>
        </p:sp>
      </p:grpSp>
      <p:grpSp>
        <p:nvGrpSpPr>
          <p:cNvPr id="43" name="Group 42">
            <a:extLst>
              <a:ext uri="{FF2B5EF4-FFF2-40B4-BE49-F238E27FC236}">
                <a16:creationId xmlns:a16="http://schemas.microsoft.com/office/drawing/2014/main" id="{E9F14675-897E-4233-B24B-877EB9C6D065}"/>
              </a:ext>
            </a:extLst>
          </p:cNvPr>
          <p:cNvGrpSpPr/>
          <p:nvPr/>
        </p:nvGrpSpPr>
        <p:grpSpPr>
          <a:xfrm>
            <a:off x="6934011" y="2067176"/>
            <a:ext cx="1886283" cy="682651"/>
            <a:chOff x="355" y="1924072"/>
            <a:chExt cx="2121525" cy="682651"/>
          </a:xfrm>
          <a:solidFill>
            <a:schemeClr val="accent5"/>
          </a:solidFill>
        </p:grpSpPr>
        <p:sp>
          <p:nvSpPr>
            <p:cNvPr id="44" name="Arrow: Chevron 43">
              <a:extLst>
                <a:ext uri="{FF2B5EF4-FFF2-40B4-BE49-F238E27FC236}">
                  <a16:creationId xmlns:a16="http://schemas.microsoft.com/office/drawing/2014/main" id="{5F443941-4EDD-432E-93A5-7FDA633CC719}"/>
                </a:ext>
              </a:extLst>
            </p:cNvPr>
            <p:cNvSpPr/>
            <p:nvPr/>
          </p:nvSpPr>
          <p:spPr>
            <a:xfrm>
              <a:off x="355" y="1924072"/>
              <a:ext cx="2121525" cy="682651"/>
            </a:xfrm>
            <a:prstGeom prst="chevron">
              <a:avLst/>
            </a:prstGeom>
            <a:grpFill/>
            <a:ln>
              <a:solidFill>
                <a:schemeClr val="bg2"/>
              </a:solidFill>
            </a:ln>
          </p:spPr>
          <p:style>
            <a:lnRef idx="3">
              <a:schemeClr val="lt1">
                <a:hueOff val="0"/>
                <a:satOff val="0"/>
                <a:lumOff val="0"/>
                <a:alphaOff val="0"/>
              </a:schemeClr>
            </a:lnRef>
            <a:fillRef idx="1">
              <a:schemeClr val="accent1">
                <a:hueOff val="0"/>
                <a:satOff val="0"/>
                <a:lumOff val="0"/>
                <a:alphaOff val="0"/>
              </a:schemeClr>
            </a:fillRef>
            <a:effectRef idx="1">
              <a:schemeClr val="accent1">
                <a:hueOff val="0"/>
                <a:satOff val="0"/>
                <a:lumOff val="0"/>
                <a:alphaOff val="0"/>
              </a:schemeClr>
            </a:effectRef>
            <a:fontRef idx="minor">
              <a:schemeClr val="lt1"/>
            </a:fontRef>
          </p:style>
        </p:sp>
        <p:sp>
          <p:nvSpPr>
            <p:cNvPr id="45" name="Arrow: Chevron 4">
              <a:extLst>
                <a:ext uri="{FF2B5EF4-FFF2-40B4-BE49-F238E27FC236}">
                  <a16:creationId xmlns:a16="http://schemas.microsoft.com/office/drawing/2014/main" id="{25280DC7-0EE8-4636-A4C8-A410A5526127}"/>
                </a:ext>
              </a:extLst>
            </p:cNvPr>
            <p:cNvSpPr txBox="1"/>
            <p:nvPr/>
          </p:nvSpPr>
          <p:spPr>
            <a:xfrm>
              <a:off x="341681" y="1982460"/>
              <a:ext cx="1421338" cy="595497"/>
            </a:xfrm>
            <a:prstGeom prst="rect">
              <a:avLst/>
            </a:prstGeom>
            <a:grpFill/>
            <a:ln>
              <a:solidFill>
                <a:schemeClr val="accent5"/>
              </a:solidFill>
            </a:ln>
          </p:spPr>
          <p:style>
            <a:lnRef idx="0">
              <a:scrgbClr r="0" g="0" b="0"/>
            </a:lnRef>
            <a:fillRef idx="0">
              <a:scrgbClr r="0" g="0" b="0"/>
            </a:fillRef>
            <a:effectRef idx="0">
              <a:scrgbClr r="0" g="0" b="0"/>
            </a:effectRef>
            <a:fontRef idx="minor">
              <a:schemeClr val="lt1"/>
            </a:fontRef>
          </p:style>
          <p:txBody>
            <a:bodyPr spcFirstLastPara="0" vert="horz" wrap="square" lIns="56007" tIns="18669" rIns="18669" bIns="18669" numCol="1" spcCol="1270" anchor="ctr" anchorCtr="0">
              <a:noAutofit/>
            </a:bodyPr>
            <a:lstStyle/>
            <a:p>
              <a:pPr marL="0" marR="0" lvl="0" indent="0" algn="ctr" defTabSz="622300" rtl="0" eaLnBrk="1" fontAlgn="auto" latinLnBrk="0" hangingPunct="1">
                <a:lnSpc>
                  <a:spcPct val="90000"/>
                </a:lnSpc>
                <a:spcBef>
                  <a:spcPct val="0"/>
                </a:spcBef>
                <a:spcAft>
                  <a:spcPct val="35000"/>
                </a:spcAft>
                <a:buClrTx/>
                <a:buSzTx/>
                <a:buFontTx/>
                <a:buNone/>
                <a:tabLst/>
                <a:defRPr/>
              </a:pPr>
              <a:r>
                <a:rPr kumimoji="0" lang="en-GB" sz="1100" b="1" i="0" u="none" strike="noStrike" kern="1200" cap="none" spc="0" normalizeH="0" baseline="0" noProof="0">
                  <a:ln>
                    <a:noFill/>
                  </a:ln>
                  <a:solidFill>
                    <a:srgbClr val="000000"/>
                  </a:solidFill>
                  <a:effectLst/>
                  <a:uLnTx/>
                  <a:uFillTx/>
                  <a:latin typeface="Century Gothic"/>
                  <a:ea typeface="+mn-ea"/>
                  <a:cs typeface="+mn-cs"/>
                </a:rPr>
                <a:t>2040 estimate</a:t>
              </a:r>
            </a:p>
          </p:txBody>
        </p:sp>
      </p:grpSp>
      <p:sp>
        <p:nvSpPr>
          <p:cNvPr id="49" name="TextBox 48">
            <a:extLst>
              <a:ext uri="{FF2B5EF4-FFF2-40B4-BE49-F238E27FC236}">
                <a16:creationId xmlns:a16="http://schemas.microsoft.com/office/drawing/2014/main" id="{A9B13E86-89A8-40CC-A51C-378D6A832B6C}"/>
              </a:ext>
            </a:extLst>
          </p:cNvPr>
          <p:cNvSpPr txBox="1"/>
          <p:nvPr/>
        </p:nvSpPr>
        <p:spPr bwMode="gray">
          <a:xfrm>
            <a:off x="245398" y="1118187"/>
            <a:ext cx="11546354" cy="738664"/>
          </a:xfrm>
          <a:prstGeom prst="rect">
            <a:avLst/>
          </a:prstGeom>
          <a:noFill/>
        </p:spPr>
        <p:txBody>
          <a:bodyPr wrap="square" lIns="0" tIns="0" rIns="0" bIns="0" rtlCol="0">
            <a:spAutoFit/>
          </a:bodyPr>
          <a:lstStyle/>
          <a:p>
            <a:pPr lvl="0">
              <a:spcBef>
                <a:spcPts val="300"/>
              </a:spcBef>
              <a:defRPr/>
            </a:pPr>
            <a:r>
              <a:rPr kumimoji="0" lang="en-GB" sz="1200" b="0" i="0" u="none" strike="noStrike" kern="1200" cap="none" spc="0" normalizeH="0" baseline="0" noProof="0">
                <a:ln>
                  <a:noFill/>
                </a:ln>
                <a:solidFill>
                  <a:srgbClr val="000000"/>
                </a:solidFill>
                <a:effectLst/>
                <a:uLnTx/>
                <a:uFillTx/>
                <a:latin typeface="Century Gothic"/>
                <a:ea typeface="+mn-ea"/>
                <a:cs typeface="+mn-cs"/>
              </a:rPr>
              <a:t>The chart below shows the current registered dementia population and the possible undiagnosed level; it then predicts, based on both the undiagnosed rate and population growth, the possible number of patients living with dementia across </a:t>
            </a:r>
            <a:r>
              <a:rPr lang="en-GB" sz="1200">
                <a:solidFill>
                  <a:srgbClr val="000000"/>
                </a:solidFill>
                <a:latin typeface="Century Gothic"/>
              </a:rPr>
              <a:t>West Wales</a:t>
            </a:r>
            <a:r>
              <a:rPr kumimoji="0" lang="en-GB" sz="1200" b="0" i="0" u="none" strike="noStrike" kern="1200" cap="none" spc="0" normalizeH="0" baseline="0" noProof="0">
                <a:ln>
                  <a:noFill/>
                </a:ln>
                <a:solidFill>
                  <a:srgbClr val="000000"/>
                </a:solidFill>
                <a:effectLst/>
                <a:uLnTx/>
                <a:uFillTx/>
                <a:latin typeface="Century Gothic"/>
                <a:ea typeface="+mn-ea"/>
                <a:cs typeface="+mn-cs"/>
              </a:rPr>
              <a:t> by </a:t>
            </a:r>
            <a:r>
              <a:rPr lang="en-GB" sz="1200">
                <a:solidFill>
                  <a:srgbClr val="000000"/>
                </a:solidFill>
                <a:latin typeface="Century Gothic"/>
              </a:rPr>
              <a:t>2040. It is important to note that the impact of </a:t>
            </a:r>
            <a:r>
              <a:rPr lang="en-GB" sz="1200">
                <a:solidFill>
                  <a:schemeClr val="bg1"/>
                </a:solidFill>
                <a:latin typeface="Century Gothic"/>
              </a:rPr>
              <a:t>COVID-19</a:t>
            </a:r>
            <a:r>
              <a:rPr lang="en-GB" sz="1200">
                <a:solidFill>
                  <a:srgbClr val="000000"/>
                </a:solidFill>
                <a:latin typeface="Century Gothic"/>
              </a:rPr>
              <a:t> on the diagnosis and incidence rate of dementia is still unknown. There is concern that, in some </a:t>
            </a:r>
            <a:r>
              <a:rPr lang="en-GB" sz="1200">
                <a:solidFill>
                  <a:schemeClr val="bg1"/>
                </a:solidFill>
                <a:latin typeface="Century Gothic"/>
              </a:rPr>
              <a:t>cases, COVID-19 </a:t>
            </a:r>
            <a:r>
              <a:rPr lang="en-GB" sz="1200">
                <a:solidFill>
                  <a:srgbClr val="000000"/>
                </a:solidFill>
                <a:latin typeface="Century Gothic"/>
              </a:rPr>
              <a:t>causes damage to the brain and long term this could lead to increased risk of developing dementia*</a:t>
            </a:r>
            <a:endParaRPr kumimoji="0" lang="en-GB" sz="1200" b="0" i="0" u="none" strike="noStrike" kern="1200" cap="none" spc="0" normalizeH="0" baseline="0" noProof="0">
              <a:ln>
                <a:noFill/>
              </a:ln>
              <a:solidFill>
                <a:srgbClr val="000000"/>
              </a:solidFill>
              <a:effectLst/>
              <a:uLnTx/>
              <a:uFillTx/>
              <a:latin typeface="Book Antiqua"/>
              <a:ea typeface="+mn-ea"/>
              <a:cs typeface="Arial" pitchFamily="34" charset="0"/>
            </a:endParaRPr>
          </a:p>
        </p:txBody>
      </p:sp>
      <p:sp>
        <p:nvSpPr>
          <p:cNvPr id="4" name="Rectangle 3">
            <a:extLst>
              <a:ext uri="{FF2B5EF4-FFF2-40B4-BE49-F238E27FC236}">
                <a16:creationId xmlns:a16="http://schemas.microsoft.com/office/drawing/2014/main" id="{2C13D461-F5B7-4BB3-BB7C-52A59A64B8F7}"/>
              </a:ext>
            </a:extLst>
          </p:cNvPr>
          <p:cNvSpPr/>
          <p:nvPr/>
        </p:nvSpPr>
        <p:spPr>
          <a:xfrm>
            <a:off x="2795148" y="5363521"/>
            <a:ext cx="6096000" cy="1292662"/>
          </a:xfrm>
          <a:prstGeom prst="rect">
            <a:avLst/>
          </a:prstGeom>
        </p:spPr>
        <p:txBody>
          <a:bodyPr>
            <a:spAutoFit/>
          </a:bodyPr>
          <a:lstStyle/>
          <a:p>
            <a:pPr marL="285750" lvl="0" indent="-285750">
              <a:buFont typeface="Wingdings" panose="05000000000000000000" pitchFamily="2" charset="2"/>
              <a:buChar char="à"/>
              <a:defRPr/>
            </a:pPr>
            <a:r>
              <a:rPr lang="en-GB" sz="1300">
                <a:solidFill>
                  <a:prstClr val="black"/>
                </a:solidFill>
                <a:latin typeface="Calibri"/>
              </a:rPr>
              <a:t>Prevalence on the GP registers is currently just under 1% overall</a:t>
            </a:r>
          </a:p>
          <a:p>
            <a:pPr marL="285750" lvl="0" indent="-285750">
              <a:buFont typeface="Wingdings" panose="05000000000000000000" pitchFamily="2" charset="2"/>
              <a:buChar char="à"/>
              <a:defRPr/>
            </a:pPr>
            <a:r>
              <a:rPr lang="en-GB" sz="1300">
                <a:solidFill>
                  <a:prstClr val="black"/>
                </a:solidFill>
                <a:latin typeface="Calibri"/>
              </a:rPr>
              <a:t>There is a likely diagnosis gap of around 50%</a:t>
            </a:r>
          </a:p>
          <a:p>
            <a:pPr marL="285750" lvl="0" indent="-285750">
              <a:buFont typeface="Wingdings" panose="05000000000000000000" pitchFamily="2" charset="2"/>
              <a:buChar char="à"/>
              <a:defRPr/>
            </a:pPr>
            <a:r>
              <a:rPr lang="en-GB" sz="1300">
                <a:solidFill>
                  <a:prstClr val="black"/>
                </a:solidFill>
                <a:latin typeface="Calibri"/>
              </a:rPr>
              <a:t>The above calculates, at a high level, the possible actual prevalence based on population growth and application of the diagnosis rate</a:t>
            </a:r>
          </a:p>
          <a:p>
            <a:pPr marL="285750" lvl="0" indent="-285750">
              <a:buFont typeface="Wingdings" panose="05000000000000000000" pitchFamily="2" charset="2"/>
              <a:buChar char="à"/>
              <a:defRPr/>
            </a:pPr>
            <a:r>
              <a:rPr lang="en-GB" sz="1300">
                <a:solidFill>
                  <a:prstClr val="black"/>
                </a:solidFill>
                <a:latin typeface="Calibri"/>
              </a:rPr>
              <a:t>The prevalence as a rate could be as high as 2% by 2040, based on the growth in the over 65 population</a:t>
            </a:r>
          </a:p>
        </p:txBody>
      </p:sp>
      <p:sp>
        <p:nvSpPr>
          <p:cNvPr id="33" name="Rectangle 32">
            <a:extLst>
              <a:ext uri="{FF2B5EF4-FFF2-40B4-BE49-F238E27FC236}">
                <a16:creationId xmlns:a16="http://schemas.microsoft.com/office/drawing/2014/main" id="{1F01C8A5-F931-438F-ACE2-8528D3045B0B}"/>
              </a:ext>
            </a:extLst>
          </p:cNvPr>
          <p:cNvSpPr/>
          <p:nvPr/>
        </p:nvSpPr>
        <p:spPr>
          <a:xfrm>
            <a:off x="9539506" y="6273225"/>
            <a:ext cx="2596782" cy="584775"/>
          </a:xfrm>
          <a:prstGeom prst="rect">
            <a:avLst/>
          </a:prstGeom>
        </p:spPr>
        <p:txBody>
          <a:bodyPr wrap="square">
            <a:spAutoFit/>
          </a:bodyPr>
          <a:lstStyle/>
          <a:p>
            <a:r>
              <a:rPr lang="en-GB" sz="800" b="1" i="1">
                <a:solidFill>
                  <a:schemeClr val="bg1"/>
                </a:solidFill>
                <a:latin typeface="+mj-lt"/>
              </a:rPr>
              <a:t>*Reference</a:t>
            </a:r>
            <a:r>
              <a:rPr lang="en-GB" sz="800" i="1">
                <a:solidFill>
                  <a:schemeClr val="bg1"/>
                </a:solidFill>
                <a:latin typeface="+mj-lt"/>
              </a:rPr>
              <a:t>: “The chronic neuropsychiatric sequelae of COVID-19: The need for a prospective study of viral impact on brain functioning” - Gabriel A. de Erausquin et al</a:t>
            </a:r>
          </a:p>
        </p:txBody>
      </p:sp>
      <p:cxnSp>
        <p:nvCxnSpPr>
          <p:cNvPr id="10" name="Straight Arrow Connector 9">
            <a:extLst>
              <a:ext uri="{FF2B5EF4-FFF2-40B4-BE49-F238E27FC236}">
                <a16:creationId xmlns:a16="http://schemas.microsoft.com/office/drawing/2014/main" id="{41CC11BB-E962-4C3B-A610-8F2CE0F03723}"/>
              </a:ext>
            </a:extLst>
          </p:cNvPr>
          <p:cNvCxnSpPr>
            <a:cxnSpLocks/>
          </p:cNvCxnSpPr>
          <p:nvPr/>
        </p:nvCxnSpPr>
        <p:spPr>
          <a:xfrm flipH="1" flipV="1">
            <a:off x="8281881" y="4685125"/>
            <a:ext cx="1319460" cy="892722"/>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34" name="Rectangle 33">
            <a:extLst>
              <a:ext uri="{FF2B5EF4-FFF2-40B4-BE49-F238E27FC236}">
                <a16:creationId xmlns:a16="http://schemas.microsoft.com/office/drawing/2014/main" id="{AFCE70EE-3B87-4608-AC7D-F30F5C0EBF20}"/>
              </a:ext>
            </a:extLst>
          </p:cNvPr>
          <p:cNvSpPr/>
          <p:nvPr/>
        </p:nvSpPr>
        <p:spPr>
          <a:xfrm>
            <a:off x="9577277" y="4920703"/>
            <a:ext cx="2061270" cy="1292662"/>
          </a:xfrm>
          <a:prstGeom prst="rect">
            <a:avLst/>
          </a:prstGeom>
          <a:solidFill>
            <a:srgbClr val="BED9F1"/>
          </a:solidFill>
          <a:effectLst>
            <a:outerShdw blurRad="50800" dist="38100" dir="5400000" algn="t" rotWithShape="0">
              <a:prstClr val="black">
                <a:alpha val="40000"/>
              </a:prstClr>
            </a:outerShdw>
          </a:effectLst>
        </p:spPr>
        <p:txBody>
          <a:bodyPr wrap="square" lIns="182880" tIns="182880" rIns="182880" bIns="182880">
            <a:noAutofit/>
          </a:bodyPr>
          <a:lstStyle/>
          <a:p>
            <a:pPr marL="0" marR="0" lvl="0" indent="0" algn="l" defTabSz="914400" rtl="0" eaLnBrk="1" fontAlgn="auto" latinLnBrk="0" hangingPunct="1">
              <a:lnSpc>
                <a:spcPct val="110000"/>
              </a:lnSpc>
              <a:spcBef>
                <a:spcPts val="0"/>
              </a:spcBef>
              <a:spcAft>
                <a:spcPts val="800"/>
              </a:spcAft>
              <a:buClr>
                <a:srgbClr val="000000"/>
              </a:buClr>
              <a:buSzTx/>
              <a:buFontTx/>
              <a:buNone/>
              <a:tabLst/>
              <a:defRPr/>
            </a:pPr>
            <a:endParaRPr kumimoji="0" lang="en-US" sz="1400" b="0" i="0" u="none" strike="noStrike" kern="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35" name="Rectangle 34">
            <a:extLst>
              <a:ext uri="{FF2B5EF4-FFF2-40B4-BE49-F238E27FC236}">
                <a16:creationId xmlns:a16="http://schemas.microsoft.com/office/drawing/2014/main" id="{532C4358-5C69-45A9-A8E0-8E700324202E}"/>
              </a:ext>
            </a:extLst>
          </p:cNvPr>
          <p:cNvSpPr/>
          <p:nvPr/>
        </p:nvSpPr>
        <p:spPr>
          <a:xfrm>
            <a:off x="9518216" y="5450466"/>
            <a:ext cx="2287346" cy="739113"/>
          </a:xfrm>
          <a:prstGeom prst="rect">
            <a:avLst/>
          </a:prstGeom>
        </p:spPr>
        <p:txBody>
          <a:bodyPr wrap="square">
            <a:spAutoFit/>
          </a:bodyPr>
          <a:lstStyle/>
          <a:p>
            <a:pPr marL="0" marR="0" lvl="0" indent="0" algn="l" defTabSz="914400" rtl="0" eaLnBrk="1" fontAlgn="auto" latinLnBrk="0" hangingPunct="1">
              <a:lnSpc>
                <a:spcPct val="110000"/>
              </a:lnSpc>
              <a:spcBef>
                <a:spcPts val="0"/>
              </a:spcBef>
              <a:spcAft>
                <a:spcPts val="800"/>
              </a:spcAft>
              <a:buClr>
                <a:srgbClr val="000000"/>
              </a:buClr>
              <a:buSzTx/>
              <a:buFontTx/>
              <a:buNone/>
              <a:tabLst/>
              <a:defRPr/>
            </a:pPr>
            <a:r>
              <a:rPr kumimoji="0" lang="en-US" sz="1100" b="0" i="0" u="none" strike="noStrike" kern="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To put this into perspective…</a:t>
            </a:r>
          </a:p>
          <a:p>
            <a:pPr marL="0" marR="0" lvl="0" indent="0" algn="l" defTabSz="914400" rtl="0" eaLnBrk="1" fontAlgn="auto" latinLnBrk="0" hangingPunct="1">
              <a:lnSpc>
                <a:spcPct val="110000"/>
              </a:lnSpc>
              <a:spcBef>
                <a:spcPts val="0"/>
              </a:spcBef>
              <a:spcAft>
                <a:spcPts val="800"/>
              </a:spcAft>
              <a:buClr>
                <a:srgbClr val="000000"/>
              </a:buClr>
              <a:buSzTx/>
              <a:buFontTx/>
              <a:buNone/>
              <a:tabLst/>
              <a:defRPr/>
            </a:pPr>
            <a:r>
              <a:rPr kumimoji="0" lang="en-US" sz="1100" b="0" i="0" u="none" strike="noStrike" kern="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This is equivalent to everyone in </a:t>
            </a:r>
            <a:r>
              <a:rPr lang="en-US" sz="1100" kern="0">
                <a:solidFill>
                  <a:srgbClr val="000000"/>
                </a:solidFill>
                <a:latin typeface="Arial" panose="020B0604020202020204" pitchFamily="34" charset="0"/>
                <a:cs typeface="Arial" panose="020B0604020202020204" pitchFamily="34" charset="0"/>
              </a:rPr>
              <a:t>Pembroke</a:t>
            </a:r>
            <a:r>
              <a:rPr kumimoji="0" lang="en-US" sz="1100" b="0" i="0" u="none" strike="noStrike" kern="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 living with dementia.</a:t>
            </a:r>
          </a:p>
        </p:txBody>
      </p:sp>
      <p:grpSp>
        <p:nvGrpSpPr>
          <p:cNvPr id="36" name="Group 35">
            <a:extLst>
              <a:ext uri="{FF2B5EF4-FFF2-40B4-BE49-F238E27FC236}">
                <a16:creationId xmlns:a16="http://schemas.microsoft.com/office/drawing/2014/main" id="{F371C16B-1844-4020-B4D2-BA285EE33CF7}"/>
              </a:ext>
            </a:extLst>
          </p:cNvPr>
          <p:cNvGrpSpPr/>
          <p:nvPr/>
        </p:nvGrpSpPr>
        <p:grpSpPr>
          <a:xfrm>
            <a:off x="9846252" y="4981700"/>
            <a:ext cx="1523320" cy="352631"/>
            <a:chOff x="1788046" y="5300951"/>
            <a:chExt cx="3438764" cy="783276"/>
          </a:xfrm>
        </p:grpSpPr>
        <p:sp>
          <p:nvSpPr>
            <p:cNvPr id="46" name="Freeform 12">
              <a:extLst>
                <a:ext uri="{FF2B5EF4-FFF2-40B4-BE49-F238E27FC236}">
                  <a16:creationId xmlns:a16="http://schemas.microsoft.com/office/drawing/2014/main" id="{063E86B1-07AB-4FD4-A397-E0CFD453EB28}"/>
                </a:ext>
              </a:extLst>
            </p:cNvPr>
            <p:cNvSpPr>
              <a:spLocks noEditPoints="1"/>
            </p:cNvSpPr>
            <p:nvPr/>
          </p:nvSpPr>
          <p:spPr bwMode="auto">
            <a:xfrm>
              <a:off x="1788046" y="5307939"/>
              <a:ext cx="381000" cy="776288"/>
            </a:xfrm>
            <a:custGeom>
              <a:avLst/>
              <a:gdLst>
                <a:gd name="T0" fmla="*/ 58 w 117"/>
                <a:gd name="T1" fmla="*/ 41 h 238"/>
                <a:gd name="T2" fmla="*/ 79 w 117"/>
                <a:gd name="T3" fmla="*/ 20 h 238"/>
                <a:gd name="T4" fmla="*/ 58 w 117"/>
                <a:gd name="T5" fmla="*/ 0 h 238"/>
                <a:gd name="T6" fmla="*/ 38 w 117"/>
                <a:gd name="T7" fmla="*/ 20 h 238"/>
                <a:gd name="T8" fmla="*/ 58 w 117"/>
                <a:gd name="T9" fmla="*/ 41 h 238"/>
                <a:gd name="T10" fmla="*/ 116 w 117"/>
                <a:gd name="T11" fmla="*/ 134 h 238"/>
                <a:gd name="T12" fmla="*/ 92 w 117"/>
                <a:gd name="T13" fmla="*/ 65 h 238"/>
                <a:gd name="T14" fmla="*/ 58 w 117"/>
                <a:gd name="T15" fmla="*/ 51 h 238"/>
                <a:gd name="T16" fmla="*/ 25 w 117"/>
                <a:gd name="T17" fmla="*/ 65 h 238"/>
                <a:gd name="T18" fmla="*/ 1 w 117"/>
                <a:gd name="T19" fmla="*/ 134 h 238"/>
                <a:gd name="T20" fmla="*/ 5 w 117"/>
                <a:gd name="T21" fmla="*/ 142 h 238"/>
                <a:gd name="T22" fmla="*/ 14 w 117"/>
                <a:gd name="T23" fmla="*/ 139 h 238"/>
                <a:gd name="T24" fmla="*/ 35 w 117"/>
                <a:gd name="T25" fmla="*/ 91 h 238"/>
                <a:gd name="T26" fmla="*/ 31 w 117"/>
                <a:gd name="T27" fmla="*/ 231 h 238"/>
                <a:gd name="T28" fmla="*/ 40 w 117"/>
                <a:gd name="T29" fmla="*/ 238 h 238"/>
                <a:gd name="T30" fmla="*/ 49 w 117"/>
                <a:gd name="T31" fmla="*/ 231 h 238"/>
                <a:gd name="T32" fmla="*/ 58 w 117"/>
                <a:gd name="T33" fmla="*/ 149 h 238"/>
                <a:gd name="T34" fmla="*/ 68 w 117"/>
                <a:gd name="T35" fmla="*/ 231 h 238"/>
                <a:gd name="T36" fmla="*/ 77 w 117"/>
                <a:gd name="T37" fmla="*/ 238 h 238"/>
                <a:gd name="T38" fmla="*/ 85 w 117"/>
                <a:gd name="T39" fmla="*/ 231 h 238"/>
                <a:gd name="T40" fmla="*/ 82 w 117"/>
                <a:gd name="T41" fmla="*/ 91 h 238"/>
                <a:gd name="T42" fmla="*/ 103 w 117"/>
                <a:gd name="T43" fmla="*/ 139 h 238"/>
                <a:gd name="T44" fmla="*/ 112 w 117"/>
                <a:gd name="T45" fmla="*/ 142 h 238"/>
                <a:gd name="T46" fmla="*/ 116 w 117"/>
                <a:gd name="T47" fmla="*/ 134 h 2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17" h="238">
                  <a:moveTo>
                    <a:pt x="58" y="41"/>
                  </a:moveTo>
                  <a:cubicBezTo>
                    <a:pt x="70" y="41"/>
                    <a:pt x="79" y="32"/>
                    <a:pt x="79" y="20"/>
                  </a:cubicBezTo>
                  <a:cubicBezTo>
                    <a:pt x="79" y="9"/>
                    <a:pt x="70" y="0"/>
                    <a:pt x="58" y="0"/>
                  </a:cubicBezTo>
                  <a:cubicBezTo>
                    <a:pt x="47" y="0"/>
                    <a:pt x="38" y="9"/>
                    <a:pt x="38" y="20"/>
                  </a:cubicBezTo>
                  <a:cubicBezTo>
                    <a:pt x="38" y="32"/>
                    <a:pt x="47" y="41"/>
                    <a:pt x="58" y="41"/>
                  </a:cubicBezTo>
                  <a:close/>
                  <a:moveTo>
                    <a:pt x="116" y="134"/>
                  </a:moveTo>
                  <a:cubicBezTo>
                    <a:pt x="116" y="135"/>
                    <a:pt x="96" y="73"/>
                    <a:pt x="92" y="65"/>
                  </a:cubicBezTo>
                  <a:cubicBezTo>
                    <a:pt x="88" y="56"/>
                    <a:pt x="79" y="51"/>
                    <a:pt x="58" y="51"/>
                  </a:cubicBezTo>
                  <a:cubicBezTo>
                    <a:pt x="38" y="51"/>
                    <a:pt x="29" y="56"/>
                    <a:pt x="25" y="65"/>
                  </a:cubicBezTo>
                  <a:cubicBezTo>
                    <a:pt x="20" y="73"/>
                    <a:pt x="1" y="135"/>
                    <a:pt x="1" y="134"/>
                  </a:cubicBezTo>
                  <a:cubicBezTo>
                    <a:pt x="0" y="137"/>
                    <a:pt x="2" y="141"/>
                    <a:pt x="5" y="142"/>
                  </a:cubicBezTo>
                  <a:cubicBezTo>
                    <a:pt x="9" y="143"/>
                    <a:pt x="12" y="142"/>
                    <a:pt x="14" y="139"/>
                  </a:cubicBezTo>
                  <a:cubicBezTo>
                    <a:pt x="35" y="91"/>
                    <a:pt x="35" y="91"/>
                    <a:pt x="35" y="91"/>
                  </a:cubicBezTo>
                  <a:cubicBezTo>
                    <a:pt x="35" y="91"/>
                    <a:pt x="32" y="231"/>
                    <a:pt x="31" y="231"/>
                  </a:cubicBezTo>
                  <a:cubicBezTo>
                    <a:pt x="32" y="235"/>
                    <a:pt x="36" y="238"/>
                    <a:pt x="40" y="238"/>
                  </a:cubicBezTo>
                  <a:cubicBezTo>
                    <a:pt x="45" y="238"/>
                    <a:pt x="48" y="235"/>
                    <a:pt x="49" y="231"/>
                  </a:cubicBezTo>
                  <a:cubicBezTo>
                    <a:pt x="58" y="149"/>
                    <a:pt x="58" y="149"/>
                    <a:pt x="58" y="149"/>
                  </a:cubicBezTo>
                  <a:cubicBezTo>
                    <a:pt x="68" y="231"/>
                    <a:pt x="68" y="231"/>
                    <a:pt x="68" y="231"/>
                  </a:cubicBezTo>
                  <a:cubicBezTo>
                    <a:pt x="68" y="235"/>
                    <a:pt x="72" y="238"/>
                    <a:pt x="77" y="238"/>
                  </a:cubicBezTo>
                  <a:cubicBezTo>
                    <a:pt x="81" y="238"/>
                    <a:pt x="85" y="235"/>
                    <a:pt x="85" y="231"/>
                  </a:cubicBezTo>
                  <a:cubicBezTo>
                    <a:pt x="85" y="231"/>
                    <a:pt x="82" y="91"/>
                    <a:pt x="82" y="91"/>
                  </a:cubicBezTo>
                  <a:cubicBezTo>
                    <a:pt x="103" y="139"/>
                    <a:pt x="103" y="139"/>
                    <a:pt x="103" y="139"/>
                  </a:cubicBezTo>
                  <a:cubicBezTo>
                    <a:pt x="105" y="142"/>
                    <a:pt x="108" y="143"/>
                    <a:pt x="112" y="142"/>
                  </a:cubicBezTo>
                  <a:cubicBezTo>
                    <a:pt x="115" y="141"/>
                    <a:pt x="117" y="137"/>
                    <a:pt x="116" y="134"/>
                  </a:cubicBezTo>
                  <a:close/>
                </a:path>
              </a:pathLst>
            </a:custGeom>
            <a:solidFill>
              <a:srgbClr val="0077B7"/>
            </a:solidFill>
            <a:ln>
              <a:solidFill>
                <a:srgbClr val="93BFE8"/>
              </a:solid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0077B7"/>
                </a:solidFill>
                <a:effectLst/>
                <a:uLnTx/>
                <a:uFillTx/>
                <a:latin typeface="Book Antiqua"/>
                <a:ea typeface="+mn-ea"/>
                <a:cs typeface="+mn-cs"/>
              </a:endParaRPr>
            </a:p>
          </p:txBody>
        </p:sp>
        <p:sp>
          <p:nvSpPr>
            <p:cNvPr id="47" name="Freeform 12">
              <a:extLst>
                <a:ext uri="{FF2B5EF4-FFF2-40B4-BE49-F238E27FC236}">
                  <a16:creationId xmlns:a16="http://schemas.microsoft.com/office/drawing/2014/main" id="{8EF40B96-8214-47F0-B272-6DB8E536A9C3}"/>
                </a:ext>
              </a:extLst>
            </p:cNvPr>
            <p:cNvSpPr>
              <a:spLocks noEditPoints="1"/>
            </p:cNvSpPr>
            <p:nvPr/>
          </p:nvSpPr>
          <p:spPr bwMode="auto">
            <a:xfrm>
              <a:off x="2224869" y="5307939"/>
              <a:ext cx="381000" cy="776288"/>
            </a:xfrm>
            <a:custGeom>
              <a:avLst/>
              <a:gdLst>
                <a:gd name="T0" fmla="*/ 58 w 117"/>
                <a:gd name="T1" fmla="*/ 41 h 238"/>
                <a:gd name="T2" fmla="*/ 79 w 117"/>
                <a:gd name="T3" fmla="*/ 20 h 238"/>
                <a:gd name="T4" fmla="*/ 58 w 117"/>
                <a:gd name="T5" fmla="*/ 0 h 238"/>
                <a:gd name="T6" fmla="*/ 38 w 117"/>
                <a:gd name="T7" fmla="*/ 20 h 238"/>
                <a:gd name="T8" fmla="*/ 58 w 117"/>
                <a:gd name="T9" fmla="*/ 41 h 238"/>
                <a:gd name="T10" fmla="*/ 116 w 117"/>
                <a:gd name="T11" fmla="*/ 134 h 238"/>
                <a:gd name="T12" fmla="*/ 92 w 117"/>
                <a:gd name="T13" fmla="*/ 65 h 238"/>
                <a:gd name="T14" fmla="*/ 58 w 117"/>
                <a:gd name="T15" fmla="*/ 51 h 238"/>
                <a:gd name="T16" fmla="*/ 25 w 117"/>
                <a:gd name="T17" fmla="*/ 65 h 238"/>
                <a:gd name="T18" fmla="*/ 1 w 117"/>
                <a:gd name="T19" fmla="*/ 134 h 238"/>
                <a:gd name="T20" fmla="*/ 5 w 117"/>
                <a:gd name="T21" fmla="*/ 142 h 238"/>
                <a:gd name="T22" fmla="*/ 14 w 117"/>
                <a:gd name="T23" fmla="*/ 139 h 238"/>
                <a:gd name="T24" fmla="*/ 35 w 117"/>
                <a:gd name="T25" fmla="*/ 91 h 238"/>
                <a:gd name="T26" fmla="*/ 31 w 117"/>
                <a:gd name="T27" fmla="*/ 231 h 238"/>
                <a:gd name="T28" fmla="*/ 40 w 117"/>
                <a:gd name="T29" fmla="*/ 238 h 238"/>
                <a:gd name="T30" fmla="*/ 49 w 117"/>
                <a:gd name="T31" fmla="*/ 231 h 238"/>
                <a:gd name="T32" fmla="*/ 58 w 117"/>
                <a:gd name="T33" fmla="*/ 149 h 238"/>
                <a:gd name="T34" fmla="*/ 68 w 117"/>
                <a:gd name="T35" fmla="*/ 231 h 238"/>
                <a:gd name="T36" fmla="*/ 77 w 117"/>
                <a:gd name="T37" fmla="*/ 238 h 238"/>
                <a:gd name="T38" fmla="*/ 85 w 117"/>
                <a:gd name="T39" fmla="*/ 231 h 238"/>
                <a:gd name="T40" fmla="*/ 82 w 117"/>
                <a:gd name="T41" fmla="*/ 91 h 238"/>
                <a:gd name="T42" fmla="*/ 103 w 117"/>
                <a:gd name="T43" fmla="*/ 139 h 238"/>
                <a:gd name="T44" fmla="*/ 112 w 117"/>
                <a:gd name="T45" fmla="*/ 142 h 238"/>
                <a:gd name="T46" fmla="*/ 116 w 117"/>
                <a:gd name="T47" fmla="*/ 134 h 2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17" h="238">
                  <a:moveTo>
                    <a:pt x="58" y="41"/>
                  </a:moveTo>
                  <a:cubicBezTo>
                    <a:pt x="70" y="41"/>
                    <a:pt x="79" y="32"/>
                    <a:pt x="79" y="20"/>
                  </a:cubicBezTo>
                  <a:cubicBezTo>
                    <a:pt x="79" y="9"/>
                    <a:pt x="70" y="0"/>
                    <a:pt x="58" y="0"/>
                  </a:cubicBezTo>
                  <a:cubicBezTo>
                    <a:pt x="47" y="0"/>
                    <a:pt x="38" y="9"/>
                    <a:pt x="38" y="20"/>
                  </a:cubicBezTo>
                  <a:cubicBezTo>
                    <a:pt x="38" y="32"/>
                    <a:pt x="47" y="41"/>
                    <a:pt x="58" y="41"/>
                  </a:cubicBezTo>
                  <a:close/>
                  <a:moveTo>
                    <a:pt x="116" y="134"/>
                  </a:moveTo>
                  <a:cubicBezTo>
                    <a:pt x="116" y="135"/>
                    <a:pt x="96" y="73"/>
                    <a:pt x="92" y="65"/>
                  </a:cubicBezTo>
                  <a:cubicBezTo>
                    <a:pt x="88" y="56"/>
                    <a:pt x="79" y="51"/>
                    <a:pt x="58" y="51"/>
                  </a:cubicBezTo>
                  <a:cubicBezTo>
                    <a:pt x="38" y="51"/>
                    <a:pt x="29" y="56"/>
                    <a:pt x="25" y="65"/>
                  </a:cubicBezTo>
                  <a:cubicBezTo>
                    <a:pt x="20" y="73"/>
                    <a:pt x="1" y="135"/>
                    <a:pt x="1" y="134"/>
                  </a:cubicBezTo>
                  <a:cubicBezTo>
                    <a:pt x="0" y="137"/>
                    <a:pt x="2" y="141"/>
                    <a:pt x="5" y="142"/>
                  </a:cubicBezTo>
                  <a:cubicBezTo>
                    <a:pt x="9" y="143"/>
                    <a:pt x="12" y="142"/>
                    <a:pt x="14" y="139"/>
                  </a:cubicBezTo>
                  <a:cubicBezTo>
                    <a:pt x="35" y="91"/>
                    <a:pt x="35" y="91"/>
                    <a:pt x="35" y="91"/>
                  </a:cubicBezTo>
                  <a:cubicBezTo>
                    <a:pt x="35" y="91"/>
                    <a:pt x="32" y="231"/>
                    <a:pt x="31" y="231"/>
                  </a:cubicBezTo>
                  <a:cubicBezTo>
                    <a:pt x="32" y="235"/>
                    <a:pt x="36" y="238"/>
                    <a:pt x="40" y="238"/>
                  </a:cubicBezTo>
                  <a:cubicBezTo>
                    <a:pt x="45" y="238"/>
                    <a:pt x="48" y="235"/>
                    <a:pt x="49" y="231"/>
                  </a:cubicBezTo>
                  <a:cubicBezTo>
                    <a:pt x="58" y="149"/>
                    <a:pt x="58" y="149"/>
                    <a:pt x="58" y="149"/>
                  </a:cubicBezTo>
                  <a:cubicBezTo>
                    <a:pt x="68" y="231"/>
                    <a:pt x="68" y="231"/>
                    <a:pt x="68" y="231"/>
                  </a:cubicBezTo>
                  <a:cubicBezTo>
                    <a:pt x="68" y="235"/>
                    <a:pt x="72" y="238"/>
                    <a:pt x="77" y="238"/>
                  </a:cubicBezTo>
                  <a:cubicBezTo>
                    <a:pt x="81" y="238"/>
                    <a:pt x="85" y="235"/>
                    <a:pt x="85" y="231"/>
                  </a:cubicBezTo>
                  <a:cubicBezTo>
                    <a:pt x="85" y="231"/>
                    <a:pt x="82" y="91"/>
                    <a:pt x="82" y="91"/>
                  </a:cubicBezTo>
                  <a:cubicBezTo>
                    <a:pt x="103" y="139"/>
                    <a:pt x="103" y="139"/>
                    <a:pt x="103" y="139"/>
                  </a:cubicBezTo>
                  <a:cubicBezTo>
                    <a:pt x="105" y="142"/>
                    <a:pt x="108" y="143"/>
                    <a:pt x="112" y="142"/>
                  </a:cubicBezTo>
                  <a:cubicBezTo>
                    <a:pt x="115" y="141"/>
                    <a:pt x="117" y="137"/>
                    <a:pt x="116" y="134"/>
                  </a:cubicBezTo>
                  <a:close/>
                </a:path>
              </a:pathLst>
            </a:custGeom>
            <a:solidFill>
              <a:srgbClr val="0077B7"/>
            </a:solidFill>
            <a:ln>
              <a:solidFill>
                <a:srgbClr val="93BFE8"/>
              </a:solid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0077B7"/>
                </a:solidFill>
                <a:effectLst/>
                <a:uLnTx/>
                <a:uFillTx/>
                <a:latin typeface="Book Antiqua"/>
                <a:ea typeface="+mn-ea"/>
                <a:cs typeface="+mn-cs"/>
              </a:endParaRPr>
            </a:p>
          </p:txBody>
        </p:sp>
        <p:sp>
          <p:nvSpPr>
            <p:cNvPr id="48" name="Freeform 12">
              <a:extLst>
                <a:ext uri="{FF2B5EF4-FFF2-40B4-BE49-F238E27FC236}">
                  <a16:creationId xmlns:a16="http://schemas.microsoft.com/office/drawing/2014/main" id="{D44DCBA2-F5EA-4F79-88DB-46D3A4312EA3}"/>
                </a:ext>
              </a:extLst>
            </p:cNvPr>
            <p:cNvSpPr>
              <a:spLocks noEditPoints="1"/>
            </p:cNvSpPr>
            <p:nvPr/>
          </p:nvSpPr>
          <p:spPr bwMode="auto">
            <a:xfrm>
              <a:off x="2661692" y="5300951"/>
              <a:ext cx="381000" cy="776288"/>
            </a:xfrm>
            <a:custGeom>
              <a:avLst/>
              <a:gdLst>
                <a:gd name="T0" fmla="*/ 58 w 117"/>
                <a:gd name="T1" fmla="*/ 41 h 238"/>
                <a:gd name="T2" fmla="*/ 79 w 117"/>
                <a:gd name="T3" fmla="*/ 20 h 238"/>
                <a:gd name="T4" fmla="*/ 58 w 117"/>
                <a:gd name="T5" fmla="*/ 0 h 238"/>
                <a:gd name="T6" fmla="*/ 38 w 117"/>
                <a:gd name="T7" fmla="*/ 20 h 238"/>
                <a:gd name="T8" fmla="*/ 58 w 117"/>
                <a:gd name="T9" fmla="*/ 41 h 238"/>
                <a:gd name="T10" fmla="*/ 116 w 117"/>
                <a:gd name="T11" fmla="*/ 134 h 238"/>
                <a:gd name="T12" fmla="*/ 92 w 117"/>
                <a:gd name="T13" fmla="*/ 65 h 238"/>
                <a:gd name="T14" fmla="*/ 58 w 117"/>
                <a:gd name="T15" fmla="*/ 51 h 238"/>
                <a:gd name="T16" fmla="*/ 25 w 117"/>
                <a:gd name="T17" fmla="*/ 65 h 238"/>
                <a:gd name="T18" fmla="*/ 1 w 117"/>
                <a:gd name="T19" fmla="*/ 134 h 238"/>
                <a:gd name="T20" fmla="*/ 5 w 117"/>
                <a:gd name="T21" fmla="*/ 142 h 238"/>
                <a:gd name="T22" fmla="*/ 14 w 117"/>
                <a:gd name="T23" fmla="*/ 139 h 238"/>
                <a:gd name="T24" fmla="*/ 35 w 117"/>
                <a:gd name="T25" fmla="*/ 91 h 238"/>
                <a:gd name="T26" fmla="*/ 31 w 117"/>
                <a:gd name="T27" fmla="*/ 231 h 238"/>
                <a:gd name="T28" fmla="*/ 40 w 117"/>
                <a:gd name="T29" fmla="*/ 238 h 238"/>
                <a:gd name="T30" fmla="*/ 49 w 117"/>
                <a:gd name="T31" fmla="*/ 231 h 238"/>
                <a:gd name="T32" fmla="*/ 58 w 117"/>
                <a:gd name="T33" fmla="*/ 149 h 238"/>
                <a:gd name="T34" fmla="*/ 68 w 117"/>
                <a:gd name="T35" fmla="*/ 231 h 238"/>
                <a:gd name="T36" fmla="*/ 77 w 117"/>
                <a:gd name="T37" fmla="*/ 238 h 238"/>
                <a:gd name="T38" fmla="*/ 85 w 117"/>
                <a:gd name="T39" fmla="*/ 231 h 238"/>
                <a:gd name="T40" fmla="*/ 82 w 117"/>
                <a:gd name="T41" fmla="*/ 91 h 238"/>
                <a:gd name="T42" fmla="*/ 103 w 117"/>
                <a:gd name="T43" fmla="*/ 139 h 238"/>
                <a:gd name="T44" fmla="*/ 112 w 117"/>
                <a:gd name="T45" fmla="*/ 142 h 238"/>
                <a:gd name="T46" fmla="*/ 116 w 117"/>
                <a:gd name="T47" fmla="*/ 134 h 2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17" h="238">
                  <a:moveTo>
                    <a:pt x="58" y="41"/>
                  </a:moveTo>
                  <a:cubicBezTo>
                    <a:pt x="70" y="41"/>
                    <a:pt x="79" y="32"/>
                    <a:pt x="79" y="20"/>
                  </a:cubicBezTo>
                  <a:cubicBezTo>
                    <a:pt x="79" y="9"/>
                    <a:pt x="70" y="0"/>
                    <a:pt x="58" y="0"/>
                  </a:cubicBezTo>
                  <a:cubicBezTo>
                    <a:pt x="47" y="0"/>
                    <a:pt x="38" y="9"/>
                    <a:pt x="38" y="20"/>
                  </a:cubicBezTo>
                  <a:cubicBezTo>
                    <a:pt x="38" y="32"/>
                    <a:pt x="47" y="41"/>
                    <a:pt x="58" y="41"/>
                  </a:cubicBezTo>
                  <a:close/>
                  <a:moveTo>
                    <a:pt x="116" y="134"/>
                  </a:moveTo>
                  <a:cubicBezTo>
                    <a:pt x="116" y="135"/>
                    <a:pt x="96" y="73"/>
                    <a:pt x="92" y="65"/>
                  </a:cubicBezTo>
                  <a:cubicBezTo>
                    <a:pt x="88" y="56"/>
                    <a:pt x="79" y="51"/>
                    <a:pt x="58" y="51"/>
                  </a:cubicBezTo>
                  <a:cubicBezTo>
                    <a:pt x="38" y="51"/>
                    <a:pt x="29" y="56"/>
                    <a:pt x="25" y="65"/>
                  </a:cubicBezTo>
                  <a:cubicBezTo>
                    <a:pt x="20" y="73"/>
                    <a:pt x="1" y="135"/>
                    <a:pt x="1" y="134"/>
                  </a:cubicBezTo>
                  <a:cubicBezTo>
                    <a:pt x="0" y="137"/>
                    <a:pt x="2" y="141"/>
                    <a:pt x="5" y="142"/>
                  </a:cubicBezTo>
                  <a:cubicBezTo>
                    <a:pt x="9" y="143"/>
                    <a:pt x="12" y="142"/>
                    <a:pt x="14" y="139"/>
                  </a:cubicBezTo>
                  <a:cubicBezTo>
                    <a:pt x="35" y="91"/>
                    <a:pt x="35" y="91"/>
                    <a:pt x="35" y="91"/>
                  </a:cubicBezTo>
                  <a:cubicBezTo>
                    <a:pt x="35" y="91"/>
                    <a:pt x="32" y="231"/>
                    <a:pt x="31" y="231"/>
                  </a:cubicBezTo>
                  <a:cubicBezTo>
                    <a:pt x="32" y="235"/>
                    <a:pt x="36" y="238"/>
                    <a:pt x="40" y="238"/>
                  </a:cubicBezTo>
                  <a:cubicBezTo>
                    <a:pt x="45" y="238"/>
                    <a:pt x="48" y="235"/>
                    <a:pt x="49" y="231"/>
                  </a:cubicBezTo>
                  <a:cubicBezTo>
                    <a:pt x="58" y="149"/>
                    <a:pt x="58" y="149"/>
                    <a:pt x="58" y="149"/>
                  </a:cubicBezTo>
                  <a:cubicBezTo>
                    <a:pt x="68" y="231"/>
                    <a:pt x="68" y="231"/>
                    <a:pt x="68" y="231"/>
                  </a:cubicBezTo>
                  <a:cubicBezTo>
                    <a:pt x="68" y="235"/>
                    <a:pt x="72" y="238"/>
                    <a:pt x="77" y="238"/>
                  </a:cubicBezTo>
                  <a:cubicBezTo>
                    <a:pt x="81" y="238"/>
                    <a:pt x="85" y="235"/>
                    <a:pt x="85" y="231"/>
                  </a:cubicBezTo>
                  <a:cubicBezTo>
                    <a:pt x="85" y="231"/>
                    <a:pt x="82" y="91"/>
                    <a:pt x="82" y="91"/>
                  </a:cubicBezTo>
                  <a:cubicBezTo>
                    <a:pt x="103" y="139"/>
                    <a:pt x="103" y="139"/>
                    <a:pt x="103" y="139"/>
                  </a:cubicBezTo>
                  <a:cubicBezTo>
                    <a:pt x="105" y="142"/>
                    <a:pt x="108" y="143"/>
                    <a:pt x="112" y="142"/>
                  </a:cubicBezTo>
                  <a:cubicBezTo>
                    <a:pt x="115" y="141"/>
                    <a:pt x="117" y="137"/>
                    <a:pt x="116" y="134"/>
                  </a:cubicBezTo>
                  <a:close/>
                </a:path>
              </a:pathLst>
            </a:custGeom>
            <a:solidFill>
              <a:srgbClr val="0077B7"/>
            </a:solidFill>
            <a:ln>
              <a:solidFill>
                <a:srgbClr val="93BFE8"/>
              </a:solid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0077B7"/>
                </a:solidFill>
                <a:effectLst/>
                <a:uLnTx/>
                <a:uFillTx/>
                <a:latin typeface="Book Antiqua"/>
                <a:ea typeface="+mn-ea"/>
                <a:cs typeface="+mn-cs"/>
              </a:endParaRPr>
            </a:p>
          </p:txBody>
        </p:sp>
        <p:sp>
          <p:nvSpPr>
            <p:cNvPr id="50" name="Freeform 12">
              <a:extLst>
                <a:ext uri="{FF2B5EF4-FFF2-40B4-BE49-F238E27FC236}">
                  <a16:creationId xmlns:a16="http://schemas.microsoft.com/office/drawing/2014/main" id="{C94DEE97-C2D8-4D90-A91A-E131EB150935}"/>
                </a:ext>
              </a:extLst>
            </p:cNvPr>
            <p:cNvSpPr>
              <a:spLocks noEditPoints="1"/>
            </p:cNvSpPr>
            <p:nvPr/>
          </p:nvSpPr>
          <p:spPr bwMode="auto">
            <a:xfrm>
              <a:off x="3098515" y="5300951"/>
              <a:ext cx="381000" cy="776288"/>
            </a:xfrm>
            <a:custGeom>
              <a:avLst/>
              <a:gdLst>
                <a:gd name="T0" fmla="*/ 58 w 117"/>
                <a:gd name="T1" fmla="*/ 41 h 238"/>
                <a:gd name="T2" fmla="*/ 79 w 117"/>
                <a:gd name="T3" fmla="*/ 20 h 238"/>
                <a:gd name="T4" fmla="*/ 58 w 117"/>
                <a:gd name="T5" fmla="*/ 0 h 238"/>
                <a:gd name="T6" fmla="*/ 38 w 117"/>
                <a:gd name="T7" fmla="*/ 20 h 238"/>
                <a:gd name="T8" fmla="*/ 58 w 117"/>
                <a:gd name="T9" fmla="*/ 41 h 238"/>
                <a:gd name="T10" fmla="*/ 116 w 117"/>
                <a:gd name="T11" fmla="*/ 134 h 238"/>
                <a:gd name="T12" fmla="*/ 92 w 117"/>
                <a:gd name="T13" fmla="*/ 65 h 238"/>
                <a:gd name="T14" fmla="*/ 58 w 117"/>
                <a:gd name="T15" fmla="*/ 51 h 238"/>
                <a:gd name="T16" fmla="*/ 25 w 117"/>
                <a:gd name="T17" fmla="*/ 65 h 238"/>
                <a:gd name="T18" fmla="*/ 1 w 117"/>
                <a:gd name="T19" fmla="*/ 134 h 238"/>
                <a:gd name="T20" fmla="*/ 5 w 117"/>
                <a:gd name="T21" fmla="*/ 142 h 238"/>
                <a:gd name="T22" fmla="*/ 14 w 117"/>
                <a:gd name="T23" fmla="*/ 139 h 238"/>
                <a:gd name="T24" fmla="*/ 35 w 117"/>
                <a:gd name="T25" fmla="*/ 91 h 238"/>
                <a:gd name="T26" fmla="*/ 31 w 117"/>
                <a:gd name="T27" fmla="*/ 231 h 238"/>
                <a:gd name="T28" fmla="*/ 40 w 117"/>
                <a:gd name="T29" fmla="*/ 238 h 238"/>
                <a:gd name="T30" fmla="*/ 49 w 117"/>
                <a:gd name="T31" fmla="*/ 231 h 238"/>
                <a:gd name="T32" fmla="*/ 58 w 117"/>
                <a:gd name="T33" fmla="*/ 149 h 238"/>
                <a:gd name="T34" fmla="*/ 68 w 117"/>
                <a:gd name="T35" fmla="*/ 231 h 238"/>
                <a:gd name="T36" fmla="*/ 77 w 117"/>
                <a:gd name="T37" fmla="*/ 238 h 238"/>
                <a:gd name="T38" fmla="*/ 85 w 117"/>
                <a:gd name="T39" fmla="*/ 231 h 238"/>
                <a:gd name="T40" fmla="*/ 82 w 117"/>
                <a:gd name="T41" fmla="*/ 91 h 238"/>
                <a:gd name="T42" fmla="*/ 103 w 117"/>
                <a:gd name="T43" fmla="*/ 139 h 238"/>
                <a:gd name="T44" fmla="*/ 112 w 117"/>
                <a:gd name="T45" fmla="*/ 142 h 238"/>
                <a:gd name="T46" fmla="*/ 116 w 117"/>
                <a:gd name="T47" fmla="*/ 134 h 2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17" h="238">
                  <a:moveTo>
                    <a:pt x="58" y="41"/>
                  </a:moveTo>
                  <a:cubicBezTo>
                    <a:pt x="70" y="41"/>
                    <a:pt x="79" y="32"/>
                    <a:pt x="79" y="20"/>
                  </a:cubicBezTo>
                  <a:cubicBezTo>
                    <a:pt x="79" y="9"/>
                    <a:pt x="70" y="0"/>
                    <a:pt x="58" y="0"/>
                  </a:cubicBezTo>
                  <a:cubicBezTo>
                    <a:pt x="47" y="0"/>
                    <a:pt x="38" y="9"/>
                    <a:pt x="38" y="20"/>
                  </a:cubicBezTo>
                  <a:cubicBezTo>
                    <a:pt x="38" y="32"/>
                    <a:pt x="47" y="41"/>
                    <a:pt x="58" y="41"/>
                  </a:cubicBezTo>
                  <a:close/>
                  <a:moveTo>
                    <a:pt x="116" y="134"/>
                  </a:moveTo>
                  <a:cubicBezTo>
                    <a:pt x="116" y="135"/>
                    <a:pt x="96" y="73"/>
                    <a:pt x="92" y="65"/>
                  </a:cubicBezTo>
                  <a:cubicBezTo>
                    <a:pt x="88" y="56"/>
                    <a:pt x="79" y="51"/>
                    <a:pt x="58" y="51"/>
                  </a:cubicBezTo>
                  <a:cubicBezTo>
                    <a:pt x="38" y="51"/>
                    <a:pt x="29" y="56"/>
                    <a:pt x="25" y="65"/>
                  </a:cubicBezTo>
                  <a:cubicBezTo>
                    <a:pt x="20" y="73"/>
                    <a:pt x="1" y="135"/>
                    <a:pt x="1" y="134"/>
                  </a:cubicBezTo>
                  <a:cubicBezTo>
                    <a:pt x="0" y="137"/>
                    <a:pt x="2" y="141"/>
                    <a:pt x="5" y="142"/>
                  </a:cubicBezTo>
                  <a:cubicBezTo>
                    <a:pt x="9" y="143"/>
                    <a:pt x="12" y="142"/>
                    <a:pt x="14" y="139"/>
                  </a:cubicBezTo>
                  <a:cubicBezTo>
                    <a:pt x="35" y="91"/>
                    <a:pt x="35" y="91"/>
                    <a:pt x="35" y="91"/>
                  </a:cubicBezTo>
                  <a:cubicBezTo>
                    <a:pt x="35" y="91"/>
                    <a:pt x="32" y="231"/>
                    <a:pt x="31" y="231"/>
                  </a:cubicBezTo>
                  <a:cubicBezTo>
                    <a:pt x="32" y="235"/>
                    <a:pt x="36" y="238"/>
                    <a:pt x="40" y="238"/>
                  </a:cubicBezTo>
                  <a:cubicBezTo>
                    <a:pt x="45" y="238"/>
                    <a:pt x="48" y="235"/>
                    <a:pt x="49" y="231"/>
                  </a:cubicBezTo>
                  <a:cubicBezTo>
                    <a:pt x="58" y="149"/>
                    <a:pt x="58" y="149"/>
                    <a:pt x="58" y="149"/>
                  </a:cubicBezTo>
                  <a:cubicBezTo>
                    <a:pt x="68" y="231"/>
                    <a:pt x="68" y="231"/>
                    <a:pt x="68" y="231"/>
                  </a:cubicBezTo>
                  <a:cubicBezTo>
                    <a:pt x="68" y="235"/>
                    <a:pt x="72" y="238"/>
                    <a:pt x="77" y="238"/>
                  </a:cubicBezTo>
                  <a:cubicBezTo>
                    <a:pt x="81" y="238"/>
                    <a:pt x="85" y="235"/>
                    <a:pt x="85" y="231"/>
                  </a:cubicBezTo>
                  <a:cubicBezTo>
                    <a:pt x="85" y="231"/>
                    <a:pt x="82" y="91"/>
                    <a:pt x="82" y="91"/>
                  </a:cubicBezTo>
                  <a:cubicBezTo>
                    <a:pt x="103" y="139"/>
                    <a:pt x="103" y="139"/>
                    <a:pt x="103" y="139"/>
                  </a:cubicBezTo>
                  <a:cubicBezTo>
                    <a:pt x="105" y="142"/>
                    <a:pt x="108" y="143"/>
                    <a:pt x="112" y="142"/>
                  </a:cubicBezTo>
                  <a:cubicBezTo>
                    <a:pt x="115" y="141"/>
                    <a:pt x="117" y="137"/>
                    <a:pt x="116" y="134"/>
                  </a:cubicBezTo>
                  <a:close/>
                </a:path>
              </a:pathLst>
            </a:custGeom>
            <a:solidFill>
              <a:srgbClr val="0077B7"/>
            </a:solidFill>
            <a:ln>
              <a:solidFill>
                <a:srgbClr val="93BFE8"/>
              </a:solid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0077B7"/>
                </a:solidFill>
                <a:effectLst/>
                <a:uLnTx/>
                <a:uFillTx/>
                <a:latin typeface="Book Antiqua"/>
                <a:ea typeface="+mn-ea"/>
                <a:cs typeface="+mn-cs"/>
              </a:endParaRPr>
            </a:p>
          </p:txBody>
        </p:sp>
        <p:sp>
          <p:nvSpPr>
            <p:cNvPr id="51" name="Freeform 12">
              <a:extLst>
                <a:ext uri="{FF2B5EF4-FFF2-40B4-BE49-F238E27FC236}">
                  <a16:creationId xmlns:a16="http://schemas.microsoft.com/office/drawing/2014/main" id="{ADB60FA9-7066-454C-B20F-937A62128CBA}"/>
                </a:ext>
              </a:extLst>
            </p:cNvPr>
            <p:cNvSpPr>
              <a:spLocks noEditPoints="1"/>
            </p:cNvSpPr>
            <p:nvPr/>
          </p:nvSpPr>
          <p:spPr bwMode="auto">
            <a:xfrm>
              <a:off x="3535338" y="5307939"/>
              <a:ext cx="381000" cy="776288"/>
            </a:xfrm>
            <a:custGeom>
              <a:avLst/>
              <a:gdLst>
                <a:gd name="T0" fmla="*/ 58 w 117"/>
                <a:gd name="T1" fmla="*/ 41 h 238"/>
                <a:gd name="T2" fmla="*/ 79 w 117"/>
                <a:gd name="T3" fmla="*/ 20 h 238"/>
                <a:gd name="T4" fmla="*/ 58 w 117"/>
                <a:gd name="T5" fmla="*/ 0 h 238"/>
                <a:gd name="T6" fmla="*/ 38 w 117"/>
                <a:gd name="T7" fmla="*/ 20 h 238"/>
                <a:gd name="T8" fmla="*/ 58 w 117"/>
                <a:gd name="T9" fmla="*/ 41 h 238"/>
                <a:gd name="T10" fmla="*/ 116 w 117"/>
                <a:gd name="T11" fmla="*/ 134 h 238"/>
                <a:gd name="T12" fmla="*/ 92 w 117"/>
                <a:gd name="T13" fmla="*/ 65 h 238"/>
                <a:gd name="T14" fmla="*/ 58 w 117"/>
                <a:gd name="T15" fmla="*/ 51 h 238"/>
                <a:gd name="T16" fmla="*/ 25 w 117"/>
                <a:gd name="T17" fmla="*/ 65 h 238"/>
                <a:gd name="T18" fmla="*/ 1 w 117"/>
                <a:gd name="T19" fmla="*/ 134 h 238"/>
                <a:gd name="T20" fmla="*/ 5 w 117"/>
                <a:gd name="T21" fmla="*/ 142 h 238"/>
                <a:gd name="T22" fmla="*/ 14 w 117"/>
                <a:gd name="T23" fmla="*/ 139 h 238"/>
                <a:gd name="T24" fmla="*/ 35 w 117"/>
                <a:gd name="T25" fmla="*/ 91 h 238"/>
                <a:gd name="T26" fmla="*/ 31 w 117"/>
                <a:gd name="T27" fmla="*/ 231 h 238"/>
                <a:gd name="T28" fmla="*/ 40 w 117"/>
                <a:gd name="T29" fmla="*/ 238 h 238"/>
                <a:gd name="T30" fmla="*/ 49 w 117"/>
                <a:gd name="T31" fmla="*/ 231 h 238"/>
                <a:gd name="T32" fmla="*/ 58 w 117"/>
                <a:gd name="T33" fmla="*/ 149 h 238"/>
                <a:gd name="T34" fmla="*/ 68 w 117"/>
                <a:gd name="T35" fmla="*/ 231 h 238"/>
                <a:gd name="T36" fmla="*/ 77 w 117"/>
                <a:gd name="T37" fmla="*/ 238 h 238"/>
                <a:gd name="T38" fmla="*/ 85 w 117"/>
                <a:gd name="T39" fmla="*/ 231 h 238"/>
                <a:gd name="T40" fmla="*/ 82 w 117"/>
                <a:gd name="T41" fmla="*/ 91 h 238"/>
                <a:gd name="T42" fmla="*/ 103 w 117"/>
                <a:gd name="T43" fmla="*/ 139 h 238"/>
                <a:gd name="T44" fmla="*/ 112 w 117"/>
                <a:gd name="T45" fmla="*/ 142 h 238"/>
                <a:gd name="T46" fmla="*/ 116 w 117"/>
                <a:gd name="T47" fmla="*/ 134 h 2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17" h="238">
                  <a:moveTo>
                    <a:pt x="58" y="41"/>
                  </a:moveTo>
                  <a:cubicBezTo>
                    <a:pt x="70" y="41"/>
                    <a:pt x="79" y="32"/>
                    <a:pt x="79" y="20"/>
                  </a:cubicBezTo>
                  <a:cubicBezTo>
                    <a:pt x="79" y="9"/>
                    <a:pt x="70" y="0"/>
                    <a:pt x="58" y="0"/>
                  </a:cubicBezTo>
                  <a:cubicBezTo>
                    <a:pt x="47" y="0"/>
                    <a:pt x="38" y="9"/>
                    <a:pt x="38" y="20"/>
                  </a:cubicBezTo>
                  <a:cubicBezTo>
                    <a:pt x="38" y="32"/>
                    <a:pt x="47" y="41"/>
                    <a:pt x="58" y="41"/>
                  </a:cubicBezTo>
                  <a:close/>
                  <a:moveTo>
                    <a:pt x="116" y="134"/>
                  </a:moveTo>
                  <a:cubicBezTo>
                    <a:pt x="116" y="135"/>
                    <a:pt x="96" y="73"/>
                    <a:pt x="92" y="65"/>
                  </a:cubicBezTo>
                  <a:cubicBezTo>
                    <a:pt x="88" y="56"/>
                    <a:pt x="79" y="51"/>
                    <a:pt x="58" y="51"/>
                  </a:cubicBezTo>
                  <a:cubicBezTo>
                    <a:pt x="38" y="51"/>
                    <a:pt x="29" y="56"/>
                    <a:pt x="25" y="65"/>
                  </a:cubicBezTo>
                  <a:cubicBezTo>
                    <a:pt x="20" y="73"/>
                    <a:pt x="1" y="135"/>
                    <a:pt x="1" y="134"/>
                  </a:cubicBezTo>
                  <a:cubicBezTo>
                    <a:pt x="0" y="137"/>
                    <a:pt x="2" y="141"/>
                    <a:pt x="5" y="142"/>
                  </a:cubicBezTo>
                  <a:cubicBezTo>
                    <a:pt x="9" y="143"/>
                    <a:pt x="12" y="142"/>
                    <a:pt x="14" y="139"/>
                  </a:cubicBezTo>
                  <a:cubicBezTo>
                    <a:pt x="35" y="91"/>
                    <a:pt x="35" y="91"/>
                    <a:pt x="35" y="91"/>
                  </a:cubicBezTo>
                  <a:cubicBezTo>
                    <a:pt x="35" y="91"/>
                    <a:pt x="32" y="231"/>
                    <a:pt x="31" y="231"/>
                  </a:cubicBezTo>
                  <a:cubicBezTo>
                    <a:pt x="32" y="235"/>
                    <a:pt x="36" y="238"/>
                    <a:pt x="40" y="238"/>
                  </a:cubicBezTo>
                  <a:cubicBezTo>
                    <a:pt x="45" y="238"/>
                    <a:pt x="48" y="235"/>
                    <a:pt x="49" y="231"/>
                  </a:cubicBezTo>
                  <a:cubicBezTo>
                    <a:pt x="58" y="149"/>
                    <a:pt x="58" y="149"/>
                    <a:pt x="58" y="149"/>
                  </a:cubicBezTo>
                  <a:cubicBezTo>
                    <a:pt x="68" y="231"/>
                    <a:pt x="68" y="231"/>
                    <a:pt x="68" y="231"/>
                  </a:cubicBezTo>
                  <a:cubicBezTo>
                    <a:pt x="68" y="235"/>
                    <a:pt x="72" y="238"/>
                    <a:pt x="77" y="238"/>
                  </a:cubicBezTo>
                  <a:cubicBezTo>
                    <a:pt x="81" y="238"/>
                    <a:pt x="85" y="235"/>
                    <a:pt x="85" y="231"/>
                  </a:cubicBezTo>
                  <a:cubicBezTo>
                    <a:pt x="85" y="231"/>
                    <a:pt x="82" y="91"/>
                    <a:pt x="82" y="91"/>
                  </a:cubicBezTo>
                  <a:cubicBezTo>
                    <a:pt x="103" y="139"/>
                    <a:pt x="103" y="139"/>
                    <a:pt x="103" y="139"/>
                  </a:cubicBezTo>
                  <a:cubicBezTo>
                    <a:pt x="105" y="142"/>
                    <a:pt x="108" y="143"/>
                    <a:pt x="112" y="142"/>
                  </a:cubicBezTo>
                  <a:cubicBezTo>
                    <a:pt x="115" y="141"/>
                    <a:pt x="117" y="137"/>
                    <a:pt x="116" y="134"/>
                  </a:cubicBezTo>
                  <a:close/>
                </a:path>
              </a:pathLst>
            </a:custGeom>
            <a:solidFill>
              <a:srgbClr val="0077B7"/>
            </a:solidFill>
            <a:ln>
              <a:solidFill>
                <a:srgbClr val="93BFE8"/>
              </a:solid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0077B7"/>
                </a:solidFill>
                <a:effectLst/>
                <a:uLnTx/>
                <a:uFillTx/>
                <a:latin typeface="Book Antiqua"/>
                <a:ea typeface="+mn-ea"/>
                <a:cs typeface="+mn-cs"/>
              </a:endParaRPr>
            </a:p>
          </p:txBody>
        </p:sp>
        <p:sp>
          <p:nvSpPr>
            <p:cNvPr id="52" name="Freeform 12">
              <a:extLst>
                <a:ext uri="{FF2B5EF4-FFF2-40B4-BE49-F238E27FC236}">
                  <a16:creationId xmlns:a16="http://schemas.microsoft.com/office/drawing/2014/main" id="{9F8147E6-F6B6-4E5E-99F0-592637615372}"/>
                </a:ext>
              </a:extLst>
            </p:cNvPr>
            <p:cNvSpPr>
              <a:spLocks noEditPoints="1"/>
            </p:cNvSpPr>
            <p:nvPr/>
          </p:nvSpPr>
          <p:spPr bwMode="auto">
            <a:xfrm>
              <a:off x="3972161" y="5307939"/>
              <a:ext cx="381000" cy="776288"/>
            </a:xfrm>
            <a:custGeom>
              <a:avLst/>
              <a:gdLst>
                <a:gd name="T0" fmla="*/ 58 w 117"/>
                <a:gd name="T1" fmla="*/ 41 h 238"/>
                <a:gd name="T2" fmla="*/ 79 w 117"/>
                <a:gd name="T3" fmla="*/ 20 h 238"/>
                <a:gd name="T4" fmla="*/ 58 w 117"/>
                <a:gd name="T5" fmla="*/ 0 h 238"/>
                <a:gd name="T6" fmla="*/ 38 w 117"/>
                <a:gd name="T7" fmla="*/ 20 h 238"/>
                <a:gd name="T8" fmla="*/ 58 w 117"/>
                <a:gd name="T9" fmla="*/ 41 h 238"/>
                <a:gd name="T10" fmla="*/ 116 w 117"/>
                <a:gd name="T11" fmla="*/ 134 h 238"/>
                <a:gd name="T12" fmla="*/ 92 w 117"/>
                <a:gd name="T13" fmla="*/ 65 h 238"/>
                <a:gd name="T14" fmla="*/ 58 w 117"/>
                <a:gd name="T15" fmla="*/ 51 h 238"/>
                <a:gd name="T16" fmla="*/ 25 w 117"/>
                <a:gd name="T17" fmla="*/ 65 h 238"/>
                <a:gd name="T18" fmla="*/ 1 w 117"/>
                <a:gd name="T19" fmla="*/ 134 h 238"/>
                <a:gd name="T20" fmla="*/ 5 w 117"/>
                <a:gd name="T21" fmla="*/ 142 h 238"/>
                <a:gd name="T22" fmla="*/ 14 w 117"/>
                <a:gd name="T23" fmla="*/ 139 h 238"/>
                <a:gd name="T24" fmla="*/ 35 w 117"/>
                <a:gd name="T25" fmla="*/ 91 h 238"/>
                <a:gd name="T26" fmla="*/ 31 w 117"/>
                <a:gd name="T27" fmla="*/ 231 h 238"/>
                <a:gd name="T28" fmla="*/ 40 w 117"/>
                <a:gd name="T29" fmla="*/ 238 h 238"/>
                <a:gd name="T30" fmla="*/ 49 w 117"/>
                <a:gd name="T31" fmla="*/ 231 h 238"/>
                <a:gd name="T32" fmla="*/ 58 w 117"/>
                <a:gd name="T33" fmla="*/ 149 h 238"/>
                <a:gd name="T34" fmla="*/ 68 w 117"/>
                <a:gd name="T35" fmla="*/ 231 h 238"/>
                <a:gd name="T36" fmla="*/ 77 w 117"/>
                <a:gd name="T37" fmla="*/ 238 h 238"/>
                <a:gd name="T38" fmla="*/ 85 w 117"/>
                <a:gd name="T39" fmla="*/ 231 h 238"/>
                <a:gd name="T40" fmla="*/ 82 w 117"/>
                <a:gd name="T41" fmla="*/ 91 h 238"/>
                <a:gd name="T42" fmla="*/ 103 w 117"/>
                <a:gd name="T43" fmla="*/ 139 h 238"/>
                <a:gd name="T44" fmla="*/ 112 w 117"/>
                <a:gd name="T45" fmla="*/ 142 h 238"/>
                <a:gd name="T46" fmla="*/ 116 w 117"/>
                <a:gd name="T47" fmla="*/ 134 h 2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17" h="238">
                  <a:moveTo>
                    <a:pt x="58" y="41"/>
                  </a:moveTo>
                  <a:cubicBezTo>
                    <a:pt x="70" y="41"/>
                    <a:pt x="79" y="32"/>
                    <a:pt x="79" y="20"/>
                  </a:cubicBezTo>
                  <a:cubicBezTo>
                    <a:pt x="79" y="9"/>
                    <a:pt x="70" y="0"/>
                    <a:pt x="58" y="0"/>
                  </a:cubicBezTo>
                  <a:cubicBezTo>
                    <a:pt x="47" y="0"/>
                    <a:pt x="38" y="9"/>
                    <a:pt x="38" y="20"/>
                  </a:cubicBezTo>
                  <a:cubicBezTo>
                    <a:pt x="38" y="32"/>
                    <a:pt x="47" y="41"/>
                    <a:pt x="58" y="41"/>
                  </a:cubicBezTo>
                  <a:close/>
                  <a:moveTo>
                    <a:pt x="116" y="134"/>
                  </a:moveTo>
                  <a:cubicBezTo>
                    <a:pt x="116" y="135"/>
                    <a:pt x="96" y="73"/>
                    <a:pt x="92" y="65"/>
                  </a:cubicBezTo>
                  <a:cubicBezTo>
                    <a:pt x="88" y="56"/>
                    <a:pt x="79" y="51"/>
                    <a:pt x="58" y="51"/>
                  </a:cubicBezTo>
                  <a:cubicBezTo>
                    <a:pt x="38" y="51"/>
                    <a:pt x="29" y="56"/>
                    <a:pt x="25" y="65"/>
                  </a:cubicBezTo>
                  <a:cubicBezTo>
                    <a:pt x="20" y="73"/>
                    <a:pt x="1" y="135"/>
                    <a:pt x="1" y="134"/>
                  </a:cubicBezTo>
                  <a:cubicBezTo>
                    <a:pt x="0" y="137"/>
                    <a:pt x="2" y="141"/>
                    <a:pt x="5" y="142"/>
                  </a:cubicBezTo>
                  <a:cubicBezTo>
                    <a:pt x="9" y="143"/>
                    <a:pt x="12" y="142"/>
                    <a:pt x="14" y="139"/>
                  </a:cubicBezTo>
                  <a:cubicBezTo>
                    <a:pt x="35" y="91"/>
                    <a:pt x="35" y="91"/>
                    <a:pt x="35" y="91"/>
                  </a:cubicBezTo>
                  <a:cubicBezTo>
                    <a:pt x="35" y="91"/>
                    <a:pt x="32" y="231"/>
                    <a:pt x="31" y="231"/>
                  </a:cubicBezTo>
                  <a:cubicBezTo>
                    <a:pt x="32" y="235"/>
                    <a:pt x="36" y="238"/>
                    <a:pt x="40" y="238"/>
                  </a:cubicBezTo>
                  <a:cubicBezTo>
                    <a:pt x="45" y="238"/>
                    <a:pt x="48" y="235"/>
                    <a:pt x="49" y="231"/>
                  </a:cubicBezTo>
                  <a:cubicBezTo>
                    <a:pt x="58" y="149"/>
                    <a:pt x="58" y="149"/>
                    <a:pt x="58" y="149"/>
                  </a:cubicBezTo>
                  <a:cubicBezTo>
                    <a:pt x="68" y="231"/>
                    <a:pt x="68" y="231"/>
                    <a:pt x="68" y="231"/>
                  </a:cubicBezTo>
                  <a:cubicBezTo>
                    <a:pt x="68" y="235"/>
                    <a:pt x="72" y="238"/>
                    <a:pt x="77" y="238"/>
                  </a:cubicBezTo>
                  <a:cubicBezTo>
                    <a:pt x="81" y="238"/>
                    <a:pt x="85" y="235"/>
                    <a:pt x="85" y="231"/>
                  </a:cubicBezTo>
                  <a:cubicBezTo>
                    <a:pt x="85" y="231"/>
                    <a:pt x="82" y="91"/>
                    <a:pt x="82" y="91"/>
                  </a:cubicBezTo>
                  <a:cubicBezTo>
                    <a:pt x="103" y="139"/>
                    <a:pt x="103" y="139"/>
                    <a:pt x="103" y="139"/>
                  </a:cubicBezTo>
                  <a:cubicBezTo>
                    <a:pt x="105" y="142"/>
                    <a:pt x="108" y="143"/>
                    <a:pt x="112" y="142"/>
                  </a:cubicBezTo>
                  <a:cubicBezTo>
                    <a:pt x="115" y="141"/>
                    <a:pt x="117" y="137"/>
                    <a:pt x="116" y="134"/>
                  </a:cubicBezTo>
                  <a:close/>
                </a:path>
              </a:pathLst>
            </a:custGeom>
            <a:solidFill>
              <a:srgbClr val="0077B7"/>
            </a:solidFill>
            <a:ln>
              <a:solidFill>
                <a:srgbClr val="93BFE8"/>
              </a:solid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0077B7"/>
                </a:solidFill>
                <a:effectLst/>
                <a:uLnTx/>
                <a:uFillTx/>
                <a:latin typeface="Book Antiqua"/>
                <a:ea typeface="+mn-ea"/>
                <a:cs typeface="+mn-cs"/>
              </a:endParaRPr>
            </a:p>
          </p:txBody>
        </p:sp>
        <p:sp>
          <p:nvSpPr>
            <p:cNvPr id="53" name="Freeform 12">
              <a:extLst>
                <a:ext uri="{FF2B5EF4-FFF2-40B4-BE49-F238E27FC236}">
                  <a16:creationId xmlns:a16="http://schemas.microsoft.com/office/drawing/2014/main" id="{04C67B60-AD2C-463A-840C-A000113BBD66}"/>
                </a:ext>
              </a:extLst>
            </p:cNvPr>
            <p:cNvSpPr>
              <a:spLocks noEditPoints="1"/>
            </p:cNvSpPr>
            <p:nvPr/>
          </p:nvSpPr>
          <p:spPr bwMode="auto">
            <a:xfrm>
              <a:off x="4408984" y="5307939"/>
              <a:ext cx="381000" cy="776288"/>
            </a:xfrm>
            <a:custGeom>
              <a:avLst/>
              <a:gdLst>
                <a:gd name="T0" fmla="*/ 58 w 117"/>
                <a:gd name="T1" fmla="*/ 41 h 238"/>
                <a:gd name="T2" fmla="*/ 79 w 117"/>
                <a:gd name="T3" fmla="*/ 20 h 238"/>
                <a:gd name="T4" fmla="*/ 58 w 117"/>
                <a:gd name="T5" fmla="*/ 0 h 238"/>
                <a:gd name="T6" fmla="*/ 38 w 117"/>
                <a:gd name="T7" fmla="*/ 20 h 238"/>
                <a:gd name="T8" fmla="*/ 58 w 117"/>
                <a:gd name="T9" fmla="*/ 41 h 238"/>
                <a:gd name="T10" fmla="*/ 116 w 117"/>
                <a:gd name="T11" fmla="*/ 134 h 238"/>
                <a:gd name="T12" fmla="*/ 92 w 117"/>
                <a:gd name="T13" fmla="*/ 65 h 238"/>
                <a:gd name="T14" fmla="*/ 58 w 117"/>
                <a:gd name="T15" fmla="*/ 51 h 238"/>
                <a:gd name="T16" fmla="*/ 25 w 117"/>
                <a:gd name="T17" fmla="*/ 65 h 238"/>
                <a:gd name="T18" fmla="*/ 1 w 117"/>
                <a:gd name="T19" fmla="*/ 134 h 238"/>
                <a:gd name="T20" fmla="*/ 5 w 117"/>
                <a:gd name="T21" fmla="*/ 142 h 238"/>
                <a:gd name="T22" fmla="*/ 14 w 117"/>
                <a:gd name="T23" fmla="*/ 139 h 238"/>
                <a:gd name="T24" fmla="*/ 35 w 117"/>
                <a:gd name="T25" fmla="*/ 91 h 238"/>
                <a:gd name="T26" fmla="*/ 31 w 117"/>
                <a:gd name="T27" fmla="*/ 231 h 238"/>
                <a:gd name="T28" fmla="*/ 40 w 117"/>
                <a:gd name="T29" fmla="*/ 238 h 238"/>
                <a:gd name="T30" fmla="*/ 49 w 117"/>
                <a:gd name="T31" fmla="*/ 231 h 238"/>
                <a:gd name="T32" fmla="*/ 58 w 117"/>
                <a:gd name="T33" fmla="*/ 149 h 238"/>
                <a:gd name="T34" fmla="*/ 68 w 117"/>
                <a:gd name="T35" fmla="*/ 231 h 238"/>
                <a:gd name="T36" fmla="*/ 77 w 117"/>
                <a:gd name="T37" fmla="*/ 238 h 238"/>
                <a:gd name="T38" fmla="*/ 85 w 117"/>
                <a:gd name="T39" fmla="*/ 231 h 238"/>
                <a:gd name="T40" fmla="*/ 82 w 117"/>
                <a:gd name="T41" fmla="*/ 91 h 238"/>
                <a:gd name="T42" fmla="*/ 103 w 117"/>
                <a:gd name="T43" fmla="*/ 139 h 238"/>
                <a:gd name="T44" fmla="*/ 112 w 117"/>
                <a:gd name="T45" fmla="*/ 142 h 238"/>
                <a:gd name="T46" fmla="*/ 116 w 117"/>
                <a:gd name="T47" fmla="*/ 134 h 2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17" h="238">
                  <a:moveTo>
                    <a:pt x="58" y="41"/>
                  </a:moveTo>
                  <a:cubicBezTo>
                    <a:pt x="70" y="41"/>
                    <a:pt x="79" y="32"/>
                    <a:pt x="79" y="20"/>
                  </a:cubicBezTo>
                  <a:cubicBezTo>
                    <a:pt x="79" y="9"/>
                    <a:pt x="70" y="0"/>
                    <a:pt x="58" y="0"/>
                  </a:cubicBezTo>
                  <a:cubicBezTo>
                    <a:pt x="47" y="0"/>
                    <a:pt x="38" y="9"/>
                    <a:pt x="38" y="20"/>
                  </a:cubicBezTo>
                  <a:cubicBezTo>
                    <a:pt x="38" y="32"/>
                    <a:pt x="47" y="41"/>
                    <a:pt x="58" y="41"/>
                  </a:cubicBezTo>
                  <a:close/>
                  <a:moveTo>
                    <a:pt x="116" y="134"/>
                  </a:moveTo>
                  <a:cubicBezTo>
                    <a:pt x="116" y="135"/>
                    <a:pt x="96" y="73"/>
                    <a:pt x="92" y="65"/>
                  </a:cubicBezTo>
                  <a:cubicBezTo>
                    <a:pt x="88" y="56"/>
                    <a:pt x="79" y="51"/>
                    <a:pt x="58" y="51"/>
                  </a:cubicBezTo>
                  <a:cubicBezTo>
                    <a:pt x="38" y="51"/>
                    <a:pt x="29" y="56"/>
                    <a:pt x="25" y="65"/>
                  </a:cubicBezTo>
                  <a:cubicBezTo>
                    <a:pt x="20" y="73"/>
                    <a:pt x="1" y="135"/>
                    <a:pt x="1" y="134"/>
                  </a:cubicBezTo>
                  <a:cubicBezTo>
                    <a:pt x="0" y="137"/>
                    <a:pt x="2" y="141"/>
                    <a:pt x="5" y="142"/>
                  </a:cubicBezTo>
                  <a:cubicBezTo>
                    <a:pt x="9" y="143"/>
                    <a:pt x="12" y="142"/>
                    <a:pt x="14" y="139"/>
                  </a:cubicBezTo>
                  <a:cubicBezTo>
                    <a:pt x="35" y="91"/>
                    <a:pt x="35" y="91"/>
                    <a:pt x="35" y="91"/>
                  </a:cubicBezTo>
                  <a:cubicBezTo>
                    <a:pt x="35" y="91"/>
                    <a:pt x="32" y="231"/>
                    <a:pt x="31" y="231"/>
                  </a:cubicBezTo>
                  <a:cubicBezTo>
                    <a:pt x="32" y="235"/>
                    <a:pt x="36" y="238"/>
                    <a:pt x="40" y="238"/>
                  </a:cubicBezTo>
                  <a:cubicBezTo>
                    <a:pt x="45" y="238"/>
                    <a:pt x="48" y="235"/>
                    <a:pt x="49" y="231"/>
                  </a:cubicBezTo>
                  <a:cubicBezTo>
                    <a:pt x="58" y="149"/>
                    <a:pt x="58" y="149"/>
                    <a:pt x="58" y="149"/>
                  </a:cubicBezTo>
                  <a:cubicBezTo>
                    <a:pt x="68" y="231"/>
                    <a:pt x="68" y="231"/>
                    <a:pt x="68" y="231"/>
                  </a:cubicBezTo>
                  <a:cubicBezTo>
                    <a:pt x="68" y="235"/>
                    <a:pt x="72" y="238"/>
                    <a:pt x="77" y="238"/>
                  </a:cubicBezTo>
                  <a:cubicBezTo>
                    <a:pt x="81" y="238"/>
                    <a:pt x="85" y="235"/>
                    <a:pt x="85" y="231"/>
                  </a:cubicBezTo>
                  <a:cubicBezTo>
                    <a:pt x="85" y="231"/>
                    <a:pt x="82" y="91"/>
                    <a:pt x="82" y="91"/>
                  </a:cubicBezTo>
                  <a:cubicBezTo>
                    <a:pt x="103" y="139"/>
                    <a:pt x="103" y="139"/>
                    <a:pt x="103" y="139"/>
                  </a:cubicBezTo>
                  <a:cubicBezTo>
                    <a:pt x="105" y="142"/>
                    <a:pt x="108" y="143"/>
                    <a:pt x="112" y="142"/>
                  </a:cubicBezTo>
                  <a:cubicBezTo>
                    <a:pt x="115" y="141"/>
                    <a:pt x="117" y="137"/>
                    <a:pt x="116" y="134"/>
                  </a:cubicBezTo>
                  <a:close/>
                </a:path>
              </a:pathLst>
            </a:custGeom>
            <a:solidFill>
              <a:srgbClr val="0077B7"/>
            </a:solidFill>
            <a:ln>
              <a:solidFill>
                <a:srgbClr val="93BFE8"/>
              </a:solid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0077B7"/>
                </a:solidFill>
                <a:effectLst/>
                <a:uLnTx/>
                <a:uFillTx/>
                <a:latin typeface="Book Antiqua"/>
                <a:ea typeface="+mn-ea"/>
                <a:cs typeface="+mn-cs"/>
              </a:endParaRPr>
            </a:p>
          </p:txBody>
        </p:sp>
        <p:sp>
          <p:nvSpPr>
            <p:cNvPr id="54" name="Freeform 12">
              <a:extLst>
                <a:ext uri="{FF2B5EF4-FFF2-40B4-BE49-F238E27FC236}">
                  <a16:creationId xmlns:a16="http://schemas.microsoft.com/office/drawing/2014/main" id="{13149F7C-7B8A-48BE-B0B7-83D732A357C1}"/>
                </a:ext>
              </a:extLst>
            </p:cNvPr>
            <p:cNvSpPr>
              <a:spLocks noEditPoints="1"/>
            </p:cNvSpPr>
            <p:nvPr/>
          </p:nvSpPr>
          <p:spPr bwMode="auto">
            <a:xfrm>
              <a:off x="4845810" y="5307939"/>
              <a:ext cx="381000" cy="776288"/>
            </a:xfrm>
            <a:custGeom>
              <a:avLst/>
              <a:gdLst>
                <a:gd name="T0" fmla="*/ 58 w 117"/>
                <a:gd name="T1" fmla="*/ 41 h 238"/>
                <a:gd name="T2" fmla="*/ 79 w 117"/>
                <a:gd name="T3" fmla="*/ 20 h 238"/>
                <a:gd name="T4" fmla="*/ 58 w 117"/>
                <a:gd name="T5" fmla="*/ 0 h 238"/>
                <a:gd name="T6" fmla="*/ 38 w 117"/>
                <a:gd name="T7" fmla="*/ 20 h 238"/>
                <a:gd name="T8" fmla="*/ 58 w 117"/>
                <a:gd name="T9" fmla="*/ 41 h 238"/>
                <a:gd name="T10" fmla="*/ 116 w 117"/>
                <a:gd name="T11" fmla="*/ 134 h 238"/>
                <a:gd name="T12" fmla="*/ 92 w 117"/>
                <a:gd name="T13" fmla="*/ 65 h 238"/>
                <a:gd name="T14" fmla="*/ 58 w 117"/>
                <a:gd name="T15" fmla="*/ 51 h 238"/>
                <a:gd name="T16" fmla="*/ 25 w 117"/>
                <a:gd name="T17" fmla="*/ 65 h 238"/>
                <a:gd name="T18" fmla="*/ 1 w 117"/>
                <a:gd name="T19" fmla="*/ 134 h 238"/>
                <a:gd name="T20" fmla="*/ 5 w 117"/>
                <a:gd name="T21" fmla="*/ 142 h 238"/>
                <a:gd name="T22" fmla="*/ 14 w 117"/>
                <a:gd name="T23" fmla="*/ 139 h 238"/>
                <a:gd name="T24" fmla="*/ 35 w 117"/>
                <a:gd name="T25" fmla="*/ 91 h 238"/>
                <a:gd name="T26" fmla="*/ 31 w 117"/>
                <a:gd name="T27" fmla="*/ 231 h 238"/>
                <a:gd name="T28" fmla="*/ 40 w 117"/>
                <a:gd name="T29" fmla="*/ 238 h 238"/>
                <a:gd name="T30" fmla="*/ 49 w 117"/>
                <a:gd name="T31" fmla="*/ 231 h 238"/>
                <a:gd name="T32" fmla="*/ 58 w 117"/>
                <a:gd name="T33" fmla="*/ 149 h 238"/>
                <a:gd name="T34" fmla="*/ 68 w 117"/>
                <a:gd name="T35" fmla="*/ 231 h 238"/>
                <a:gd name="T36" fmla="*/ 77 w 117"/>
                <a:gd name="T37" fmla="*/ 238 h 238"/>
                <a:gd name="T38" fmla="*/ 85 w 117"/>
                <a:gd name="T39" fmla="*/ 231 h 238"/>
                <a:gd name="T40" fmla="*/ 82 w 117"/>
                <a:gd name="T41" fmla="*/ 91 h 238"/>
                <a:gd name="T42" fmla="*/ 103 w 117"/>
                <a:gd name="T43" fmla="*/ 139 h 238"/>
                <a:gd name="T44" fmla="*/ 112 w 117"/>
                <a:gd name="T45" fmla="*/ 142 h 238"/>
                <a:gd name="T46" fmla="*/ 116 w 117"/>
                <a:gd name="T47" fmla="*/ 134 h 2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17" h="238">
                  <a:moveTo>
                    <a:pt x="58" y="41"/>
                  </a:moveTo>
                  <a:cubicBezTo>
                    <a:pt x="70" y="41"/>
                    <a:pt x="79" y="32"/>
                    <a:pt x="79" y="20"/>
                  </a:cubicBezTo>
                  <a:cubicBezTo>
                    <a:pt x="79" y="9"/>
                    <a:pt x="70" y="0"/>
                    <a:pt x="58" y="0"/>
                  </a:cubicBezTo>
                  <a:cubicBezTo>
                    <a:pt x="47" y="0"/>
                    <a:pt x="38" y="9"/>
                    <a:pt x="38" y="20"/>
                  </a:cubicBezTo>
                  <a:cubicBezTo>
                    <a:pt x="38" y="32"/>
                    <a:pt x="47" y="41"/>
                    <a:pt x="58" y="41"/>
                  </a:cubicBezTo>
                  <a:close/>
                  <a:moveTo>
                    <a:pt x="116" y="134"/>
                  </a:moveTo>
                  <a:cubicBezTo>
                    <a:pt x="116" y="135"/>
                    <a:pt x="96" y="73"/>
                    <a:pt x="92" y="65"/>
                  </a:cubicBezTo>
                  <a:cubicBezTo>
                    <a:pt x="88" y="56"/>
                    <a:pt x="79" y="51"/>
                    <a:pt x="58" y="51"/>
                  </a:cubicBezTo>
                  <a:cubicBezTo>
                    <a:pt x="38" y="51"/>
                    <a:pt x="29" y="56"/>
                    <a:pt x="25" y="65"/>
                  </a:cubicBezTo>
                  <a:cubicBezTo>
                    <a:pt x="20" y="73"/>
                    <a:pt x="1" y="135"/>
                    <a:pt x="1" y="134"/>
                  </a:cubicBezTo>
                  <a:cubicBezTo>
                    <a:pt x="0" y="137"/>
                    <a:pt x="2" y="141"/>
                    <a:pt x="5" y="142"/>
                  </a:cubicBezTo>
                  <a:cubicBezTo>
                    <a:pt x="9" y="143"/>
                    <a:pt x="12" y="142"/>
                    <a:pt x="14" y="139"/>
                  </a:cubicBezTo>
                  <a:cubicBezTo>
                    <a:pt x="35" y="91"/>
                    <a:pt x="35" y="91"/>
                    <a:pt x="35" y="91"/>
                  </a:cubicBezTo>
                  <a:cubicBezTo>
                    <a:pt x="35" y="91"/>
                    <a:pt x="32" y="231"/>
                    <a:pt x="31" y="231"/>
                  </a:cubicBezTo>
                  <a:cubicBezTo>
                    <a:pt x="32" y="235"/>
                    <a:pt x="36" y="238"/>
                    <a:pt x="40" y="238"/>
                  </a:cubicBezTo>
                  <a:cubicBezTo>
                    <a:pt x="45" y="238"/>
                    <a:pt x="48" y="235"/>
                    <a:pt x="49" y="231"/>
                  </a:cubicBezTo>
                  <a:cubicBezTo>
                    <a:pt x="58" y="149"/>
                    <a:pt x="58" y="149"/>
                    <a:pt x="58" y="149"/>
                  </a:cubicBezTo>
                  <a:cubicBezTo>
                    <a:pt x="68" y="231"/>
                    <a:pt x="68" y="231"/>
                    <a:pt x="68" y="231"/>
                  </a:cubicBezTo>
                  <a:cubicBezTo>
                    <a:pt x="68" y="235"/>
                    <a:pt x="72" y="238"/>
                    <a:pt x="77" y="238"/>
                  </a:cubicBezTo>
                  <a:cubicBezTo>
                    <a:pt x="81" y="238"/>
                    <a:pt x="85" y="235"/>
                    <a:pt x="85" y="231"/>
                  </a:cubicBezTo>
                  <a:cubicBezTo>
                    <a:pt x="85" y="231"/>
                    <a:pt x="82" y="91"/>
                    <a:pt x="82" y="91"/>
                  </a:cubicBezTo>
                  <a:cubicBezTo>
                    <a:pt x="103" y="139"/>
                    <a:pt x="103" y="139"/>
                    <a:pt x="103" y="139"/>
                  </a:cubicBezTo>
                  <a:cubicBezTo>
                    <a:pt x="105" y="142"/>
                    <a:pt x="108" y="143"/>
                    <a:pt x="112" y="142"/>
                  </a:cubicBezTo>
                  <a:cubicBezTo>
                    <a:pt x="115" y="141"/>
                    <a:pt x="117" y="137"/>
                    <a:pt x="116" y="134"/>
                  </a:cubicBezTo>
                  <a:close/>
                </a:path>
              </a:pathLst>
            </a:custGeom>
            <a:solidFill>
              <a:srgbClr val="0077B7"/>
            </a:solidFill>
            <a:ln>
              <a:solidFill>
                <a:srgbClr val="93BFE8"/>
              </a:solid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0077B7"/>
                </a:solidFill>
                <a:effectLst/>
                <a:uLnTx/>
                <a:uFillTx/>
                <a:latin typeface="Book Antiqua"/>
                <a:ea typeface="+mn-ea"/>
                <a:cs typeface="+mn-cs"/>
              </a:endParaRPr>
            </a:p>
          </p:txBody>
        </p:sp>
      </p:grpSp>
      <p:sp>
        <p:nvSpPr>
          <p:cNvPr id="8" name="Slide Number Placeholder 7">
            <a:extLst>
              <a:ext uri="{FF2B5EF4-FFF2-40B4-BE49-F238E27FC236}">
                <a16:creationId xmlns:a16="http://schemas.microsoft.com/office/drawing/2014/main" id="{E673EDD0-744D-477F-BA84-9EF6BB2B42C6}"/>
              </a:ext>
            </a:extLst>
          </p:cNvPr>
          <p:cNvSpPr>
            <a:spLocks noGrp="1"/>
          </p:cNvSpPr>
          <p:nvPr>
            <p:ph type="sldNum" sz="quarter" idx="11"/>
          </p:nvPr>
        </p:nvSpPr>
        <p:spPr/>
        <p:txBody>
          <a:bodyPr/>
          <a:lstStyle/>
          <a:p>
            <a:fld id="{EA3DA7B4-1CBC-4A9E-B9AD-6DD77CAE4334}" type="slidenum">
              <a:rPr lang="en-GB" smtClean="0"/>
              <a:t>56</a:t>
            </a:fld>
            <a:endParaRPr lang="en-GB"/>
          </a:p>
        </p:txBody>
      </p:sp>
      <p:pic>
        <p:nvPicPr>
          <p:cNvPr id="56" name="Picture 1" descr="Description: http://www.wwcp.org.uk/wp-content/uploads/2016/11/West-Wales-Care-Partnership-logo-Partneriaeth-Gofal-Gorllewin-Cymru-logo.jpg">
            <a:extLst>
              <a:ext uri="{FF2B5EF4-FFF2-40B4-BE49-F238E27FC236}">
                <a16:creationId xmlns:a16="http://schemas.microsoft.com/office/drawing/2014/main" id="{46491BEA-6B56-4822-A160-7DCC6AEDB846}"/>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9137729" y="452962"/>
            <a:ext cx="1618557" cy="6597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295647560"/>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1D45AD-C8DA-4288-A1EC-7677EB83A7E0}"/>
              </a:ext>
            </a:extLst>
          </p:cNvPr>
          <p:cNvSpPr>
            <a:spLocks noGrp="1"/>
          </p:cNvSpPr>
          <p:nvPr>
            <p:ph type="title"/>
          </p:nvPr>
        </p:nvSpPr>
        <p:spPr>
          <a:xfrm>
            <a:off x="358775" y="331695"/>
            <a:ext cx="4878243" cy="403229"/>
          </a:xfrm>
        </p:spPr>
        <p:txBody>
          <a:bodyPr/>
          <a:lstStyle/>
          <a:p>
            <a:r>
              <a:rPr lang="en-GB"/>
              <a:t>Health board comparison</a:t>
            </a:r>
          </a:p>
        </p:txBody>
      </p:sp>
      <p:sp>
        <p:nvSpPr>
          <p:cNvPr id="4" name="Rectangle 3">
            <a:extLst>
              <a:ext uri="{FF2B5EF4-FFF2-40B4-BE49-F238E27FC236}">
                <a16:creationId xmlns:a16="http://schemas.microsoft.com/office/drawing/2014/main" id="{8EEE581E-BC4B-4668-82AC-827587218ECE}"/>
              </a:ext>
            </a:extLst>
          </p:cNvPr>
          <p:cNvSpPr/>
          <p:nvPr/>
        </p:nvSpPr>
        <p:spPr>
          <a:xfrm>
            <a:off x="7274309" y="1098885"/>
            <a:ext cx="4626588" cy="276999"/>
          </a:xfrm>
          <a:prstGeom prst="rect">
            <a:avLst/>
          </a:prstGeom>
        </p:spPr>
        <p:txBody>
          <a:bodyPr wrap="none">
            <a:spAutoFit/>
          </a:bodyPr>
          <a:lstStyle/>
          <a:p>
            <a:r>
              <a:rPr lang="en-GB" sz="1200" b="1">
                <a:solidFill>
                  <a:srgbClr val="000000"/>
                </a:solidFill>
                <a:latin typeface="Century Gothic"/>
                <a:cs typeface="Arial" pitchFamily="34" charset="0"/>
              </a:rPr>
              <a:t>Dementia GP register prevalence (among adult population)</a:t>
            </a:r>
            <a:endParaRPr lang="en-GB" sz="1200" b="1"/>
          </a:p>
        </p:txBody>
      </p:sp>
      <p:sp>
        <p:nvSpPr>
          <p:cNvPr id="5" name="TextBox 4">
            <a:extLst>
              <a:ext uri="{FF2B5EF4-FFF2-40B4-BE49-F238E27FC236}">
                <a16:creationId xmlns:a16="http://schemas.microsoft.com/office/drawing/2014/main" id="{6CC7A6E6-61F8-45FD-8D12-CE26E660585B}"/>
              </a:ext>
            </a:extLst>
          </p:cNvPr>
          <p:cNvSpPr txBox="1"/>
          <p:nvPr/>
        </p:nvSpPr>
        <p:spPr bwMode="gray">
          <a:xfrm>
            <a:off x="291103" y="1129322"/>
            <a:ext cx="4731366" cy="2108269"/>
          </a:xfrm>
          <a:prstGeom prst="rect">
            <a:avLst/>
          </a:prstGeom>
          <a:noFill/>
        </p:spPr>
        <p:txBody>
          <a:bodyPr wrap="square" lIns="0" tIns="0" rIns="0" bIns="0" rtlCol="0">
            <a:spAutoFit/>
          </a:bodyPr>
          <a:lstStyle/>
          <a:p>
            <a:pPr lvl="0">
              <a:spcBef>
                <a:spcPts val="300"/>
              </a:spcBef>
              <a:defRPr/>
            </a:pPr>
            <a:r>
              <a:rPr kumimoji="0" lang="en-GB" sz="1200" b="0" i="0" u="none" strike="noStrike" kern="1200" cap="none" spc="0" normalizeH="0" baseline="0" noProof="0">
                <a:ln>
                  <a:noFill/>
                </a:ln>
                <a:solidFill>
                  <a:srgbClr val="000000"/>
                </a:solidFill>
                <a:effectLst/>
                <a:uLnTx/>
                <a:uFillTx/>
                <a:latin typeface="Century Gothic"/>
                <a:ea typeface="+mn-ea"/>
                <a:cs typeface="Arial" pitchFamily="34" charset="0"/>
              </a:rPr>
              <a:t>The graph to the right shows the prevalence rates for dementia recorded in the GP registers (according to QOF definitions). Note, this is likely to be a lower than actual</a:t>
            </a:r>
            <a:r>
              <a:rPr kumimoji="0" lang="en-GB" sz="1200" b="0" i="0" u="none" strike="noStrike" kern="1200" cap="none" spc="0" normalizeH="0" baseline="0" noProof="0">
                <a:ln>
                  <a:noFill/>
                </a:ln>
                <a:solidFill>
                  <a:schemeClr val="bg1"/>
                </a:solidFill>
                <a:effectLst/>
                <a:uLnTx/>
                <a:uFillTx/>
                <a:latin typeface="Century Gothic"/>
                <a:ea typeface="+mn-ea"/>
                <a:cs typeface="Arial" pitchFamily="34" charset="0"/>
              </a:rPr>
              <a:t> </a:t>
            </a:r>
            <a:r>
              <a:rPr lang="en-GB" sz="1200">
                <a:solidFill>
                  <a:schemeClr val="bg1"/>
                </a:solidFill>
                <a:latin typeface="Century Gothic"/>
                <a:cs typeface="Arial" pitchFamily="34" charset="0"/>
              </a:rPr>
              <a:t>prevalence</a:t>
            </a:r>
            <a:r>
              <a:rPr kumimoji="0" lang="en-GB" sz="1200" b="0" i="0" u="none" strike="noStrike" kern="1200" cap="none" spc="0" normalizeH="0" baseline="0" noProof="0">
                <a:ln>
                  <a:noFill/>
                </a:ln>
                <a:solidFill>
                  <a:schemeClr val="bg1"/>
                </a:solidFill>
                <a:effectLst/>
                <a:uLnTx/>
                <a:uFillTx/>
                <a:latin typeface="Century Gothic"/>
                <a:ea typeface="+mn-ea"/>
                <a:cs typeface="Arial" pitchFamily="34" charset="0"/>
              </a:rPr>
              <a:t> </a:t>
            </a:r>
            <a:r>
              <a:rPr kumimoji="0" lang="en-GB" sz="1200" b="0" i="0" u="none" strike="noStrike" kern="1200" cap="none" spc="0" normalizeH="0" baseline="0" noProof="0">
                <a:ln>
                  <a:noFill/>
                </a:ln>
                <a:solidFill>
                  <a:srgbClr val="000000"/>
                </a:solidFill>
                <a:effectLst/>
                <a:uLnTx/>
                <a:uFillTx/>
                <a:latin typeface="Century Gothic"/>
                <a:ea typeface="+mn-ea"/>
                <a:cs typeface="Arial" pitchFamily="34" charset="0"/>
              </a:rPr>
              <a:t>rate due to using GP registered population from the GP system</a:t>
            </a:r>
            <a:r>
              <a:rPr lang="en-GB" sz="1200">
                <a:solidFill>
                  <a:srgbClr val="000000"/>
                </a:solidFill>
                <a:latin typeface="Century Gothic"/>
                <a:cs typeface="Arial" pitchFamily="34" charset="0"/>
              </a:rPr>
              <a:t> as the denominator (and not resident population, it also includes all age groups)</a:t>
            </a:r>
          </a:p>
          <a:p>
            <a:pPr lvl="0">
              <a:spcBef>
                <a:spcPts val="300"/>
              </a:spcBef>
              <a:defRPr/>
            </a:pPr>
            <a:endParaRPr kumimoji="0" lang="en-GB" sz="1200" b="0" i="0" u="none" strike="noStrike" kern="1200" cap="none" spc="0" normalizeH="0" baseline="0" noProof="0">
              <a:ln>
                <a:noFill/>
              </a:ln>
              <a:solidFill>
                <a:srgbClr val="000000"/>
              </a:solidFill>
              <a:effectLst/>
              <a:uLnTx/>
              <a:uFillTx/>
              <a:latin typeface="Century Gothic"/>
              <a:ea typeface="+mn-ea"/>
              <a:cs typeface="Arial" pitchFamily="34" charset="0"/>
            </a:endParaRPr>
          </a:p>
          <a:p>
            <a:pPr lvl="0">
              <a:spcBef>
                <a:spcPts val="300"/>
              </a:spcBef>
              <a:defRPr/>
            </a:pPr>
            <a:r>
              <a:rPr lang="en-GB" sz="1200">
                <a:solidFill>
                  <a:srgbClr val="000000"/>
                </a:solidFill>
                <a:latin typeface="Century Gothic"/>
                <a:cs typeface="Arial" pitchFamily="34" charset="0"/>
              </a:rPr>
              <a:t>However, the important thing to note is the differences rather than the numbers. West Wales are the 3</a:t>
            </a:r>
            <a:r>
              <a:rPr lang="en-GB" sz="1200" baseline="30000">
                <a:solidFill>
                  <a:srgbClr val="000000"/>
                </a:solidFill>
                <a:latin typeface="Century Gothic"/>
                <a:cs typeface="Arial" pitchFamily="34" charset="0"/>
              </a:rPr>
              <a:t>rd</a:t>
            </a:r>
            <a:r>
              <a:rPr lang="en-GB" sz="1200">
                <a:solidFill>
                  <a:srgbClr val="000000"/>
                </a:solidFill>
                <a:latin typeface="Century Gothic"/>
                <a:cs typeface="Arial" pitchFamily="34" charset="0"/>
              </a:rPr>
              <a:t> highest and they are slightly above the Wales average (circa 0.87% compared to 0.85%)</a:t>
            </a:r>
          </a:p>
        </p:txBody>
      </p:sp>
      <p:pic>
        <p:nvPicPr>
          <p:cNvPr id="7" name="Picture 6">
            <a:extLst>
              <a:ext uri="{FF2B5EF4-FFF2-40B4-BE49-F238E27FC236}">
                <a16:creationId xmlns:a16="http://schemas.microsoft.com/office/drawing/2014/main" id="{1B3BC20C-1FB3-4D82-AAEF-D5517FCE7865}"/>
              </a:ext>
            </a:extLst>
          </p:cNvPr>
          <p:cNvPicPr>
            <a:picLocks noChangeAspect="1"/>
          </p:cNvPicPr>
          <p:nvPr/>
        </p:nvPicPr>
        <p:blipFill rotWithShape="1">
          <a:blip r:embed="rId2"/>
          <a:srcRect l="20303" t="20741" r="50000" b="16316"/>
          <a:stretch/>
        </p:blipFill>
        <p:spPr>
          <a:xfrm>
            <a:off x="7274309" y="1429960"/>
            <a:ext cx="4465110" cy="5323498"/>
          </a:xfrm>
          <a:prstGeom prst="rect">
            <a:avLst/>
          </a:prstGeom>
          <a:solidFill>
            <a:schemeClr val="bg2"/>
          </a:solidFill>
          <a:ln>
            <a:solidFill>
              <a:schemeClr val="bg1">
                <a:lumMod val="50000"/>
                <a:lumOff val="50000"/>
                <a:alpha val="88000"/>
              </a:schemeClr>
            </a:solidFill>
          </a:ln>
        </p:spPr>
      </p:pic>
      <p:pic>
        <p:nvPicPr>
          <p:cNvPr id="9" name="Picture 8">
            <a:extLst>
              <a:ext uri="{FF2B5EF4-FFF2-40B4-BE49-F238E27FC236}">
                <a16:creationId xmlns:a16="http://schemas.microsoft.com/office/drawing/2014/main" id="{00773E30-D37A-4772-92F0-6E356815CB14}"/>
              </a:ext>
            </a:extLst>
          </p:cNvPr>
          <p:cNvPicPr>
            <a:picLocks noChangeAspect="1"/>
          </p:cNvPicPr>
          <p:nvPr/>
        </p:nvPicPr>
        <p:blipFill rotWithShape="1">
          <a:blip r:embed="rId3"/>
          <a:srcRect l="20152" t="20851" r="40335" b="62963"/>
          <a:stretch/>
        </p:blipFill>
        <p:spPr>
          <a:xfrm>
            <a:off x="175490" y="3971300"/>
            <a:ext cx="6770212" cy="1560001"/>
          </a:xfrm>
          <a:prstGeom prst="rect">
            <a:avLst/>
          </a:prstGeom>
          <a:ln>
            <a:solidFill>
              <a:schemeClr val="bg1">
                <a:lumMod val="50000"/>
                <a:lumOff val="50000"/>
                <a:alpha val="99000"/>
              </a:schemeClr>
            </a:solidFill>
          </a:ln>
        </p:spPr>
      </p:pic>
      <p:sp>
        <p:nvSpPr>
          <p:cNvPr id="10" name="Rectangle 9">
            <a:extLst>
              <a:ext uri="{FF2B5EF4-FFF2-40B4-BE49-F238E27FC236}">
                <a16:creationId xmlns:a16="http://schemas.microsoft.com/office/drawing/2014/main" id="{653BDDDB-97FC-41B9-91F1-5989A63CEA8D}"/>
              </a:ext>
            </a:extLst>
          </p:cNvPr>
          <p:cNvSpPr/>
          <p:nvPr/>
        </p:nvSpPr>
        <p:spPr>
          <a:xfrm>
            <a:off x="1210357" y="3620410"/>
            <a:ext cx="4456669" cy="276999"/>
          </a:xfrm>
          <a:prstGeom prst="rect">
            <a:avLst/>
          </a:prstGeom>
        </p:spPr>
        <p:txBody>
          <a:bodyPr wrap="none">
            <a:spAutoFit/>
          </a:bodyPr>
          <a:lstStyle/>
          <a:p>
            <a:r>
              <a:rPr lang="en-GB" sz="1200" b="1">
                <a:solidFill>
                  <a:srgbClr val="000000"/>
                </a:solidFill>
                <a:latin typeface="Century Gothic"/>
                <a:cs typeface="Arial" pitchFamily="34" charset="0"/>
              </a:rPr>
              <a:t>Numbers of patients on dementia register by sex and UHB</a:t>
            </a:r>
            <a:endParaRPr lang="en-GB" sz="1200" b="1"/>
          </a:p>
        </p:txBody>
      </p:sp>
      <p:sp>
        <p:nvSpPr>
          <p:cNvPr id="3" name="Slide Number Placeholder 2">
            <a:extLst>
              <a:ext uri="{FF2B5EF4-FFF2-40B4-BE49-F238E27FC236}">
                <a16:creationId xmlns:a16="http://schemas.microsoft.com/office/drawing/2014/main" id="{19089E1F-6FA0-4279-8079-2CCD08984B52}"/>
              </a:ext>
            </a:extLst>
          </p:cNvPr>
          <p:cNvSpPr>
            <a:spLocks noGrp="1"/>
          </p:cNvSpPr>
          <p:nvPr>
            <p:ph type="sldNum" sz="quarter" idx="11"/>
          </p:nvPr>
        </p:nvSpPr>
        <p:spPr/>
        <p:txBody>
          <a:bodyPr/>
          <a:lstStyle/>
          <a:p>
            <a:fld id="{EA3DA7B4-1CBC-4A9E-B9AD-6DD77CAE4334}" type="slidenum">
              <a:rPr lang="en-GB" smtClean="0"/>
              <a:t>57</a:t>
            </a:fld>
            <a:endParaRPr lang="en-GB"/>
          </a:p>
        </p:txBody>
      </p:sp>
      <p:pic>
        <p:nvPicPr>
          <p:cNvPr id="12" name="Picture 1" descr="Description: http://www.wwcp.org.uk/wp-content/uploads/2016/11/West-Wales-Care-Partnership-logo-Partneriaeth-Gofal-Gorllewin-Cymru-logo.jpg">
            <a:extLst>
              <a:ext uri="{FF2B5EF4-FFF2-40B4-BE49-F238E27FC236}">
                <a16:creationId xmlns:a16="http://schemas.microsoft.com/office/drawing/2014/main" id="{08A15831-82ED-40CA-B20E-9355A23C89C6}"/>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9137729" y="452962"/>
            <a:ext cx="1618557" cy="6597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613417985"/>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567B33-650C-4AC7-8AB9-44FD14D7080B}"/>
              </a:ext>
            </a:extLst>
          </p:cNvPr>
          <p:cNvSpPr>
            <a:spLocks noGrp="1"/>
          </p:cNvSpPr>
          <p:nvPr>
            <p:ph type="title"/>
          </p:nvPr>
        </p:nvSpPr>
        <p:spPr/>
        <p:txBody>
          <a:bodyPr/>
          <a:lstStyle/>
          <a:p>
            <a:r>
              <a:rPr lang="en-GB"/>
              <a:t>Young onset</a:t>
            </a:r>
          </a:p>
        </p:txBody>
      </p:sp>
      <p:pic>
        <p:nvPicPr>
          <p:cNvPr id="3" name="Picture 2">
            <a:extLst>
              <a:ext uri="{FF2B5EF4-FFF2-40B4-BE49-F238E27FC236}">
                <a16:creationId xmlns:a16="http://schemas.microsoft.com/office/drawing/2014/main" id="{38C2AA23-7B83-48B5-9CE1-DCBFC7EF1135}"/>
              </a:ext>
            </a:extLst>
          </p:cNvPr>
          <p:cNvPicPr>
            <a:picLocks noChangeAspect="1"/>
          </p:cNvPicPr>
          <p:nvPr/>
        </p:nvPicPr>
        <p:blipFill rotWithShape="1">
          <a:blip r:embed="rId2"/>
          <a:srcRect l="20500" t="20190" r="23571" b="25842"/>
          <a:stretch/>
        </p:blipFill>
        <p:spPr>
          <a:xfrm>
            <a:off x="2244696" y="2715917"/>
            <a:ext cx="7387576" cy="4009861"/>
          </a:xfrm>
          <a:prstGeom prst="rect">
            <a:avLst/>
          </a:prstGeom>
          <a:ln>
            <a:solidFill>
              <a:schemeClr val="bg2">
                <a:lumMod val="65000"/>
                <a:alpha val="68000"/>
              </a:schemeClr>
            </a:solidFill>
          </a:ln>
        </p:spPr>
      </p:pic>
      <p:sp>
        <p:nvSpPr>
          <p:cNvPr id="5" name="TextBox 4">
            <a:extLst>
              <a:ext uri="{FF2B5EF4-FFF2-40B4-BE49-F238E27FC236}">
                <a16:creationId xmlns:a16="http://schemas.microsoft.com/office/drawing/2014/main" id="{66EE8A3E-CB86-4CA1-BD40-059CEE025E2A}"/>
              </a:ext>
            </a:extLst>
          </p:cNvPr>
          <p:cNvSpPr txBox="1"/>
          <p:nvPr/>
        </p:nvSpPr>
        <p:spPr bwMode="gray">
          <a:xfrm>
            <a:off x="283978" y="1118898"/>
            <a:ext cx="11624043" cy="1184940"/>
          </a:xfrm>
          <a:prstGeom prst="rect">
            <a:avLst/>
          </a:prstGeom>
          <a:noFill/>
        </p:spPr>
        <p:txBody>
          <a:bodyPr wrap="square" lIns="0" tIns="0" rIns="0" bIns="0" rtlCol="0">
            <a:spAutoFit/>
          </a:bodyPr>
          <a:lstStyle/>
          <a:p>
            <a:pPr lvl="0">
              <a:spcBef>
                <a:spcPts val="300"/>
              </a:spcBef>
              <a:defRPr/>
            </a:pPr>
            <a:r>
              <a:rPr kumimoji="0" lang="en-GB" sz="1200" b="0" i="0" u="none" strike="noStrike" kern="1200" cap="none" spc="0" normalizeH="0" baseline="0" noProof="0" dirty="0">
                <a:ln>
                  <a:noFill/>
                </a:ln>
                <a:solidFill>
                  <a:srgbClr val="000000"/>
                </a:solidFill>
                <a:effectLst/>
                <a:uLnTx/>
                <a:uFillTx/>
                <a:latin typeface="Century Gothic"/>
                <a:ea typeface="+mn-ea"/>
                <a:cs typeface="Arial" pitchFamily="34" charset="0"/>
              </a:rPr>
              <a:t>Young onset dementia is the onset of dementia when a person is under 65 years old. Across</a:t>
            </a:r>
            <a:r>
              <a:rPr lang="en-GB" sz="1200" dirty="0">
                <a:solidFill>
                  <a:srgbClr val="000000"/>
                </a:solidFill>
                <a:latin typeface="Century Gothic"/>
                <a:cs typeface="Arial" pitchFamily="34" charset="0"/>
              </a:rPr>
              <a:t> West Wales there are 84 patients on the registers who are under 65 years old. Of those, 55 are in the 60-65 year age group. This gives West Wales a rate of 0.04% across the population in the adult population, which is very similar to the rate seen across Wales registers nationally. </a:t>
            </a:r>
          </a:p>
          <a:p>
            <a:pPr lvl="0">
              <a:spcBef>
                <a:spcPts val="300"/>
              </a:spcBef>
              <a:defRPr/>
            </a:pPr>
            <a:endParaRPr lang="en-GB" sz="1200" dirty="0">
              <a:solidFill>
                <a:srgbClr val="000000"/>
              </a:solidFill>
              <a:latin typeface="Century Gothic"/>
              <a:cs typeface="Arial" pitchFamily="34" charset="0"/>
            </a:endParaRPr>
          </a:p>
          <a:p>
            <a:pPr marL="0" marR="0" lvl="0" indent="0" algn="l" defTabSz="914400" rtl="0" eaLnBrk="1" fontAlgn="auto" latinLnBrk="0" hangingPunct="1">
              <a:lnSpc>
                <a:spcPct val="100000"/>
              </a:lnSpc>
              <a:spcBef>
                <a:spcPts val="300"/>
              </a:spcBef>
              <a:spcAft>
                <a:spcPts val="0"/>
              </a:spcAft>
              <a:buClrTx/>
              <a:buSzTx/>
              <a:buFontTx/>
              <a:buNone/>
              <a:tabLst/>
              <a:defRPr/>
            </a:pPr>
            <a:r>
              <a:rPr kumimoji="0" lang="en-GB" sz="1200" b="0" i="0" u="none" strike="noStrike" kern="1200" cap="none" spc="0" normalizeH="0" baseline="0" noProof="0" dirty="0">
                <a:ln>
                  <a:noFill/>
                </a:ln>
                <a:solidFill>
                  <a:srgbClr val="000000"/>
                </a:solidFill>
                <a:effectLst/>
                <a:uLnTx/>
                <a:uFillTx/>
                <a:latin typeface="Century Gothic"/>
                <a:ea typeface="+mn-ea"/>
                <a:cs typeface="Arial" pitchFamily="34" charset="0"/>
              </a:rPr>
              <a:t>There are 5 patients on the </a:t>
            </a:r>
            <a:r>
              <a:rPr lang="en-GB" sz="1200" dirty="0">
                <a:solidFill>
                  <a:srgbClr val="000000"/>
                </a:solidFill>
                <a:latin typeface="Century Gothic"/>
                <a:cs typeface="Arial" pitchFamily="34" charset="0"/>
              </a:rPr>
              <a:t>GP</a:t>
            </a:r>
            <a:r>
              <a:rPr kumimoji="0" lang="en-GB" sz="1200" b="0" i="0" u="none" strike="noStrike" kern="1200" cap="none" spc="0" normalizeH="0" baseline="0" noProof="0" dirty="0">
                <a:ln>
                  <a:noFill/>
                </a:ln>
                <a:solidFill>
                  <a:srgbClr val="000000"/>
                </a:solidFill>
                <a:effectLst/>
                <a:uLnTx/>
                <a:uFillTx/>
                <a:latin typeface="Century Gothic"/>
                <a:ea typeface="+mn-ea"/>
                <a:cs typeface="Arial" pitchFamily="34" charset="0"/>
              </a:rPr>
              <a:t> registers who are under 50 years old. There are under 30 in Wales as a whole (with a formal, GP registered diagnosis</a:t>
            </a:r>
            <a:r>
              <a:rPr lang="en-GB" sz="1200" dirty="0">
                <a:solidFill>
                  <a:srgbClr val="000000"/>
                </a:solidFill>
                <a:latin typeface="Century Gothic"/>
                <a:cs typeface="Arial" pitchFamily="34" charset="0"/>
              </a:rPr>
              <a:t>). Again, the prevalence rates across West Wales are higher than that of Wales (around 0.0025%)</a:t>
            </a:r>
            <a:endParaRPr kumimoji="0" lang="en-GB" sz="1200" b="0" i="0" u="none" strike="noStrike" kern="1200" cap="none" spc="0" normalizeH="0" baseline="0" noProof="0" dirty="0">
              <a:ln>
                <a:noFill/>
              </a:ln>
              <a:solidFill>
                <a:srgbClr val="000000"/>
              </a:solidFill>
              <a:effectLst/>
              <a:uLnTx/>
              <a:uFillTx/>
              <a:latin typeface="Century Gothic"/>
              <a:ea typeface="+mn-ea"/>
              <a:cs typeface="Arial" pitchFamily="34" charset="0"/>
            </a:endParaRPr>
          </a:p>
        </p:txBody>
      </p:sp>
      <p:sp>
        <p:nvSpPr>
          <p:cNvPr id="6" name="Rectangle 5">
            <a:extLst>
              <a:ext uri="{FF2B5EF4-FFF2-40B4-BE49-F238E27FC236}">
                <a16:creationId xmlns:a16="http://schemas.microsoft.com/office/drawing/2014/main" id="{91A1A28D-9C7B-422D-A2BC-E5B2EE4956B8}"/>
              </a:ext>
            </a:extLst>
          </p:cNvPr>
          <p:cNvSpPr/>
          <p:nvPr/>
        </p:nvSpPr>
        <p:spPr>
          <a:xfrm>
            <a:off x="4383831" y="2438918"/>
            <a:ext cx="3381054" cy="276999"/>
          </a:xfrm>
          <a:prstGeom prst="rect">
            <a:avLst/>
          </a:prstGeom>
        </p:spPr>
        <p:txBody>
          <a:bodyPr wrap="none">
            <a:spAutoFit/>
          </a:bodyPr>
          <a:lstStyle/>
          <a:p>
            <a:r>
              <a:rPr lang="en-GB" sz="1200" b="1">
                <a:solidFill>
                  <a:srgbClr val="000000"/>
                </a:solidFill>
                <a:latin typeface="Century Gothic"/>
                <a:cs typeface="Arial" pitchFamily="34" charset="0"/>
              </a:rPr>
              <a:t>Young Onset Dementia by age and cluster</a:t>
            </a:r>
            <a:endParaRPr lang="en-GB" sz="1200" b="1"/>
          </a:p>
        </p:txBody>
      </p:sp>
      <p:sp>
        <p:nvSpPr>
          <p:cNvPr id="4" name="Slide Number Placeholder 3">
            <a:extLst>
              <a:ext uri="{FF2B5EF4-FFF2-40B4-BE49-F238E27FC236}">
                <a16:creationId xmlns:a16="http://schemas.microsoft.com/office/drawing/2014/main" id="{CA03D93C-2F5B-4ED5-A66D-77555ACEDD8A}"/>
              </a:ext>
            </a:extLst>
          </p:cNvPr>
          <p:cNvSpPr>
            <a:spLocks noGrp="1"/>
          </p:cNvSpPr>
          <p:nvPr>
            <p:ph type="sldNum" sz="quarter" idx="11"/>
          </p:nvPr>
        </p:nvSpPr>
        <p:spPr/>
        <p:txBody>
          <a:bodyPr/>
          <a:lstStyle/>
          <a:p>
            <a:fld id="{EA3DA7B4-1CBC-4A9E-B9AD-6DD77CAE4334}" type="slidenum">
              <a:rPr lang="en-GB" smtClean="0"/>
              <a:t>58</a:t>
            </a:fld>
            <a:endParaRPr lang="en-GB"/>
          </a:p>
        </p:txBody>
      </p:sp>
      <p:pic>
        <p:nvPicPr>
          <p:cNvPr id="8" name="Picture 1" descr="Description: http://www.wwcp.org.uk/wp-content/uploads/2016/11/West-Wales-Care-Partnership-logo-Partneriaeth-Gofal-Gorllewin-Cymru-logo.jpg">
            <a:extLst>
              <a:ext uri="{FF2B5EF4-FFF2-40B4-BE49-F238E27FC236}">
                <a16:creationId xmlns:a16="http://schemas.microsoft.com/office/drawing/2014/main" id="{4C685F02-9A90-43B5-87EF-DEC0172B751C}"/>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137729" y="452962"/>
            <a:ext cx="1618557" cy="6597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560732695"/>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632CC4-02CE-445F-80DA-94FDD8BB4201}"/>
              </a:ext>
            </a:extLst>
          </p:cNvPr>
          <p:cNvSpPr>
            <a:spLocks noGrp="1"/>
          </p:cNvSpPr>
          <p:nvPr>
            <p:ph type="ctrTitle"/>
          </p:nvPr>
        </p:nvSpPr>
        <p:spPr>
          <a:xfrm>
            <a:off x="699525" y="2915808"/>
            <a:ext cx="6618076" cy="1990255"/>
          </a:xfrm>
        </p:spPr>
        <p:txBody>
          <a:bodyPr/>
          <a:lstStyle/>
          <a:p>
            <a:r>
              <a:rPr lang="en-GB"/>
              <a:t>10. Appendix 2: Feedback From Initial Structured Interviews</a:t>
            </a:r>
          </a:p>
        </p:txBody>
      </p:sp>
      <p:sp>
        <p:nvSpPr>
          <p:cNvPr id="3" name="Slide Number Placeholder 2">
            <a:extLst>
              <a:ext uri="{FF2B5EF4-FFF2-40B4-BE49-F238E27FC236}">
                <a16:creationId xmlns:a16="http://schemas.microsoft.com/office/drawing/2014/main" id="{B18E546B-8FFE-4D8F-A09A-BB791617251A}"/>
              </a:ext>
            </a:extLst>
          </p:cNvPr>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A3DA7B4-1CBC-4A9E-B9AD-6DD77CAE4334}" type="slidenum">
              <a:rPr kumimoji="0" lang="en-GB" sz="1200" b="0" i="0" u="none" strike="noStrike" kern="1200" cap="none" spc="0" normalizeH="0" baseline="0" noProof="0" smtClean="0">
                <a:ln>
                  <a:noFill/>
                </a:ln>
                <a:solidFill>
                  <a:srgbClr val="0077B7">
                    <a:tint val="75000"/>
                  </a:srgbClr>
                </a:solidFill>
                <a:effectLst/>
                <a:uLnTx/>
                <a:uFillTx/>
                <a:latin typeface="Book Antiqua"/>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59</a:t>
            </a:fld>
            <a:endParaRPr kumimoji="0" lang="en-GB" sz="1200" b="0" i="0" u="none" strike="noStrike" kern="1200" cap="none" spc="0" normalizeH="0" baseline="0" noProof="0">
              <a:ln>
                <a:noFill/>
              </a:ln>
              <a:solidFill>
                <a:srgbClr val="0077B7">
                  <a:tint val="75000"/>
                </a:srgbClr>
              </a:solidFill>
              <a:effectLst/>
              <a:uLnTx/>
              <a:uFillTx/>
              <a:latin typeface="Book Antiqua"/>
              <a:ea typeface="+mn-ea"/>
              <a:cs typeface="+mn-cs"/>
            </a:endParaRPr>
          </a:p>
        </p:txBody>
      </p:sp>
      <p:pic>
        <p:nvPicPr>
          <p:cNvPr id="4" name="Picture 1" descr="Description: http://www.wwcp.org.uk/wp-content/uploads/2016/11/West-Wales-Care-Partnership-logo-Partneriaeth-Gofal-Gorllewin-Cymru-logo.jpg">
            <a:extLst>
              <a:ext uri="{FF2B5EF4-FFF2-40B4-BE49-F238E27FC236}">
                <a16:creationId xmlns:a16="http://schemas.microsoft.com/office/drawing/2014/main" id="{CDA3E913-0380-4527-B80F-7DAC4CEC04ED}"/>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591718" y="466872"/>
            <a:ext cx="2268485" cy="9247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45669890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9" name="Group 18">
            <a:extLst>
              <a:ext uri="{FF2B5EF4-FFF2-40B4-BE49-F238E27FC236}">
                <a16:creationId xmlns:a16="http://schemas.microsoft.com/office/drawing/2014/main" id="{087A3D3B-F8C7-4F43-B33F-521801E07B67}"/>
              </a:ext>
            </a:extLst>
          </p:cNvPr>
          <p:cNvGrpSpPr/>
          <p:nvPr/>
        </p:nvGrpSpPr>
        <p:grpSpPr>
          <a:xfrm>
            <a:off x="99426" y="1231451"/>
            <a:ext cx="11967770" cy="5539245"/>
            <a:chOff x="55424" y="1173355"/>
            <a:chExt cx="11852859" cy="5232337"/>
          </a:xfrm>
        </p:grpSpPr>
        <p:grpSp>
          <p:nvGrpSpPr>
            <p:cNvPr id="4" name="Group 3">
              <a:extLst>
                <a:ext uri="{FF2B5EF4-FFF2-40B4-BE49-F238E27FC236}">
                  <a16:creationId xmlns:a16="http://schemas.microsoft.com/office/drawing/2014/main" id="{93DDF85A-D6AD-47B7-82FC-CD25A67C5188}"/>
                </a:ext>
              </a:extLst>
            </p:cNvPr>
            <p:cNvGrpSpPr/>
            <p:nvPr/>
          </p:nvGrpSpPr>
          <p:grpSpPr>
            <a:xfrm>
              <a:off x="55424" y="1481164"/>
              <a:ext cx="11852859" cy="4924528"/>
              <a:chOff x="71232" y="1625852"/>
              <a:chExt cx="10716823" cy="4277675"/>
            </a:xfrm>
          </p:grpSpPr>
          <p:sp>
            <p:nvSpPr>
              <p:cNvPr id="6" name="TextBox 5"/>
              <p:cNvSpPr txBox="1"/>
              <p:nvPr/>
            </p:nvSpPr>
            <p:spPr>
              <a:xfrm>
                <a:off x="7098323" y="1625852"/>
                <a:ext cx="3689732" cy="4275333"/>
              </a:xfrm>
              <a:prstGeom prst="rect">
                <a:avLst/>
              </a:prstGeom>
              <a:solidFill>
                <a:srgbClr val="C2D8E5"/>
              </a:solidFill>
            </p:spPr>
            <p:txBody>
              <a:bodyPr wrap="square" lIns="121920" tIns="60960" rIns="121920" bIns="60960" rtlCol="0">
                <a:no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GB" sz="1200" b="0" i="0" u="none" strike="noStrike" kern="1200" cap="none" spc="0" normalizeH="0" baseline="0" noProof="0">
                  <a:ln>
                    <a:noFill/>
                  </a:ln>
                  <a:solidFill>
                    <a:srgbClr val="000000"/>
                  </a:solidFill>
                  <a:effectLst/>
                  <a:uLnTx/>
                  <a:uFillTx/>
                  <a:latin typeface="Century Gothic"/>
                  <a:ea typeface="+mn-ea"/>
                  <a:cs typeface="+mn-cs"/>
                </a:endParaRPr>
              </a:p>
            </p:txBody>
          </p:sp>
          <p:sp>
            <p:nvSpPr>
              <p:cNvPr id="12" name="TextBox 11"/>
              <p:cNvSpPr txBox="1"/>
              <p:nvPr/>
            </p:nvSpPr>
            <p:spPr>
              <a:xfrm>
                <a:off x="71232" y="1642713"/>
                <a:ext cx="3219138" cy="4258472"/>
              </a:xfrm>
              <a:prstGeom prst="rect">
                <a:avLst/>
              </a:prstGeom>
              <a:solidFill>
                <a:srgbClr val="82A5C1"/>
              </a:solidFill>
            </p:spPr>
            <p:txBody>
              <a:bodyPr wrap="square" lIns="121920" tIns="60960" rIns="121920" bIns="60960" rtlCol="0">
                <a:noAutofit/>
              </a:bodyPr>
              <a:lstStyle/>
              <a:p>
                <a:pPr marL="171450" marR="0" lvl="0" indent="-171450" algn="l" defTabSz="457200" rtl="0" eaLnBrk="1" fontAlgn="auto" latinLnBrk="0" hangingPunct="1">
                  <a:lnSpc>
                    <a:spcPct val="100000"/>
                  </a:lnSpc>
                  <a:spcBef>
                    <a:spcPct val="20000"/>
                  </a:spcBef>
                  <a:spcAft>
                    <a:spcPts val="0"/>
                  </a:spcAft>
                  <a:buClrTx/>
                  <a:buSzTx/>
                  <a:buFont typeface="Arial" panose="020B0604020202020204" pitchFamily="34" charset="0"/>
                  <a:buChar char="•"/>
                  <a:tabLst/>
                  <a:defRPr/>
                </a:pPr>
                <a:endParaRPr kumimoji="0" lang="en-GB" sz="1200" b="0" i="0" u="none" strike="noStrike" kern="1200" cap="none" spc="0" normalizeH="0" baseline="0" noProof="0">
                  <a:ln>
                    <a:noFill/>
                  </a:ln>
                  <a:solidFill>
                    <a:srgbClr val="595959"/>
                  </a:solidFill>
                  <a:effectLst/>
                  <a:highlight>
                    <a:srgbClr val="FFFF00"/>
                  </a:highlight>
                  <a:uLnTx/>
                  <a:uFillTx/>
                  <a:latin typeface="Century Gothic"/>
                  <a:ea typeface="+mn-ea"/>
                  <a:cs typeface="+mn-cs"/>
                </a:endParaRPr>
              </a:p>
            </p:txBody>
          </p:sp>
          <p:sp>
            <p:nvSpPr>
              <p:cNvPr id="16" name="TextBox 15"/>
              <p:cNvSpPr txBox="1"/>
              <p:nvPr/>
            </p:nvSpPr>
            <p:spPr>
              <a:xfrm>
                <a:off x="3394214" y="1642284"/>
                <a:ext cx="3581794" cy="4261243"/>
              </a:xfrm>
              <a:prstGeom prst="rect">
                <a:avLst/>
              </a:prstGeom>
              <a:solidFill>
                <a:srgbClr val="A2C1D6"/>
              </a:solidFill>
            </p:spPr>
            <p:txBody>
              <a:bodyPr wrap="square" lIns="121920" tIns="60960" rIns="121920" bIns="60960" rtlCol="0">
                <a:noAutofit/>
              </a:bodyPr>
              <a:lstStyle/>
              <a:p>
                <a:pPr marL="171450" marR="0" lvl="0" indent="-171450" algn="l" defTabSz="914400" rtl="0" eaLnBrk="1" fontAlgn="auto" latinLnBrk="0" hangingPunct="1">
                  <a:lnSpc>
                    <a:spcPct val="110000"/>
                  </a:lnSpc>
                  <a:spcBef>
                    <a:spcPts val="0"/>
                  </a:spcBef>
                  <a:spcAft>
                    <a:spcPts val="0"/>
                  </a:spcAft>
                  <a:buClrTx/>
                  <a:buSzTx/>
                  <a:buFont typeface="Arial" panose="020B0604020202020204" pitchFamily="34" charset="0"/>
                  <a:buChar char="•"/>
                  <a:tabLst/>
                  <a:defRPr/>
                </a:pPr>
                <a:endParaRPr kumimoji="0" lang="en-GB" sz="1200" b="0" i="0" u="none" strike="noStrike" kern="1200" cap="none" spc="0" normalizeH="0" baseline="0" noProof="0">
                  <a:ln>
                    <a:noFill/>
                  </a:ln>
                  <a:solidFill>
                    <a:srgbClr val="000000"/>
                  </a:solidFill>
                  <a:effectLst/>
                  <a:uLnTx/>
                  <a:uFillTx/>
                  <a:latin typeface="Century Gothic"/>
                  <a:ea typeface="+mn-ea"/>
                  <a:cs typeface="+mn-cs"/>
                </a:endParaRPr>
              </a:p>
            </p:txBody>
          </p:sp>
        </p:grpSp>
        <p:sp>
          <p:nvSpPr>
            <p:cNvPr id="8" name="Rectangle 7">
              <a:extLst>
                <a:ext uri="{FF2B5EF4-FFF2-40B4-BE49-F238E27FC236}">
                  <a16:creationId xmlns:a16="http://schemas.microsoft.com/office/drawing/2014/main" id="{0DCCF1B1-BB2E-42DF-A861-C30F475E2B26}"/>
                </a:ext>
              </a:extLst>
            </p:cNvPr>
            <p:cNvSpPr/>
            <p:nvPr/>
          </p:nvSpPr>
          <p:spPr>
            <a:xfrm>
              <a:off x="7866384" y="1195454"/>
              <a:ext cx="184731" cy="365255"/>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1" i="0" u="none" strike="noStrike" kern="1200" cap="none" spc="0" normalizeH="0" baseline="0" noProof="0">
                <a:ln>
                  <a:noFill/>
                </a:ln>
                <a:solidFill>
                  <a:srgbClr val="FFFFFF"/>
                </a:solidFill>
                <a:effectLst/>
                <a:uLnTx/>
                <a:uFillTx/>
                <a:latin typeface="Century Gothic"/>
                <a:ea typeface="+mn-ea"/>
                <a:cs typeface="Arial" pitchFamily="34" charset="0"/>
              </a:endParaRPr>
            </a:p>
          </p:txBody>
        </p:sp>
        <p:sp>
          <p:nvSpPr>
            <p:cNvPr id="13" name="Rectangle 12">
              <a:extLst>
                <a:ext uri="{FF2B5EF4-FFF2-40B4-BE49-F238E27FC236}">
                  <a16:creationId xmlns:a16="http://schemas.microsoft.com/office/drawing/2014/main" id="{534F7A99-BE76-4ABF-ADF4-0F7F499D3AA7}"/>
                </a:ext>
              </a:extLst>
            </p:cNvPr>
            <p:cNvSpPr/>
            <p:nvPr/>
          </p:nvSpPr>
          <p:spPr>
            <a:xfrm>
              <a:off x="3803668" y="1628199"/>
              <a:ext cx="3888473" cy="273941"/>
            </a:xfrm>
            <a:prstGeom prst="rect">
              <a:avLst/>
            </a:prstGeom>
          </p:spPr>
          <p:txBody>
            <a:bodyPr wrap="square">
              <a:spAutoFit/>
            </a:bodyPr>
            <a:lstStyle/>
            <a:p>
              <a:pPr marL="171450" marR="0" lvl="0" indent="-171450" algn="l" defTabSz="914400" rtl="0" eaLnBrk="1" fontAlgn="auto" latinLnBrk="0" hangingPunct="1">
                <a:lnSpc>
                  <a:spcPct val="100000"/>
                </a:lnSpc>
                <a:spcBef>
                  <a:spcPts val="0"/>
                </a:spcBef>
                <a:spcAft>
                  <a:spcPts val="200"/>
                </a:spcAft>
                <a:buClrTx/>
                <a:buSzTx/>
                <a:buFont typeface="Arial" panose="020B0604020202020204" pitchFamily="34" charset="0"/>
                <a:buChar char="•"/>
                <a:tabLst/>
                <a:defRPr/>
              </a:pPr>
              <a:endParaRPr kumimoji="0" lang="en-US" sz="1200" b="0" i="0" u="none" strike="noStrike" kern="1200" cap="none" spc="-20" normalizeH="0" baseline="0" noProof="0">
                <a:ln>
                  <a:noFill/>
                </a:ln>
                <a:solidFill>
                  <a:prstClr val="black"/>
                </a:solidFill>
                <a:effectLst/>
                <a:uLnTx/>
                <a:uFillTx/>
                <a:latin typeface="Century Gothic" panose="020B0502020202020204" pitchFamily="34" charset="0"/>
                <a:ea typeface="+mn-ea"/>
                <a:cs typeface="+mn-cs"/>
              </a:endParaRPr>
            </a:p>
          </p:txBody>
        </p:sp>
        <p:sp>
          <p:nvSpPr>
            <p:cNvPr id="18" name="Rectangle 17">
              <a:extLst>
                <a:ext uri="{FF2B5EF4-FFF2-40B4-BE49-F238E27FC236}">
                  <a16:creationId xmlns:a16="http://schemas.microsoft.com/office/drawing/2014/main" id="{28B0605E-4F0B-4BBF-ABBE-F3D9A8FC6FCD}"/>
                </a:ext>
              </a:extLst>
            </p:cNvPr>
            <p:cNvSpPr/>
            <p:nvPr/>
          </p:nvSpPr>
          <p:spPr>
            <a:xfrm>
              <a:off x="3803668" y="1173355"/>
              <a:ext cx="184731" cy="367094"/>
            </a:xfrm>
            <a:prstGeom prst="rect">
              <a:avLst/>
            </a:prstGeom>
          </p:spPr>
          <p:txBody>
            <a:bodyPr wrap="none">
              <a:sp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US" sz="1800" b="1" i="0" u="none" strike="noStrike" kern="1200" cap="none" spc="0" normalizeH="0" baseline="0" noProof="0">
                <a:ln>
                  <a:noFill/>
                </a:ln>
                <a:solidFill>
                  <a:srgbClr val="FFFFFF"/>
                </a:solidFill>
                <a:effectLst/>
                <a:uLnTx/>
                <a:uFillTx/>
                <a:latin typeface="Century Gothic"/>
                <a:ea typeface="+mn-ea"/>
                <a:cs typeface="+mn-cs"/>
              </a:endParaRPr>
            </a:p>
          </p:txBody>
        </p:sp>
      </p:grpSp>
      <p:sp>
        <p:nvSpPr>
          <p:cNvPr id="21" name="Rectangle 20">
            <a:extLst>
              <a:ext uri="{FF2B5EF4-FFF2-40B4-BE49-F238E27FC236}">
                <a16:creationId xmlns:a16="http://schemas.microsoft.com/office/drawing/2014/main" id="{35D28007-BE9B-42D8-BF96-DFC538C06AD1}"/>
              </a:ext>
            </a:extLst>
          </p:cNvPr>
          <p:cNvSpPr/>
          <p:nvPr/>
        </p:nvSpPr>
        <p:spPr>
          <a:xfrm>
            <a:off x="7964255" y="1138386"/>
            <a:ext cx="4102941" cy="369332"/>
          </a:xfrm>
          <a:prstGeom prst="rect">
            <a:avLst/>
          </a:prstGeom>
          <a:solidFill>
            <a:srgbClr val="135F79"/>
          </a:solid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a:ln>
                  <a:noFill/>
                </a:ln>
                <a:solidFill>
                  <a:srgbClr val="FFFFFF"/>
                </a:solidFill>
                <a:effectLst/>
                <a:uLnTx/>
                <a:uFillTx/>
                <a:latin typeface="Century Gothic"/>
                <a:ea typeface="+mn-ea"/>
                <a:cs typeface="Arial" pitchFamily="34" charset="0"/>
              </a:rPr>
              <a:t>Key Recommendations</a:t>
            </a:r>
          </a:p>
        </p:txBody>
      </p:sp>
      <p:sp>
        <p:nvSpPr>
          <p:cNvPr id="22" name="Rectangle 21">
            <a:extLst>
              <a:ext uri="{FF2B5EF4-FFF2-40B4-BE49-F238E27FC236}">
                <a16:creationId xmlns:a16="http://schemas.microsoft.com/office/drawing/2014/main" id="{B55E29FE-22EF-455B-AEC5-E3EEAE46D8F1}"/>
              </a:ext>
            </a:extLst>
          </p:cNvPr>
          <p:cNvSpPr/>
          <p:nvPr/>
        </p:nvSpPr>
        <p:spPr>
          <a:xfrm>
            <a:off x="3770720" y="1144436"/>
            <a:ext cx="4060321" cy="371192"/>
          </a:xfrm>
          <a:prstGeom prst="rect">
            <a:avLst/>
          </a:prstGeom>
          <a:solidFill>
            <a:srgbClr val="084466"/>
          </a:solidFill>
        </p:spPr>
        <p:txBody>
          <a:bodyPr wrap="square">
            <a:sp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r>
              <a:rPr kumimoji="0" lang="en-US" sz="1800" b="1" i="0" u="none" strike="noStrike" kern="1200" cap="none" spc="0" normalizeH="0" baseline="0" noProof="0">
                <a:ln>
                  <a:noFill/>
                </a:ln>
                <a:solidFill>
                  <a:srgbClr val="FFFFFF"/>
                </a:solidFill>
                <a:effectLst/>
                <a:uLnTx/>
                <a:uFillTx/>
                <a:latin typeface="Century Gothic"/>
                <a:ea typeface="+mn-ea"/>
                <a:cs typeface="+mn-cs"/>
              </a:rPr>
              <a:t>Attain have:</a:t>
            </a:r>
          </a:p>
        </p:txBody>
      </p:sp>
      <p:sp>
        <p:nvSpPr>
          <p:cNvPr id="24" name="Title 1">
            <a:extLst>
              <a:ext uri="{FF2B5EF4-FFF2-40B4-BE49-F238E27FC236}">
                <a16:creationId xmlns:a16="http://schemas.microsoft.com/office/drawing/2014/main" id="{85A96E5F-FEB7-4F21-9C89-0FEA66CF6E3A}"/>
              </a:ext>
            </a:extLst>
          </p:cNvPr>
          <p:cNvSpPr>
            <a:spLocks noGrp="1"/>
          </p:cNvSpPr>
          <p:nvPr>
            <p:ph type="title"/>
          </p:nvPr>
        </p:nvSpPr>
        <p:spPr>
          <a:xfrm>
            <a:off x="348126" y="259465"/>
            <a:ext cx="10352768" cy="394259"/>
          </a:xfrm>
        </p:spPr>
        <p:txBody>
          <a:bodyPr/>
          <a:lstStyle/>
          <a:p>
            <a:r>
              <a:rPr lang="en-GB"/>
              <a:t>Project requirements and activities</a:t>
            </a:r>
            <a:endParaRPr lang="en-US"/>
          </a:p>
        </p:txBody>
      </p:sp>
      <p:sp>
        <p:nvSpPr>
          <p:cNvPr id="25" name="Text Placeholder 2">
            <a:extLst>
              <a:ext uri="{FF2B5EF4-FFF2-40B4-BE49-F238E27FC236}">
                <a16:creationId xmlns:a16="http://schemas.microsoft.com/office/drawing/2014/main" id="{064A73C5-E7A9-4AE4-9DDA-160062B4D4BB}"/>
              </a:ext>
            </a:extLst>
          </p:cNvPr>
          <p:cNvSpPr>
            <a:spLocks noGrp="1"/>
          </p:cNvSpPr>
          <p:nvPr>
            <p:ph type="body" sz="quarter" idx="10"/>
          </p:nvPr>
        </p:nvSpPr>
        <p:spPr>
          <a:xfrm>
            <a:off x="184268" y="871864"/>
            <a:ext cx="10755901" cy="254042"/>
          </a:xfrm>
        </p:spPr>
        <p:txBody>
          <a:bodyPr/>
          <a:lstStyle/>
          <a:p>
            <a:r>
              <a:rPr lang="en-US" sz="1400"/>
              <a:t>This slide outlines the project requirements, the outcomes from the work undertaken and key actions.</a:t>
            </a:r>
            <a:endParaRPr lang="en-GB" sz="1400"/>
          </a:p>
        </p:txBody>
      </p:sp>
      <p:sp>
        <p:nvSpPr>
          <p:cNvPr id="2" name="Rectangle 1">
            <a:extLst>
              <a:ext uri="{FF2B5EF4-FFF2-40B4-BE49-F238E27FC236}">
                <a16:creationId xmlns:a16="http://schemas.microsoft.com/office/drawing/2014/main" id="{6D488823-3DA5-4E93-93AD-823BA721D972}"/>
              </a:ext>
            </a:extLst>
          </p:cNvPr>
          <p:cNvSpPr/>
          <p:nvPr/>
        </p:nvSpPr>
        <p:spPr>
          <a:xfrm>
            <a:off x="82463" y="1573707"/>
            <a:ext cx="3744926" cy="5262979"/>
          </a:xfrm>
          <a:prstGeom prst="rect">
            <a:avLst/>
          </a:prstGeom>
        </p:spPr>
        <p:txBody>
          <a:bodyPr wrap="square">
            <a:spAutoFit/>
          </a:bodyPr>
          <a:lstStyle/>
          <a:p>
            <a:pPr marL="0" marR="0" lvl="0" indent="0" algn="l" defTabSz="914400" rtl="0" eaLnBrk="1" fontAlgn="base" latinLnBrk="0" hangingPunct="1">
              <a:lnSpc>
                <a:spcPct val="100000"/>
              </a:lnSpc>
              <a:spcBef>
                <a:spcPts val="0"/>
              </a:spcBef>
              <a:spcAft>
                <a:spcPts val="0"/>
              </a:spcAft>
              <a:buClrTx/>
              <a:buSzTx/>
              <a:buFont typeface="+mj-lt"/>
              <a:buAutoNum type="arabicPeriod"/>
              <a:tabLst/>
              <a:defRPr/>
            </a:pPr>
            <a:r>
              <a:rPr kumimoji="0" lang="en-GB" sz="1050" b="1" i="0" u="none" strike="noStrike" kern="1200" cap="none" spc="0" normalizeH="0" baseline="0" noProof="0">
                <a:ln>
                  <a:noFill/>
                </a:ln>
                <a:solidFill>
                  <a:srgbClr val="000000"/>
                </a:solidFill>
                <a:effectLst/>
                <a:uLnTx/>
                <a:uFillTx/>
                <a:latin typeface="Century Gothic"/>
                <a:ea typeface="+mn-ea"/>
                <a:cs typeface="+mn-cs"/>
              </a:rPr>
              <a:t> </a:t>
            </a:r>
            <a:r>
              <a:rPr lang="en-GB" sz="1050" b="1">
                <a:solidFill>
                  <a:srgbClr val="000000"/>
                </a:solidFill>
                <a:latin typeface="Century Gothic"/>
              </a:rPr>
              <a:t>Overarching Dementia Strategy and Delivery Plan</a:t>
            </a:r>
          </a:p>
          <a:p>
            <a:pPr marL="171450" lvl="0" indent="-171450" fontAlgn="base">
              <a:buFont typeface="Arial" panose="020B0604020202020204" pitchFamily="34" charset="0"/>
              <a:buChar char="•"/>
              <a:defRPr/>
            </a:pPr>
            <a:r>
              <a:rPr lang="en-GB" sz="1050">
                <a:solidFill>
                  <a:srgbClr val="000000"/>
                </a:solidFill>
                <a:latin typeface="Century Gothic"/>
              </a:rPr>
              <a:t>Facilitate co-production of a regional dementia strategy with stakeholders, PLWD and their carers</a:t>
            </a:r>
          </a:p>
          <a:p>
            <a:pPr marL="171450" lvl="0" indent="-171450" fontAlgn="base">
              <a:buFont typeface="Arial" panose="020B0604020202020204" pitchFamily="34" charset="0"/>
              <a:buChar char="•"/>
              <a:defRPr/>
            </a:pPr>
            <a:r>
              <a:rPr lang="en-GB" sz="1050" b="1">
                <a:solidFill>
                  <a:srgbClr val="000000"/>
                </a:solidFill>
                <a:latin typeface="Century Gothic"/>
              </a:rPr>
              <a:t>Develop a sustainable model and associated delivery plan for the strategy in the medium to longer term, </a:t>
            </a:r>
            <a:r>
              <a:rPr lang="en-GB" sz="1050">
                <a:solidFill>
                  <a:srgbClr val="000000"/>
                </a:solidFill>
                <a:latin typeface="Century Gothic"/>
              </a:rPr>
              <a:t>deployment of existing and future funding streams to support this and accounting to Welsh Government and other stakeholders on delivery and impact</a:t>
            </a:r>
          </a:p>
          <a:p>
            <a:pPr marL="171450" lvl="0" indent="-171450" fontAlgn="base">
              <a:buFont typeface="Arial" panose="020B0604020202020204" pitchFamily="34" charset="0"/>
              <a:buChar char="•"/>
              <a:defRPr/>
            </a:pPr>
            <a:r>
              <a:rPr lang="en-GB" sz="1050" b="1">
                <a:solidFill>
                  <a:srgbClr val="000000"/>
                </a:solidFill>
                <a:latin typeface="Century Gothic"/>
              </a:rPr>
              <a:t>Consider future regional programme ownership </a:t>
            </a:r>
            <a:r>
              <a:rPr lang="en-GB" sz="1050">
                <a:solidFill>
                  <a:srgbClr val="000000"/>
                </a:solidFill>
                <a:latin typeface="Century Gothic"/>
              </a:rPr>
              <a:t>and leadership requirements to implement and deliver the dementia strategy</a:t>
            </a:r>
          </a:p>
          <a:p>
            <a:pPr marL="171450" lvl="0" indent="-171450" fontAlgn="base">
              <a:buFont typeface="Arial" panose="020B0604020202020204" pitchFamily="34" charset="0"/>
              <a:buChar char="•"/>
              <a:defRPr/>
            </a:pPr>
            <a:r>
              <a:rPr lang="en-GB" sz="1050">
                <a:solidFill>
                  <a:srgbClr val="000000"/>
                </a:solidFill>
                <a:latin typeface="Century Gothic"/>
              </a:rPr>
              <a:t>The dementia strategy and associated delivery plan needs to be considered in the context of </a:t>
            </a:r>
            <a:r>
              <a:rPr lang="en-GB" sz="1050" b="1">
                <a:solidFill>
                  <a:srgbClr val="000000"/>
                </a:solidFill>
                <a:latin typeface="Century Gothic"/>
              </a:rPr>
              <a:t>changing demographics across the region</a:t>
            </a:r>
            <a:r>
              <a:rPr lang="en-GB" sz="1050">
                <a:solidFill>
                  <a:srgbClr val="000000"/>
                </a:solidFill>
                <a:latin typeface="Century Gothic"/>
              </a:rPr>
              <a:t>, the long-term </a:t>
            </a:r>
            <a:r>
              <a:rPr lang="en-GB" sz="1050">
                <a:solidFill>
                  <a:schemeClr val="bg1"/>
                </a:solidFill>
                <a:latin typeface="Century Gothic"/>
              </a:rPr>
              <a:t>impact of COVID-19 </a:t>
            </a:r>
            <a:r>
              <a:rPr lang="en-GB" sz="1050">
                <a:solidFill>
                  <a:srgbClr val="000000"/>
                </a:solidFill>
                <a:latin typeface="Century Gothic"/>
              </a:rPr>
              <a:t>on people with dementia and evidenced impact of existing workstreams </a:t>
            </a:r>
          </a:p>
          <a:p>
            <a:pPr fontAlgn="base">
              <a:defRPr/>
            </a:pPr>
            <a:r>
              <a:rPr lang="en-GB" sz="1050" b="1">
                <a:solidFill>
                  <a:srgbClr val="000000"/>
                </a:solidFill>
                <a:latin typeface="Century Gothic"/>
              </a:rPr>
              <a:t>2. Development of a business case for the dementia case manager role</a:t>
            </a:r>
          </a:p>
          <a:p>
            <a:pPr marL="171450" lvl="0" indent="-171450" fontAlgn="base">
              <a:buFont typeface="Arial" panose="020B0604020202020204" pitchFamily="34" charset="0"/>
              <a:buChar char="•"/>
              <a:defRPr/>
            </a:pPr>
            <a:r>
              <a:rPr lang="en-GB" sz="1050">
                <a:solidFill>
                  <a:srgbClr val="000000"/>
                </a:solidFill>
                <a:latin typeface="Century Gothic"/>
              </a:rPr>
              <a:t>In line with All Wales dementia standards and the Health Board’s recently developed palliative and end of life care strategy, develop a business case for the dementia case manager role</a:t>
            </a:r>
          </a:p>
          <a:p>
            <a:pPr lvl="0" fontAlgn="base">
              <a:defRPr/>
            </a:pPr>
            <a:r>
              <a:rPr lang="en-GB" sz="1050" b="1">
                <a:solidFill>
                  <a:srgbClr val="000000"/>
                </a:solidFill>
                <a:latin typeface="Century Gothic"/>
              </a:rPr>
              <a:t>3. In respect of the above tasks, Attain have been required to:</a:t>
            </a:r>
          </a:p>
          <a:p>
            <a:pPr marL="171450" lvl="0" indent="-171450" fontAlgn="base">
              <a:buFont typeface="Arial" panose="020B0604020202020204" pitchFamily="34" charset="0"/>
              <a:buChar char="•"/>
              <a:defRPr/>
            </a:pPr>
            <a:r>
              <a:rPr lang="en-GB" sz="1050">
                <a:solidFill>
                  <a:srgbClr val="000000"/>
                </a:solidFill>
                <a:latin typeface="Century Gothic"/>
              </a:rPr>
              <a:t>Work with a range of national and regional stakeholders, including Welsh Government officials, system leaders, service managers, clinicians and practitioners, elected and independent members and users and carers as appropriate</a:t>
            </a:r>
          </a:p>
          <a:p>
            <a:pPr marL="171450" lvl="0" indent="-171450" fontAlgn="base">
              <a:buFont typeface="Arial" panose="020B0604020202020204" pitchFamily="34" charset="0"/>
              <a:buChar char="•"/>
              <a:defRPr/>
            </a:pPr>
            <a:r>
              <a:rPr lang="en-GB" sz="1050">
                <a:solidFill>
                  <a:srgbClr val="000000"/>
                </a:solidFill>
                <a:latin typeface="Century Gothic"/>
              </a:rPr>
              <a:t>Produce high quality proposals and reports to a range of audiences</a:t>
            </a:r>
          </a:p>
        </p:txBody>
      </p:sp>
      <p:sp>
        <p:nvSpPr>
          <p:cNvPr id="23" name="Rectangle 22">
            <a:extLst>
              <a:ext uri="{FF2B5EF4-FFF2-40B4-BE49-F238E27FC236}">
                <a16:creationId xmlns:a16="http://schemas.microsoft.com/office/drawing/2014/main" id="{1D2E314F-9759-48C6-8310-0ACE71ADDF60}"/>
              </a:ext>
            </a:extLst>
          </p:cNvPr>
          <p:cNvSpPr/>
          <p:nvPr/>
        </p:nvSpPr>
        <p:spPr>
          <a:xfrm>
            <a:off x="99425" y="1137456"/>
            <a:ext cx="3594900" cy="371192"/>
          </a:xfrm>
          <a:prstGeom prst="rect">
            <a:avLst/>
          </a:prstGeom>
          <a:solidFill>
            <a:srgbClr val="0C3457"/>
          </a:solidFill>
        </p:spPr>
        <p:txBody>
          <a:bodyPr wrap="square">
            <a:sp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r>
              <a:rPr kumimoji="0" lang="en-US" sz="1800" b="1" i="0" u="none" strike="noStrike" kern="1200" cap="none" spc="0" normalizeH="0" baseline="0" noProof="0">
                <a:ln>
                  <a:noFill/>
                </a:ln>
                <a:solidFill>
                  <a:srgbClr val="FFFFFF"/>
                </a:solidFill>
                <a:effectLst/>
                <a:uLnTx/>
                <a:uFillTx/>
                <a:latin typeface="Century Gothic"/>
                <a:ea typeface="+mn-ea"/>
                <a:cs typeface="+mn-cs"/>
              </a:rPr>
              <a:t>The Ask: </a:t>
            </a:r>
          </a:p>
        </p:txBody>
      </p:sp>
      <p:sp>
        <p:nvSpPr>
          <p:cNvPr id="11" name="Rectangle 10">
            <a:extLst>
              <a:ext uri="{FF2B5EF4-FFF2-40B4-BE49-F238E27FC236}">
                <a16:creationId xmlns:a16="http://schemas.microsoft.com/office/drawing/2014/main" id="{D26EBD33-2566-45B5-B255-AFBF7106A949}"/>
              </a:ext>
            </a:extLst>
          </p:cNvPr>
          <p:cNvSpPr/>
          <p:nvPr/>
        </p:nvSpPr>
        <p:spPr>
          <a:xfrm>
            <a:off x="3817501" y="1616907"/>
            <a:ext cx="4035019" cy="4785926"/>
          </a:xfrm>
          <a:prstGeom prst="rect">
            <a:avLst/>
          </a:prstGeom>
        </p:spPr>
        <p:txBody>
          <a:bodyPr wrap="square" lIns="36000" tIns="45720" rIns="91440" bIns="45720" anchor="t">
            <a:spAutoFit/>
          </a:bodyPr>
          <a:lstStyle/>
          <a:p>
            <a:pPr lvl="0">
              <a:defRPr/>
            </a:pPr>
            <a:r>
              <a:rPr kumimoji="0" lang="en-GB" sz="1100" b="1" i="0" u="none" strike="noStrike" kern="0" cap="none" spc="0" normalizeH="0" baseline="0" noProof="0">
                <a:ln>
                  <a:noFill/>
                </a:ln>
                <a:solidFill>
                  <a:srgbClr val="000000"/>
                </a:solidFill>
                <a:effectLst/>
                <a:uLnTx/>
                <a:uFillTx/>
                <a:latin typeface="Century Gothic"/>
                <a:ea typeface="+mn-ea"/>
                <a:cs typeface="Calibri" panose="020F0502020204030204" pitchFamily="34" charset="0"/>
              </a:rPr>
              <a:t>1</a:t>
            </a:r>
            <a:r>
              <a:rPr kumimoji="0" lang="en-GB" sz="1050" b="1" i="0" u="none" strike="noStrike" kern="0" cap="none" spc="0" normalizeH="0" baseline="0" noProof="0">
                <a:ln>
                  <a:noFill/>
                </a:ln>
                <a:solidFill>
                  <a:srgbClr val="000000"/>
                </a:solidFill>
                <a:effectLst/>
                <a:uLnTx/>
                <a:uFillTx/>
                <a:latin typeface="Century Gothic"/>
                <a:ea typeface="+mn-ea"/>
                <a:cs typeface="Calibri" panose="020F0502020204030204" pitchFamily="34" charset="0"/>
              </a:rPr>
              <a:t>. </a:t>
            </a:r>
            <a:r>
              <a:rPr lang="en-GB" sz="1050" b="1">
                <a:solidFill>
                  <a:srgbClr val="000000"/>
                </a:solidFill>
                <a:latin typeface="Century Gothic"/>
              </a:rPr>
              <a:t>Overarching Dementia Strategy and Delivery Plan</a:t>
            </a:r>
            <a:r>
              <a:rPr kumimoji="0" lang="en-GB" sz="1050" b="1" i="0" u="none" strike="noStrike" kern="0" cap="none" spc="0" normalizeH="0" baseline="0" noProof="0">
                <a:ln>
                  <a:noFill/>
                </a:ln>
                <a:solidFill>
                  <a:srgbClr val="000000"/>
                </a:solidFill>
                <a:effectLst/>
                <a:uLnTx/>
                <a:uFillTx/>
                <a:latin typeface="Century Gothic"/>
                <a:ea typeface="+mn-ea"/>
                <a:cs typeface="Calibri" panose="020F0502020204030204" pitchFamily="34" charset="0"/>
              </a:rPr>
              <a:t>:</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050" kern="0">
                <a:solidFill>
                  <a:srgbClr val="000000"/>
                </a:solidFill>
                <a:latin typeface="Century Gothic"/>
                <a:cs typeface="Calibri" panose="020F0502020204030204" pitchFamily="34" charset="0"/>
              </a:rPr>
              <a:t>Produced a report following a review </a:t>
            </a:r>
            <a:r>
              <a:rPr kumimoji="0" lang="en-GB" sz="1050" b="0" i="0" u="none" strike="noStrike" kern="0" cap="none" spc="0" normalizeH="0" baseline="0" noProof="0">
                <a:ln>
                  <a:noFill/>
                </a:ln>
                <a:solidFill>
                  <a:srgbClr val="000000"/>
                </a:solidFill>
                <a:effectLst/>
                <a:uLnTx/>
                <a:uFillTx/>
                <a:latin typeface="Century Gothic"/>
                <a:ea typeface="+mn-ea"/>
                <a:cs typeface="Calibri" panose="020F0502020204030204" pitchFamily="34" charset="0"/>
              </a:rPr>
              <a:t>of national and international best practice</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050" b="0" i="0" u="none" strike="noStrike" kern="0" cap="none" spc="0" normalizeH="0" baseline="0" noProof="0">
                <a:ln>
                  <a:noFill/>
                </a:ln>
                <a:solidFill>
                  <a:srgbClr val="000000"/>
                </a:solidFill>
                <a:effectLst/>
                <a:uLnTx/>
                <a:uFillTx/>
                <a:latin typeface="Century Gothic"/>
                <a:ea typeface="+mn-ea"/>
                <a:cs typeface="Calibri" panose="020F0502020204030204" pitchFamily="34" charset="0"/>
              </a:rPr>
              <a:t>Worked with colleagues to develop a </a:t>
            </a:r>
            <a:r>
              <a:rPr lang="en-GB" sz="1050" b="1" kern="0">
                <a:solidFill>
                  <a:srgbClr val="000000"/>
                </a:solidFill>
                <a:latin typeface="Century Gothic"/>
                <a:cs typeface="Calibri" panose="020F0502020204030204" pitchFamily="34" charset="0"/>
              </a:rPr>
              <a:t>regional</a:t>
            </a:r>
            <a:r>
              <a:rPr kumimoji="0" lang="en-GB" sz="1050" b="1" i="0" u="none" strike="noStrike" kern="0" cap="none" spc="0" normalizeH="0" baseline="0" noProof="0">
                <a:ln>
                  <a:noFill/>
                </a:ln>
                <a:solidFill>
                  <a:srgbClr val="000000"/>
                </a:solidFill>
                <a:effectLst/>
                <a:uLnTx/>
                <a:uFillTx/>
                <a:latin typeface="Century Gothic"/>
                <a:ea typeface="+mn-ea"/>
                <a:cs typeface="Calibri" panose="020F0502020204030204" pitchFamily="34" charset="0"/>
              </a:rPr>
              <a:t> strategy, vision and service model pathway based on best practice</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050" kern="0">
                <a:solidFill>
                  <a:srgbClr val="000000"/>
                </a:solidFill>
                <a:latin typeface="Century Gothic"/>
                <a:cs typeface="Calibri" panose="020F0502020204030204" pitchFamily="34" charset="0"/>
              </a:rPr>
              <a:t>This strategy includes a </a:t>
            </a:r>
            <a:r>
              <a:rPr lang="en-GB" sz="1050" b="1" kern="0">
                <a:solidFill>
                  <a:srgbClr val="000000"/>
                </a:solidFill>
                <a:latin typeface="Century Gothic"/>
                <a:cs typeface="Calibri" panose="020F0502020204030204" pitchFamily="34" charset="0"/>
              </a:rPr>
              <a:t>proposed programme and governance structure</a:t>
            </a:r>
            <a:r>
              <a:rPr lang="en-GB" sz="1050" kern="0">
                <a:solidFill>
                  <a:srgbClr val="000000"/>
                </a:solidFill>
                <a:latin typeface="Century Gothic"/>
                <a:cs typeface="Calibri" panose="020F0502020204030204" pitchFamily="34" charset="0"/>
              </a:rPr>
              <a:t> which fits with the Welsh Government and Regional structures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050" kern="0">
                <a:solidFill>
                  <a:srgbClr val="000000"/>
                </a:solidFill>
                <a:latin typeface="Century Gothic"/>
                <a:cs typeface="Calibri" panose="020F0502020204030204" pitchFamily="34" charset="0"/>
              </a:rPr>
              <a:t>The strategy includes a summary of </a:t>
            </a:r>
            <a:r>
              <a:rPr lang="en-GB" sz="1050" b="1" kern="0">
                <a:solidFill>
                  <a:srgbClr val="000000"/>
                </a:solidFill>
                <a:latin typeface="Century Gothic"/>
                <a:cs typeface="Calibri" panose="020F0502020204030204" pitchFamily="34" charset="0"/>
              </a:rPr>
              <a:t>current and future population demand and prevalence</a:t>
            </a:r>
            <a:r>
              <a:rPr lang="en-GB" sz="1050" kern="0">
                <a:solidFill>
                  <a:srgbClr val="000000"/>
                </a:solidFill>
                <a:latin typeface="Century Gothic"/>
                <a:cs typeface="Calibri" panose="020F0502020204030204" pitchFamily="34" charset="0"/>
              </a:rPr>
              <a:t>.  Information relating to the impact of</a:t>
            </a:r>
            <a:r>
              <a:rPr lang="en-GB" sz="1050" kern="0">
                <a:solidFill>
                  <a:schemeClr val="bg1"/>
                </a:solidFill>
                <a:latin typeface="Century Gothic"/>
                <a:cs typeface="Calibri" panose="020F0502020204030204" pitchFamily="34" charset="0"/>
              </a:rPr>
              <a:t> COVID-19 </a:t>
            </a:r>
            <a:r>
              <a:rPr lang="en-GB" sz="1050" kern="0">
                <a:solidFill>
                  <a:srgbClr val="000000"/>
                </a:solidFill>
                <a:latin typeface="Century Gothic"/>
                <a:cs typeface="Calibri" panose="020F0502020204030204" pitchFamily="34" charset="0"/>
              </a:rPr>
              <a:t>upon those with dementia is not available at this stage</a:t>
            </a:r>
          </a:p>
          <a:p>
            <a:pPr marL="171450" indent="-171450">
              <a:buFont typeface="Arial" panose="020B0604020202020204" pitchFamily="34" charset="0"/>
              <a:buChar char="•"/>
              <a:defRPr/>
            </a:pPr>
            <a:r>
              <a:rPr lang="en-GB" sz="1050" kern="0">
                <a:solidFill>
                  <a:srgbClr val="000000"/>
                </a:solidFill>
                <a:latin typeface="Century Gothic"/>
                <a:cs typeface="Calibri" panose="020F0502020204030204" pitchFamily="34" charset="0"/>
              </a:rPr>
              <a:t>Stakeholders have identified that COVID-19 has impacted timely diagnosis due to late presentations and inability to access assessment services</a:t>
            </a:r>
            <a:endParaRPr kumimoji="0" lang="en-GB" sz="1050" b="0" i="0" u="none" strike="noStrike" kern="0" cap="none" spc="0" normalizeH="0" baseline="0" noProof="0">
              <a:ln>
                <a:noFill/>
              </a:ln>
              <a:solidFill>
                <a:srgbClr val="000000"/>
              </a:solidFill>
              <a:effectLst/>
              <a:uLnTx/>
              <a:uFillTx/>
              <a:latin typeface="Century Gothic"/>
              <a:ea typeface="+mn-ea"/>
              <a:cs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050" b="1" i="0" u="none" strike="noStrike" kern="0" cap="none" spc="0" normalizeH="0" baseline="0" noProof="0">
                <a:ln>
                  <a:noFill/>
                </a:ln>
                <a:solidFill>
                  <a:srgbClr val="000000"/>
                </a:solidFill>
                <a:effectLst/>
                <a:uLnTx/>
                <a:uFillTx/>
                <a:latin typeface="Century Gothic"/>
                <a:ea typeface="+mn-ea"/>
                <a:cs typeface="Calibri" panose="020F0502020204030204" pitchFamily="34" charset="0"/>
              </a:rPr>
              <a:t>2. </a:t>
            </a:r>
            <a:r>
              <a:rPr lang="en-GB" sz="1050" b="1">
                <a:solidFill>
                  <a:srgbClr val="000000"/>
                </a:solidFill>
                <a:latin typeface="Century Gothic"/>
              </a:rPr>
              <a:t>Development of a business case for the dementia wellbeing connector role:</a:t>
            </a:r>
            <a:endParaRPr kumimoji="0" lang="en-GB" sz="1050" b="1" i="0" u="none" strike="noStrike" kern="0" cap="none" spc="0" normalizeH="0" baseline="0" noProof="0">
              <a:ln>
                <a:noFill/>
              </a:ln>
              <a:solidFill>
                <a:srgbClr val="000000"/>
              </a:solidFill>
              <a:effectLst/>
              <a:uLnTx/>
              <a:uFillTx/>
              <a:latin typeface="Century Gothic"/>
              <a:ea typeface="+mn-ea"/>
              <a:cs typeface="Calibri" panose="020F0502020204030204" pitchFamily="34" charset="0"/>
            </a:endParaRPr>
          </a:p>
          <a:p>
            <a:pPr marL="171450" lvl="0" indent="-171450">
              <a:buFont typeface="Arial" panose="020B0604020202020204" pitchFamily="34" charset="0"/>
              <a:buChar char="•"/>
              <a:defRPr/>
            </a:pPr>
            <a:r>
              <a:rPr lang="en-GB" sz="1050" kern="0">
                <a:solidFill>
                  <a:srgbClr val="000000"/>
                </a:solidFill>
                <a:latin typeface="Century Gothic"/>
                <a:cs typeface="Calibri" panose="020F0502020204030204" pitchFamily="34" charset="0"/>
              </a:rPr>
              <a:t>Carried out a desktop review on best practice in dementia case co-ordination/management and average case load level</a:t>
            </a:r>
          </a:p>
          <a:p>
            <a:pPr marL="171450" lvl="0" indent="-171450">
              <a:buFont typeface="Arial" panose="020B0604020202020204" pitchFamily="34" charset="0"/>
              <a:buChar char="•"/>
              <a:defRPr/>
            </a:pPr>
            <a:r>
              <a:rPr lang="en-GB" sz="1050" kern="0">
                <a:solidFill>
                  <a:srgbClr val="000000"/>
                </a:solidFill>
                <a:latin typeface="Century Gothic"/>
                <a:cs typeface="Calibri" panose="020F0502020204030204" pitchFamily="34" charset="0"/>
              </a:rPr>
              <a:t>Developed a business case with input from the WWCP dementia steering group members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050" b="1" i="0" u="none" strike="noStrike" kern="0" cap="none" spc="0" normalizeH="0" baseline="0" noProof="0">
                <a:ln>
                  <a:noFill/>
                </a:ln>
                <a:solidFill>
                  <a:srgbClr val="000000"/>
                </a:solidFill>
                <a:effectLst/>
                <a:uLnTx/>
                <a:uFillTx/>
                <a:latin typeface="Century Gothic"/>
                <a:ea typeface="+mn-ea"/>
                <a:cs typeface="Calibri"/>
              </a:rPr>
              <a:t>3. </a:t>
            </a:r>
            <a:r>
              <a:rPr lang="en-GB" sz="1050" b="1" kern="0">
                <a:solidFill>
                  <a:srgbClr val="000000"/>
                </a:solidFill>
                <a:latin typeface="Century Gothic"/>
                <a:cs typeface="Calibri"/>
              </a:rPr>
              <a:t>Stakeholder engagement</a:t>
            </a:r>
            <a:r>
              <a:rPr kumimoji="0" lang="en-GB" sz="1050" b="1" i="0" u="none" strike="noStrike" kern="0" cap="none" spc="0" normalizeH="0" baseline="0" noProof="0">
                <a:ln>
                  <a:noFill/>
                </a:ln>
                <a:solidFill>
                  <a:srgbClr val="000000"/>
                </a:solidFill>
                <a:effectLst/>
                <a:uLnTx/>
                <a:uFillTx/>
                <a:latin typeface="Century Gothic"/>
                <a:ea typeface="+mn-ea"/>
                <a:cs typeface="Calibri"/>
              </a:rPr>
              <a:t>:</a:t>
            </a:r>
            <a:endParaRPr lang="en-GB" sz="1050" b="1" i="0" u="none" strike="noStrike" kern="0" cap="none" spc="0" normalizeH="0" baseline="0" noProof="0">
              <a:ln>
                <a:noFill/>
              </a:ln>
              <a:solidFill>
                <a:srgbClr val="000000"/>
              </a:solidFill>
              <a:effectLst/>
              <a:uLnTx/>
              <a:uFillTx/>
              <a:latin typeface="Century Gothic"/>
              <a:cs typeface="Calibri"/>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050" b="0" i="0" u="none" strike="noStrike" kern="0" cap="none" spc="0" normalizeH="0" baseline="0" noProof="0">
                <a:ln>
                  <a:noFill/>
                </a:ln>
                <a:solidFill>
                  <a:srgbClr val="000000"/>
                </a:solidFill>
                <a:effectLst/>
                <a:uLnTx/>
                <a:uFillTx/>
                <a:latin typeface="Century Gothic"/>
                <a:ea typeface="+mn-ea"/>
                <a:cs typeface="Calibri"/>
              </a:rPr>
              <a:t>Attain have worked with multiple stakeholders across the region people living </a:t>
            </a:r>
            <a:r>
              <a:rPr lang="en-GB" sz="1050" kern="0">
                <a:solidFill>
                  <a:srgbClr val="000000"/>
                </a:solidFill>
                <a:latin typeface="Century Gothic"/>
                <a:cs typeface="Calibri"/>
              </a:rPr>
              <a:t>with dementia (</a:t>
            </a:r>
            <a:r>
              <a:rPr kumimoji="0" lang="en-GB" sz="1050" b="0" i="0" u="none" strike="noStrike" kern="0" cap="none" spc="0" normalizeH="0" baseline="0" noProof="0">
                <a:ln>
                  <a:noFill/>
                </a:ln>
                <a:solidFill>
                  <a:srgbClr val="000000"/>
                </a:solidFill>
                <a:effectLst/>
                <a:uLnTx/>
                <a:uFillTx/>
                <a:latin typeface="Century Gothic"/>
                <a:ea typeface="+mn-ea"/>
                <a:cs typeface="Calibri"/>
              </a:rPr>
              <a:t>PLWD) and their carers </a:t>
            </a:r>
            <a:r>
              <a:rPr lang="en-GB" sz="1050" kern="0">
                <a:solidFill>
                  <a:srgbClr val="000000"/>
                </a:solidFill>
                <a:latin typeface="Century Gothic"/>
                <a:cs typeface="Calibri"/>
              </a:rPr>
              <a:t>and</a:t>
            </a:r>
            <a:r>
              <a:rPr kumimoji="0" lang="en-GB" sz="1050" b="0" i="0" u="none" strike="noStrike" kern="0" cap="none" spc="0" normalizeH="0" baseline="0" noProof="0">
                <a:ln>
                  <a:noFill/>
                </a:ln>
                <a:solidFill>
                  <a:srgbClr val="000000"/>
                </a:solidFill>
                <a:effectLst/>
                <a:uLnTx/>
                <a:uFillTx/>
                <a:latin typeface="Century Gothic"/>
                <a:ea typeface="+mn-ea"/>
                <a:cs typeface="Calibri"/>
              </a:rPr>
              <a:t> front line staff. All West Wales Care Partners have been fully engaged and very supportive in the development of this strategy</a:t>
            </a:r>
            <a:endParaRPr lang="en-GB" sz="1050" b="0" i="0" u="none" strike="noStrike" kern="0" cap="none" spc="0" normalizeH="0" baseline="0" noProof="0">
              <a:ln>
                <a:noFill/>
              </a:ln>
              <a:solidFill>
                <a:srgbClr val="000000"/>
              </a:solidFill>
              <a:effectLst/>
              <a:uLnTx/>
              <a:uFillTx/>
              <a:latin typeface="Century Gothic"/>
              <a:cs typeface="Calibri"/>
            </a:endParaRPr>
          </a:p>
        </p:txBody>
      </p:sp>
      <p:sp>
        <p:nvSpPr>
          <p:cNvPr id="27" name="Rectangle 26">
            <a:extLst>
              <a:ext uri="{FF2B5EF4-FFF2-40B4-BE49-F238E27FC236}">
                <a16:creationId xmlns:a16="http://schemas.microsoft.com/office/drawing/2014/main" id="{BC87B7AF-D0C2-4560-AD26-64121B383AD9}"/>
              </a:ext>
            </a:extLst>
          </p:cNvPr>
          <p:cNvSpPr/>
          <p:nvPr/>
        </p:nvSpPr>
        <p:spPr>
          <a:xfrm>
            <a:off x="7944329" y="1531637"/>
            <a:ext cx="4193364" cy="5424562"/>
          </a:xfrm>
          <a:prstGeom prst="rect">
            <a:avLst/>
          </a:prstGeom>
        </p:spPr>
        <p:txBody>
          <a:bodyPr wrap="square" lIns="91440" tIns="45720" rIns="91440" bIns="45720" anchor="t">
            <a:spAutoFit/>
          </a:bodyPr>
          <a:lstStyle/>
          <a:p>
            <a:pPr marR="0" lvl="0" algn="l" defTabSz="914400" rtl="0" eaLnBrk="1" fontAlgn="auto" latinLnBrk="0" hangingPunct="1">
              <a:lnSpc>
                <a:spcPct val="100000"/>
              </a:lnSpc>
              <a:spcBef>
                <a:spcPts val="0"/>
              </a:spcBef>
              <a:spcAft>
                <a:spcPts val="0"/>
              </a:spcAft>
              <a:buClrTx/>
              <a:buSzTx/>
              <a:tabLst/>
              <a:defRPr/>
            </a:pPr>
            <a:r>
              <a:rPr lang="en-GB" sz="1050" b="1" kern="0">
                <a:solidFill>
                  <a:srgbClr val="000000"/>
                </a:solidFill>
                <a:latin typeface="Century Gothic"/>
                <a:cs typeface="Calibri" panose="020F0502020204030204" pitchFamily="34" charset="0"/>
              </a:rPr>
              <a:t>1. Implementation of strategy and dementia wellbeing pathway</a:t>
            </a:r>
          </a:p>
          <a:p>
            <a:pPr marL="171450" lvl="0" indent="-171450">
              <a:buFont typeface="Arial" panose="020B0604020202020204" pitchFamily="34" charset="0"/>
              <a:buChar char="•"/>
              <a:defRPr/>
            </a:pPr>
            <a:r>
              <a:rPr lang="en-GB" sz="1050" kern="0">
                <a:solidFill>
                  <a:srgbClr val="000000"/>
                </a:solidFill>
                <a:latin typeface="Century Gothic"/>
                <a:cs typeface="Calibri" panose="020F0502020204030204" pitchFamily="34" charset="0"/>
              </a:rPr>
              <a:t>Once the strategy is formally approved by the WWCP, socialise the recommendations of the strategy, and the dementia wellbeing pathway to ensure that it is owned by colleagues, PLWD and their carers across West Wales</a:t>
            </a:r>
          </a:p>
          <a:p>
            <a:pPr marL="171450" lvl="0" indent="-171450">
              <a:buFont typeface="Arial" panose="020B0604020202020204" pitchFamily="34" charset="0"/>
              <a:buChar char="•"/>
              <a:defRPr/>
            </a:pPr>
            <a:r>
              <a:rPr lang="en-GB" sz="1050" kern="0">
                <a:solidFill>
                  <a:srgbClr val="000000"/>
                </a:solidFill>
                <a:latin typeface="Century Gothic"/>
                <a:cs typeface="Calibri" panose="020F0502020204030204" pitchFamily="34" charset="0"/>
              </a:rPr>
              <a:t>A communication plan should be developed to run for the life of the strategy</a:t>
            </a:r>
          </a:p>
          <a:p>
            <a:pPr marL="171450" lvl="0" indent="-171450">
              <a:buFont typeface="Arial" panose="020B0604020202020204" pitchFamily="34" charset="0"/>
              <a:buChar char="•"/>
              <a:defRPr/>
            </a:pPr>
            <a:r>
              <a:rPr kumimoji="0" lang="en-GB" sz="1050" i="0" u="none" strike="noStrike" kern="0" cap="none" spc="0" normalizeH="0" baseline="0" noProof="0">
                <a:ln>
                  <a:noFill/>
                </a:ln>
                <a:solidFill>
                  <a:srgbClr val="000000"/>
                </a:solidFill>
                <a:effectLst/>
                <a:uLnTx/>
                <a:uFillTx/>
                <a:latin typeface="Century Gothic"/>
                <a:ea typeface="+mn-ea"/>
                <a:cs typeface="Calibri" panose="020F0502020204030204" pitchFamily="34" charset="0"/>
              </a:rPr>
              <a:t>WWCP to adopt the proposed governance structure and recruit a Regional Dementia programme manager</a:t>
            </a:r>
          </a:p>
          <a:p>
            <a:pPr marL="171450" lvl="0" indent="-171450">
              <a:buFont typeface="Arial" panose="020B0604020202020204" pitchFamily="34" charset="0"/>
              <a:buChar char="•"/>
              <a:defRPr/>
            </a:pPr>
            <a:r>
              <a:rPr lang="en-GB" sz="1050" kern="0">
                <a:solidFill>
                  <a:srgbClr val="000000"/>
                </a:solidFill>
                <a:latin typeface="Century Gothic"/>
                <a:cs typeface="Calibri" panose="020F0502020204030204" pitchFamily="34" charset="0"/>
              </a:rPr>
              <a:t>A full business case should be developed to take forward the establishment of the dementia wellbeing connector role</a:t>
            </a:r>
            <a:endParaRPr kumimoji="0" lang="en-GB" sz="1050" i="0" u="none" strike="noStrike" kern="0" cap="none" spc="0" normalizeH="0" baseline="0" noProof="0">
              <a:ln>
                <a:noFill/>
              </a:ln>
              <a:solidFill>
                <a:srgbClr val="000000"/>
              </a:solidFill>
              <a:effectLst/>
              <a:uLnTx/>
              <a:uFillTx/>
              <a:latin typeface="Century Gothic"/>
              <a:ea typeface="+mn-ea"/>
              <a:cs typeface="Calibri" panose="020F0502020204030204" pitchFamily="34" charset="0"/>
            </a:endParaRPr>
          </a:p>
          <a:p>
            <a:pPr marL="171450" lvl="0" indent="-171450">
              <a:buFont typeface="Arial" panose="020B0604020202020204" pitchFamily="34" charset="0"/>
              <a:buChar char="•"/>
              <a:defRPr/>
            </a:pPr>
            <a:r>
              <a:rPr lang="en-GB" sz="1050" kern="0">
                <a:solidFill>
                  <a:srgbClr val="000000"/>
                </a:solidFill>
                <a:latin typeface="Century Gothic"/>
                <a:cs typeface="Calibri" panose="020F0502020204030204" pitchFamily="34" charset="0"/>
              </a:rPr>
              <a:t>The strategy, vision and service model pathway should be reviewed once information is available regarding the impact </a:t>
            </a:r>
            <a:r>
              <a:rPr lang="en-GB" sz="1050" kern="0">
                <a:solidFill>
                  <a:schemeClr val="bg1"/>
                </a:solidFill>
                <a:latin typeface="Century Gothic"/>
                <a:cs typeface="Calibri" panose="020F0502020204030204" pitchFamily="34" charset="0"/>
              </a:rPr>
              <a:t>of COVID-19 </a:t>
            </a:r>
            <a:r>
              <a:rPr lang="en-GB" sz="1050" kern="0">
                <a:solidFill>
                  <a:srgbClr val="000000"/>
                </a:solidFill>
                <a:latin typeface="Century Gothic"/>
                <a:cs typeface="Calibri" panose="020F0502020204030204" pitchFamily="34" charset="0"/>
              </a:rPr>
              <a:t>upon those with dementia and their carers</a:t>
            </a:r>
          </a:p>
          <a:p>
            <a:pPr marL="171450" lvl="0" indent="-171450">
              <a:buFont typeface="Arial" panose="020B0604020202020204" pitchFamily="34" charset="0"/>
              <a:buChar char="•"/>
              <a:defRPr/>
            </a:pPr>
            <a:r>
              <a:rPr kumimoji="0" lang="en-GB" sz="1050" i="0" u="none" strike="noStrike" kern="0" cap="none" spc="0" normalizeH="0" baseline="0" noProof="0">
                <a:ln>
                  <a:noFill/>
                </a:ln>
                <a:solidFill>
                  <a:srgbClr val="000000"/>
                </a:solidFill>
                <a:effectLst/>
                <a:uLnTx/>
                <a:uFillTx/>
                <a:latin typeface="Century Gothic"/>
                <a:ea typeface="+mn-ea"/>
                <a:cs typeface="Calibri" panose="020F0502020204030204" pitchFamily="34" charset="0"/>
              </a:rPr>
              <a:t>The </a:t>
            </a:r>
            <a:r>
              <a:rPr lang="en-GB" sz="1050" kern="0">
                <a:solidFill>
                  <a:srgbClr val="000000"/>
                </a:solidFill>
                <a:latin typeface="Century Gothic"/>
                <a:cs typeface="Calibri" panose="020F0502020204030204" pitchFamily="34" charset="0"/>
              </a:rPr>
              <a:t>waiting time for diagnosis should be reviewed and monitored; solutions should be found to address </a:t>
            </a:r>
            <a:r>
              <a:rPr lang="en-GB" sz="1050" kern="0">
                <a:solidFill>
                  <a:schemeClr val="bg1"/>
                </a:solidFill>
                <a:latin typeface="Century Gothic"/>
                <a:cs typeface="Calibri" panose="020F0502020204030204" pitchFamily="34" charset="0"/>
              </a:rPr>
              <a:t>long waiting times, including the codesign and development of the regional dementia diagnosis pathway </a:t>
            </a:r>
          </a:p>
          <a:p>
            <a:pPr lvl="0">
              <a:defRPr/>
            </a:pPr>
            <a:r>
              <a:rPr kumimoji="0" lang="en-GB" sz="1050" b="1" i="0" u="none" strike="noStrike" kern="0" cap="none" spc="0" normalizeH="0" baseline="0" noProof="0">
                <a:ln>
                  <a:noFill/>
                </a:ln>
                <a:solidFill>
                  <a:srgbClr val="000000"/>
                </a:solidFill>
                <a:effectLst/>
                <a:uLnTx/>
                <a:uFillTx/>
                <a:latin typeface="Century Gothic"/>
                <a:ea typeface="+mn-ea"/>
                <a:cs typeface="Calibri" panose="020F0502020204030204" pitchFamily="34" charset="0"/>
              </a:rPr>
              <a:t>2. ICF Dementia Plan:</a:t>
            </a:r>
          </a:p>
          <a:p>
            <a:pPr marL="171450" indent="-171450">
              <a:buFont typeface="Arial" panose="020B0604020202020204" pitchFamily="34" charset="0"/>
              <a:buChar char="•"/>
              <a:defRPr/>
            </a:pPr>
            <a:r>
              <a:rPr lang="en-GB" sz="1050" kern="0">
                <a:solidFill>
                  <a:srgbClr val="000000"/>
                </a:solidFill>
                <a:latin typeface="Century Gothic"/>
                <a:cs typeface="Calibri"/>
              </a:rPr>
              <a:t>The strategy recommends that a review be undertaken of ALL initiatives currently funded by the ICF, including evidencing outcomes, align funding to implement the strategic priorities, and ensure any new way of working is fully resourced</a:t>
            </a:r>
          </a:p>
          <a:p>
            <a:pPr marL="171450" indent="-171450">
              <a:buFont typeface="Arial" panose="020B0604020202020204" pitchFamily="34" charset="0"/>
              <a:buChar char="•"/>
              <a:defRPr/>
            </a:pPr>
            <a:r>
              <a:rPr lang="en-GB" sz="1050" kern="0">
                <a:solidFill>
                  <a:srgbClr val="000000"/>
                </a:solidFill>
                <a:latin typeface="Century Gothic"/>
                <a:cs typeface="Calibri"/>
              </a:rPr>
              <a:t>Develop a regional strategic and co-ordinated approach to supporting carers – consider top slicing the dementia ICF funding to enhance the carers’ element so ensuring continuation of services, supporting those who are caring for people living with dementia</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050" b="0" i="0" u="none" strike="noStrike" kern="0" cap="none" spc="0" normalizeH="0" baseline="0" noProof="0">
              <a:ln>
                <a:noFill/>
              </a:ln>
              <a:solidFill>
                <a:srgbClr val="000000"/>
              </a:solidFill>
              <a:effectLst/>
              <a:uLnTx/>
              <a:uFillTx/>
              <a:latin typeface="Century Gothic"/>
              <a:ea typeface="+mn-ea"/>
              <a:cs typeface="Calibri" panose="020F0502020204030204" pitchFamily="34" charset="0"/>
            </a:endParaRPr>
          </a:p>
        </p:txBody>
      </p:sp>
      <p:sp>
        <p:nvSpPr>
          <p:cNvPr id="3" name="Slide Number Placeholder 2">
            <a:extLst>
              <a:ext uri="{FF2B5EF4-FFF2-40B4-BE49-F238E27FC236}">
                <a16:creationId xmlns:a16="http://schemas.microsoft.com/office/drawing/2014/main" id="{BA2F831C-6E44-428B-957F-431535E89565}"/>
              </a:ext>
            </a:extLst>
          </p:cNvPr>
          <p:cNvSpPr>
            <a:spLocks noGrp="1"/>
          </p:cNvSpPr>
          <p:nvPr>
            <p:ph type="sldNum" sz="quarter" idx="12"/>
          </p:nvPr>
        </p:nvSpPr>
        <p:spPr/>
        <p:txBody>
          <a:bodyPr/>
          <a:lstStyle/>
          <a:p>
            <a:fld id="{EA3DA7B4-1CBC-4A9E-B9AD-6DD77CAE4334}" type="slidenum">
              <a:rPr lang="en-GB" smtClean="0"/>
              <a:t>6</a:t>
            </a:fld>
            <a:endParaRPr lang="en-GB"/>
          </a:p>
        </p:txBody>
      </p:sp>
      <p:pic>
        <p:nvPicPr>
          <p:cNvPr id="26" name="Picture 1" descr="Description: http://www.wwcp.org.uk/wp-content/uploads/2016/11/West-Wales-Care-Partnership-logo-Partneriaeth-Gofal-Gorllewin-Cymru-logo.jpg">
            <a:extLst>
              <a:ext uri="{FF2B5EF4-FFF2-40B4-BE49-F238E27FC236}">
                <a16:creationId xmlns:a16="http://schemas.microsoft.com/office/drawing/2014/main" id="{AD1DA380-571A-44BE-9AAE-58201A49C7D3}"/>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9137729" y="452962"/>
            <a:ext cx="1618557" cy="6597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237996329"/>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CA595D-44FE-41CD-8D29-56B197BABACC}"/>
              </a:ext>
            </a:extLst>
          </p:cNvPr>
          <p:cNvSpPr>
            <a:spLocks noGrp="1"/>
          </p:cNvSpPr>
          <p:nvPr>
            <p:ph type="title"/>
          </p:nvPr>
        </p:nvSpPr>
        <p:spPr/>
        <p:txBody>
          <a:bodyPr/>
          <a:lstStyle/>
          <a:p>
            <a:r>
              <a:rPr lang="en-GB"/>
              <a:t>Stakeholder Engagement</a:t>
            </a:r>
          </a:p>
        </p:txBody>
      </p:sp>
      <p:sp>
        <p:nvSpPr>
          <p:cNvPr id="7" name="TextBox 6">
            <a:extLst>
              <a:ext uri="{FF2B5EF4-FFF2-40B4-BE49-F238E27FC236}">
                <a16:creationId xmlns:a16="http://schemas.microsoft.com/office/drawing/2014/main" id="{7155AF2A-B334-42F9-BCAE-C3F5B2DD54CB}"/>
              </a:ext>
            </a:extLst>
          </p:cNvPr>
          <p:cNvSpPr txBox="1"/>
          <p:nvPr/>
        </p:nvSpPr>
        <p:spPr bwMode="gray">
          <a:xfrm>
            <a:off x="66703" y="2383855"/>
            <a:ext cx="3094074" cy="4339650"/>
          </a:xfrm>
          <a:prstGeom prst="rect">
            <a:avLst/>
          </a:prstGeom>
          <a:solidFill>
            <a:schemeClr val="tx1"/>
          </a:solidFill>
        </p:spPr>
        <p:txBody>
          <a:bodyPr wrap="square" lIns="91440" tIns="45720" rIns="91440" bIns="4572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a:ln>
                  <a:noFill/>
                </a:ln>
                <a:solidFill>
                  <a:srgbClr val="FFFFFF"/>
                </a:solidFill>
                <a:effectLst/>
                <a:uLnTx/>
                <a:uFillTx/>
                <a:latin typeface="Century Gothic"/>
                <a:ea typeface="+mn-ea"/>
                <a:cs typeface="+mn-cs"/>
              </a:rPr>
              <a:t>The first phase of the development of this strategy </a:t>
            </a:r>
            <a:r>
              <a:rPr lang="en-GB" sz="1200">
                <a:solidFill>
                  <a:srgbClr val="FFFFFF"/>
                </a:solidFill>
                <a:latin typeface="Century Gothic"/>
              </a:rPr>
              <a:t>took</a:t>
            </a:r>
            <a:r>
              <a:rPr kumimoji="0" lang="en-GB" sz="1200" b="0" i="0" u="none" strike="noStrike" kern="1200" cap="none" spc="0" normalizeH="0" baseline="0" noProof="0">
                <a:ln>
                  <a:noFill/>
                </a:ln>
                <a:solidFill>
                  <a:srgbClr val="FFFFFF"/>
                </a:solidFill>
                <a:effectLst/>
                <a:uLnTx/>
                <a:uFillTx/>
                <a:latin typeface="Century Gothic"/>
                <a:ea typeface="+mn-ea"/>
                <a:cs typeface="+mn-cs"/>
              </a:rPr>
              <a:t> place January through to May 2021. Attain were initially commissioned by Carmarthenshire County Council on behalf of the WWCP to carry out a review of the ICF Dementia Investment Plan along side the development of a high – level dementia strategy vision and service model pathway across the West Wales region. The initial work was well supported by WWCP who worked with Attain to codesign a high-level draft dementia strategy. Stakeholders from across the region worked very hard to provide local knowledge and insight, through structured stakeholder discussions. The themes stemming from the initial interviews have been summarised where possible on the following pages.  Theme form the second phase of work is summarised earlier on in the strategy.</a:t>
            </a:r>
          </a:p>
        </p:txBody>
      </p:sp>
      <p:sp>
        <p:nvSpPr>
          <p:cNvPr id="5" name="TextBox 4">
            <a:extLst>
              <a:ext uri="{FF2B5EF4-FFF2-40B4-BE49-F238E27FC236}">
                <a16:creationId xmlns:a16="http://schemas.microsoft.com/office/drawing/2014/main" id="{8E853B3E-AA0B-4CEF-9FF0-A2236727C65B}"/>
              </a:ext>
            </a:extLst>
          </p:cNvPr>
          <p:cNvSpPr txBox="1"/>
          <p:nvPr/>
        </p:nvSpPr>
        <p:spPr>
          <a:xfrm>
            <a:off x="358776" y="6527388"/>
            <a:ext cx="1711184" cy="168255"/>
          </a:xfrm>
          <a:prstGeom prst="rect">
            <a:avLst/>
          </a:prstGeom>
          <a:noFill/>
        </p:spPr>
        <p:txBody>
          <a:bodyPr wrap="square" lIns="0" tIns="0" rIns="0" bIns="0" rtlCol="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3D9B5B3-34F1-4574-8603-EBF049354228}" type="slidenum">
              <a:rPr kumimoji="0" lang="en-GB" sz="800" b="0" i="0" u="none" strike="noStrike" kern="1200" cap="none" spc="0" normalizeH="0" baseline="0" noProof="0" smtClean="0">
                <a:ln>
                  <a:noFill/>
                </a:ln>
                <a:solidFill>
                  <a:srgbClr val="FFFFFF"/>
                </a:solidFill>
                <a:effectLst/>
                <a:uLnTx/>
                <a:uFillTx/>
                <a:latin typeface="Century Gothic"/>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60</a:t>
            </a:fld>
            <a:endParaRPr kumimoji="0" lang="en-GB" sz="800" b="0" i="0" u="none" strike="noStrike" kern="1200" cap="none" spc="0" normalizeH="0" baseline="0" noProof="0">
              <a:ln>
                <a:noFill/>
              </a:ln>
              <a:solidFill>
                <a:srgbClr val="FFFFFF"/>
              </a:solidFill>
              <a:effectLst/>
              <a:uLnTx/>
              <a:uFillTx/>
              <a:latin typeface="Century Gothic"/>
              <a:ea typeface="+mn-ea"/>
              <a:cs typeface="+mn-cs"/>
            </a:endParaRPr>
          </a:p>
        </p:txBody>
      </p:sp>
      <p:graphicFrame>
        <p:nvGraphicFramePr>
          <p:cNvPr id="9" name="Table 8">
            <a:extLst>
              <a:ext uri="{FF2B5EF4-FFF2-40B4-BE49-F238E27FC236}">
                <a16:creationId xmlns:a16="http://schemas.microsoft.com/office/drawing/2014/main" id="{8E82B94E-4770-4D64-9208-F8F5F2DE931D}"/>
              </a:ext>
            </a:extLst>
          </p:cNvPr>
          <p:cNvGraphicFramePr>
            <a:graphicFrameLocks noGrp="1"/>
          </p:cNvGraphicFramePr>
          <p:nvPr/>
        </p:nvGraphicFramePr>
        <p:xfrm>
          <a:off x="3776855" y="1430675"/>
          <a:ext cx="7391816" cy="4213301"/>
        </p:xfrm>
        <a:graphic>
          <a:graphicData uri="http://schemas.openxmlformats.org/drawingml/2006/table">
            <a:tbl>
              <a:tblPr firstRow="1" firstCol="1" bandRow="1">
                <a:effectLst/>
                <a:tableStyleId>{3B4B98B0-60AC-42C2-AFA5-B58CD77FA1E5}</a:tableStyleId>
              </a:tblPr>
              <a:tblGrid>
                <a:gridCol w="1903487">
                  <a:extLst>
                    <a:ext uri="{9D8B030D-6E8A-4147-A177-3AD203B41FA5}">
                      <a16:colId xmlns:a16="http://schemas.microsoft.com/office/drawing/2014/main" val="1151135928"/>
                    </a:ext>
                  </a:extLst>
                </a:gridCol>
                <a:gridCol w="3749532">
                  <a:extLst>
                    <a:ext uri="{9D8B030D-6E8A-4147-A177-3AD203B41FA5}">
                      <a16:colId xmlns:a16="http://schemas.microsoft.com/office/drawing/2014/main" val="901844580"/>
                    </a:ext>
                  </a:extLst>
                </a:gridCol>
                <a:gridCol w="1738797">
                  <a:extLst>
                    <a:ext uri="{9D8B030D-6E8A-4147-A177-3AD203B41FA5}">
                      <a16:colId xmlns:a16="http://schemas.microsoft.com/office/drawing/2014/main" val="211063707"/>
                    </a:ext>
                  </a:extLst>
                </a:gridCol>
              </a:tblGrid>
              <a:tr h="309935">
                <a:tc>
                  <a:txBody>
                    <a:bodyPr/>
                    <a:lstStyle/>
                    <a:p>
                      <a:pPr>
                        <a:lnSpc>
                          <a:spcPct val="107000"/>
                        </a:lnSpc>
                        <a:spcAft>
                          <a:spcPts val="800"/>
                        </a:spcAft>
                      </a:pPr>
                      <a:r>
                        <a:rPr lang="en-GB" sz="1100" b="0">
                          <a:ln>
                            <a:solidFill>
                              <a:sysClr val="windowText" lastClr="000000"/>
                            </a:solidFill>
                          </a:ln>
                          <a:solidFill>
                            <a:schemeClr val="bg1"/>
                          </a:solidFill>
                          <a:effectLst/>
                          <a:latin typeface="Century Gothic" panose="020B0502020202020204" pitchFamily="34" charset="0"/>
                        </a:rPr>
                        <a:t>Name</a:t>
                      </a:r>
                      <a:endParaRPr lang="en-GB" sz="1100" b="0">
                        <a:ln>
                          <a:solidFill>
                            <a:sysClr val="windowText" lastClr="000000"/>
                          </a:solidFill>
                        </a:ln>
                        <a:solidFill>
                          <a:schemeClr val="bg1"/>
                        </a:solidFill>
                        <a:effectLst/>
                        <a:latin typeface="Century Gothic" panose="020B0502020202020204" pitchFamily="34" charset="0"/>
                        <a:ea typeface="Calibri" panose="020F0502020204030204" pitchFamily="34" charset="0"/>
                        <a:cs typeface="Times New Roman" panose="02020603050405020304" pitchFamily="18" charset="0"/>
                      </a:endParaRPr>
                    </a:p>
                  </a:txBody>
                  <a:tcPr marL="63812" marR="63812" marT="0" marB="0" anchor="ctr"/>
                </a:tc>
                <a:tc>
                  <a:txBody>
                    <a:bodyPr/>
                    <a:lstStyle/>
                    <a:p>
                      <a:pPr>
                        <a:lnSpc>
                          <a:spcPct val="107000"/>
                        </a:lnSpc>
                        <a:spcAft>
                          <a:spcPts val="800"/>
                        </a:spcAft>
                      </a:pPr>
                      <a:r>
                        <a:rPr lang="en-GB" sz="1100" b="0">
                          <a:ln>
                            <a:solidFill>
                              <a:sysClr val="windowText" lastClr="000000"/>
                            </a:solidFill>
                          </a:ln>
                          <a:solidFill>
                            <a:schemeClr val="bg1"/>
                          </a:solidFill>
                          <a:effectLst/>
                          <a:latin typeface="Century Gothic" panose="020B0502020202020204" pitchFamily="34" charset="0"/>
                        </a:rPr>
                        <a:t>Title</a:t>
                      </a:r>
                      <a:endParaRPr lang="en-GB" sz="1100" b="0">
                        <a:ln>
                          <a:solidFill>
                            <a:sysClr val="windowText" lastClr="000000"/>
                          </a:solidFill>
                        </a:ln>
                        <a:solidFill>
                          <a:schemeClr val="bg1"/>
                        </a:solidFill>
                        <a:effectLst/>
                        <a:latin typeface="Century Gothic" panose="020B0502020202020204" pitchFamily="34" charset="0"/>
                        <a:ea typeface="Calibri" panose="020F0502020204030204" pitchFamily="34" charset="0"/>
                        <a:cs typeface="Times New Roman" panose="02020603050405020304" pitchFamily="18" charset="0"/>
                      </a:endParaRPr>
                    </a:p>
                  </a:txBody>
                  <a:tcPr marL="63812" marR="63812" marT="0" marB="0" anchor="ctr"/>
                </a:tc>
                <a:tc>
                  <a:txBody>
                    <a:bodyPr/>
                    <a:lstStyle/>
                    <a:p>
                      <a:pPr algn="l">
                        <a:lnSpc>
                          <a:spcPct val="107000"/>
                        </a:lnSpc>
                        <a:spcAft>
                          <a:spcPts val="800"/>
                        </a:spcAft>
                      </a:pPr>
                      <a:r>
                        <a:rPr lang="en-GB" sz="1100" b="0">
                          <a:ln>
                            <a:solidFill>
                              <a:sysClr val="windowText" lastClr="000000"/>
                            </a:solidFill>
                          </a:ln>
                          <a:solidFill>
                            <a:schemeClr val="bg1"/>
                          </a:solidFill>
                          <a:effectLst/>
                          <a:latin typeface="Century Gothic" panose="020B0502020202020204" pitchFamily="34" charset="0"/>
                          <a:ea typeface="Calibri" panose="020F0502020204030204" pitchFamily="34" charset="0"/>
                          <a:cs typeface="Times New Roman"/>
                        </a:rPr>
                        <a:t>Additional Staff</a:t>
                      </a:r>
                    </a:p>
                  </a:txBody>
                  <a:tcPr marL="63812" marR="63812" marT="0" marB="0" anchor="ctr"/>
                </a:tc>
                <a:extLst>
                  <a:ext uri="{0D108BD9-81ED-4DB2-BD59-A6C34878D82A}">
                    <a16:rowId xmlns:a16="http://schemas.microsoft.com/office/drawing/2014/main" val="511988115"/>
                  </a:ext>
                </a:extLst>
              </a:tr>
              <a:tr h="237676">
                <a:tc>
                  <a:txBody>
                    <a:bodyPr/>
                    <a:lstStyle/>
                    <a:p>
                      <a:pPr algn="l" fontAlgn="t"/>
                      <a:r>
                        <a:rPr lang="en-GB" sz="1100" b="0" u="none" strike="noStrike">
                          <a:ln>
                            <a:solidFill>
                              <a:sysClr val="windowText" lastClr="000000"/>
                            </a:solidFill>
                          </a:ln>
                          <a:effectLst/>
                          <a:latin typeface="Century Gothic" panose="020B0502020202020204" pitchFamily="34" charset="0"/>
                        </a:rPr>
                        <a:t>Rhian Dawson </a:t>
                      </a:r>
                      <a:endParaRPr lang="en-GB" sz="1100" b="0" i="0" u="none" strike="noStrike">
                        <a:ln>
                          <a:solidFill>
                            <a:sysClr val="windowText" lastClr="000000"/>
                          </a:solidFill>
                        </a:ln>
                        <a:solidFill>
                          <a:srgbClr val="000000"/>
                        </a:solidFill>
                        <a:effectLst/>
                        <a:latin typeface="Century Gothic" panose="020B0502020202020204" pitchFamily="34" charset="0"/>
                      </a:endParaRPr>
                    </a:p>
                  </a:txBody>
                  <a:tcPr marL="7620" marR="7620" marT="7620" marB="0"/>
                </a:tc>
                <a:tc>
                  <a:txBody>
                    <a:bodyPr/>
                    <a:lstStyle/>
                    <a:p>
                      <a:pPr>
                        <a:lnSpc>
                          <a:spcPct val="107000"/>
                        </a:lnSpc>
                        <a:spcAft>
                          <a:spcPts val="800"/>
                        </a:spcAft>
                      </a:pPr>
                      <a:r>
                        <a:rPr lang="en-GB" sz="1100" b="0" u="none" strike="noStrike">
                          <a:ln>
                            <a:solidFill>
                              <a:sysClr val="windowText" lastClr="000000"/>
                            </a:solidFill>
                          </a:ln>
                          <a:effectLst/>
                          <a:latin typeface="Century Gothic" panose="020B0502020202020204" pitchFamily="34" charset="0"/>
                        </a:rPr>
                        <a:t>Hywel Dda UHB &amp; Carmarthenshire County Council - County Director Carmarthenshire</a:t>
                      </a:r>
                      <a:endParaRPr lang="en-GB" sz="1100" b="0">
                        <a:ln>
                          <a:solidFill>
                            <a:sysClr val="windowText" lastClr="000000"/>
                          </a:solidFill>
                        </a:ln>
                        <a:solidFill>
                          <a:schemeClr val="bg1"/>
                        </a:solidFill>
                        <a:effectLst/>
                        <a:latin typeface="Century Gothic" panose="020B0502020202020204" pitchFamily="34" charset="0"/>
                        <a:ea typeface="Calibri" panose="020F0502020204030204" pitchFamily="34" charset="0"/>
                        <a:cs typeface="Times New Roman" panose="02020603050405020304" pitchFamily="18" charset="0"/>
                      </a:endParaRPr>
                    </a:p>
                  </a:txBody>
                  <a:tcPr marL="63812" marR="63812" marT="0" marB="0" anchor="ctr"/>
                </a:tc>
                <a:tc>
                  <a:txBody>
                    <a:bodyPr/>
                    <a:lstStyle/>
                    <a:p>
                      <a:pPr marL="0" marR="0" lvl="0" indent="0" algn="l" defTabSz="914400" rtl="0" eaLnBrk="1" fontAlgn="auto" latinLnBrk="0" hangingPunct="1">
                        <a:lnSpc>
                          <a:spcPct val="107000"/>
                        </a:lnSpc>
                        <a:spcBef>
                          <a:spcPts val="0"/>
                        </a:spcBef>
                        <a:spcAft>
                          <a:spcPts val="800"/>
                        </a:spcAft>
                        <a:buClrTx/>
                        <a:buSzTx/>
                        <a:buFontTx/>
                        <a:buNone/>
                        <a:tabLst/>
                        <a:defRPr/>
                      </a:pPr>
                      <a:r>
                        <a:rPr kumimoji="0" lang="en-GB" sz="1100" b="0" u="none" strike="noStrike" kern="1200" cap="none" spc="0" normalizeH="0" baseline="0" noProof="0">
                          <a:ln>
                            <a:solidFill>
                              <a:sysClr val="windowText" lastClr="000000"/>
                            </a:solidFill>
                          </a:ln>
                          <a:effectLst/>
                          <a:uLnTx/>
                          <a:uFillTx/>
                          <a:latin typeface="Century Gothic" panose="020B0502020202020204" pitchFamily="34" charset="0"/>
                        </a:rPr>
                        <a:t>Emails sent 25/03 and 12/04</a:t>
                      </a:r>
                      <a:endParaRPr kumimoji="0" lang="en-GB" sz="1100" b="0" i="0" u="none" strike="noStrike" kern="1200" cap="none" spc="0" normalizeH="0" baseline="0" noProof="0">
                        <a:ln>
                          <a:solidFill>
                            <a:sysClr val="windowText" lastClr="000000"/>
                          </a:solidFill>
                        </a:ln>
                        <a:solidFill>
                          <a:srgbClr val="000000"/>
                        </a:solidFill>
                        <a:effectLst/>
                        <a:uLnTx/>
                        <a:uFillTx/>
                        <a:latin typeface="Century Gothic" panose="020B0502020202020204" pitchFamily="34" charset="0"/>
                        <a:ea typeface="Calibri" panose="020F0502020204030204" pitchFamily="34" charset="0"/>
                        <a:cs typeface="Calibri" panose="020F0502020204030204" pitchFamily="34" charset="0"/>
                      </a:endParaRPr>
                    </a:p>
                  </a:txBody>
                  <a:tcPr marL="63812" marR="63812" marT="0" marB="0" anchor="ctr"/>
                </a:tc>
                <a:extLst>
                  <a:ext uri="{0D108BD9-81ED-4DB2-BD59-A6C34878D82A}">
                    <a16:rowId xmlns:a16="http://schemas.microsoft.com/office/drawing/2014/main" val="3626046420"/>
                  </a:ext>
                </a:extLst>
              </a:tr>
              <a:tr h="237676">
                <a:tc>
                  <a:txBody>
                    <a:bodyPr/>
                    <a:lstStyle/>
                    <a:p>
                      <a:pPr algn="l" fontAlgn="t"/>
                      <a:r>
                        <a:rPr lang="en-GB" sz="1100" b="0" u="none" strike="noStrike">
                          <a:ln>
                            <a:solidFill>
                              <a:sysClr val="windowText" lastClr="000000"/>
                            </a:solidFill>
                          </a:ln>
                          <a:effectLst/>
                          <a:latin typeface="Century Gothic" panose="020B0502020202020204" pitchFamily="34" charset="0"/>
                        </a:rPr>
                        <a:t>Jina Hawkes </a:t>
                      </a:r>
                      <a:endParaRPr lang="en-GB" sz="1100" b="0" i="0" u="none" strike="noStrike">
                        <a:ln>
                          <a:solidFill>
                            <a:sysClr val="windowText" lastClr="000000"/>
                          </a:solidFill>
                        </a:ln>
                        <a:solidFill>
                          <a:srgbClr val="000000"/>
                        </a:solidFill>
                        <a:effectLst/>
                        <a:latin typeface="Century Gothic" panose="020B0502020202020204" pitchFamily="34" charset="0"/>
                      </a:endParaRPr>
                    </a:p>
                  </a:txBody>
                  <a:tcPr marL="7620" marR="7620" marT="7620" marB="0"/>
                </a:tc>
                <a:tc>
                  <a:txBody>
                    <a:bodyPr/>
                    <a:lstStyle/>
                    <a:p>
                      <a:pPr>
                        <a:lnSpc>
                          <a:spcPct val="107000"/>
                        </a:lnSpc>
                        <a:spcAft>
                          <a:spcPts val="800"/>
                        </a:spcAft>
                      </a:pPr>
                      <a:r>
                        <a:rPr lang="en-GB" sz="1100" b="0" u="none" strike="noStrike">
                          <a:ln>
                            <a:solidFill>
                              <a:sysClr val="windowText" lastClr="000000"/>
                            </a:solidFill>
                          </a:ln>
                          <a:effectLst/>
                          <a:latin typeface="Century Gothic" panose="020B0502020202020204" pitchFamily="34" charset="0"/>
                        </a:rPr>
                        <a:t>Hywel Dda Health Board - General Manager Community Primary Care - Ceredigion</a:t>
                      </a:r>
                      <a:endParaRPr lang="en-GB" sz="1100" b="0">
                        <a:ln>
                          <a:solidFill>
                            <a:sysClr val="windowText" lastClr="000000"/>
                          </a:solidFill>
                        </a:ln>
                        <a:solidFill>
                          <a:schemeClr val="bg1"/>
                        </a:solidFill>
                        <a:effectLst/>
                        <a:latin typeface="Century Gothic" panose="020B0502020202020204" pitchFamily="34" charset="0"/>
                        <a:ea typeface="Calibri" panose="020F0502020204030204" pitchFamily="34" charset="0"/>
                        <a:cs typeface="Times New Roman" panose="02020603050405020304" pitchFamily="18" charset="0"/>
                      </a:endParaRPr>
                    </a:p>
                  </a:txBody>
                  <a:tcPr marL="63812" marR="63812" marT="0" marB="0" anchor="ctr"/>
                </a:tc>
                <a:tc>
                  <a:txBody>
                    <a:bodyPr/>
                    <a:lstStyle/>
                    <a:p>
                      <a:pPr marL="0" marR="0" lvl="0" indent="0" algn="l" defTabSz="914400" rtl="0" eaLnBrk="1" fontAlgn="auto" latinLnBrk="0" hangingPunct="1">
                        <a:lnSpc>
                          <a:spcPct val="107000"/>
                        </a:lnSpc>
                        <a:spcBef>
                          <a:spcPts val="0"/>
                        </a:spcBef>
                        <a:spcAft>
                          <a:spcPts val="800"/>
                        </a:spcAft>
                        <a:buClrTx/>
                        <a:buSzTx/>
                        <a:buFontTx/>
                        <a:buNone/>
                        <a:tabLst/>
                        <a:defRPr/>
                      </a:pPr>
                      <a:endParaRPr kumimoji="0" lang="en-GB" sz="1100" b="0" i="0" u="none" strike="noStrike" kern="1200" cap="none" spc="0" normalizeH="0" baseline="0" noProof="0">
                        <a:ln>
                          <a:solidFill>
                            <a:sysClr val="windowText" lastClr="000000"/>
                          </a:solidFill>
                        </a:ln>
                        <a:solidFill>
                          <a:srgbClr val="000000"/>
                        </a:solidFill>
                        <a:effectLst/>
                        <a:uLnTx/>
                        <a:uFillTx/>
                        <a:latin typeface="Century Gothic" panose="020B0502020202020204" pitchFamily="34" charset="0"/>
                        <a:ea typeface="Calibri" panose="020F0502020204030204" pitchFamily="34" charset="0"/>
                        <a:cs typeface="Calibri" panose="020F0502020204030204" pitchFamily="34" charset="0"/>
                      </a:endParaRPr>
                    </a:p>
                  </a:txBody>
                  <a:tcPr marL="63812" marR="63812" marT="0" marB="0" anchor="ctr"/>
                </a:tc>
                <a:extLst>
                  <a:ext uri="{0D108BD9-81ED-4DB2-BD59-A6C34878D82A}">
                    <a16:rowId xmlns:a16="http://schemas.microsoft.com/office/drawing/2014/main" val="843570910"/>
                  </a:ext>
                </a:extLst>
              </a:tr>
              <a:tr h="237676">
                <a:tc>
                  <a:txBody>
                    <a:bodyPr/>
                    <a:lstStyle/>
                    <a:p>
                      <a:pPr algn="l" fontAlgn="t"/>
                      <a:r>
                        <a:rPr lang="en-GB" sz="1100" b="0" u="none" strike="noStrike">
                          <a:ln>
                            <a:solidFill>
                              <a:sysClr val="windowText" lastClr="000000"/>
                            </a:solidFill>
                          </a:ln>
                          <a:effectLst/>
                          <a:latin typeface="Century Gothic" panose="020B0502020202020204" pitchFamily="34" charset="0"/>
                        </a:rPr>
                        <a:t>Sonia Hay </a:t>
                      </a:r>
                      <a:endParaRPr lang="en-GB" sz="1100" b="0" i="0" u="none" strike="noStrike">
                        <a:ln>
                          <a:solidFill>
                            <a:sysClr val="windowText" lastClr="000000"/>
                          </a:solidFill>
                        </a:ln>
                        <a:solidFill>
                          <a:srgbClr val="000000"/>
                        </a:solidFill>
                        <a:effectLst/>
                        <a:latin typeface="Century Gothic" panose="020B0502020202020204" pitchFamily="34" charset="0"/>
                      </a:endParaRPr>
                    </a:p>
                  </a:txBody>
                  <a:tcPr marL="7620" marR="7620" marT="7620" marB="0"/>
                </a:tc>
                <a:tc>
                  <a:txBody>
                    <a:bodyPr/>
                    <a:lstStyle/>
                    <a:p>
                      <a:pPr>
                        <a:lnSpc>
                          <a:spcPct val="107000"/>
                        </a:lnSpc>
                        <a:spcAft>
                          <a:spcPts val="800"/>
                        </a:spcAft>
                      </a:pPr>
                      <a:r>
                        <a:rPr lang="en-GB" sz="1100" b="0" u="none" strike="noStrike">
                          <a:ln>
                            <a:solidFill>
                              <a:sysClr val="windowText" lastClr="000000"/>
                            </a:solidFill>
                          </a:ln>
                          <a:effectLst/>
                          <a:latin typeface="Century Gothic" panose="020B0502020202020204" pitchFamily="34" charset="0"/>
                        </a:rPr>
                        <a:t>Hywel Dda UHB - General Manager Community &amp; Primary Care -Pembrokeshire</a:t>
                      </a:r>
                      <a:endParaRPr lang="en-GB" sz="1100" b="0">
                        <a:ln>
                          <a:solidFill>
                            <a:sysClr val="windowText" lastClr="000000"/>
                          </a:solidFill>
                        </a:ln>
                        <a:solidFill>
                          <a:schemeClr val="bg1"/>
                        </a:solidFill>
                        <a:effectLst/>
                        <a:latin typeface="Century Gothic" panose="020B0502020202020204" pitchFamily="34" charset="0"/>
                        <a:ea typeface="Calibri" panose="020F0502020204030204" pitchFamily="34" charset="0"/>
                        <a:cs typeface="Times New Roman" panose="02020603050405020304" pitchFamily="18" charset="0"/>
                      </a:endParaRPr>
                    </a:p>
                  </a:txBody>
                  <a:tcPr marL="63812" marR="63812" marT="0" marB="0" anchor="ctr"/>
                </a:tc>
                <a:tc>
                  <a:txBody>
                    <a:bodyPr/>
                    <a:lstStyle/>
                    <a:p>
                      <a:pPr marL="0" marR="0" lvl="0" indent="0" algn="l" defTabSz="914400" rtl="0" eaLnBrk="1" fontAlgn="auto" latinLnBrk="0" hangingPunct="1">
                        <a:lnSpc>
                          <a:spcPct val="107000"/>
                        </a:lnSpc>
                        <a:spcBef>
                          <a:spcPts val="0"/>
                        </a:spcBef>
                        <a:spcAft>
                          <a:spcPts val="800"/>
                        </a:spcAft>
                        <a:buClrTx/>
                        <a:buSzTx/>
                        <a:buFontTx/>
                        <a:buNone/>
                        <a:tabLst/>
                        <a:defRPr/>
                      </a:pPr>
                      <a:r>
                        <a:rPr kumimoji="0" lang="en-GB" sz="1100" b="0" i="0" u="none" strike="noStrike" kern="1200" cap="none" spc="0" normalizeH="0" baseline="0" noProof="0">
                          <a:ln>
                            <a:solidFill>
                              <a:sysClr val="windowText" lastClr="000000"/>
                            </a:solidFill>
                          </a:ln>
                          <a:solidFill>
                            <a:srgbClr val="000000"/>
                          </a:solidFill>
                          <a:effectLst/>
                          <a:uLnTx/>
                          <a:uFillTx/>
                          <a:latin typeface="Century Gothic" panose="020B0502020202020204" pitchFamily="34" charset="0"/>
                          <a:ea typeface="Calibri" panose="020F0502020204030204" pitchFamily="34" charset="0"/>
                          <a:cs typeface="Calibri" panose="020F0502020204030204" pitchFamily="34" charset="0"/>
                        </a:rPr>
                        <a:t>Charlotte Duhig, Ceri Griffiths plus 2 others</a:t>
                      </a:r>
                    </a:p>
                  </a:txBody>
                  <a:tcPr marL="63812" marR="63812" marT="0" marB="0" anchor="ctr"/>
                </a:tc>
                <a:extLst>
                  <a:ext uri="{0D108BD9-81ED-4DB2-BD59-A6C34878D82A}">
                    <a16:rowId xmlns:a16="http://schemas.microsoft.com/office/drawing/2014/main" val="497196954"/>
                  </a:ext>
                </a:extLst>
              </a:tr>
              <a:tr h="237676">
                <a:tc>
                  <a:txBody>
                    <a:bodyPr/>
                    <a:lstStyle/>
                    <a:p>
                      <a:pPr algn="l" fontAlgn="t"/>
                      <a:r>
                        <a:rPr lang="en-GB" sz="1100" b="0" u="none" strike="noStrike">
                          <a:ln>
                            <a:solidFill>
                              <a:sysClr val="windowText" lastClr="000000"/>
                            </a:solidFill>
                          </a:ln>
                          <a:effectLst/>
                          <a:latin typeface="Century Gothic" panose="020B0502020202020204" pitchFamily="34" charset="0"/>
                        </a:rPr>
                        <a:t>Rebecca Jones  </a:t>
                      </a:r>
                      <a:endParaRPr lang="en-GB" sz="1100" b="0" i="0" u="none" strike="noStrike">
                        <a:ln>
                          <a:solidFill>
                            <a:sysClr val="windowText" lastClr="000000"/>
                          </a:solidFill>
                        </a:ln>
                        <a:solidFill>
                          <a:srgbClr val="000000"/>
                        </a:solidFill>
                        <a:effectLst/>
                        <a:latin typeface="Century Gothic" panose="020B0502020202020204" pitchFamily="34" charset="0"/>
                      </a:endParaRPr>
                    </a:p>
                  </a:txBody>
                  <a:tcPr marL="7620" marR="7620" marT="7620" marB="0"/>
                </a:tc>
                <a:tc>
                  <a:txBody>
                    <a:bodyPr/>
                    <a:lstStyle/>
                    <a:p>
                      <a:pPr>
                        <a:lnSpc>
                          <a:spcPct val="107000"/>
                        </a:lnSpc>
                        <a:spcAft>
                          <a:spcPts val="800"/>
                        </a:spcAft>
                      </a:pPr>
                      <a:r>
                        <a:rPr lang="en-GB" sz="1100" b="0" u="none" strike="noStrike">
                          <a:ln>
                            <a:solidFill>
                              <a:sysClr val="windowText" lastClr="000000"/>
                            </a:solidFill>
                          </a:ln>
                          <a:effectLst/>
                          <a:latin typeface="Century Gothic" panose="020B0502020202020204" pitchFamily="34" charset="0"/>
                        </a:rPr>
                        <a:t>WWCP Programme Manager for Workforce development</a:t>
                      </a:r>
                      <a:endParaRPr lang="en-GB" sz="1100" b="0">
                        <a:ln>
                          <a:solidFill>
                            <a:sysClr val="windowText" lastClr="000000"/>
                          </a:solidFill>
                        </a:ln>
                        <a:solidFill>
                          <a:schemeClr val="bg1"/>
                        </a:solidFill>
                        <a:effectLst/>
                        <a:latin typeface="Century Gothic" panose="020B0502020202020204" pitchFamily="34" charset="0"/>
                        <a:ea typeface="Calibri" panose="020F0502020204030204" pitchFamily="34" charset="0"/>
                        <a:cs typeface="Times New Roman" panose="02020603050405020304" pitchFamily="18" charset="0"/>
                      </a:endParaRPr>
                    </a:p>
                  </a:txBody>
                  <a:tcPr marL="63812" marR="63812" marT="0" marB="0" anchor="ctr"/>
                </a:tc>
                <a:tc>
                  <a:txBody>
                    <a:bodyPr/>
                    <a:lstStyle/>
                    <a:p>
                      <a:pPr marL="0" marR="0" lvl="0" indent="0" algn="l" defTabSz="914400" rtl="0" eaLnBrk="1" fontAlgn="auto" latinLnBrk="0" hangingPunct="1">
                        <a:lnSpc>
                          <a:spcPct val="107000"/>
                        </a:lnSpc>
                        <a:spcBef>
                          <a:spcPts val="0"/>
                        </a:spcBef>
                        <a:spcAft>
                          <a:spcPts val="800"/>
                        </a:spcAft>
                        <a:buClrTx/>
                        <a:buSzTx/>
                        <a:buFontTx/>
                        <a:buNone/>
                        <a:tabLst/>
                        <a:defRPr/>
                      </a:pPr>
                      <a:endParaRPr kumimoji="0" lang="en-GB" sz="1100" b="0" i="0" u="none" strike="noStrike" kern="1200" cap="none" spc="0" normalizeH="0" baseline="0" noProof="0">
                        <a:ln>
                          <a:solidFill>
                            <a:sysClr val="windowText" lastClr="000000"/>
                          </a:solidFill>
                        </a:ln>
                        <a:solidFill>
                          <a:srgbClr val="000000"/>
                        </a:solidFill>
                        <a:effectLst/>
                        <a:uLnTx/>
                        <a:uFillTx/>
                        <a:latin typeface="Century Gothic" panose="020B0502020202020204" pitchFamily="34" charset="0"/>
                        <a:ea typeface="Calibri" panose="020F0502020204030204" pitchFamily="34" charset="0"/>
                        <a:cs typeface="Calibri" panose="020F0502020204030204" pitchFamily="34" charset="0"/>
                      </a:endParaRPr>
                    </a:p>
                  </a:txBody>
                  <a:tcPr marL="63812" marR="63812" marT="0" marB="0" anchor="ctr"/>
                </a:tc>
                <a:extLst>
                  <a:ext uri="{0D108BD9-81ED-4DB2-BD59-A6C34878D82A}">
                    <a16:rowId xmlns:a16="http://schemas.microsoft.com/office/drawing/2014/main" val="2820342329"/>
                  </a:ext>
                </a:extLst>
              </a:tr>
              <a:tr h="237676">
                <a:tc>
                  <a:txBody>
                    <a:bodyPr/>
                    <a:lstStyle/>
                    <a:p>
                      <a:pPr algn="l" fontAlgn="t"/>
                      <a:r>
                        <a:rPr lang="en-GB" sz="1100" b="0" u="none" strike="noStrike">
                          <a:ln>
                            <a:solidFill>
                              <a:sysClr val="windowText" lastClr="000000"/>
                            </a:solidFill>
                          </a:ln>
                          <a:effectLst/>
                          <a:latin typeface="Century Gothic" panose="020B0502020202020204" pitchFamily="34" charset="0"/>
                        </a:rPr>
                        <a:t>Sue Leonard</a:t>
                      </a:r>
                      <a:endParaRPr lang="en-GB" sz="1100" b="0" i="0" u="none" strike="noStrike">
                        <a:ln>
                          <a:solidFill>
                            <a:sysClr val="windowText" lastClr="000000"/>
                          </a:solidFill>
                        </a:ln>
                        <a:solidFill>
                          <a:srgbClr val="000000"/>
                        </a:solidFill>
                        <a:effectLst/>
                        <a:latin typeface="Century Gothic" panose="020B0502020202020204" pitchFamily="34" charset="0"/>
                      </a:endParaRPr>
                    </a:p>
                  </a:txBody>
                  <a:tcPr marL="7620" marR="7620" marT="7620" marB="0"/>
                </a:tc>
                <a:tc>
                  <a:txBody>
                    <a:bodyPr/>
                    <a:lstStyle/>
                    <a:p>
                      <a:pPr>
                        <a:lnSpc>
                          <a:spcPct val="107000"/>
                        </a:lnSpc>
                        <a:spcAft>
                          <a:spcPts val="800"/>
                        </a:spcAft>
                      </a:pPr>
                      <a:r>
                        <a:rPr lang="en-GB" sz="1100" b="0" u="none" strike="noStrike">
                          <a:ln>
                            <a:solidFill>
                              <a:sysClr val="windowText" lastClr="000000"/>
                            </a:solidFill>
                          </a:ln>
                          <a:effectLst/>
                          <a:latin typeface="Century Gothic" panose="020B0502020202020204" pitchFamily="34" charset="0"/>
                        </a:rPr>
                        <a:t>CEO PAVS</a:t>
                      </a:r>
                      <a:endParaRPr lang="en-GB" sz="1100" b="0" kern="1200">
                        <a:ln>
                          <a:solidFill>
                            <a:sysClr val="windowText" lastClr="000000"/>
                          </a:solidFill>
                        </a:ln>
                        <a:solidFill>
                          <a:schemeClr val="bg1"/>
                        </a:solidFill>
                        <a:effectLst/>
                        <a:latin typeface="Century Gothic" panose="020B0502020202020204" pitchFamily="34" charset="0"/>
                        <a:ea typeface="+mn-ea"/>
                        <a:cs typeface="+mn-cs"/>
                      </a:endParaRPr>
                    </a:p>
                  </a:txBody>
                  <a:tcPr marL="63812" marR="63812" marT="0" marB="0" anchor="ctr"/>
                </a:tc>
                <a:tc>
                  <a:txBody>
                    <a:bodyPr/>
                    <a:lstStyle/>
                    <a:p>
                      <a:pPr algn="l">
                        <a:lnSpc>
                          <a:spcPct val="107000"/>
                        </a:lnSpc>
                        <a:spcAft>
                          <a:spcPts val="800"/>
                        </a:spcAft>
                      </a:pPr>
                      <a:r>
                        <a:rPr lang="en-GB" sz="1100" b="0">
                          <a:ln>
                            <a:solidFill>
                              <a:sysClr val="windowText" lastClr="000000"/>
                            </a:solidFill>
                          </a:ln>
                          <a:effectLst/>
                          <a:latin typeface="Century Gothic" panose="020B0502020202020204" pitchFamily="34" charset="0"/>
                        </a:rPr>
                        <a:t>Cherry Evans Sophie Buckley</a:t>
                      </a:r>
                      <a:endParaRPr lang="en-GB" sz="1100" b="0">
                        <a:ln>
                          <a:solidFill>
                            <a:sysClr val="windowText" lastClr="000000"/>
                          </a:solidFill>
                        </a:ln>
                        <a:solidFill>
                          <a:schemeClr val="bg1"/>
                        </a:solidFill>
                        <a:effectLst/>
                        <a:latin typeface="Century Gothic" panose="020B0502020202020204" pitchFamily="34" charset="0"/>
                        <a:ea typeface="Calibri" panose="020F0502020204030204" pitchFamily="34" charset="0"/>
                        <a:cs typeface="Calibri" panose="020F0502020204030204" pitchFamily="34" charset="0"/>
                      </a:endParaRPr>
                    </a:p>
                  </a:txBody>
                  <a:tcPr marL="63812" marR="63812" marT="0" marB="0" anchor="ctr"/>
                </a:tc>
                <a:extLst>
                  <a:ext uri="{0D108BD9-81ED-4DB2-BD59-A6C34878D82A}">
                    <a16:rowId xmlns:a16="http://schemas.microsoft.com/office/drawing/2014/main" val="2442917784"/>
                  </a:ext>
                </a:extLst>
              </a:tr>
              <a:tr h="237676">
                <a:tc>
                  <a:txBody>
                    <a:bodyPr/>
                    <a:lstStyle/>
                    <a:p>
                      <a:pPr algn="l" fontAlgn="t"/>
                      <a:r>
                        <a:rPr lang="en-GB" sz="1100" b="0" u="none" strike="noStrike">
                          <a:ln>
                            <a:solidFill>
                              <a:sysClr val="windowText" lastClr="000000"/>
                            </a:solidFill>
                          </a:ln>
                          <a:effectLst/>
                          <a:latin typeface="Century Gothic" panose="020B0502020202020204" pitchFamily="34" charset="0"/>
                        </a:rPr>
                        <a:t>Elaine Lorton</a:t>
                      </a:r>
                      <a:endParaRPr lang="en-GB" sz="1100" b="0" i="0" u="none" strike="noStrike">
                        <a:ln>
                          <a:solidFill>
                            <a:sysClr val="windowText" lastClr="000000"/>
                          </a:solidFill>
                        </a:ln>
                        <a:solidFill>
                          <a:srgbClr val="000000"/>
                        </a:solidFill>
                        <a:effectLst/>
                        <a:latin typeface="Century Gothic" panose="020B0502020202020204" pitchFamily="34" charset="0"/>
                      </a:endParaRPr>
                    </a:p>
                  </a:txBody>
                  <a:tcPr marL="7620" marR="7620" marT="7620" marB="0"/>
                </a:tc>
                <a:tc>
                  <a:txBody>
                    <a:bodyPr/>
                    <a:lstStyle/>
                    <a:p>
                      <a:pPr marL="0" lvl="0" indent="0">
                        <a:lnSpc>
                          <a:spcPct val="107000"/>
                        </a:lnSpc>
                        <a:spcAft>
                          <a:spcPts val="800"/>
                        </a:spcAft>
                        <a:buFont typeface="Symbol" panose="05050102010706020507" pitchFamily="18" charset="2"/>
                        <a:buNone/>
                      </a:pPr>
                      <a:r>
                        <a:rPr lang="en-GB" sz="1100" b="0" u="none" strike="noStrike">
                          <a:ln>
                            <a:solidFill>
                              <a:sysClr val="windowText" lastClr="000000"/>
                            </a:solidFill>
                          </a:ln>
                          <a:effectLst/>
                          <a:latin typeface="Century Gothic" panose="020B0502020202020204" pitchFamily="34" charset="0"/>
                        </a:rPr>
                        <a:t>Hywel Dda UHB County Director </a:t>
                      </a:r>
                      <a:r>
                        <a:rPr lang="en-GB" sz="1100" b="0" u="none" strike="noStrike">
                          <a:ln>
                            <a:solidFill>
                              <a:sysClr val="windowText" lastClr="000000"/>
                            </a:solidFill>
                          </a:ln>
                          <a:solidFill>
                            <a:srgbClr val="FF0000"/>
                          </a:solidFill>
                          <a:effectLst/>
                          <a:latin typeface="Century Gothic" panose="020B0502020202020204" pitchFamily="34" charset="0"/>
                        </a:rPr>
                        <a:t>Pembrokeshire</a:t>
                      </a:r>
                      <a:endParaRPr lang="en-GB" sz="1100" b="0">
                        <a:ln>
                          <a:solidFill>
                            <a:sysClr val="windowText" lastClr="000000"/>
                          </a:solidFill>
                        </a:ln>
                        <a:solidFill>
                          <a:srgbClr val="FF0000"/>
                        </a:solidFill>
                        <a:effectLst/>
                        <a:latin typeface="Century Gothic" panose="020B0502020202020204" pitchFamily="34" charset="0"/>
                        <a:ea typeface="Calibri" panose="020F0502020204030204" pitchFamily="34" charset="0"/>
                        <a:cs typeface="Times New Roman" panose="02020603050405020304" pitchFamily="18" charset="0"/>
                      </a:endParaRPr>
                    </a:p>
                  </a:txBody>
                  <a:tcPr marL="63812" marR="63812" marT="0" marB="0" anchor="ctr"/>
                </a:tc>
                <a:tc>
                  <a:txBody>
                    <a:bodyPr/>
                    <a:lstStyle/>
                    <a:p>
                      <a:pPr algn="l">
                        <a:lnSpc>
                          <a:spcPct val="107000"/>
                        </a:lnSpc>
                        <a:spcAft>
                          <a:spcPts val="800"/>
                        </a:spcAft>
                      </a:pPr>
                      <a:endParaRPr lang="en-GB" sz="1100" b="0">
                        <a:ln>
                          <a:solidFill>
                            <a:sysClr val="windowText" lastClr="000000"/>
                          </a:solidFill>
                        </a:ln>
                        <a:solidFill>
                          <a:schemeClr val="bg1"/>
                        </a:solidFill>
                        <a:effectLst/>
                        <a:latin typeface="Century Gothic" panose="020B0502020202020204" pitchFamily="34" charset="0"/>
                        <a:ea typeface="Calibri" panose="020F0502020204030204" pitchFamily="34" charset="0"/>
                        <a:cs typeface="Calibri" panose="020F0502020204030204" pitchFamily="34" charset="0"/>
                      </a:endParaRPr>
                    </a:p>
                  </a:txBody>
                  <a:tcPr marL="63812" marR="63812" marT="0" marB="0" anchor="ctr"/>
                </a:tc>
                <a:extLst>
                  <a:ext uri="{0D108BD9-81ED-4DB2-BD59-A6C34878D82A}">
                    <a16:rowId xmlns:a16="http://schemas.microsoft.com/office/drawing/2014/main" val="1951089630"/>
                  </a:ext>
                </a:extLst>
              </a:tr>
              <a:tr h="215441">
                <a:tc>
                  <a:txBody>
                    <a:bodyPr/>
                    <a:lstStyle/>
                    <a:p>
                      <a:pPr marL="0" marR="0" lvl="0" indent="0" algn="l" defTabSz="914400" rtl="0" eaLnBrk="1" fontAlgn="t" latinLnBrk="0" hangingPunct="1">
                        <a:lnSpc>
                          <a:spcPct val="100000"/>
                        </a:lnSpc>
                        <a:spcBef>
                          <a:spcPts val="0"/>
                        </a:spcBef>
                        <a:spcAft>
                          <a:spcPts val="0"/>
                        </a:spcAft>
                        <a:buClrTx/>
                        <a:buSzTx/>
                        <a:buFontTx/>
                        <a:buNone/>
                        <a:tabLst/>
                        <a:defRPr/>
                      </a:pPr>
                      <a:r>
                        <a:rPr lang="en-GB" sz="1100" b="0" u="none" strike="noStrike">
                          <a:ln>
                            <a:solidFill>
                              <a:sysClr val="windowText" lastClr="000000"/>
                            </a:solidFill>
                          </a:ln>
                          <a:effectLst/>
                          <a:latin typeface="Century Gothic" panose="020B0502020202020204" pitchFamily="34" charset="0"/>
                        </a:rPr>
                        <a:t>Peter Skitt</a:t>
                      </a:r>
                      <a:endParaRPr lang="en-GB" sz="1100" b="0" i="0" u="none" strike="noStrike">
                        <a:ln>
                          <a:solidFill>
                            <a:sysClr val="windowText" lastClr="000000"/>
                          </a:solidFill>
                        </a:ln>
                        <a:solidFill>
                          <a:srgbClr val="000000"/>
                        </a:solidFill>
                        <a:effectLst/>
                        <a:latin typeface="Century Gothic" panose="020B0502020202020204" pitchFamily="34" charset="0"/>
                      </a:endParaRPr>
                    </a:p>
                  </a:txBody>
                  <a:tcPr marL="7620" marR="7620" marT="7620" marB="0"/>
                </a:tc>
                <a:tc>
                  <a:txBody>
                    <a:bodyPr/>
                    <a:lstStyle/>
                    <a:p>
                      <a:pPr marL="0" lvl="0" indent="0">
                        <a:lnSpc>
                          <a:spcPct val="107000"/>
                        </a:lnSpc>
                        <a:spcAft>
                          <a:spcPts val="800"/>
                        </a:spcAft>
                        <a:buFont typeface="Symbol" panose="05050102010706020507" pitchFamily="18" charset="2"/>
                        <a:buNone/>
                      </a:pPr>
                      <a:r>
                        <a:rPr lang="en-GB" sz="1100" b="0" u="none" strike="noStrike">
                          <a:ln>
                            <a:solidFill>
                              <a:sysClr val="windowText" lastClr="000000"/>
                            </a:solidFill>
                          </a:ln>
                          <a:effectLst/>
                          <a:latin typeface="Century Gothic" panose="020B0502020202020204" pitchFamily="34" charset="0"/>
                        </a:rPr>
                        <a:t>Hywel Dda UHB - County Director Ceredigion</a:t>
                      </a:r>
                      <a:endParaRPr lang="en-GB" sz="1100" b="0">
                        <a:ln>
                          <a:solidFill>
                            <a:sysClr val="windowText" lastClr="000000"/>
                          </a:solidFill>
                        </a:ln>
                        <a:effectLst/>
                        <a:latin typeface="Century Gothic" panose="020B0502020202020204" pitchFamily="34" charset="0"/>
                        <a:ea typeface="Calibri" panose="020F0502020204030204" pitchFamily="34" charset="0"/>
                        <a:cs typeface="Times New Roman" panose="02020603050405020304" pitchFamily="18" charset="0"/>
                      </a:endParaRPr>
                    </a:p>
                  </a:txBody>
                  <a:tcPr marL="63812" marR="63812" marT="0" marB="0" anchor="ctr"/>
                </a:tc>
                <a:tc>
                  <a:txBody>
                    <a:bodyPr/>
                    <a:lstStyle/>
                    <a:p>
                      <a:pPr marL="0" marR="0" lvl="0" indent="0" algn="l" defTabSz="914400" rtl="0" eaLnBrk="1" fontAlgn="auto" latinLnBrk="0" hangingPunct="1">
                        <a:lnSpc>
                          <a:spcPct val="107000"/>
                        </a:lnSpc>
                        <a:spcBef>
                          <a:spcPts val="0"/>
                        </a:spcBef>
                        <a:spcAft>
                          <a:spcPts val="800"/>
                        </a:spcAft>
                        <a:buClrTx/>
                        <a:buSzTx/>
                        <a:buFontTx/>
                        <a:buNone/>
                        <a:tabLst/>
                        <a:defRPr/>
                      </a:pPr>
                      <a:endParaRPr lang="en-GB" sz="1100" b="0" kern="1200">
                        <a:ln>
                          <a:solidFill>
                            <a:sysClr val="windowText" lastClr="000000"/>
                          </a:solidFill>
                        </a:ln>
                        <a:solidFill>
                          <a:schemeClr val="bg1"/>
                        </a:solidFill>
                        <a:effectLst/>
                        <a:latin typeface="Century Gothic" panose="020B0502020202020204" pitchFamily="34" charset="0"/>
                        <a:ea typeface="Calibri" panose="020F0502020204030204" pitchFamily="34" charset="0"/>
                        <a:cs typeface="Calibri" panose="020F0502020204030204" pitchFamily="34" charset="0"/>
                      </a:endParaRPr>
                    </a:p>
                  </a:txBody>
                  <a:tcPr marL="63812" marR="63812" marT="0" marB="0" anchor="ctr"/>
                </a:tc>
                <a:extLst>
                  <a:ext uri="{0D108BD9-81ED-4DB2-BD59-A6C34878D82A}">
                    <a16:rowId xmlns:a16="http://schemas.microsoft.com/office/drawing/2014/main" val="2611691566"/>
                  </a:ext>
                </a:extLst>
              </a:tr>
              <a:tr h="215441">
                <a:tc>
                  <a:txBody>
                    <a:bodyPr/>
                    <a:lstStyle/>
                    <a:p>
                      <a:pPr marL="0" marR="0" lvl="0" indent="0" algn="l" defTabSz="914400" rtl="0" eaLnBrk="1" fontAlgn="t" latinLnBrk="0" hangingPunct="1">
                        <a:lnSpc>
                          <a:spcPct val="100000"/>
                        </a:lnSpc>
                        <a:spcBef>
                          <a:spcPts val="0"/>
                        </a:spcBef>
                        <a:spcAft>
                          <a:spcPts val="0"/>
                        </a:spcAft>
                        <a:buClrTx/>
                        <a:buSzTx/>
                        <a:buFontTx/>
                        <a:buNone/>
                        <a:tabLst/>
                        <a:defRPr/>
                      </a:pPr>
                      <a:r>
                        <a:rPr lang="en-GB" sz="1100" b="0" u="none" strike="noStrike">
                          <a:ln>
                            <a:solidFill>
                              <a:sysClr val="windowText" lastClr="000000"/>
                            </a:solidFill>
                          </a:ln>
                          <a:effectLst/>
                          <a:latin typeface="Century Gothic" panose="020B0502020202020204" pitchFamily="34" charset="0"/>
                        </a:rPr>
                        <a:t>Alex Williams   </a:t>
                      </a:r>
                      <a:endParaRPr lang="en-GB" sz="1100" b="0" i="0" u="none" strike="noStrike">
                        <a:ln>
                          <a:solidFill>
                            <a:sysClr val="windowText" lastClr="000000"/>
                          </a:solidFill>
                        </a:ln>
                        <a:solidFill>
                          <a:srgbClr val="000000"/>
                        </a:solidFill>
                        <a:effectLst/>
                        <a:latin typeface="Century Gothic" panose="020B0502020202020204" pitchFamily="34" charset="0"/>
                      </a:endParaRPr>
                    </a:p>
                  </a:txBody>
                  <a:tcPr marL="7620" marR="7620" marT="7620" marB="0"/>
                </a:tc>
                <a:tc>
                  <a:txBody>
                    <a:bodyPr/>
                    <a:lstStyle/>
                    <a:p>
                      <a:pPr marL="0" lvl="0" indent="0">
                        <a:lnSpc>
                          <a:spcPct val="107000"/>
                        </a:lnSpc>
                        <a:spcAft>
                          <a:spcPts val="800"/>
                        </a:spcAft>
                        <a:buFont typeface="Symbol" panose="05050102010706020507" pitchFamily="18" charset="2"/>
                        <a:buNone/>
                      </a:pPr>
                      <a:r>
                        <a:rPr lang="en-GB" sz="1100" b="0" u="none" strike="noStrike">
                          <a:ln>
                            <a:solidFill>
                              <a:sysClr val="windowText" lastClr="000000"/>
                            </a:solidFill>
                          </a:ln>
                          <a:effectLst/>
                          <a:latin typeface="Century Gothic" panose="020B0502020202020204" pitchFamily="34" charset="0"/>
                        </a:rPr>
                        <a:t>Head of Integrated services Carms</a:t>
                      </a:r>
                      <a:endParaRPr lang="en-GB" sz="1100" b="0">
                        <a:ln>
                          <a:solidFill>
                            <a:sysClr val="windowText" lastClr="000000"/>
                          </a:solidFill>
                        </a:ln>
                        <a:effectLst/>
                        <a:latin typeface="Century Gothic" panose="020B0502020202020204" pitchFamily="34" charset="0"/>
                        <a:ea typeface="Calibri" panose="020F0502020204030204" pitchFamily="34" charset="0"/>
                        <a:cs typeface="Times New Roman" panose="02020603050405020304" pitchFamily="18" charset="0"/>
                      </a:endParaRPr>
                    </a:p>
                  </a:txBody>
                  <a:tcPr marL="63812" marR="63812" marT="0" marB="0" anchor="ctr"/>
                </a:tc>
                <a:tc>
                  <a:txBody>
                    <a:bodyPr/>
                    <a:lstStyle/>
                    <a:p>
                      <a:pPr marL="0" marR="0" lvl="0" indent="0" algn="l" defTabSz="914400" rtl="0" eaLnBrk="1" fontAlgn="auto" latinLnBrk="0" hangingPunct="1">
                        <a:lnSpc>
                          <a:spcPct val="107000"/>
                        </a:lnSpc>
                        <a:spcBef>
                          <a:spcPts val="0"/>
                        </a:spcBef>
                        <a:spcAft>
                          <a:spcPts val="800"/>
                        </a:spcAft>
                        <a:buClrTx/>
                        <a:buSzTx/>
                        <a:buFontTx/>
                        <a:buNone/>
                        <a:tabLst/>
                        <a:defRPr/>
                      </a:pPr>
                      <a:r>
                        <a:rPr lang="en-GB" sz="1100" b="0" kern="1200">
                          <a:ln>
                            <a:solidFill>
                              <a:sysClr val="windowText" lastClr="000000"/>
                            </a:solidFill>
                          </a:ln>
                          <a:effectLst/>
                          <a:latin typeface="Century Gothic" panose="020B0502020202020204" pitchFamily="34" charset="0"/>
                        </a:rPr>
                        <a:t>Plus Carms colleagues</a:t>
                      </a:r>
                      <a:endParaRPr lang="en-GB" sz="1100" b="0" kern="1200">
                        <a:ln>
                          <a:solidFill>
                            <a:sysClr val="windowText" lastClr="000000"/>
                          </a:solidFill>
                        </a:ln>
                        <a:solidFill>
                          <a:schemeClr val="bg1"/>
                        </a:solidFill>
                        <a:effectLst/>
                        <a:latin typeface="Century Gothic" panose="020B0502020202020204" pitchFamily="34" charset="0"/>
                        <a:ea typeface="Calibri" panose="020F0502020204030204" pitchFamily="34" charset="0"/>
                        <a:cs typeface="Calibri" panose="020F0502020204030204" pitchFamily="34" charset="0"/>
                      </a:endParaRPr>
                    </a:p>
                  </a:txBody>
                  <a:tcPr marL="63812" marR="63812" marT="0" marB="0" anchor="ctr"/>
                </a:tc>
                <a:extLst>
                  <a:ext uri="{0D108BD9-81ED-4DB2-BD59-A6C34878D82A}">
                    <a16:rowId xmlns:a16="http://schemas.microsoft.com/office/drawing/2014/main" val="3036864836"/>
                  </a:ext>
                </a:extLst>
              </a:tr>
              <a:tr h="215441">
                <a:tc>
                  <a:txBody>
                    <a:bodyPr/>
                    <a:lstStyle/>
                    <a:p>
                      <a:pPr algn="l" fontAlgn="t"/>
                      <a:r>
                        <a:rPr lang="en-GB" sz="1100" b="0" u="none" strike="noStrike">
                          <a:ln>
                            <a:solidFill>
                              <a:sysClr val="windowText" lastClr="000000"/>
                            </a:solidFill>
                          </a:ln>
                          <a:effectLst/>
                          <a:latin typeface="Century Gothic" panose="020B0502020202020204" pitchFamily="34" charset="0"/>
                        </a:rPr>
                        <a:t>Neil Mason</a:t>
                      </a:r>
                      <a:endParaRPr lang="en-GB" sz="1100" b="0" i="0" u="none" strike="noStrike">
                        <a:ln>
                          <a:solidFill>
                            <a:sysClr val="windowText" lastClr="000000"/>
                          </a:solidFill>
                        </a:ln>
                        <a:solidFill>
                          <a:srgbClr val="000000"/>
                        </a:solidFill>
                        <a:effectLst/>
                        <a:latin typeface="Century Gothic" panose="020B0502020202020204" pitchFamily="34" charset="0"/>
                      </a:endParaRPr>
                    </a:p>
                  </a:txBody>
                  <a:tcPr marL="7620" marR="7620" marT="7620" marB="0"/>
                </a:tc>
                <a:tc>
                  <a:txBody>
                    <a:bodyPr/>
                    <a:lstStyle/>
                    <a:p>
                      <a:pPr marL="0" lvl="0" indent="0">
                        <a:lnSpc>
                          <a:spcPct val="107000"/>
                        </a:lnSpc>
                        <a:spcAft>
                          <a:spcPts val="800"/>
                        </a:spcAft>
                        <a:buFont typeface="Symbol" panose="05050102010706020507" pitchFamily="18" charset="2"/>
                        <a:buNone/>
                      </a:pPr>
                      <a:r>
                        <a:rPr lang="en-GB" sz="1100" b="0" u="none" strike="noStrike">
                          <a:ln>
                            <a:solidFill>
                              <a:sysClr val="windowText" lastClr="000000"/>
                            </a:solidFill>
                          </a:ln>
                          <a:effectLst/>
                          <a:latin typeface="Century Gothic" panose="020B0502020202020204" pitchFamily="34" charset="0"/>
                        </a:rPr>
                        <a:t>Hywel Dda UHB - Service Manager Older Adults Mental Health</a:t>
                      </a:r>
                      <a:endParaRPr lang="en-GB" sz="1100" b="0">
                        <a:ln>
                          <a:solidFill>
                            <a:sysClr val="windowText" lastClr="000000"/>
                          </a:solidFill>
                        </a:ln>
                        <a:effectLst/>
                        <a:latin typeface="Century Gothic" panose="020B0502020202020204" pitchFamily="34" charset="0"/>
                        <a:ea typeface="Calibri" panose="020F0502020204030204" pitchFamily="34" charset="0"/>
                        <a:cs typeface="Times New Roman" panose="02020603050405020304" pitchFamily="18" charset="0"/>
                      </a:endParaRPr>
                    </a:p>
                  </a:txBody>
                  <a:tcPr marL="63812" marR="63812" marT="0" marB="0" anchor="ctr"/>
                </a:tc>
                <a:tc>
                  <a:txBody>
                    <a:bodyPr/>
                    <a:lstStyle/>
                    <a:p>
                      <a:pPr marL="0" marR="0" lvl="0" indent="0" algn="l" defTabSz="914400" rtl="0" eaLnBrk="1" fontAlgn="auto" latinLnBrk="0" hangingPunct="1">
                        <a:lnSpc>
                          <a:spcPct val="107000"/>
                        </a:lnSpc>
                        <a:spcBef>
                          <a:spcPts val="0"/>
                        </a:spcBef>
                        <a:spcAft>
                          <a:spcPts val="800"/>
                        </a:spcAft>
                        <a:buClrTx/>
                        <a:buSzTx/>
                        <a:buFontTx/>
                        <a:buNone/>
                        <a:tabLst/>
                        <a:defRPr/>
                      </a:pPr>
                      <a:r>
                        <a:rPr lang="en-GB" sz="1100" b="0" kern="1200">
                          <a:ln>
                            <a:solidFill>
                              <a:sysClr val="windowText" lastClr="000000"/>
                            </a:solidFill>
                          </a:ln>
                          <a:effectLst/>
                          <a:latin typeface="Century Gothic" panose="020B0502020202020204" pitchFamily="34" charset="0"/>
                        </a:rPr>
                        <a:t>Plus Admiral Nurse</a:t>
                      </a:r>
                      <a:endParaRPr lang="en-GB" sz="1100" b="0" kern="1200">
                        <a:ln>
                          <a:solidFill>
                            <a:sysClr val="windowText" lastClr="000000"/>
                          </a:solidFill>
                        </a:ln>
                        <a:solidFill>
                          <a:schemeClr val="bg1"/>
                        </a:solidFill>
                        <a:effectLst/>
                        <a:latin typeface="Century Gothic" panose="020B0502020202020204" pitchFamily="34" charset="0"/>
                        <a:ea typeface="Calibri" panose="020F0502020204030204" pitchFamily="34" charset="0"/>
                        <a:cs typeface="Calibri" panose="020F0502020204030204" pitchFamily="34" charset="0"/>
                      </a:endParaRPr>
                    </a:p>
                  </a:txBody>
                  <a:tcPr marL="63812" marR="63812" marT="0" marB="0" anchor="ctr"/>
                </a:tc>
                <a:extLst>
                  <a:ext uri="{0D108BD9-81ED-4DB2-BD59-A6C34878D82A}">
                    <a16:rowId xmlns:a16="http://schemas.microsoft.com/office/drawing/2014/main" val="776243327"/>
                  </a:ext>
                </a:extLst>
              </a:tr>
              <a:tr h="237676">
                <a:tc>
                  <a:txBody>
                    <a:bodyPr/>
                    <a:lstStyle/>
                    <a:p>
                      <a:pPr algn="l" fontAlgn="t"/>
                      <a:r>
                        <a:rPr lang="en-GB" sz="1100" b="0" u="none" strike="noStrike">
                          <a:ln>
                            <a:solidFill>
                              <a:sysClr val="windowText" lastClr="000000"/>
                            </a:solidFill>
                          </a:ln>
                          <a:effectLst/>
                          <a:latin typeface="Century Gothic" panose="020B0502020202020204" pitchFamily="34" charset="0"/>
                        </a:rPr>
                        <a:t>Graham O’Connor</a:t>
                      </a:r>
                      <a:endParaRPr lang="en-GB" sz="1100" b="0" i="0" u="none" strike="noStrike">
                        <a:ln>
                          <a:solidFill>
                            <a:sysClr val="windowText" lastClr="000000"/>
                          </a:solidFill>
                        </a:ln>
                        <a:solidFill>
                          <a:srgbClr val="000000"/>
                        </a:solidFill>
                        <a:effectLst/>
                        <a:latin typeface="Century Gothic" panose="020B0502020202020204" pitchFamily="34" charset="0"/>
                      </a:endParaRPr>
                    </a:p>
                  </a:txBody>
                  <a:tcPr marL="7620" marR="7620" marT="7620" marB="0"/>
                </a:tc>
                <a:tc>
                  <a:txBody>
                    <a:bodyPr/>
                    <a:lstStyle/>
                    <a:p>
                      <a:pPr marL="0" marR="0" lvl="0" indent="0" algn="l" defTabSz="914400" rtl="0" eaLnBrk="1" fontAlgn="auto" latinLnBrk="0" hangingPunct="1">
                        <a:lnSpc>
                          <a:spcPct val="107000"/>
                        </a:lnSpc>
                        <a:spcBef>
                          <a:spcPts val="0"/>
                        </a:spcBef>
                        <a:spcAft>
                          <a:spcPts val="800"/>
                        </a:spcAft>
                        <a:buClrTx/>
                        <a:buSzTx/>
                        <a:buFontTx/>
                        <a:buNone/>
                        <a:tabLst/>
                        <a:defRPr/>
                      </a:pPr>
                      <a:r>
                        <a:rPr lang="en-GB" sz="1100" b="0" u="none" strike="noStrike">
                          <a:ln>
                            <a:solidFill>
                              <a:sysClr val="windowText" lastClr="000000"/>
                            </a:solidFill>
                          </a:ln>
                          <a:effectLst/>
                          <a:latin typeface="Century Gothic" panose="020B0502020202020204" pitchFamily="34" charset="0"/>
                        </a:rPr>
                        <a:t>(Hywel Dda UHB - Consultant Psychiatrist)</a:t>
                      </a:r>
                      <a:endParaRPr lang="en-GB" sz="1100" b="0" kern="1200">
                        <a:ln>
                          <a:solidFill>
                            <a:sysClr val="windowText" lastClr="000000"/>
                          </a:solidFill>
                        </a:ln>
                        <a:solidFill>
                          <a:schemeClr val="bg1"/>
                        </a:solidFill>
                        <a:effectLst/>
                        <a:latin typeface="Century Gothic" panose="020B0502020202020204" pitchFamily="34" charset="0"/>
                        <a:ea typeface="Calibri" panose="020F0502020204030204" pitchFamily="34" charset="0"/>
                        <a:cs typeface="Times New Roman" panose="02020603050405020304" pitchFamily="18" charset="0"/>
                      </a:endParaRPr>
                    </a:p>
                  </a:txBody>
                  <a:tcPr marL="63812" marR="63812" marT="0" marB="0" anchor="ctr"/>
                </a:tc>
                <a:tc>
                  <a:txBody>
                    <a:bodyPr/>
                    <a:lstStyle/>
                    <a:p>
                      <a:pPr marL="0" marR="0" lvl="0" indent="0" algn="l" defTabSz="914400" rtl="0" eaLnBrk="1" fontAlgn="auto" latinLnBrk="0" hangingPunct="1">
                        <a:lnSpc>
                          <a:spcPct val="107000"/>
                        </a:lnSpc>
                        <a:spcBef>
                          <a:spcPts val="0"/>
                        </a:spcBef>
                        <a:spcAft>
                          <a:spcPts val="800"/>
                        </a:spcAft>
                        <a:buClrTx/>
                        <a:buSzTx/>
                        <a:buFontTx/>
                        <a:buNone/>
                        <a:tabLst/>
                        <a:defRPr/>
                      </a:pPr>
                      <a:endParaRPr lang="en-GB" sz="1100" b="0">
                        <a:ln>
                          <a:solidFill>
                            <a:sysClr val="windowText" lastClr="000000"/>
                          </a:solidFill>
                        </a:ln>
                        <a:solidFill>
                          <a:schemeClr val="bg1"/>
                        </a:solidFill>
                        <a:effectLst/>
                        <a:latin typeface="Century Gothic" panose="020B0502020202020204" pitchFamily="34" charset="0"/>
                        <a:ea typeface="Calibri" panose="020F0502020204030204" pitchFamily="34" charset="0"/>
                        <a:cs typeface="Calibri" panose="020F0502020204030204" pitchFamily="34" charset="0"/>
                      </a:endParaRPr>
                    </a:p>
                  </a:txBody>
                  <a:tcPr marL="63812" marR="63812" marT="0" marB="0" anchor="ctr"/>
                </a:tc>
                <a:extLst>
                  <a:ext uri="{0D108BD9-81ED-4DB2-BD59-A6C34878D82A}">
                    <a16:rowId xmlns:a16="http://schemas.microsoft.com/office/drawing/2014/main" val="1209685439"/>
                  </a:ext>
                </a:extLst>
              </a:tr>
              <a:tr h="237676">
                <a:tc>
                  <a:txBody>
                    <a:bodyPr/>
                    <a:lstStyle/>
                    <a:p>
                      <a:pPr algn="l" fontAlgn="t"/>
                      <a:r>
                        <a:rPr lang="en-GB" sz="1100" b="0" u="none" strike="noStrike">
                          <a:ln>
                            <a:solidFill>
                              <a:sysClr val="windowText" lastClr="000000"/>
                            </a:solidFill>
                          </a:ln>
                          <a:effectLst/>
                          <a:latin typeface="Century Gothic" panose="020B0502020202020204" pitchFamily="34" charset="0"/>
                        </a:rPr>
                        <a:t>Donna Pritchard </a:t>
                      </a:r>
                      <a:endParaRPr lang="en-GB" sz="1100" b="0" i="0" u="none" strike="noStrike">
                        <a:ln>
                          <a:solidFill>
                            <a:sysClr val="windowText" lastClr="000000"/>
                          </a:solidFill>
                        </a:ln>
                        <a:solidFill>
                          <a:srgbClr val="000000"/>
                        </a:solidFill>
                        <a:effectLst/>
                        <a:latin typeface="Century Gothic" panose="020B0502020202020204" pitchFamily="34" charset="0"/>
                      </a:endParaRPr>
                    </a:p>
                  </a:txBody>
                  <a:tcPr marL="7620" marR="7620" marT="7620" marB="0"/>
                </a:tc>
                <a:tc>
                  <a:txBody>
                    <a:bodyPr/>
                    <a:lstStyle/>
                    <a:p>
                      <a:pPr marL="0" marR="0" lvl="0" indent="0" algn="l" defTabSz="914400" rtl="0" eaLnBrk="1" fontAlgn="auto" latinLnBrk="0" hangingPunct="1">
                        <a:lnSpc>
                          <a:spcPct val="107000"/>
                        </a:lnSpc>
                        <a:spcBef>
                          <a:spcPts val="0"/>
                        </a:spcBef>
                        <a:spcAft>
                          <a:spcPts val="800"/>
                        </a:spcAft>
                        <a:buClrTx/>
                        <a:buSzTx/>
                        <a:buFontTx/>
                        <a:buNone/>
                        <a:tabLst/>
                        <a:defRPr/>
                      </a:pPr>
                      <a:r>
                        <a:rPr lang="en-GB" sz="1100" b="0" u="none" strike="noStrike">
                          <a:ln>
                            <a:solidFill>
                              <a:sysClr val="windowText" lastClr="000000"/>
                            </a:solidFill>
                          </a:ln>
                          <a:effectLst/>
                          <a:latin typeface="Century Gothic" panose="020B0502020202020204" pitchFamily="34" charset="0"/>
                        </a:rPr>
                        <a:t>Head of Adults Ceredigion Council</a:t>
                      </a:r>
                      <a:endParaRPr lang="en-GB" sz="1100" b="0" kern="1200">
                        <a:ln>
                          <a:solidFill>
                            <a:sysClr val="windowText" lastClr="000000"/>
                          </a:solidFill>
                        </a:ln>
                        <a:solidFill>
                          <a:schemeClr val="bg1"/>
                        </a:solidFill>
                        <a:effectLst/>
                        <a:latin typeface="Century Gothic" panose="020B0502020202020204" pitchFamily="34" charset="0"/>
                        <a:ea typeface="Calibri" panose="020F0502020204030204" pitchFamily="34" charset="0"/>
                        <a:cs typeface="Times New Roman" panose="02020603050405020304" pitchFamily="18" charset="0"/>
                      </a:endParaRPr>
                    </a:p>
                  </a:txBody>
                  <a:tcPr marL="63812" marR="63812" marT="0" marB="0" anchor="ctr"/>
                </a:tc>
                <a:tc>
                  <a:txBody>
                    <a:bodyPr/>
                    <a:lstStyle/>
                    <a:p>
                      <a:pPr marL="0" marR="0" lvl="0" indent="0" algn="l" rtl="0" eaLnBrk="1" fontAlgn="auto" latinLnBrk="0" hangingPunct="1">
                        <a:lnSpc>
                          <a:spcPct val="107000"/>
                        </a:lnSpc>
                        <a:spcBef>
                          <a:spcPts val="0"/>
                        </a:spcBef>
                        <a:spcAft>
                          <a:spcPts val="800"/>
                        </a:spcAft>
                        <a:buClrTx/>
                        <a:buSzTx/>
                        <a:buFontTx/>
                        <a:buNone/>
                      </a:pPr>
                      <a:r>
                        <a:rPr kumimoji="0" lang="en-GB" sz="1100" b="0" u="none" strike="noStrike" kern="1200" cap="none" spc="0" normalizeH="0" baseline="0" noProof="0">
                          <a:ln>
                            <a:solidFill>
                              <a:sysClr val="windowText" lastClr="000000"/>
                            </a:solidFill>
                          </a:ln>
                          <a:effectLst/>
                          <a:uLnTx/>
                          <a:uFillTx/>
                          <a:latin typeface="Century Gothic" panose="020B0502020202020204" pitchFamily="34" charset="0"/>
                        </a:rPr>
                        <a:t>Ellen James, Sian Howys, Nerys Lewis</a:t>
                      </a:r>
                      <a:endParaRPr kumimoji="0" lang="en-GB" sz="1100" b="0" i="0" u="none" strike="noStrike" kern="1200" cap="none" spc="0" normalizeH="0" baseline="0" noProof="0">
                        <a:ln>
                          <a:solidFill>
                            <a:sysClr val="windowText" lastClr="000000"/>
                          </a:solidFill>
                        </a:ln>
                        <a:solidFill>
                          <a:srgbClr val="000000"/>
                        </a:solidFill>
                        <a:effectLst/>
                        <a:uLnTx/>
                        <a:uFillTx/>
                        <a:latin typeface="Century Gothic" panose="020B0502020202020204" pitchFamily="34" charset="0"/>
                        <a:ea typeface="Calibri" panose="020F0502020204030204" pitchFamily="34" charset="0"/>
                        <a:cs typeface="Calibri" panose="020F0502020204030204" pitchFamily="34" charset="0"/>
                      </a:endParaRPr>
                    </a:p>
                  </a:txBody>
                  <a:tcPr marL="63812" marR="63812" marT="0" marB="0" anchor="ctr"/>
                </a:tc>
                <a:extLst>
                  <a:ext uri="{0D108BD9-81ED-4DB2-BD59-A6C34878D82A}">
                    <a16:rowId xmlns:a16="http://schemas.microsoft.com/office/drawing/2014/main" val="463646695"/>
                  </a:ext>
                </a:extLst>
              </a:tr>
              <a:tr h="237676">
                <a:tc>
                  <a:txBody>
                    <a:bodyPr/>
                    <a:lstStyle/>
                    <a:p>
                      <a:pPr algn="l" fontAlgn="t"/>
                      <a:r>
                        <a:rPr lang="en-GB" sz="1100" b="0" u="none" strike="noStrike">
                          <a:ln>
                            <a:solidFill>
                              <a:sysClr val="windowText" lastClr="000000"/>
                            </a:solidFill>
                          </a:ln>
                          <a:effectLst/>
                          <a:latin typeface="Century Gothic" panose="020B0502020202020204" pitchFamily="34" charset="0"/>
                        </a:rPr>
                        <a:t>Claire Sims </a:t>
                      </a:r>
                      <a:endParaRPr lang="en-GB" sz="1100" b="0" i="0" u="none" strike="noStrike">
                        <a:ln>
                          <a:solidFill>
                            <a:sysClr val="windowText" lastClr="000000"/>
                          </a:solidFill>
                        </a:ln>
                        <a:solidFill>
                          <a:srgbClr val="000000"/>
                        </a:solidFill>
                        <a:effectLst/>
                        <a:latin typeface="Century Gothic" panose="020B0502020202020204" pitchFamily="34" charset="0"/>
                      </a:endParaRPr>
                    </a:p>
                  </a:txBody>
                  <a:tcPr marL="7620" marR="7620" marT="7620" marB="0"/>
                </a:tc>
                <a:tc>
                  <a:txBody>
                    <a:bodyPr/>
                    <a:lstStyle/>
                    <a:p>
                      <a:pPr marL="0" marR="0" lvl="0" indent="0" algn="l" defTabSz="914400" rtl="0" eaLnBrk="1" fontAlgn="auto" latinLnBrk="0" hangingPunct="1">
                        <a:lnSpc>
                          <a:spcPct val="107000"/>
                        </a:lnSpc>
                        <a:spcBef>
                          <a:spcPts val="0"/>
                        </a:spcBef>
                        <a:spcAft>
                          <a:spcPts val="800"/>
                        </a:spcAft>
                        <a:buClrTx/>
                        <a:buSzTx/>
                        <a:buFontTx/>
                        <a:buNone/>
                        <a:tabLst/>
                        <a:defRPr/>
                      </a:pPr>
                      <a:r>
                        <a:rPr lang="en-GB" sz="1100" b="0" u="none" strike="noStrike">
                          <a:ln>
                            <a:solidFill>
                              <a:sysClr val="windowText" lastClr="000000"/>
                            </a:solidFill>
                          </a:ln>
                          <a:effectLst/>
                          <a:latin typeface="Century Gothic" panose="020B0502020202020204" pitchFamily="34" charset="0"/>
                        </a:rPr>
                        <a:t>Hywel Dda UHB - Head of Occupational Therapy</a:t>
                      </a:r>
                      <a:endParaRPr lang="en-GB" sz="1100" b="0" kern="1200">
                        <a:ln>
                          <a:solidFill>
                            <a:sysClr val="windowText" lastClr="000000"/>
                          </a:solidFill>
                        </a:ln>
                        <a:solidFill>
                          <a:schemeClr val="bg1"/>
                        </a:solidFill>
                        <a:effectLst/>
                        <a:latin typeface="Century Gothic" panose="020B0502020202020204" pitchFamily="34" charset="0"/>
                        <a:ea typeface="Calibri" panose="020F0502020204030204" pitchFamily="34" charset="0"/>
                        <a:cs typeface="Times New Roman"/>
                      </a:endParaRPr>
                    </a:p>
                  </a:txBody>
                  <a:tcPr marL="63812" marR="63812" marT="0" marB="0" anchor="ctr"/>
                </a:tc>
                <a:tc>
                  <a:txBody>
                    <a:bodyPr/>
                    <a:lstStyle/>
                    <a:p>
                      <a:pPr marL="0" marR="0" lvl="0" indent="0" algn="l" defTabSz="914400" rtl="0" eaLnBrk="1" fontAlgn="auto" latinLnBrk="0" hangingPunct="1">
                        <a:lnSpc>
                          <a:spcPct val="107000"/>
                        </a:lnSpc>
                        <a:spcBef>
                          <a:spcPts val="0"/>
                        </a:spcBef>
                        <a:spcAft>
                          <a:spcPts val="800"/>
                        </a:spcAft>
                        <a:buClrTx/>
                        <a:buSzTx/>
                        <a:buFontTx/>
                        <a:buNone/>
                        <a:tabLst/>
                        <a:defRPr/>
                      </a:pPr>
                      <a:r>
                        <a:rPr kumimoji="0" lang="en-GB" sz="1100" b="0" u="none" strike="noStrike" kern="1200" cap="none" spc="0" normalizeH="0" baseline="0" noProof="0">
                          <a:ln>
                            <a:solidFill>
                              <a:sysClr val="windowText" lastClr="000000"/>
                            </a:solidFill>
                          </a:ln>
                          <a:solidFill>
                            <a:srgbClr val="FF0000"/>
                          </a:solidFill>
                          <a:effectLst/>
                          <a:uLnTx/>
                          <a:uFillTx/>
                          <a:latin typeface="Century Gothic" panose="020B0502020202020204" pitchFamily="34" charset="0"/>
                        </a:rPr>
                        <a:t>Plus</a:t>
                      </a:r>
                      <a:r>
                        <a:rPr kumimoji="0" lang="en-GB" sz="1100" b="0" u="none" strike="noStrike" kern="1200" cap="none" spc="0" normalizeH="0" baseline="0" noProof="0">
                          <a:ln>
                            <a:solidFill>
                              <a:sysClr val="windowText" lastClr="000000"/>
                            </a:solidFill>
                          </a:ln>
                          <a:effectLst/>
                          <a:uLnTx/>
                          <a:uFillTx/>
                          <a:latin typeface="Century Gothic" panose="020B0502020202020204" pitchFamily="34" charset="0"/>
                        </a:rPr>
                        <a:t> Karen Shearsmith-Farthing</a:t>
                      </a:r>
                      <a:endParaRPr kumimoji="0" lang="en-GB" sz="1100" b="0" i="0" u="none" strike="noStrike" kern="1200" cap="none" spc="0" normalizeH="0" baseline="0" noProof="0">
                        <a:ln>
                          <a:solidFill>
                            <a:sysClr val="windowText" lastClr="000000"/>
                          </a:solidFill>
                        </a:ln>
                        <a:solidFill>
                          <a:srgbClr val="000000"/>
                        </a:solidFill>
                        <a:effectLst/>
                        <a:uLnTx/>
                        <a:uFillTx/>
                        <a:latin typeface="Century Gothic" panose="020B0502020202020204" pitchFamily="34" charset="0"/>
                        <a:ea typeface="Calibri" panose="020F0502020204030204" pitchFamily="34" charset="0"/>
                        <a:cs typeface="Calibri" panose="020F0502020204030204" pitchFamily="34" charset="0"/>
                      </a:endParaRPr>
                    </a:p>
                  </a:txBody>
                  <a:tcPr marL="63812" marR="63812" marT="0" marB="0" anchor="ctr"/>
                </a:tc>
                <a:extLst>
                  <a:ext uri="{0D108BD9-81ED-4DB2-BD59-A6C34878D82A}">
                    <a16:rowId xmlns:a16="http://schemas.microsoft.com/office/drawing/2014/main" val="888328000"/>
                  </a:ext>
                </a:extLst>
              </a:tr>
              <a:tr h="237676">
                <a:tc>
                  <a:txBody>
                    <a:bodyPr/>
                    <a:lstStyle/>
                    <a:p>
                      <a:pPr algn="l" fontAlgn="t"/>
                      <a:r>
                        <a:rPr lang="en-GB" sz="1100" b="0" u="none" strike="noStrike">
                          <a:ln>
                            <a:solidFill>
                              <a:sysClr val="windowText" lastClr="000000"/>
                            </a:solidFill>
                          </a:ln>
                          <a:effectLst/>
                          <a:latin typeface="Century Gothic" panose="020B0502020202020204" pitchFamily="34" charset="0"/>
                        </a:rPr>
                        <a:t>Becca Stilwell</a:t>
                      </a:r>
                      <a:endParaRPr lang="en-GB" sz="1100" b="0" i="0" u="none" strike="noStrike">
                        <a:ln>
                          <a:solidFill>
                            <a:sysClr val="windowText" lastClr="000000"/>
                          </a:solidFill>
                        </a:ln>
                        <a:solidFill>
                          <a:srgbClr val="000000"/>
                        </a:solidFill>
                        <a:effectLst/>
                        <a:latin typeface="Century Gothic" panose="020B0502020202020204" pitchFamily="34" charset="0"/>
                      </a:endParaRPr>
                    </a:p>
                  </a:txBody>
                  <a:tcPr marL="7620" marR="7620" marT="7620" marB="0"/>
                </a:tc>
                <a:tc>
                  <a:txBody>
                    <a:bodyPr/>
                    <a:lstStyle/>
                    <a:p>
                      <a:pPr marL="0" marR="0" lvl="0" indent="0" algn="l" defTabSz="914400" rtl="0" eaLnBrk="1" fontAlgn="auto" latinLnBrk="0" hangingPunct="1">
                        <a:lnSpc>
                          <a:spcPct val="107000"/>
                        </a:lnSpc>
                        <a:spcBef>
                          <a:spcPts val="0"/>
                        </a:spcBef>
                        <a:spcAft>
                          <a:spcPts val="800"/>
                        </a:spcAft>
                        <a:buClrTx/>
                        <a:buSzTx/>
                        <a:buFontTx/>
                        <a:buNone/>
                        <a:tabLst/>
                        <a:defRPr/>
                      </a:pPr>
                      <a:r>
                        <a:rPr lang="en-GB" sz="1100" b="0" kern="1200">
                          <a:ln>
                            <a:solidFill>
                              <a:sysClr val="windowText" lastClr="000000"/>
                            </a:solidFill>
                          </a:ln>
                          <a:solidFill>
                            <a:schemeClr val="bg1"/>
                          </a:solidFill>
                          <a:effectLst/>
                          <a:latin typeface="Century Gothic" panose="020B0502020202020204" pitchFamily="34" charset="0"/>
                          <a:ea typeface="Calibri" panose="020F0502020204030204" pitchFamily="34" charset="0"/>
                          <a:cs typeface="Times New Roman"/>
                        </a:rPr>
                        <a:t>Clinical Psychologist</a:t>
                      </a:r>
                    </a:p>
                  </a:txBody>
                  <a:tcPr marL="63812" marR="63812" marT="0" marB="0" anchor="ctr"/>
                </a:tc>
                <a:tc>
                  <a:txBody>
                    <a:bodyPr/>
                    <a:lstStyle/>
                    <a:p>
                      <a:pPr marL="0" marR="0" lvl="0" indent="0" algn="l" defTabSz="914400" rtl="0" eaLnBrk="1" fontAlgn="auto" latinLnBrk="0" hangingPunct="1">
                        <a:lnSpc>
                          <a:spcPct val="107000"/>
                        </a:lnSpc>
                        <a:spcBef>
                          <a:spcPts val="0"/>
                        </a:spcBef>
                        <a:spcAft>
                          <a:spcPts val="800"/>
                        </a:spcAft>
                        <a:buClrTx/>
                        <a:buSzTx/>
                        <a:buFontTx/>
                        <a:buNone/>
                        <a:tabLst/>
                        <a:defRPr/>
                      </a:pPr>
                      <a:r>
                        <a:rPr lang="en-GB" sz="1100" b="0" kern="1200">
                          <a:ln>
                            <a:solidFill>
                              <a:sysClr val="windowText" lastClr="000000"/>
                            </a:solidFill>
                          </a:ln>
                          <a:effectLst/>
                          <a:latin typeface="Century Gothic" panose="020B0502020202020204" pitchFamily="34" charset="0"/>
                        </a:rPr>
                        <a:t>Email sent 15/04/21</a:t>
                      </a:r>
                      <a:endParaRPr lang="en-GB" sz="1100" b="0" kern="1200">
                        <a:ln>
                          <a:solidFill>
                            <a:sysClr val="windowText" lastClr="000000"/>
                          </a:solidFill>
                        </a:ln>
                        <a:solidFill>
                          <a:schemeClr val="bg1"/>
                        </a:solidFill>
                        <a:effectLst/>
                        <a:latin typeface="Century Gothic" panose="020B0502020202020204" pitchFamily="34" charset="0"/>
                        <a:ea typeface="Calibri" panose="020F0502020204030204" pitchFamily="34" charset="0"/>
                        <a:cs typeface="Calibri" panose="020F0502020204030204" pitchFamily="34" charset="0"/>
                      </a:endParaRPr>
                    </a:p>
                  </a:txBody>
                  <a:tcPr marL="63812" marR="63812" marT="0" marB="0" anchor="ctr"/>
                </a:tc>
                <a:extLst>
                  <a:ext uri="{0D108BD9-81ED-4DB2-BD59-A6C34878D82A}">
                    <a16:rowId xmlns:a16="http://schemas.microsoft.com/office/drawing/2014/main" val="3306427934"/>
                  </a:ext>
                </a:extLst>
              </a:tr>
            </a:tbl>
          </a:graphicData>
        </a:graphic>
      </p:graphicFrame>
      <p:sp>
        <p:nvSpPr>
          <p:cNvPr id="3" name="TextBox 2">
            <a:extLst>
              <a:ext uri="{FF2B5EF4-FFF2-40B4-BE49-F238E27FC236}">
                <a16:creationId xmlns:a16="http://schemas.microsoft.com/office/drawing/2014/main" id="{73DEB07F-87BA-4C02-82B5-BA8A5AC1D0D0}"/>
              </a:ext>
            </a:extLst>
          </p:cNvPr>
          <p:cNvSpPr txBox="1"/>
          <p:nvPr/>
        </p:nvSpPr>
        <p:spPr bwMode="gray">
          <a:xfrm>
            <a:off x="3776855" y="1106302"/>
            <a:ext cx="6429029" cy="215444"/>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300"/>
              </a:spcBef>
              <a:spcAft>
                <a:spcPts val="0"/>
              </a:spcAft>
              <a:buClrTx/>
              <a:buSzTx/>
              <a:buFontTx/>
              <a:buNone/>
              <a:tabLst/>
              <a:defRPr/>
            </a:pPr>
            <a:r>
              <a:rPr kumimoji="0" lang="en-GB" sz="1400" b="0" i="0" u="none" strike="noStrike" kern="1200" cap="none" spc="0" normalizeH="0" baseline="0" noProof="0">
                <a:ln>
                  <a:noFill/>
                </a:ln>
                <a:solidFill>
                  <a:srgbClr val="000000"/>
                </a:solidFill>
                <a:effectLst/>
                <a:uLnTx/>
                <a:uFillTx/>
                <a:latin typeface="Century Gothic"/>
                <a:ea typeface="+mn-ea"/>
                <a:cs typeface="Arial" pitchFamily="34" charset="0"/>
              </a:rPr>
              <a:t>Many thanks to those who engaged in this first phase of work:</a:t>
            </a:r>
          </a:p>
        </p:txBody>
      </p:sp>
      <p:sp>
        <p:nvSpPr>
          <p:cNvPr id="4" name="Slide Number Placeholder 3">
            <a:extLst>
              <a:ext uri="{FF2B5EF4-FFF2-40B4-BE49-F238E27FC236}">
                <a16:creationId xmlns:a16="http://schemas.microsoft.com/office/drawing/2014/main" id="{468C7525-57FE-4C3A-8D16-46D1E3613708}"/>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A3DA7B4-1CBC-4A9E-B9AD-6DD77CAE4334}" type="slidenum">
              <a:rPr kumimoji="0" lang="en-GB" sz="1200" b="0" i="0" u="none" strike="noStrike" kern="1200" cap="none" spc="0" normalizeH="0" baseline="0" noProof="0" smtClean="0">
                <a:ln>
                  <a:noFill/>
                </a:ln>
                <a:solidFill>
                  <a:srgbClr val="0077B7">
                    <a:tint val="75000"/>
                  </a:srgbClr>
                </a:solidFill>
                <a:effectLst/>
                <a:uLnTx/>
                <a:uFillTx/>
                <a:latin typeface="Book Antiqua"/>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60</a:t>
            </a:fld>
            <a:endParaRPr kumimoji="0" lang="en-GB" sz="1200" b="0" i="0" u="none" strike="noStrike" kern="1200" cap="none" spc="0" normalizeH="0" baseline="0" noProof="0">
              <a:ln>
                <a:noFill/>
              </a:ln>
              <a:solidFill>
                <a:srgbClr val="0077B7">
                  <a:tint val="75000"/>
                </a:srgbClr>
              </a:solidFill>
              <a:effectLst/>
              <a:uLnTx/>
              <a:uFillTx/>
              <a:latin typeface="Book Antiqua"/>
              <a:ea typeface="+mn-ea"/>
              <a:cs typeface="+mn-cs"/>
            </a:endParaRPr>
          </a:p>
        </p:txBody>
      </p:sp>
      <p:pic>
        <p:nvPicPr>
          <p:cNvPr id="10" name="Picture 1" descr="Description: http://www.wwcp.org.uk/wp-content/uploads/2016/11/West-Wales-Care-Partnership-logo-Partneriaeth-Gofal-Gorllewin-Cymru-logo.jpg">
            <a:extLst>
              <a:ext uri="{FF2B5EF4-FFF2-40B4-BE49-F238E27FC236}">
                <a16:creationId xmlns:a16="http://schemas.microsoft.com/office/drawing/2014/main" id="{8360841D-82C6-423E-BFC3-4919FCC0CE68}"/>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9137729" y="452962"/>
            <a:ext cx="1618557" cy="6597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528139500"/>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C27CDC42-94BD-493C-9463-E123B9E4A0A9}"/>
              </a:ext>
            </a:extLst>
          </p:cNvPr>
          <p:cNvSpPr txBox="1">
            <a:spLocks/>
          </p:cNvSpPr>
          <p:nvPr/>
        </p:nvSpPr>
        <p:spPr>
          <a:xfrm>
            <a:off x="9444950" y="1093699"/>
            <a:ext cx="2006568" cy="523568"/>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5400" kern="1200">
                <a:solidFill>
                  <a:schemeClr val="tx2">
                    <a:lumMod val="75000"/>
                  </a:schemeClr>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GB" sz="1800" b="1" i="0" u="none" strike="noStrike" kern="1200" cap="none" spc="0" normalizeH="0" baseline="0" noProof="0">
                <a:ln>
                  <a:noFill/>
                </a:ln>
                <a:solidFill>
                  <a:srgbClr val="0077B7">
                    <a:lumMod val="40000"/>
                    <a:lumOff val="60000"/>
                  </a:srgbClr>
                </a:solidFill>
                <a:effectLst/>
                <a:uLnTx/>
                <a:uFillTx/>
                <a:latin typeface="Century Gothic"/>
                <a:ea typeface="+mj-ea"/>
                <a:cs typeface="+mj-cs"/>
              </a:rPr>
              <a:t>Joined up services</a:t>
            </a:r>
          </a:p>
        </p:txBody>
      </p:sp>
      <p:sp>
        <p:nvSpPr>
          <p:cNvPr id="27" name="Rectangle 26">
            <a:extLst>
              <a:ext uri="{FF2B5EF4-FFF2-40B4-BE49-F238E27FC236}">
                <a16:creationId xmlns:a16="http://schemas.microsoft.com/office/drawing/2014/main" id="{678173F2-0A69-4C98-8262-339B422E326F}"/>
              </a:ext>
            </a:extLst>
          </p:cNvPr>
          <p:cNvSpPr/>
          <p:nvPr/>
        </p:nvSpPr>
        <p:spPr bwMode="gray">
          <a:xfrm>
            <a:off x="575458" y="2889764"/>
            <a:ext cx="2088000" cy="1178537"/>
          </a:xfrm>
          <a:prstGeom prst="rect">
            <a:avLst/>
          </a:prstGeom>
          <a:solidFill>
            <a:srgbClr val="FFFFFF"/>
          </a:solidFill>
          <a:ln w="19050" cap="flat" cmpd="sng" algn="ctr">
            <a:solidFill>
              <a:schemeClr val="tx1">
                <a:lumMod val="75000"/>
              </a:schemeClr>
            </a:solidFill>
            <a:prstDash val="soli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0" cap="none" spc="0" normalizeH="0" baseline="0" noProof="0">
                <a:ln>
                  <a:noFill/>
                </a:ln>
                <a:solidFill>
                  <a:srgbClr val="000000"/>
                </a:solidFill>
                <a:effectLst/>
                <a:uLnTx/>
                <a:uFillTx/>
                <a:latin typeface="Century Gothic"/>
                <a:ea typeface="+mn-ea"/>
                <a:cs typeface="Calibri" panose="020F0502020204030204" pitchFamily="34" charset="0"/>
              </a:rPr>
              <a:t>The overarching thing not addressed is base line wrap around the person, a co-ordinator throughout their journey</a:t>
            </a:r>
          </a:p>
        </p:txBody>
      </p:sp>
      <p:sp>
        <p:nvSpPr>
          <p:cNvPr id="30" name="Rectangle 29">
            <a:extLst>
              <a:ext uri="{FF2B5EF4-FFF2-40B4-BE49-F238E27FC236}">
                <a16:creationId xmlns:a16="http://schemas.microsoft.com/office/drawing/2014/main" id="{E07F3797-6126-448B-82E8-C88A2A0C8E1E}"/>
              </a:ext>
            </a:extLst>
          </p:cNvPr>
          <p:cNvSpPr/>
          <p:nvPr/>
        </p:nvSpPr>
        <p:spPr bwMode="gray">
          <a:xfrm>
            <a:off x="575458" y="5418731"/>
            <a:ext cx="2088000" cy="1178537"/>
          </a:xfrm>
          <a:prstGeom prst="rect">
            <a:avLst/>
          </a:prstGeom>
          <a:solidFill>
            <a:srgbClr val="FFFFFF"/>
          </a:solidFill>
          <a:ln w="19050" cap="flat" cmpd="sng" algn="ctr">
            <a:solidFill>
              <a:srgbClr val="005989"/>
            </a:solidFill>
            <a:prstDash val="soli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77B7"/>
              </a:solidFill>
              <a:effectLst/>
              <a:uLnTx/>
              <a:uFillTx/>
              <a:latin typeface="Century Gothic"/>
              <a:ea typeface="+mn-ea"/>
              <a:cs typeface="+mn-cs"/>
            </a:endParaRPr>
          </a:p>
        </p:txBody>
      </p:sp>
      <p:sp>
        <p:nvSpPr>
          <p:cNvPr id="38" name="Rectangle 37">
            <a:extLst>
              <a:ext uri="{FF2B5EF4-FFF2-40B4-BE49-F238E27FC236}">
                <a16:creationId xmlns:a16="http://schemas.microsoft.com/office/drawing/2014/main" id="{94E0DA3D-C542-4F42-B744-4BC0258E8828}"/>
              </a:ext>
            </a:extLst>
          </p:cNvPr>
          <p:cNvSpPr/>
          <p:nvPr/>
        </p:nvSpPr>
        <p:spPr bwMode="gray">
          <a:xfrm>
            <a:off x="575458" y="4152524"/>
            <a:ext cx="2088000" cy="1178537"/>
          </a:xfrm>
          <a:prstGeom prst="rect">
            <a:avLst/>
          </a:prstGeom>
          <a:solidFill>
            <a:srgbClr val="FFFFFF"/>
          </a:solidFill>
          <a:ln w="19050" cap="flat" cmpd="sng" algn="ctr">
            <a:solidFill>
              <a:srgbClr val="005989"/>
            </a:solidFill>
            <a:prstDash val="soli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200" b="0" i="0" u="none" strike="noStrike" kern="0" cap="none" spc="0" normalizeH="0" baseline="0" noProof="0">
              <a:ln>
                <a:noFill/>
              </a:ln>
              <a:solidFill>
                <a:srgbClr val="000000"/>
              </a:solidFill>
              <a:effectLst/>
              <a:uLnTx/>
              <a:uFillTx/>
              <a:latin typeface="Century Gothic"/>
              <a:ea typeface="+mn-ea"/>
              <a:cs typeface="Calibri"/>
            </a:endParaRPr>
          </a:p>
        </p:txBody>
      </p:sp>
      <p:sp>
        <p:nvSpPr>
          <p:cNvPr id="40" name="Rectangle 39">
            <a:extLst>
              <a:ext uri="{FF2B5EF4-FFF2-40B4-BE49-F238E27FC236}">
                <a16:creationId xmlns:a16="http://schemas.microsoft.com/office/drawing/2014/main" id="{CDAE9C64-DA4A-48A8-BA1B-C30C6AEFB8A4}"/>
              </a:ext>
            </a:extLst>
          </p:cNvPr>
          <p:cNvSpPr/>
          <p:nvPr/>
        </p:nvSpPr>
        <p:spPr bwMode="gray">
          <a:xfrm>
            <a:off x="2795183" y="5418731"/>
            <a:ext cx="2088000" cy="1178537"/>
          </a:xfrm>
          <a:prstGeom prst="rect">
            <a:avLst/>
          </a:prstGeom>
          <a:solidFill>
            <a:srgbClr val="FFFFFF"/>
          </a:solidFill>
          <a:ln w="19050" cap="flat" cmpd="sng" algn="ctr">
            <a:solidFill>
              <a:schemeClr val="tx1">
                <a:lumMod val="75000"/>
              </a:schemeClr>
            </a:solidFill>
            <a:prstDash val="soli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0" cap="none" spc="0" normalizeH="0" baseline="0" noProof="0">
                <a:ln>
                  <a:noFill/>
                </a:ln>
                <a:solidFill>
                  <a:srgbClr val="000000"/>
                </a:solidFill>
                <a:effectLst/>
                <a:uLnTx/>
                <a:uFillTx/>
                <a:latin typeface="Century Gothic"/>
                <a:ea typeface="+mn-ea"/>
                <a:cs typeface="Calibri"/>
              </a:rPr>
              <a:t>Alzheimer's provide pre-diagnostic support following referral - people go directly to face to face support rather than a call centre. </a:t>
            </a:r>
          </a:p>
        </p:txBody>
      </p:sp>
      <p:sp>
        <p:nvSpPr>
          <p:cNvPr id="45" name="Rectangle 44">
            <a:extLst>
              <a:ext uri="{FF2B5EF4-FFF2-40B4-BE49-F238E27FC236}">
                <a16:creationId xmlns:a16="http://schemas.microsoft.com/office/drawing/2014/main" id="{328BEF41-E182-43DB-A9E5-152D2E2CA08F}"/>
              </a:ext>
            </a:extLst>
          </p:cNvPr>
          <p:cNvSpPr/>
          <p:nvPr/>
        </p:nvSpPr>
        <p:spPr bwMode="gray">
          <a:xfrm>
            <a:off x="2795183" y="2889762"/>
            <a:ext cx="2088000" cy="1178537"/>
          </a:xfrm>
          <a:prstGeom prst="rect">
            <a:avLst/>
          </a:prstGeom>
          <a:solidFill>
            <a:srgbClr val="FFFFFF"/>
          </a:solidFill>
          <a:ln w="19050" cap="flat" cmpd="sng" algn="ctr">
            <a:solidFill>
              <a:schemeClr val="tx1">
                <a:lumMod val="75000"/>
              </a:schemeClr>
            </a:solidFill>
            <a:prstDash val="soli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0" cap="none" spc="0" normalizeH="0" baseline="0" noProof="0">
                <a:ln>
                  <a:noFill/>
                </a:ln>
                <a:solidFill>
                  <a:srgbClr val="000000"/>
                </a:solidFill>
                <a:effectLst/>
                <a:uLnTx/>
                <a:uFillTx/>
                <a:latin typeface="Century Gothic"/>
                <a:ea typeface="+mn-ea"/>
                <a:cs typeface="Calibri" panose="020F0502020204030204" pitchFamily="34" charset="0"/>
              </a:rPr>
              <a:t>New Admiral Nurse service sitting with social care - providing support, bringing other professionals in team around the person</a:t>
            </a:r>
          </a:p>
        </p:txBody>
      </p:sp>
      <p:sp>
        <p:nvSpPr>
          <p:cNvPr id="47" name="Rectangle 46">
            <a:extLst>
              <a:ext uri="{FF2B5EF4-FFF2-40B4-BE49-F238E27FC236}">
                <a16:creationId xmlns:a16="http://schemas.microsoft.com/office/drawing/2014/main" id="{851AB445-540A-4236-8380-7340F25DE66D}"/>
              </a:ext>
            </a:extLst>
          </p:cNvPr>
          <p:cNvSpPr/>
          <p:nvPr/>
        </p:nvSpPr>
        <p:spPr bwMode="gray">
          <a:xfrm>
            <a:off x="2795183" y="4149435"/>
            <a:ext cx="2088000" cy="1178537"/>
          </a:xfrm>
          <a:prstGeom prst="rect">
            <a:avLst/>
          </a:prstGeom>
          <a:noFill/>
          <a:ln w="19050" cap="flat" cmpd="sng" algn="ctr">
            <a:solidFill>
              <a:schemeClr val="tx1">
                <a:lumMod val="75000"/>
              </a:schemeClr>
            </a:solidFill>
            <a:prstDash val="soli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200" b="0" i="0" u="none" strike="noStrike" kern="0" cap="none" spc="0" normalizeH="0" baseline="0" noProof="0">
              <a:ln>
                <a:noFill/>
              </a:ln>
              <a:solidFill>
                <a:srgbClr val="000000"/>
              </a:solidFill>
              <a:effectLst/>
              <a:uLnTx/>
              <a:uFillTx/>
              <a:latin typeface="Century Gothic"/>
              <a:ea typeface="+mn-ea"/>
              <a:cs typeface="Calibri" panose="020F0502020204030204" pitchFamily="34" charset="0"/>
            </a:endParaRPr>
          </a:p>
        </p:txBody>
      </p:sp>
      <p:sp>
        <p:nvSpPr>
          <p:cNvPr id="48" name="Rectangle 47">
            <a:extLst>
              <a:ext uri="{FF2B5EF4-FFF2-40B4-BE49-F238E27FC236}">
                <a16:creationId xmlns:a16="http://schemas.microsoft.com/office/drawing/2014/main" id="{6CAAE211-2ACA-439F-BA12-2F0E46E3EA7A}"/>
              </a:ext>
            </a:extLst>
          </p:cNvPr>
          <p:cNvSpPr/>
          <p:nvPr/>
        </p:nvSpPr>
        <p:spPr bwMode="gray">
          <a:xfrm>
            <a:off x="5027592" y="2889761"/>
            <a:ext cx="2088000" cy="1178537"/>
          </a:xfrm>
          <a:prstGeom prst="rect">
            <a:avLst/>
          </a:prstGeom>
          <a:solidFill>
            <a:srgbClr val="FFFFFF"/>
          </a:solidFill>
          <a:ln w="19050" cap="flat" cmpd="sng" algn="ctr">
            <a:solidFill>
              <a:srgbClr val="0077B7"/>
            </a:solidFill>
            <a:prstDash val="soli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0" cap="none" spc="0" normalizeH="0" baseline="0" noProof="0">
                <a:ln>
                  <a:noFill/>
                </a:ln>
                <a:solidFill>
                  <a:srgbClr val="000000"/>
                </a:solidFill>
                <a:effectLst/>
                <a:uLnTx/>
                <a:uFillTx/>
                <a:latin typeface="Century Gothic"/>
                <a:ea typeface="+mn-ea"/>
                <a:cs typeface="Calibri"/>
              </a:rPr>
              <a:t>There is a need for </a:t>
            </a:r>
            <a:r>
              <a:rPr kumimoji="0" lang="en-GB" sz="1200" b="1" i="0" u="none" strike="noStrike" kern="0" cap="none" spc="0" normalizeH="0" baseline="0" noProof="0">
                <a:ln>
                  <a:noFill/>
                </a:ln>
                <a:solidFill>
                  <a:srgbClr val="000000"/>
                </a:solidFill>
                <a:effectLst/>
                <a:uLnTx/>
                <a:uFillTx/>
                <a:latin typeface="Century Gothic"/>
                <a:ea typeface="+mn-ea"/>
                <a:cs typeface="Calibri"/>
              </a:rPr>
              <a:t>all </a:t>
            </a:r>
            <a:r>
              <a:rPr kumimoji="0" lang="en-GB" sz="1200" b="0" i="0" u="none" strike="noStrike" kern="0" cap="none" spc="0" normalizeH="0" baseline="0" noProof="0">
                <a:ln>
                  <a:noFill/>
                </a:ln>
                <a:solidFill>
                  <a:srgbClr val="000000"/>
                </a:solidFill>
                <a:effectLst/>
                <a:uLnTx/>
                <a:uFillTx/>
                <a:latin typeface="Century Gothic"/>
                <a:ea typeface="+mn-ea"/>
                <a:cs typeface="Calibri"/>
              </a:rPr>
              <a:t>GPs</a:t>
            </a:r>
            <a:r>
              <a:rPr kumimoji="0" lang="en-GB" sz="1200" b="1" i="0" u="none" strike="noStrike" kern="0" cap="none" spc="0" normalizeH="0" baseline="0" noProof="0">
                <a:ln>
                  <a:noFill/>
                </a:ln>
                <a:solidFill>
                  <a:srgbClr val="000000"/>
                </a:solidFill>
                <a:effectLst/>
                <a:uLnTx/>
                <a:uFillTx/>
                <a:latin typeface="Century Gothic"/>
                <a:ea typeface="+mn-ea"/>
                <a:cs typeface="Calibri"/>
              </a:rPr>
              <a:t> </a:t>
            </a:r>
            <a:r>
              <a:rPr kumimoji="0" lang="en-GB" sz="1200" b="0" i="0" u="none" strike="noStrike" kern="0" cap="none" spc="0" normalizeH="0" baseline="0" noProof="0">
                <a:ln>
                  <a:noFill/>
                </a:ln>
                <a:solidFill>
                  <a:srgbClr val="000000"/>
                </a:solidFill>
                <a:effectLst/>
                <a:uLnTx/>
                <a:uFillTx/>
                <a:latin typeface="Century Gothic"/>
                <a:ea typeface="+mn-ea"/>
                <a:cs typeface="Calibri"/>
              </a:rPr>
              <a:t>to take the responsibly for onward prescribing of dementia</a:t>
            </a:r>
          </a:p>
        </p:txBody>
      </p:sp>
      <p:sp>
        <p:nvSpPr>
          <p:cNvPr id="49" name="Rectangle 48">
            <a:extLst>
              <a:ext uri="{FF2B5EF4-FFF2-40B4-BE49-F238E27FC236}">
                <a16:creationId xmlns:a16="http://schemas.microsoft.com/office/drawing/2014/main" id="{3891D321-8664-450F-9FC5-FBBB9829EF59}"/>
              </a:ext>
            </a:extLst>
          </p:cNvPr>
          <p:cNvSpPr/>
          <p:nvPr/>
        </p:nvSpPr>
        <p:spPr bwMode="gray">
          <a:xfrm>
            <a:off x="5027592" y="4152523"/>
            <a:ext cx="2088000" cy="1178537"/>
          </a:xfrm>
          <a:prstGeom prst="rect">
            <a:avLst/>
          </a:prstGeom>
          <a:solidFill>
            <a:srgbClr val="FFFFFF"/>
          </a:solidFill>
          <a:ln w="19050" cap="flat" cmpd="sng" algn="ctr">
            <a:solidFill>
              <a:srgbClr val="0077B7"/>
            </a:solidFill>
            <a:prstDash val="soli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0" cap="none" spc="0" normalizeH="0" baseline="0" noProof="0">
                <a:ln>
                  <a:noFill/>
                </a:ln>
                <a:solidFill>
                  <a:srgbClr val="000000"/>
                </a:solidFill>
                <a:effectLst/>
                <a:uLnTx/>
                <a:uFillTx/>
                <a:latin typeface="Century Gothic"/>
                <a:ea typeface="+mn-ea"/>
                <a:cs typeface="Calibri" panose="020F0502020204030204" pitchFamily="34" charset="0"/>
              </a:rPr>
              <a:t>GPs/AHPs could be making straight forward diagnosis.  MH team should be focusing on specialist diagnosis</a:t>
            </a:r>
          </a:p>
        </p:txBody>
      </p:sp>
      <p:sp>
        <p:nvSpPr>
          <p:cNvPr id="50" name="Rectangle 49">
            <a:extLst>
              <a:ext uri="{FF2B5EF4-FFF2-40B4-BE49-F238E27FC236}">
                <a16:creationId xmlns:a16="http://schemas.microsoft.com/office/drawing/2014/main" id="{CF685583-B232-4DC3-9DD2-0C56C31DCA7E}"/>
              </a:ext>
            </a:extLst>
          </p:cNvPr>
          <p:cNvSpPr/>
          <p:nvPr/>
        </p:nvSpPr>
        <p:spPr bwMode="gray">
          <a:xfrm>
            <a:off x="5027592" y="5418730"/>
            <a:ext cx="2088000" cy="1178537"/>
          </a:xfrm>
          <a:prstGeom prst="rect">
            <a:avLst/>
          </a:prstGeom>
          <a:solidFill>
            <a:srgbClr val="FFFFFF"/>
          </a:solidFill>
          <a:ln w="19050" cap="flat" cmpd="sng" algn="ctr">
            <a:solidFill>
              <a:srgbClr val="0077B7"/>
            </a:solidFill>
            <a:prstDash val="soli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200" b="0" i="0" u="none" strike="noStrike" kern="0" cap="none" spc="0" normalizeH="0" baseline="0" noProof="0">
              <a:ln>
                <a:noFill/>
              </a:ln>
              <a:solidFill>
                <a:srgbClr val="000000"/>
              </a:solidFill>
              <a:effectLst/>
              <a:uLnTx/>
              <a:uFillTx/>
              <a:latin typeface="Century Gothic"/>
              <a:ea typeface="+mn-ea"/>
              <a:cs typeface="Calibri" panose="020F0502020204030204" pitchFamily="34" charset="0"/>
            </a:endParaRPr>
          </a:p>
        </p:txBody>
      </p:sp>
      <p:sp>
        <p:nvSpPr>
          <p:cNvPr id="51" name="Rectangle 50">
            <a:extLst>
              <a:ext uri="{FF2B5EF4-FFF2-40B4-BE49-F238E27FC236}">
                <a16:creationId xmlns:a16="http://schemas.microsoft.com/office/drawing/2014/main" id="{C8DF6703-9A59-4686-88A3-DAADEF4221D8}"/>
              </a:ext>
            </a:extLst>
          </p:cNvPr>
          <p:cNvSpPr/>
          <p:nvPr/>
        </p:nvSpPr>
        <p:spPr bwMode="gray">
          <a:xfrm>
            <a:off x="7260001" y="2889760"/>
            <a:ext cx="2088000" cy="1178537"/>
          </a:xfrm>
          <a:prstGeom prst="rect">
            <a:avLst/>
          </a:prstGeom>
          <a:solidFill>
            <a:srgbClr val="FFFFFF"/>
          </a:solidFill>
          <a:ln w="19050" cap="flat" cmpd="sng" algn="ctr">
            <a:solidFill>
              <a:schemeClr val="tx1">
                <a:lumMod val="60000"/>
                <a:lumOff val="40000"/>
              </a:schemeClr>
            </a:solidFill>
            <a:prstDash val="soli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0" cap="none" spc="0" normalizeH="0" baseline="0" noProof="0">
                <a:ln>
                  <a:noFill/>
                </a:ln>
                <a:solidFill>
                  <a:srgbClr val="000000"/>
                </a:solidFill>
                <a:effectLst/>
                <a:uLnTx/>
                <a:uFillTx/>
                <a:latin typeface="Century Gothic"/>
                <a:ea typeface="+mn-ea"/>
                <a:cs typeface="Calibri" panose="020F0502020204030204" pitchFamily="34" charset="0"/>
              </a:rPr>
              <a:t>No centralised overview of GP dementia registers</a:t>
            </a:r>
          </a:p>
        </p:txBody>
      </p:sp>
      <p:sp>
        <p:nvSpPr>
          <p:cNvPr id="52" name="Rectangle 51">
            <a:extLst>
              <a:ext uri="{FF2B5EF4-FFF2-40B4-BE49-F238E27FC236}">
                <a16:creationId xmlns:a16="http://schemas.microsoft.com/office/drawing/2014/main" id="{E939A452-CE53-4852-BBAE-7B2DFD09F2D9}"/>
              </a:ext>
            </a:extLst>
          </p:cNvPr>
          <p:cNvSpPr/>
          <p:nvPr/>
        </p:nvSpPr>
        <p:spPr bwMode="gray">
          <a:xfrm>
            <a:off x="7260001" y="4158960"/>
            <a:ext cx="2088000" cy="1178537"/>
          </a:xfrm>
          <a:prstGeom prst="rect">
            <a:avLst/>
          </a:prstGeom>
          <a:solidFill>
            <a:srgbClr val="FFFFFF"/>
          </a:solidFill>
          <a:ln w="19050" cap="flat" cmpd="sng" algn="ctr">
            <a:solidFill>
              <a:schemeClr val="tx1">
                <a:lumMod val="60000"/>
                <a:lumOff val="40000"/>
              </a:schemeClr>
            </a:solidFill>
            <a:prstDash val="soli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200" b="0" i="0" u="none" strike="noStrike" kern="0" cap="none" spc="0" normalizeH="0" baseline="0" noProof="0">
              <a:ln>
                <a:noFill/>
              </a:ln>
              <a:solidFill>
                <a:srgbClr val="000000"/>
              </a:solidFill>
              <a:effectLst/>
              <a:uLnTx/>
              <a:uFillTx/>
              <a:latin typeface="Century Gothic"/>
              <a:ea typeface="+mn-ea"/>
              <a:cs typeface="Calibri" panose="020F0502020204030204" pitchFamily="34" charset="0"/>
            </a:endParaRPr>
          </a:p>
        </p:txBody>
      </p:sp>
      <p:sp>
        <p:nvSpPr>
          <p:cNvPr id="53" name="Rectangle 52">
            <a:extLst>
              <a:ext uri="{FF2B5EF4-FFF2-40B4-BE49-F238E27FC236}">
                <a16:creationId xmlns:a16="http://schemas.microsoft.com/office/drawing/2014/main" id="{755F93FA-8CEF-46A3-9797-251135509DED}"/>
              </a:ext>
            </a:extLst>
          </p:cNvPr>
          <p:cNvSpPr/>
          <p:nvPr/>
        </p:nvSpPr>
        <p:spPr bwMode="gray">
          <a:xfrm>
            <a:off x="7260001" y="5412484"/>
            <a:ext cx="2088000" cy="1178537"/>
          </a:xfrm>
          <a:prstGeom prst="rect">
            <a:avLst/>
          </a:prstGeom>
          <a:solidFill>
            <a:srgbClr val="FFFFFF"/>
          </a:solidFill>
          <a:ln w="19050" cap="flat" cmpd="sng" algn="ctr">
            <a:solidFill>
              <a:schemeClr val="tx1">
                <a:lumMod val="60000"/>
                <a:lumOff val="40000"/>
              </a:schemeClr>
            </a:solidFill>
            <a:prstDash val="soli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0" cap="none" spc="0" normalizeH="0" baseline="0" noProof="0">
                <a:ln>
                  <a:noFill/>
                </a:ln>
                <a:solidFill>
                  <a:srgbClr val="000000"/>
                </a:solidFill>
                <a:effectLst/>
                <a:uLnTx/>
                <a:uFillTx/>
                <a:latin typeface="Century Gothic"/>
                <a:ea typeface="+mn-ea"/>
                <a:cs typeface="Calibri"/>
              </a:rPr>
              <a:t>Requirement to have EoL conversations earlier.  Some professionals reluctant to enter in ACP conversations</a:t>
            </a:r>
            <a:endParaRPr kumimoji="0" lang="en-GB" sz="1200" b="0" i="0" u="none" strike="noStrike" kern="0" cap="none" spc="0" normalizeH="0" baseline="0" noProof="0">
              <a:ln>
                <a:noFill/>
              </a:ln>
              <a:solidFill>
                <a:srgbClr val="000000"/>
              </a:solidFill>
              <a:effectLst/>
              <a:uLnTx/>
              <a:uFillTx/>
              <a:latin typeface="Century Gothic"/>
              <a:ea typeface="+mn-ea"/>
              <a:cs typeface="Calibri" panose="020F0502020204030204" pitchFamily="34" charset="0"/>
            </a:endParaRPr>
          </a:p>
        </p:txBody>
      </p:sp>
      <p:sp>
        <p:nvSpPr>
          <p:cNvPr id="54" name="Rectangle 53">
            <a:extLst>
              <a:ext uri="{FF2B5EF4-FFF2-40B4-BE49-F238E27FC236}">
                <a16:creationId xmlns:a16="http://schemas.microsoft.com/office/drawing/2014/main" id="{61D2466D-2A02-45B2-85E3-1F83B3DB49D5}"/>
              </a:ext>
            </a:extLst>
          </p:cNvPr>
          <p:cNvSpPr/>
          <p:nvPr/>
        </p:nvSpPr>
        <p:spPr bwMode="gray">
          <a:xfrm>
            <a:off x="9444950" y="2889760"/>
            <a:ext cx="2088000" cy="1178537"/>
          </a:xfrm>
          <a:prstGeom prst="rect">
            <a:avLst/>
          </a:prstGeom>
          <a:solidFill>
            <a:srgbClr val="FFFFFF"/>
          </a:solidFill>
          <a:ln w="19050" cap="flat" cmpd="sng" algn="ctr">
            <a:solidFill>
              <a:schemeClr val="tx1">
                <a:lumMod val="40000"/>
                <a:lumOff val="60000"/>
              </a:schemeClr>
            </a:solidFill>
            <a:prstDash val="soli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0" cap="none" spc="0" normalizeH="0" baseline="0" noProof="0">
                <a:ln>
                  <a:noFill/>
                </a:ln>
                <a:solidFill>
                  <a:srgbClr val="000000"/>
                </a:solidFill>
                <a:effectLst/>
                <a:uLnTx/>
                <a:uFillTx/>
                <a:latin typeface="Century Gothic"/>
                <a:ea typeface="+mn-ea"/>
                <a:cs typeface="Calibri"/>
              </a:rPr>
              <a:t>Organisations now need to play their part to form a joined up integrated approach - not easy for West Wales</a:t>
            </a:r>
            <a:endParaRPr kumimoji="0" lang="en-GB" sz="1200" b="0" i="0" u="none" strike="noStrike" kern="0" cap="none" spc="0" normalizeH="0" baseline="0" noProof="0">
              <a:ln>
                <a:noFill/>
              </a:ln>
              <a:solidFill>
                <a:srgbClr val="000000"/>
              </a:solidFill>
              <a:effectLst/>
              <a:uLnTx/>
              <a:uFillTx/>
              <a:latin typeface="Century Gothic"/>
              <a:ea typeface="+mn-ea"/>
              <a:cs typeface="Calibri" panose="020F0502020204030204" pitchFamily="34" charset="0"/>
            </a:endParaRPr>
          </a:p>
        </p:txBody>
      </p:sp>
      <p:sp>
        <p:nvSpPr>
          <p:cNvPr id="56" name="Rectangle 55">
            <a:extLst>
              <a:ext uri="{FF2B5EF4-FFF2-40B4-BE49-F238E27FC236}">
                <a16:creationId xmlns:a16="http://schemas.microsoft.com/office/drawing/2014/main" id="{6B0417BD-F993-4ED8-A366-1C86CC00A2BF}"/>
              </a:ext>
            </a:extLst>
          </p:cNvPr>
          <p:cNvSpPr/>
          <p:nvPr/>
        </p:nvSpPr>
        <p:spPr bwMode="gray">
          <a:xfrm>
            <a:off x="9444950" y="4152522"/>
            <a:ext cx="2088000" cy="1178537"/>
          </a:xfrm>
          <a:prstGeom prst="rect">
            <a:avLst/>
          </a:prstGeom>
          <a:solidFill>
            <a:srgbClr val="FFFFFF"/>
          </a:solidFill>
          <a:ln w="19050" cap="flat" cmpd="sng" algn="ctr">
            <a:solidFill>
              <a:schemeClr val="tx1">
                <a:lumMod val="40000"/>
                <a:lumOff val="60000"/>
              </a:schemeClr>
            </a:solidFill>
            <a:prstDash val="soli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200" b="0" i="0" u="none" strike="noStrike" kern="0" cap="none" spc="0" normalizeH="0" baseline="0" noProof="0">
              <a:ln>
                <a:noFill/>
              </a:ln>
              <a:solidFill>
                <a:srgbClr val="000000"/>
              </a:solidFill>
              <a:effectLst/>
              <a:uLnTx/>
              <a:uFillTx/>
              <a:latin typeface="Century Gothic"/>
              <a:ea typeface="+mn-ea"/>
              <a:cs typeface="Calibri" panose="020F0502020204030204" pitchFamily="34" charset="0"/>
            </a:endParaRPr>
          </a:p>
        </p:txBody>
      </p:sp>
      <p:sp>
        <p:nvSpPr>
          <p:cNvPr id="57" name="Rectangle 56">
            <a:extLst>
              <a:ext uri="{FF2B5EF4-FFF2-40B4-BE49-F238E27FC236}">
                <a16:creationId xmlns:a16="http://schemas.microsoft.com/office/drawing/2014/main" id="{59D32DBC-A80B-4EC4-AB71-723FFEC78F8E}"/>
              </a:ext>
            </a:extLst>
          </p:cNvPr>
          <p:cNvSpPr/>
          <p:nvPr/>
        </p:nvSpPr>
        <p:spPr bwMode="gray">
          <a:xfrm>
            <a:off x="9444950" y="5412484"/>
            <a:ext cx="2088000" cy="1178537"/>
          </a:xfrm>
          <a:prstGeom prst="rect">
            <a:avLst/>
          </a:prstGeom>
          <a:solidFill>
            <a:srgbClr val="FFFFFF"/>
          </a:solidFill>
          <a:ln w="19050" cap="flat" cmpd="sng" algn="ctr">
            <a:solidFill>
              <a:schemeClr val="tx1">
                <a:lumMod val="40000"/>
                <a:lumOff val="60000"/>
              </a:schemeClr>
            </a:solidFill>
            <a:prstDash val="soli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0" cap="none" spc="0" normalizeH="0" baseline="0" noProof="0">
                <a:ln>
                  <a:noFill/>
                </a:ln>
                <a:solidFill>
                  <a:srgbClr val="000000"/>
                </a:solidFill>
                <a:effectLst/>
                <a:uLnTx/>
                <a:uFillTx/>
                <a:latin typeface="Century Gothic"/>
                <a:ea typeface="+mn-ea"/>
                <a:cs typeface="Calibri" panose="020F0502020204030204" pitchFamily="34" charset="0"/>
              </a:rPr>
              <a:t>The service vision and model needs to ensure that services are easy to access and joined up </a:t>
            </a:r>
          </a:p>
        </p:txBody>
      </p:sp>
      <p:sp>
        <p:nvSpPr>
          <p:cNvPr id="32" name="Rectangle 31">
            <a:extLst>
              <a:ext uri="{FF2B5EF4-FFF2-40B4-BE49-F238E27FC236}">
                <a16:creationId xmlns:a16="http://schemas.microsoft.com/office/drawing/2014/main" id="{76581CDF-2106-4290-A628-79F9DDDA9D17}"/>
              </a:ext>
            </a:extLst>
          </p:cNvPr>
          <p:cNvSpPr/>
          <p:nvPr/>
        </p:nvSpPr>
        <p:spPr bwMode="gray">
          <a:xfrm>
            <a:off x="575458" y="1622939"/>
            <a:ext cx="2088000" cy="1178537"/>
          </a:xfrm>
          <a:prstGeom prst="rect">
            <a:avLst/>
          </a:prstGeom>
          <a:solidFill>
            <a:srgbClr val="FFFFFF"/>
          </a:solidFill>
          <a:ln w="19050" cap="flat" cmpd="sng" algn="ctr">
            <a:solidFill>
              <a:schemeClr val="tx1">
                <a:lumMod val="75000"/>
              </a:schemeClr>
            </a:solidFill>
            <a:prstDash val="soli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200" b="0" i="0" u="none" strike="noStrike" kern="0" cap="none" spc="0" normalizeH="0" baseline="0" noProof="0">
              <a:ln>
                <a:noFill/>
              </a:ln>
              <a:solidFill>
                <a:srgbClr val="000000"/>
              </a:solidFill>
              <a:effectLst/>
              <a:uLnTx/>
              <a:uFillTx/>
              <a:latin typeface="Century Gothic"/>
              <a:ea typeface="+mn-ea"/>
              <a:cs typeface="Calibri"/>
            </a:endParaRPr>
          </a:p>
        </p:txBody>
      </p:sp>
      <p:sp>
        <p:nvSpPr>
          <p:cNvPr id="33" name="Rectangle 32">
            <a:extLst>
              <a:ext uri="{FF2B5EF4-FFF2-40B4-BE49-F238E27FC236}">
                <a16:creationId xmlns:a16="http://schemas.microsoft.com/office/drawing/2014/main" id="{4ECFEF6E-2F7C-41E7-9723-8BFBBDE3D285}"/>
              </a:ext>
            </a:extLst>
          </p:cNvPr>
          <p:cNvSpPr/>
          <p:nvPr/>
        </p:nvSpPr>
        <p:spPr bwMode="gray">
          <a:xfrm>
            <a:off x="2795183" y="1622937"/>
            <a:ext cx="2088000" cy="1178537"/>
          </a:xfrm>
          <a:prstGeom prst="rect">
            <a:avLst/>
          </a:prstGeom>
          <a:solidFill>
            <a:srgbClr val="FFFFFF"/>
          </a:solidFill>
          <a:ln w="19050" cap="flat" cmpd="sng" algn="ctr">
            <a:solidFill>
              <a:schemeClr val="tx1">
                <a:lumMod val="75000"/>
              </a:schemeClr>
            </a:solidFill>
            <a:prstDash val="soli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200" b="0" i="0" u="none" strike="noStrike" kern="0" cap="none" spc="0" normalizeH="0" baseline="0" noProof="0">
              <a:ln>
                <a:noFill/>
              </a:ln>
              <a:solidFill>
                <a:srgbClr val="000000"/>
              </a:solidFill>
              <a:effectLst/>
              <a:uLnTx/>
              <a:uFillTx/>
              <a:latin typeface="Century Gothic"/>
              <a:ea typeface="+mn-ea"/>
              <a:cs typeface="Calibri" panose="020F0502020204030204" pitchFamily="34" charset="0"/>
            </a:endParaRPr>
          </a:p>
        </p:txBody>
      </p:sp>
      <p:sp>
        <p:nvSpPr>
          <p:cNvPr id="34" name="Rectangle 33">
            <a:extLst>
              <a:ext uri="{FF2B5EF4-FFF2-40B4-BE49-F238E27FC236}">
                <a16:creationId xmlns:a16="http://schemas.microsoft.com/office/drawing/2014/main" id="{492FA9B9-457D-43E9-8FE4-D1271C65B947}"/>
              </a:ext>
            </a:extLst>
          </p:cNvPr>
          <p:cNvSpPr/>
          <p:nvPr/>
        </p:nvSpPr>
        <p:spPr bwMode="gray">
          <a:xfrm>
            <a:off x="5027592" y="1622936"/>
            <a:ext cx="2088000" cy="1178537"/>
          </a:xfrm>
          <a:prstGeom prst="rect">
            <a:avLst/>
          </a:prstGeom>
          <a:solidFill>
            <a:srgbClr val="FFFFFF"/>
          </a:solidFill>
          <a:ln w="19050" cap="flat" cmpd="sng" algn="ctr">
            <a:solidFill>
              <a:srgbClr val="0077B7"/>
            </a:solidFill>
            <a:prstDash val="soli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0" cap="none" spc="0" normalizeH="0" baseline="0" noProof="0">
                <a:ln>
                  <a:noFill/>
                </a:ln>
                <a:solidFill>
                  <a:srgbClr val="000000"/>
                </a:solidFill>
                <a:effectLst/>
                <a:uLnTx/>
                <a:uFillTx/>
                <a:latin typeface="Century Gothic"/>
                <a:ea typeface="+mn-ea"/>
                <a:cs typeface="Calibri" panose="020F0502020204030204" pitchFamily="34" charset="0"/>
              </a:rPr>
              <a:t>Consultants trained to be able to support people with dementia</a:t>
            </a:r>
          </a:p>
        </p:txBody>
      </p:sp>
      <p:sp>
        <p:nvSpPr>
          <p:cNvPr id="35" name="Rectangle 34">
            <a:extLst>
              <a:ext uri="{FF2B5EF4-FFF2-40B4-BE49-F238E27FC236}">
                <a16:creationId xmlns:a16="http://schemas.microsoft.com/office/drawing/2014/main" id="{47B8B884-06DF-4A1D-A177-E564CDE0C8E7}"/>
              </a:ext>
            </a:extLst>
          </p:cNvPr>
          <p:cNvSpPr/>
          <p:nvPr/>
        </p:nvSpPr>
        <p:spPr bwMode="gray">
          <a:xfrm>
            <a:off x="7260001" y="1622935"/>
            <a:ext cx="2088000" cy="1178537"/>
          </a:xfrm>
          <a:prstGeom prst="rect">
            <a:avLst/>
          </a:prstGeom>
          <a:solidFill>
            <a:srgbClr val="FFFFFF"/>
          </a:solidFill>
          <a:ln w="19050" cap="flat" cmpd="sng" algn="ctr">
            <a:solidFill>
              <a:schemeClr val="tx1">
                <a:lumMod val="60000"/>
                <a:lumOff val="40000"/>
              </a:schemeClr>
            </a:solidFill>
            <a:prstDash val="soli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a:ln>
                  <a:noFill/>
                </a:ln>
                <a:solidFill>
                  <a:srgbClr val="000000"/>
                </a:solidFill>
                <a:effectLst/>
                <a:uLnTx/>
                <a:uFillTx/>
                <a:latin typeface="Century Gothic"/>
                <a:ea typeface="+mn-ea"/>
                <a:cs typeface="+mn-cs"/>
              </a:rPr>
              <a:t>Informal carers getting exhausted - could be prevented if they have the right support</a:t>
            </a:r>
          </a:p>
        </p:txBody>
      </p:sp>
      <p:sp>
        <p:nvSpPr>
          <p:cNvPr id="36" name="Rectangle 35">
            <a:extLst>
              <a:ext uri="{FF2B5EF4-FFF2-40B4-BE49-F238E27FC236}">
                <a16:creationId xmlns:a16="http://schemas.microsoft.com/office/drawing/2014/main" id="{26B7D7CE-36A1-411B-9797-BFE0AAF0E42C}"/>
              </a:ext>
            </a:extLst>
          </p:cNvPr>
          <p:cNvSpPr/>
          <p:nvPr/>
        </p:nvSpPr>
        <p:spPr bwMode="gray">
          <a:xfrm>
            <a:off x="9444950" y="1622935"/>
            <a:ext cx="2088000" cy="1178537"/>
          </a:xfrm>
          <a:prstGeom prst="rect">
            <a:avLst/>
          </a:prstGeom>
          <a:solidFill>
            <a:srgbClr val="FFFFFF"/>
          </a:solidFill>
          <a:ln w="19050" cap="flat" cmpd="sng" algn="ctr">
            <a:solidFill>
              <a:schemeClr val="tx1">
                <a:lumMod val="40000"/>
                <a:lumOff val="60000"/>
              </a:schemeClr>
            </a:solidFill>
            <a:prstDash val="soli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0" cap="none" spc="0" normalizeH="0" baseline="0" noProof="0">
                <a:ln>
                  <a:noFill/>
                </a:ln>
                <a:solidFill>
                  <a:srgbClr val="000000"/>
                </a:solidFill>
                <a:effectLst/>
                <a:uLnTx/>
                <a:uFillTx/>
                <a:latin typeface="Century Gothic"/>
                <a:ea typeface="+mn-ea"/>
                <a:cs typeface="Calibri"/>
              </a:rPr>
              <a:t>Dementia is so wide - it is across the whole community and it really needs to be part of day to day planning and development </a:t>
            </a:r>
          </a:p>
        </p:txBody>
      </p:sp>
      <p:sp>
        <p:nvSpPr>
          <p:cNvPr id="2" name="Rectangle 1">
            <a:extLst>
              <a:ext uri="{FF2B5EF4-FFF2-40B4-BE49-F238E27FC236}">
                <a16:creationId xmlns:a16="http://schemas.microsoft.com/office/drawing/2014/main" id="{5B6ADC6C-8416-4E64-89F1-3D548F69A444}"/>
              </a:ext>
            </a:extLst>
          </p:cNvPr>
          <p:cNvSpPr/>
          <p:nvPr/>
        </p:nvSpPr>
        <p:spPr>
          <a:xfrm>
            <a:off x="7238796" y="2878863"/>
            <a:ext cx="2217630" cy="276999"/>
          </a:xfrm>
          <a:prstGeom prst="rect">
            <a:avLst/>
          </a:prstGeom>
        </p:spPr>
        <p:txBody>
          <a:bodyPr wrap="square" lIns="91440" tIns="45720" rIns="91440" bIns="4572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200" b="0" i="0" u="none" strike="noStrike" kern="0" cap="none" spc="0" normalizeH="0" baseline="0" noProof="0">
              <a:ln>
                <a:noFill/>
              </a:ln>
              <a:solidFill>
                <a:srgbClr val="000000"/>
              </a:solidFill>
              <a:effectLst/>
              <a:uLnTx/>
              <a:uFillTx/>
              <a:latin typeface="Century Gothic"/>
              <a:ea typeface="+mn-ea"/>
              <a:cs typeface="Calibri"/>
            </a:endParaRPr>
          </a:p>
        </p:txBody>
      </p:sp>
      <p:sp>
        <p:nvSpPr>
          <p:cNvPr id="3" name="Rectangle 2">
            <a:extLst>
              <a:ext uri="{FF2B5EF4-FFF2-40B4-BE49-F238E27FC236}">
                <a16:creationId xmlns:a16="http://schemas.microsoft.com/office/drawing/2014/main" id="{E1553A3C-75F4-485A-85D9-C2BCDC6B2833}"/>
              </a:ext>
            </a:extLst>
          </p:cNvPr>
          <p:cNvSpPr/>
          <p:nvPr/>
        </p:nvSpPr>
        <p:spPr>
          <a:xfrm>
            <a:off x="546906" y="1042545"/>
            <a:ext cx="2052078" cy="369332"/>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a:ln>
                  <a:noFill/>
                </a:ln>
                <a:solidFill>
                  <a:srgbClr val="003B5B"/>
                </a:solidFill>
                <a:effectLst/>
                <a:uLnTx/>
                <a:uFillTx/>
                <a:latin typeface="Century Gothic"/>
                <a:ea typeface="+mn-ea"/>
                <a:cs typeface="+mn-cs"/>
              </a:rPr>
              <a:t>Main themes</a:t>
            </a:r>
            <a:endParaRPr kumimoji="0" lang="en-GB" sz="1800" b="0" i="0" u="none" strike="noStrike" kern="1200" cap="none" spc="0" normalizeH="0" baseline="0" noProof="0">
              <a:ln>
                <a:noFill/>
              </a:ln>
              <a:solidFill>
                <a:srgbClr val="0077B7"/>
              </a:solidFill>
              <a:effectLst/>
              <a:uLnTx/>
              <a:uFillTx/>
              <a:latin typeface="Century Gothic"/>
              <a:ea typeface="+mn-ea"/>
              <a:cs typeface="+mn-cs"/>
            </a:endParaRPr>
          </a:p>
        </p:txBody>
      </p:sp>
      <p:sp>
        <p:nvSpPr>
          <p:cNvPr id="10" name="Rectangle 9">
            <a:extLst>
              <a:ext uri="{FF2B5EF4-FFF2-40B4-BE49-F238E27FC236}">
                <a16:creationId xmlns:a16="http://schemas.microsoft.com/office/drawing/2014/main" id="{C946CD05-A98F-4199-9339-9A27D05548AC}"/>
              </a:ext>
            </a:extLst>
          </p:cNvPr>
          <p:cNvSpPr/>
          <p:nvPr/>
        </p:nvSpPr>
        <p:spPr>
          <a:xfrm>
            <a:off x="3086520" y="1016949"/>
            <a:ext cx="1408374" cy="646331"/>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a:ln>
                  <a:noFill/>
                </a:ln>
                <a:solidFill>
                  <a:srgbClr val="0077B7">
                    <a:lumMod val="75000"/>
                  </a:srgbClr>
                </a:solidFill>
                <a:effectLst/>
                <a:uLnTx/>
                <a:uFillTx/>
                <a:latin typeface="Century Gothic"/>
                <a:ea typeface="+mn-ea"/>
                <a:cs typeface="+mn-cs"/>
              </a:rPr>
              <a:t>What works Well</a:t>
            </a:r>
            <a:endParaRPr kumimoji="0" lang="en-GB" sz="1800" b="0" i="0" u="none" strike="noStrike" kern="1200" cap="none" spc="0" normalizeH="0" baseline="0" noProof="0">
              <a:ln>
                <a:noFill/>
              </a:ln>
              <a:solidFill>
                <a:srgbClr val="0077B7">
                  <a:lumMod val="75000"/>
                </a:srgbClr>
              </a:solidFill>
              <a:effectLst/>
              <a:uLnTx/>
              <a:uFillTx/>
              <a:latin typeface="Century Gothic"/>
              <a:ea typeface="+mn-ea"/>
              <a:cs typeface="+mn-cs"/>
            </a:endParaRPr>
          </a:p>
        </p:txBody>
      </p:sp>
      <p:sp>
        <p:nvSpPr>
          <p:cNvPr id="11" name="Rectangle 10">
            <a:extLst>
              <a:ext uri="{FF2B5EF4-FFF2-40B4-BE49-F238E27FC236}">
                <a16:creationId xmlns:a16="http://schemas.microsoft.com/office/drawing/2014/main" id="{69909D72-2253-4016-B952-68FA27CC5B6E}"/>
              </a:ext>
            </a:extLst>
          </p:cNvPr>
          <p:cNvSpPr/>
          <p:nvPr/>
        </p:nvSpPr>
        <p:spPr>
          <a:xfrm>
            <a:off x="5039071" y="1039794"/>
            <a:ext cx="1885453" cy="646331"/>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a:ln>
                  <a:noFill/>
                </a:ln>
                <a:solidFill>
                  <a:srgbClr val="0077B7"/>
                </a:solidFill>
                <a:effectLst/>
                <a:uLnTx/>
                <a:uFillTx/>
                <a:latin typeface="Century Gothic"/>
                <a:ea typeface="+mn-ea"/>
                <a:cs typeface="+mn-cs"/>
              </a:rPr>
              <a:t>What could be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a:ln>
                  <a:noFill/>
                </a:ln>
                <a:solidFill>
                  <a:srgbClr val="0077B7"/>
                </a:solidFill>
                <a:effectLst/>
                <a:uLnTx/>
                <a:uFillTx/>
                <a:latin typeface="Century Gothic"/>
                <a:ea typeface="+mn-ea"/>
                <a:cs typeface="+mn-cs"/>
              </a:rPr>
              <a:t>improved</a:t>
            </a:r>
            <a:endParaRPr kumimoji="0" lang="en-GB" sz="1800" b="0" i="0" u="none" strike="noStrike" kern="1200" cap="none" spc="0" normalizeH="0" baseline="0" noProof="0">
              <a:ln>
                <a:noFill/>
              </a:ln>
              <a:solidFill>
                <a:srgbClr val="0077B7"/>
              </a:solidFill>
              <a:effectLst/>
              <a:uLnTx/>
              <a:uFillTx/>
              <a:latin typeface="Century Gothic"/>
              <a:ea typeface="+mn-ea"/>
              <a:cs typeface="+mn-cs"/>
            </a:endParaRPr>
          </a:p>
        </p:txBody>
      </p:sp>
      <p:sp>
        <p:nvSpPr>
          <p:cNvPr id="12" name="Rectangle 11">
            <a:extLst>
              <a:ext uri="{FF2B5EF4-FFF2-40B4-BE49-F238E27FC236}">
                <a16:creationId xmlns:a16="http://schemas.microsoft.com/office/drawing/2014/main" id="{0EB585B0-40B3-419A-A9A4-533106C1203F}"/>
              </a:ext>
            </a:extLst>
          </p:cNvPr>
          <p:cNvSpPr/>
          <p:nvPr/>
        </p:nvSpPr>
        <p:spPr>
          <a:xfrm>
            <a:off x="7322990" y="1016948"/>
            <a:ext cx="1903085" cy="646331"/>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a:ln>
                  <a:noFill/>
                </a:ln>
                <a:solidFill>
                  <a:srgbClr val="0077B7">
                    <a:lumMod val="60000"/>
                    <a:lumOff val="40000"/>
                  </a:srgbClr>
                </a:solidFill>
                <a:effectLst/>
                <a:uLnTx/>
                <a:uFillTx/>
                <a:latin typeface="Century Gothic"/>
                <a:ea typeface="+mn-ea"/>
                <a:cs typeface="+mn-cs"/>
              </a:rPr>
              <a:t>What elements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a:ln>
                  <a:noFill/>
                </a:ln>
                <a:solidFill>
                  <a:srgbClr val="0077B7">
                    <a:lumMod val="60000"/>
                    <a:lumOff val="40000"/>
                  </a:srgbClr>
                </a:solidFill>
                <a:effectLst/>
                <a:uLnTx/>
                <a:uFillTx/>
                <a:latin typeface="Century Gothic"/>
                <a:ea typeface="+mn-ea"/>
                <a:cs typeface="+mn-cs"/>
              </a:rPr>
              <a:t>are missing</a:t>
            </a:r>
            <a:endParaRPr kumimoji="0" lang="en-GB" sz="1800" b="0" i="0" u="none" strike="noStrike" kern="1200" cap="none" spc="0" normalizeH="0" baseline="0" noProof="0">
              <a:ln>
                <a:noFill/>
              </a:ln>
              <a:solidFill>
                <a:srgbClr val="0077B7">
                  <a:lumMod val="60000"/>
                  <a:lumOff val="40000"/>
                </a:srgbClr>
              </a:solidFill>
              <a:effectLst/>
              <a:uLnTx/>
              <a:uFillTx/>
              <a:latin typeface="Century Gothic"/>
              <a:ea typeface="+mn-ea"/>
              <a:cs typeface="+mn-cs"/>
            </a:endParaRPr>
          </a:p>
        </p:txBody>
      </p:sp>
      <p:sp>
        <p:nvSpPr>
          <p:cNvPr id="14" name="Rectangle 13">
            <a:extLst>
              <a:ext uri="{FF2B5EF4-FFF2-40B4-BE49-F238E27FC236}">
                <a16:creationId xmlns:a16="http://schemas.microsoft.com/office/drawing/2014/main" id="{5394ACCD-A1B8-4FD7-BBE8-DD65C1B22EC3}"/>
              </a:ext>
            </a:extLst>
          </p:cNvPr>
          <p:cNvSpPr/>
          <p:nvPr/>
        </p:nvSpPr>
        <p:spPr>
          <a:xfrm>
            <a:off x="9389067" y="4141186"/>
            <a:ext cx="2217629" cy="1200329"/>
          </a:xfrm>
          <a:prstGeom prst="rect">
            <a:avLst/>
          </a:prstGeom>
        </p:spPr>
        <p:txBody>
          <a:bodyPr wrap="square" lIns="91440" tIns="45720" rIns="91440" bIns="4572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0" cap="none" spc="0" normalizeH="0" baseline="0" noProof="0">
                <a:ln>
                  <a:noFill/>
                </a:ln>
                <a:solidFill>
                  <a:srgbClr val="000000"/>
                </a:solidFill>
                <a:effectLst/>
                <a:uLnTx/>
                <a:uFillTx/>
                <a:latin typeface="Century Gothic"/>
                <a:ea typeface="+mn-ea"/>
                <a:cs typeface="Calibri"/>
              </a:rPr>
              <a:t>Lots of handovers between services - difficulty with the long term care - where does dementia sit? No one service has the capacity to manage this large cohort </a:t>
            </a:r>
            <a:endParaRPr kumimoji="0" lang="en-GB" sz="1200" b="0" i="0" u="none" strike="noStrike" kern="0" cap="none" spc="0" normalizeH="0" baseline="0" noProof="0">
              <a:ln>
                <a:noFill/>
              </a:ln>
              <a:solidFill>
                <a:srgbClr val="000000"/>
              </a:solidFill>
              <a:effectLst/>
              <a:uLnTx/>
              <a:uFillTx/>
              <a:latin typeface="Century Gothic"/>
              <a:ea typeface="+mn-ea"/>
              <a:cs typeface="Calibri" panose="020F0502020204030204" pitchFamily="34" charset="0"/>
            </a:endParaRPr>
          </a:p>
        </p:txBody>
      </p:sp>
      <p:sp>
        <p:nvSpPr>
          <p:cNvPr id="6" name="Rectangle 5">
            <a:extLst>
              <a:ext uri="{FF2B5EF4-FFF2-40B4-BE49-F238E27FC236}">
                <a16:creationId xmlns:a16="http://schemas.microsoft.com/office/drawing/2014/main" id="{889BA618-478D-41D3-BEB7-2F100DE459FF}"/>
              </a:ext>
            </a:extLst>
          </p:cNvPr>
          <p:cNvSpPr/>
          <p:nvPr/>
        </p:nvSpPr>
        <p:spPr>
          <a:xfrm>
            <a:off x="542697" y="1700221"/>
            <a:ext cx="2166988" cy="1015663"/>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0" cap="none" spc="0" normalizeH="0" baseline="0" noProof="0">
                <a:ln>
                  <a:noFill/>
                </a:ln>
                <a:solidFill>
                  <a:srgbClr val="000000"/>
                </a:solidFill>
                <a:effectLst/>
                <a:uLnTx/>
                <a:uFillTx/>
                <a:latin typeface="Century Gothic"/>
                <a:ea typeface="+mn-ea"/>
                <a:cs typeface="Calibri"/>
              </a:rPr>
              <a:t>A clear regional strategy, vision and service model is needed and long term funding to deliver the services is needed</a:t>
            </a:r>
          </a:p>
        </p:txBody>
      </p:sp>
      <p:sp>
        <p:nvSpPr>
          <p:cNvPr id="7" name="Rectangle 6">
            <a:extLst>
              <a:ext uri="{FF2B5EF4-FFF2-40B4-BE49-F238E27FC236}">
                <a16:creationId xmlns:a16="http://schemas.microsoft.com/office/drawing/2014/main" id="{0925F1C1-855C-4F90-A3E5-1DA5EBD69AE3}"/>
              </a:ext>
            </a:extLst>
          </p:cNvPr>
          <p:cNvSpPr/>
          <p:nvPr/>
        </p:nvSpPr>
        <p:spPr>
          <a:xfrm>
            <a:off x="2891810" y="1638307"/>
            <a:ext cx="1831316" cy="1200329"/>
          </a:xfrm>
          <a:prstGeom prst="rect">
            <a:avLst/>
          </a:prstGeom>
        </p:spPr>
        <p:txBody>
          <a:bodyPr wrap="square" lIns="91440" tIns="45720" rIns="91440" bIns="4572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0" cap="none" spc="0" normalizeH="0" baseline="0" noProof="0">
                <a:ln>
                  <a:noFill/>
                </a:ln>
                <a:solidFill>
                  <a:srgbClr val="000000"/>
                </a:solidFill>
                <a:effectLst/>
                <a:uLnTx/>
                <a:uFillTx/>
                <a:latin typeface="Century Gothic"/>
                <a:ea typeface="+mn-ea"/>
                <a:cs typeface="Calibri"/>
              </a:rPr>
              <a:t>3</a:t>
            </a:r>
            <a:r>
              <a:rPr kumimoji="0" lang="en-GB" sz="1200" b="0" i="0" u="none" strike="noStrike" kern="0" cap="none" spc="0" normalizeH="0" baseline="30000" noProof="0">
                <a:ln>
                  <a:noFill/>
                </a:ln>
                <a:solidFill>
                  <a:srgbClr val="000000"/>
                </a:solidFill>
                <a:effectLst/>
                <a:uLnTx/>
                <a:uFillTx/>
                <a:latin typeface="Century Gothic"/>
                <a:ea typeface="+mn-ea"/>
                <a:cs typeface="Calibri"/>
              </a:rPr>
              <a:t>rd</a:t>
            </a:r>
            <a:r>
              <a:rPr kumimoji="0" lang="en-GB" sz="1200" b="0" i="0" u="none" strike="noStrike" kern="0" cap="none" spc="0" normalizeH="0" baseline="0" noProof="0">
                <a:ln>
                  <a:noFill/>
                </a:ln>
                <a:solidFill>
                  <a:srgbClr val="000000"/>
                </a:solidFill>
                <a:effectLst/>
                <a:uLnTx/>
                <a:uFillTx/>
                <a:latin typeface="Century Gothic"/>
                <a:ea typeface="+mn-ea"/>
                <a:cs typeface="Calibri"/>
              </a:rPr>
              <a:t> sector dementia connector role has brought together other dementia focused roles now operating as an MDT</a:t>
            </a:r>
            <a:endParaRPr kumimoji="0" lang="en-GB" sz="1200" b="0" i="0" u="none" strike="noStrike" kern="0" cap="none" spc="0" normalizeH="0" baseline="0" noProof="0">
              <a:ln>
                <a:noFill/>
              </a:ln>
              <a:solidFill>
                <a:srgbClr val="000000"/>
              </a:solidFill>
              <a:effectLst/>
              <a:uLnTx/>
              <a:uFillTx/>
              <a:latin typeface="Century Gothic"/>
              <a:ea typeface="+mn-ea"/>
              <a:cs typeface="Calibri" panose="020F0502020204030204" pitchFamily="34" charset="0"/>
            </a:endParaRPr>
          </a:p>
        </p:txBody>
      </p:sp>
      <p:sp>
        <p:nvSpPr>
          <p:cNvPr id="37" name="TextBox 36">
            <a:extLst>
              <a:ext uri="{FF2B5EF4-FFF2-40B4-BE49-F238E27FC236}">
                <a16:creationId xmlns:a16="http://schemas.microsoft.com/office/drawing/2014/main" id="{FA04D00C-C117-4C35-932C-6CC735C878CC}"/>
              </a:ext>
            </a:extLst>
          </p:cNvPr>
          <p:cNvSpPr txBox="1"/>
          <p:nvPr/>
        </p:nvSpPr>
        <p:spPr bwMode="gray">
          <a:xfrm>
            <a:off x="360947" y="161217"/>
            <a:ext cx="8736473" cy="830997"/>
          </a:xfrm>
          <a:prstGeom prst="rect">
            <a:avLst/>
          </a:prstGeom>
          <a:solidFill>
            <a:srgbClr val="EFF5FC"/>
          </a:solidFill>
          <a:effectLst>
            <a:outerShdw blurRad="50800" dist="38100" dir="5400000" algn="t" rotWithShape="0">
              <a:prstClr val="black">
                <a:alpha val="40000"/>
              </a:prstClr>
            </a:outerShdw>
          </a:effectLst>
        </p:spPr>
        <p:txBody>
          <a:bodyPr wrap="square" lIns="0" tIns="0" rIns="0" bIns="0" rtlCol="0">
            <a:spAutoFit/>
          </a:bodyPr>
          <a:lstStyle/>
          <a:p>
            <a:pPr marL="0" marR="0" lvl="0" indent="0" algn="ctr" defTabSz="914400" rtl="0" eaLnBrk="1" fontAlgn="auto" latinLnBrk="0" hangingPunct="1">
              <a:lnSpc>
                <a:spcPct val="100000"/>
              </a:lnSpc>
              <a:spcBef>
                <a:spcPts val="300"/>
              </a:spcBef>
              <a:spcAft>
                <a:spcPts val="0"/>
              </a:spcAft>
              <a:buClrTx/>
              <a:buSzTx/>
              <a:buFontTx/>
              <a:buNone/>
              <a:tabLst/>
              <a:defRPr/>
            </a:pPr>
            <a:r>
              <a:rPr kumimoji="0" lang="en-GB" sz="1800" b="1" i="0" u="none" strike="noStrike" kern="1200" cap="none" spc="0" normalizeH="0" baseline="0" noProof="0">
                <a:ln>
                  <a:noFill/>
                </a:ln>
                <a:solidFill>
                  <a:srgbClr val="000000"/>
                </a:solidFill>
                <a:effectLst/>
                <a:uLnTx/>
                <a:uFillTx/>
                <a:latin typeface="Century Gothic"/>
                <a:ea typeface="+mn-ea"/>
                <a:cs typeface="Arial" pitchFamily="34" charset="0"/>
              </a:rPr>
              <a:t>The themes stemming from the interviews with stakeholders have influenced the development of the service model pathway and  the recommendations within this report.</a:t>
            </a:r>
          </a:p>
        </p:txBody>
      </p:sp>
      <p:sp>
        <p:nvSpPr>
          <p:cNvPr id="41" name="Rectangle 40">
            <a:extLst>
              <a:ext uri="{FF2B5EF4-FFF2-40B4-BE49-F238E27FC236}">
                <a16:creationId xmlns:a16="http://schemas.microsoft.com/office/drawing/2014/main" id="{F447B221-7209-4A0C-B18F-7A51A5CC324D}"/>
              </a:ext>
            </a:extLst>
          </p:cNvPr>
          <p:cNvSpPr/>
          <p:nvPr/>
        </p:nvSpPr>
        <p:spPr>
          <a:xfrm>
            <a:off x="573442" y="4240396"/>
            <a:ext cx="2045714" cy="1015663"/>
          </a:xfrm>
          <a:prstGeom prst="rect">
            <a:avLst/>
          </a:prstGeom>
        </p:spPr>
        <p:txBody>
          <a:bodyPr wrap="square" lIns="91440" tIns="45720" rIns="91440" bIns="4572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a:ln>
                  <a:noFill/>
                </a:ln>
                <a:solidFill>
                  <a:srgbClr val="000000"/>
                </a:solidFill>
                <a:effectLst/>
                <a:uLnTx/>
                <a:uFillTx/>
                <a:latin typeface="Century Gothic"/>
                <a:ea typeface="+mn-ea"/>
                <a:cs typeface="+mn-cs"/>
              </a:rPr>
              <a:t>There is no coherent pathway and a lack of person centred care/understanding of dementia</a:t>
            </a:r>
            <a:endParaRPr kumimoji="0" lang="en-GB" sz="1200" b="0" i="0" u="none" strike="noStrike" kern="0" cap="none" spc="0" normalizeH="0" baseline="0" noProof="0">
              <a:ln>
                <a:noFill/>
              </a:ln>
              <a:solidFill>
                <a:srgbClr val="000000"/>
              </a:solidFill>
              <a:effectLst/>
              <a:uLnTx/>
              <a:uFillTx/>
              <a:latin typeface="Century Gothic"/>
              <a:ea typeface="+mn-ea"/>
              <a:cs typeface="Calibri" panose="020F0502020204030204" pitchFamily="34" charset="0"/>
            </a:endParaRPr>
          </a:p>
        </p:txBody>
      </p:sp>
      <p:sp>
        <p:nvSpPr>
          <p:cNvPr id="8" name="Rectangle 7">
            <a:extLst>
              <a:ext uri="{FF2B5EF4-FFF2-40B4-BE49-F238E27FC236}">
                <a16:creationId xmlns:a16="http://schemas.microsoft.com/office/drawing/2014/main" id="{B649742D-C719-4DB4-BF53-579E93797F9C}"/>
              </a:ext>
            </a:extLst>
          </p:cNvPr>
          <p:cNvSpPr/>
          <p:nvPr/>
        </p:nvSpPr>
        <p:spPr>
          <a:xfrm>
            <a:off x="445845" y="5586253"/>
            <a:ext cx="2337983" cy="830997"/>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a:ln>
                  <a:noFill/>
                </a:ln>
                <a:solidFill>
                  <a:srgbClr val="000000"/>
                </a:solidFill>
                <a:effectLst/>
                <a:uLnTx/>
                <a:uFillTx/>
                <a:latin typeface="Century Gothic"/>
                <a:ea typeface="+mn-ea"/>
                <a:cs typeface="+mn-cs"/>
              </a:rPr>
              <a:t>Attribution that dementia is a MH issue so if someone presents with challenging behaviour they call MH </a:t>
            </a:r>
          </a:p>
        </p:txBody>
      </p:sp>
      <p:sp>
        <p:nvSpPr>
          <p:cNvPr id="13" name="Rectangle 12">
            <a:extLst>
              <a:ext uri="{FF2B5EF4-FFF2-40B4-BE49-F238E27FC236}">
                <a16:creationId xmlns:a16="http://schemas.microsoft.com/office/drawing/2014/main" id="{560DA41D-402A-43E2-92DB-B8904D06DAFA}"/>
              </a:ext>
            </a:extLst>
          </p:cNvPr>
          <p:cNvSpPr/>
          <p:nvPr/>
        </p:nvSpPr>
        <p:spPr>
          <a:xfrm>
            <a:off x="2692902" y="4137300"/>
            <a:ext cx="2292949" cy="1200329"/>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a:ln>
                  <a:noFill/>
                </a:ln>
                <a:solidFill>
                  <a:srgbClr val="000000"/>
                </a:solidFill>
                <a:effectLst/>
                <a:uLnTx/>
                <a:uFillTx/>
                <a:latin typeface="Century Gothic"/>
                <a:ea typeface="+mn-ea"/>
                <a:cs typeface="+mn-cs"/>
              </a:rPr>
              <a:t>Some good examples – Delta Connect, fulfilled lives - person centred domiciliary care, Ceredigion - come up with good solutions - real team feel</a:t>
            </a:r>
          </a:p>
        </p:txBody>
      </p:sp>
      <p:sp>
        <p:nvSpPr>
          <p:cNvPr id="15" name="Rectangle 14">
            <a:extLst>
              <a:ext uri="{FF2B5EF4-FFF2-40B4-BE49-F238E27FC236}">
                <a16:creationId xmlns:a16="http://schemas.microsoft.com/office/drawing/2014/main" id="{B80CCCAA-28D4-406E-ACFE-D78ACF936C73}"/>
              </a:ext>
            </a:extLst>
          </p:cNvPr>
          <p:cNvSpPr/>
          <p:nvPr/>
        </p:nvSpPr>
        <p:spPr>
          <a:xfrm>
            <a:off x="7212542" y="4194013"/>
            <a:ext cx="2148584" cy="1200329"/>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0" cap="none" spc="0" normalizeH="0" baseline="0" noProof="0">
                <a:ln>
                  <a:noFill/>
                </a:ln>
                <a:solidFill>
                  <a:srgbClr val="000000"/>
                </a:solidFill>
                <a:effectLst/>
                <a:uLnTx/>
                <a:uFillTx/>
                <a:latin typeface="Century Gothic"/>
                <a:ea typeface="+mn-ea"/>
                <a:cs typeface="Calibri" panose="020F0502020204030204" pitchFamily="34" charset="0"/>
              </a:rPr>
              <a:t>Programme management of West Wales dementia services through the WWCP, service evaluation and performance reporting</a:t>
            </a:r>
          </a:p>
        </p:txBody>
      </p:sp>
      <p:sp>
        <p:nvSpPr>
          <p:cNvPr id="16" name="Rectangle 15">
            <a:extLst>
              <a:ext uri="{FF2B5EF4-FFF2-40B4-BE49-F238E27FC236}">
                <a16:creationId xmlns:a16="http://schemas.microsoft.com/office/drawing/2014/main" id="{D29423D5-1993-46EE-8890-FFEB41CCABB0}"/>
              </a:ext>
            </a:extLst>
          </p:cNvPr>
          <p:cNvSpPr/>
          <p:nvPr/>
        </p:nvSpPr>
        <p:spPr>
          <a:xfrm>
            <a:off x="4979117" y="5392643"/>
            <a:ext cx="2129713" cy="1200329"/>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0" cap="none" spc="0" normalizeH="0" baseline="0" noProof="0">
                <a:ln>
                  <a:noFill/>
                </a:ln>
                <a:solidFill>
                  <a:srgbClr val="000000"/>
                </a:solidFill>
                <a:effectLst/>
                <a:uLnTx/>
                <a:uFillTx/>
                <a:latin typeface="Century Gothic"/>
                <a:ea typeface="+mn-ea"/>
                <a:cs typeface="Calibri" panose="020F0502020204030204" pitchFamily="34" charset="0"/>
              </a:rPr>
              <a:t>National system feedback on hospital care can be adapted for PLWD and their carers to provide feedback on </a:t>
            </a:r>
            <a:r>
              <a:rPr kumimoji="0" lang="en-GB" sz="1200" b="1" i="0" u="none" strike="noStrike" kern="0" cap="none" spc="0" normalizeH="0" baseline="0" noProof="0">
                <a:ln>
                  <a:noFill/>
                </a:ln>
                <a:solidFill>
                  <a:srgbClr val="000000"/>
                </a:solidFill>
                <a:effectLst/>
                <a:uLnTx/>
                <a:uFillTx/>
                <a:latin typeface="Century Gothic"/>
                <a:ea typeface="+mn-ea"/>
                <a:cs typeface="Calibri" panose="020F0502020204030204" pitchFamily="34" charset="0"/>
              </a:rPr>
              <a:t>all</a:t>
            </a:r>
            <a:r>
              <a:rPr kumimoji="0" lang="en-GB" sz="1200" b="0" i="0" u="none" strike="noStrike" kern="0" cap="none" spc="0" normalizeH="0" baseline="0" noProof="0">
                <a:ln>
                  <a:noFill/>
                </a:ln>
                <a:solidFill>
                  <a:srgbClr val="000000"/>
                </a:solidFill>
                <a:effectLst/>
                <a:uLnTx/>
                <a:uFillTx/>
                <a:latin typeface="Century Gothic"/>
                <a:ea typeface="+mn-ea"/>
                <a:cs typeface="Calibri" panose="020F0502020204030204" pitchFamily="34" charset="0"/>
              </a:rPr>
              <a:t> our services</a:t>
            </a:r>
          </a:p>
        </p:txBody>
      </p:sp>
      <p:sp>
        <p:nvSpPr>
          <p:cNvPr id="5" name="Slide Number Placeholder 4">
            <a:extLst>
              <a:ext uri="{FF2B5EF4-FFF2-40B4-BE49-F238E27FC236}">
                <a16:creationId xmlns:a16="http://schemas.microsoft.com/office/drawing/2014/main" id="{F8EE18B0-0ADA-4924-9A71-4B671F460D78}"/>
              </a:ext>
            </a:extLst>
          </p:cNvPr>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A3DA7B4-1CBC-4A9E-B9AD-6DD77CAE4334}" type="slidenum">
              <a:rPr kumimoji="0" lang="en-GB" sz="1200" b="0" i="0" u="none" strike="noStrike" kern="1200" cap="none" spc="0" normalizeH="0" baseline="0" noProof="0" smtClean="0">
                <a:ln>
                  <a:noFill/>
                </a:ln>
                <a:solidFill>
                  <a:srgbClr val="0077B7">
                    <a:tint val="75000"/>
                  </a:srgbClr>
                </a:solidFill>
                <a:effectLst/>
                <a:uLnTx/>
                <a:uFillTx/>
                <a:latin typeface="Book Antiqua"/>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61</a:t>
            </a:fld>
            <a:endParaRPr kumimoji="0" lang="en-GB" sz="1200" b="0" i="0" u="none" strike="noStrike" kern="1200" cap="none" spc="0" normalizeH="0" baseline="0" noProof="0">
              <a:ln>
                <a:noFill/>
              </a:ln>
              <a:solidFill>
                <a:srgbClr val="0077B7">
                  <a:tint val="75000"/>
                </a:srgbClr>
              </a:solidFill>
              <a:effectLst/>
              <a:uLnTx/>
              <a:uFillTx/>
              <a:latin typeface="Book Antiqua"/>
              <a:ea typeface="+mn-ea"/>
              <a:cs typeface="+mn-cs"/>
            </a:endParaRPr>
          </a:p>
        </p:txBody>
      </p:sp>
      <p:pic>
        <p:nvPicPr>
          <p:cNvPr id="42" name="Picture 1" descr="Description: http://www.wwcp.org.uk/wp-content/uploads/2016/11/West-Wales-Care-Partnership-logo-Partneriaeth-Gofal-Gorllewin-Cymru-logo.jpg">
            <a:extLst>
              <a:ext uri="{FF2B5EF4-FFF2-40B4-BE49-F238E27FC236}">
                <a16:creationId xmlns:a16="http://schemas.microsoft.com/office/drawing/2014/main" id="{760C5FCC-A88E-4DCC-BCCC-8ED04CC1EDBC}"/>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9137729" y="452962"/>
            <a:ext cx="1618557" cy="6597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83566672"/>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Rectangle 26">
            <a:extLst>
              <a:ext uri="{FF2B5EF4-FFF2-40B4-BE49-F238E27FC236}">
                <a16:creationId xmlns:a16="http://schemas.microsoft.com/office/drawing/2014/main" id="{678173F2-0A69-4C98-8262-339B422E326F}"/>
              </a:ext>
            </a:extLst>
          </p:cNvPr>
          <p:cNvSpPr/>
          <p:nvPr/>
        </p:nvSpPr>
        <p:spPr bwMode="gray">
          <a:xfrm>
            <a:off x="625120" y="2844487"/>
            <a:ext cx="2088000" cy="1178537"/>
          </a:xfrm>
          <a:prstGeom prst="rect">
            <a:avLst/>
          </a:prstGeom>
          <a:solidFill>
            <a:srgbClr val="FFFFFF"/>
          </a:solidFill>
          <a:ln w="19050" cap="flat" cmpd="sng" algn="ctr">
            <a:solidFill>
              <a:schemeClr val="accent2">
                <a:lumMod val="50000"/>
              </a:schemeClr>
            </a:solidFill>
            <a:prstDash val="soli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200" b="0" i="0" u="none" strike="noStrike" kern="0" cap="none" spc="0" normalizeH="0" baseline="0" noProof="0">
              <a:ln>
                <a:noFill/>
              </a:ln>
              <a:solidFill>
                <a:srgbClr val="000000"/>
              </a:solidFill>
              <a:effectLst/>
              <a:uLnTx/>
              <a:uFillTx/>
              <a:latin typeface="Century Gothic"/>
              <a:ea typeface="+mn-ea"/>
              <a:cs typeface="Calibri" panose="020F0502020204030204" pitchFamily="34" charset="0"/>
            </a:endParaRPr>
          </a:p>
        </p:txBody>
      </p:sp>
      <p:sp>
        <p:nvSpPr>
          <p:cNvPr id="30" name="Rectangle 29">
            <a:extLst>
              <a:ext uri="{FF2B5EF4-FFF2-40B4-BE49-F238E27FC236}">
                <a16:creationId xmlns:a16="http://schemas.microsoft.com/office/drawing/2014/main" id="{E07F3797-6126-448B-82E8-C88A2A0C8E1E}"/>
              </a:ext>
            </a:extLst>
          </p:cNvPr>
          <p:cNvSpPr/>
          <p:nvPr/>
        </p:nvSpPr>
        <p:spPr bwMode="gray">
          <a:xfrm>
            <a:off x="625120" y="5382881"/>
            <a:ext cx="2088000" cy="1178537"/>
          </a:xfrm>
          <a:prstGeom prst="rect">
            <a:avLst/>
          </a:prstGeom>
          <a:solidFill>
            <a:srgbClr val="FFFFFF"/>
          </a:solidFill>
          <a:ln w="19050" cap="flat" cmpd="sng" algn="ctr">
            <a:solidFill>
              <a:schemeClr val="accent2">
                <a:lumMod val="50000"/>
              </a:schemeClr>
            </a:solidFill>
            <a:prstDash val="soli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200" b="0" i="0" u="none" strike="noStrike" kern="0" cap="none" spc="0" normalizeH="0" baseline="0" noProof="0">
              <a:ln>
                <a:noFill/>
              </a:ln>
              <a:solidFill>
                <a:srgbClr val="000000"/>
              </a:solidFill>
              <a:effectLst/>
              <a:uLnTx/>
              <a:uFillTx/>
              <a:latin typeface="Century Gothic"/>
              <a:ea typeface="+mn-ea"/>
              <a:cs typeface="Calibri" panose="020F0502020204030204" pitchFamily="34" charset="0"/>
            </a:endParaRPr>
          </a:p>
        </p:txBody>
      </p:sp>
      <p:sp>
        <p:nvSpPr>
          <p:cNvPr id="38" name="Rectangle 37">
            <a:extLst>
              <a:ext uri="{FF2B5EF4-FFF2-40B4-BE49-F238E27FC236}">
                <a16:creationId xmlns:a16="http://schemas.microsoft.com/office/drawing/2014/main" id="{94E0DA3D-C542-4F42-B744-4BC0258E8828}"/>
              </a:ext>
            </a:extLst>
          </p:cNvPr>
          <p:cNvSpPr/>
          <p:nvPr/>
        </p:nvSpPr>
        <p:spPr bwMode="gray">
          <a:xfrm>
            <a:off x="617484" y="4092749"/>
            <a:ext cx="2088000" cy="1178537"/>
          </a:xfrm>
          <a:prstGeom prst="rect">
            <a:avLst/>
          </a:prstGeom>
          <a:solidFill>
            <a:srgbClr val="FFFFFF"/>
          </a:solidFill>
          <a:ln w="19050" cap="flat" cmpd="sng" algn="ctr">
            <a:solidFill>
              <a:schemeClr val="accent2">
                <a:lumMod val="50000"/>
              </a:schemeClr>
            </a:solidFill>
            <a:prstDash val="soli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200" b="0" i="0" u="none" strike="noStrike" kern="0" cap="none" spc="0" normalizeH="0" baseline="0" noProof="0">
              <a:ln>
                <a:noFill/>
              </a:ln>
              <a:solidFill>
                <a:srgbClr val="000000"/>
              </a:solidFill>
              <a:effectLst/>
              <a:uLnTx/>
              <a:uFillTx/>
              <a:latin typeface="Century Gothic"/>
              <a:ea typeface="+mn-ea"/>
              <a:cs typeface="Calibri" panose="020F0502020204030204" pitchFamily="34" charset="0"/>
            </a:endParaRPr>
          </a:p>
        </p:txBody>
      </p:sp>
      <p:sp>
        <p:nvSpPr>
          <p:cNvPr id="45" name="Rectangle 44">
            <a:extLst>
              <a:ext uri="{FF2B5EF4-FFF2-40B4-BE49-F238E27FC236}">
                <a16:creationId xmlns:a16="http://schemas.microsoft.com/office/drawing/2014/main" id="{328BEF41-E182-43DB-A9E5-152D2E2CA08F}"/>
              </a:ext>
            </a:extLst>
          </p:cNvPr>
          <p:cNvSpPr/>
          <p:nvPr/>
        </p:nvSpPr>
        <p:spPr bwMode="gray">
          <a:xfrm>
            <a:off x="2857529" y="2844485"/>
            <a:ext cx="2088000" cy="1178537"/>
          </a:xfrm>
          <a:prstGeom prst="rect">
            <a:avLst/>
          </a:prstGeom>
          <a:solidFill>
            <a:srgbClr val="FFFFFF"/>
          </a:solidFill>
          <a:ln w="19050" cap="flat" cmpd="sng" algn="ctr">
            <a:solidFill>
              <a:schemeClr val="accent2">
                <a:lumMod val="75000"/>
              </a:schemeClr>
            </a:solidFill>
            <a:prstDash val="soli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200" b="0" i="0" u="none" strike="noStrike" kern="0" cap="none" spc="0" normalizeH="0" baseline="0" noProof="0">
              <a:ln>
                <a:noFill/>
              </a:ln>
              <a:solidFill>
                <a:srgbClr val="000000"/>
              </a:solidFill>
              <a:effectLst/>
              <a:uLnTx/>
              <a:uFillTx/>
              <a:latin typeface="Century Gothic"/>
              <a:ea typeface="+mn-ea"/>
              <a:cs typeface="Calibri" panose="020F0502020204030204" pitchFamily="34" charset="0"/>
            </a:endParaRPr>
          </a:p>
        </p:txBody>
      </p:sp>
      <p:sp>
        <p:nvSpPr>
          <p:cNvPr id="47" name="Rectangle 46">
            <a:extLst>
              <a:ext uri="{FF2B5EF4-FFF2-40B4-BE49-F238E27FC236}">
                <a16:creationId xmlns:a16="http://schemas.microsoft.com/office/drawing/2014/main" id="{851AB445-540A-4236-8380-7340F25DE66D}"/>
              </a:ext>
            </a:extLst>
          </p:cNvPr>
          <p:cNvSpPr/>
          <p:nvPr/>
        </p:nvSpPr>
        <p:spPr bwMode="gray">
          <a:xfrm>
            <a:off x="2857529" y="4092749"/>
            <a:ext cx="2088000" cy="1178537"/>
          </a:xfrm>
          <a:prstGeom prst="rect">
            <a:avLst/>
          </a:prstGeom>
          <a:solidFill>
            <a:srgbClr val="FFFFFF"/>
          </a:solidFill>
          <a:ln w="19050" cap="flat" cmpd="sng" algn="ctr">
            <a:solidFill>
              <a:schemeClr val="accent2">
                <a:lumMod val="75000"/>
              </a:schemeClr>
            </a:solidFill>
            <a:prstDash val="soli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0" cap="none" spc="0" normalizeH="0" baseline="0" noProof="0">
                <a:ln>
                  <a:noFill/>
                </a:ln>
                <a:solidFill>
                  <a:srgbClr val="000000"/>
                </a:solidFill>
                <a:effectLst/>
                <a:uLnTx/>
                <a:uFillTx/>
                <a:latin typeface="Century Gothic"/>
                <a:ea typeface="+mn-ea"/>
                <a:cs typeface="Calibri"/>
              </a:rPr>
              <a:t>Consider what is the purpose of the diagnosis? Treatment? Medication? Delaying the inevitable? Respite, carers support?</a:t>
            </a:r>
            <a:endParaRPr kumimoji="0" lang="en-GB" sz="1200" b="0" i="0" u="none" strike="noStrike" kern="0" cap="none" spc="0" normalizeH="0" baseline="0" noProof="0">
              <a:ln>
                <a:noFill/>
              </a:ln>
              <a:solidFill>
                <a:srgbClr val="000000"/>
              </a:solidFill>
              <a:effectLst/>
              <a:uLnTx/>
              <a:uFillTx/>
              <a:latin typeface="Century Gothic"/>
              <a:ea typeface="+mn-ea"/>
              <a:cs typeface="Calibri" panose="020F0502020204030204" pitchFamily="34" charset="0"/>
            </a:endParaRPr>
          </a:p>
        </p:txBody>
      </p:sp>
      <p:sp>
        <p:nvSpPr>
          <p:cNvPr id="48" name="Rectangle 47">
            <a:extLst>
              <a:ext uri="{FF2B5EF4-FFF2-40B4-BE49-F238E27FC236}">
                <a16:creationId xmlns:a16="http://schemas.microsoft.com/office/drawing/2014/main" id="{6CAAE211-2ACA-439F-BA12-2F0E46E3EA7A}"/>
              </a:ext>
            </a:extLst>
          </p:cNvPr>
          <p:cNvSpPr/>
          <p:nvPr/>
        </p:nvSpPr>
        <p:spPr bwMode="gray">
          <a:xfrm>
            <a:off x="5114003" y="2844484"/>
            <a:ext cx="2088000" cy="1178537"/>
          </a:xfrm>
          <a:prstGeom prst="rect">
            <a:avLst/>
          </a:prstGeom>
          <a:noFill/>
          <a:ln w="19050" cap="flat" cmpd="sng" algn="ctr">
            <a:solidFill>
              <a:schemeClr val="accent2"/>
            </a:solidFill>
            <a:prstDash val="soli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200" b="0" i="0" u="none" strike="noStrike" kern="0" cap="none" spc="0" normalizeH="0" baseline="0" noProof="0">
              <a:ln>
                <a:noFill/>
              </a:ln>
              <a:solidFill>
                <a:srgbClr val="000000"/>
              </a:solidFill>
              <a:effectLst/>
              <a:uLnTx/>
              <a:uFillTx/>
              <a:latin typeface="Century Gothic"/>
              <a:ea typeface="+mn-ea"/>
              <a:cs typeface="Calibri" panose="020F0502020204030204" pitchFamily="34" charset="0"/>
            </a:endParaRPr>
          </a:p>
        </p:txBody>
      </p:sp>
      <p:sp>
        <p:nvSpPr>
          <p:cNvPr id="49" name="Rectangle 48">
            <a:extLst>
              <a:ext uri="{FF2B5EF4-FFF2-40B4-BE49-F238E27FC236}">
                <a16:creationId xmlns:a16="http://schemas.microsoft.com/office/drawing/2014/main" id="{3891D321-8664-450F-9FC5-FBBB9829EF59}"/>
              </a:ext>
            </a:extLst>
          </p:cNvPr>
          <p:cNvSpPr/>
          <p:nvPr/>
        </p:nvSpPr>
        <p:spPr bwMode="gray">
          <a:xfrm>
            <a:off x="5114003" y="4092749"/>
            <a:ext cx="2088000" cy="1178537"/>
          </a:xfrm>
          <a:prstGeom prst="rect">
            <a:avLst/>
          </a:prstGeom>
          <a:solidFill>
            <a:srgbClr val="FFFFFF"/>
          </a:solidFill>
          <a:ln w="19050" cap="flat" cmpd="sng" algn="ctr">
            <a:solidFill>
              <a:schemeClr val="accent2"/>
            </a:solidFill>
            <a:prstDash val="soli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0" cap="none" spc="0" normalizeH="0" baseline="0" noProof="0">
                <a:ln>
                  <a:noFill/>
                </a:ln>
                <a:solidFill>
                  <a:srgbClr val="000000"/>
                </a:solidFill>
                <a:effectLst/>
                <a:uLnTx/>
                <a:uFillTx/>
                <a:latin typeface="Century Gothic"/>
                <a:ea typeface="+mn-ea"/>
                <a:cs typeface="Calibri" panose="020F0502020204030204" pitchFamily="34" charset="0"/>
              </a:rPr>
              <a:t>There is an opportunity for a central point of access through the Delta Wellbeing service which is provided regionally</a:t>
            </a:r>
          </a:p>
        </p:txBody>
      </p:sp>
      <p:sp>
        <p:nvSpPr>
          <p:cNvPr id="50" name="Rectangle 49">
            <a:extLst>
              <a:ext uri="{FF2B5EF4-FFF2-40B4-BE49-F238E27FC236}">
                <a16:creationId xmlns:a16="http://schemas.microsoft.com/office/drawing/2014/main" id="{CF685583-B232-4DC3-9DD2-0C56C31DCA7E}"/>
              </a:ext>
            </a:extLst>
          </p:cNvPr>
          <p:cNvSpPr/>
          <p:nvPr/>
        </p:nvSpPr>
        <p:spPr bwMode="gray">
          <a:xfrm>
            <a:off x="5111835" y="5394330"/>
            <a:ext cx="2088000" cy="1178537"/>
          </a:xfrm>
          <a:prstGeom prst="rect">
            <a:avLst/>
          </a:prstGeom>
          <a:solidFill>
            <a:srgbClr val="FFFFFF"/>
          </a:solidFill>
          <a:ln w="19050" cap="flat" cmpd="sng" algn="ctr">
            <a:solidFill>
              <a:schemeClr val="accent2"/>
            </a:solidFill>
            <a:prstDash val="soli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200" b="0" i="0" u="none" strike="noStrike" kern="0" cap="none" spc="0" normalizeH="0" baseline="0" noProof="0">
              <a:ln>
                <a:noFill/>
              </a:ln>
              <a:solidFill>
                <a:srgbClr val="000000"/>
              </a:solidFill>
              <a:effectLst/>
              <a:uLnTx/>
              <a:uFillTx/>
              <a:latin typeface="Century Gothic"/>
              <a:ea typeface="+mn-ea"/>
              <a:cs typeface="Calibri" panose="020F0502020204030204" pitchFamily="34" charset="0"/>
            </a:endParaRPr>
          </a:p>
        </p:txBody>
      </p:sp>
      <p:sp>
        <p:nvSpPr>
          <p:cNvPr id="51" name="Rectangle 50">
            <a:extLst>
              <a:ext uri="{FF2B5EF4-FFF2-40B4-BE49-F238E27FC236}">
                <a16:creationId xmlns:a16="http://schemas.microsoft.com/office/drawing/2014/main" id="{C8DF6703-9A59-4686-88A3-DAADEF4221D8}"/>
              </a:ext>
            </a:extLst>
          </p:cNvPr>
          <p:cNvSpPr/>
          <p:nvPr/>
        </p:nvSpPr>
        <p:spPr bwMode="gray">
          <a:xfrm>
            <a:off x="7322347" y="2844483"/>
            <a:ext cx="2088000" cy="1178537"/>
          </a:xfrm>
          <a:prstGeom prst="rect">
            <a:avLst/>
          </a:prstGeom>
          <a:solidFill>
            <a:srgbClr val="FFFFFF"/>
          </a:solidFill>
          <a:ln w="19050" cap="flat" cmpd="sng" algn="ctr">
            <a:solidFill>
              <a:schemeClr val="accent2">
                <a:lumMod val="60000"/>
                <a:lumOff val="40000"/>
              </a:schemeClr>
            </a:solidFill>
            <a:prstDash val="soli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0" cap="none" spc="0" normalizeH="0" baseline="0" noProof="0">
                <a:ln>
                  <a:noFill/>
                </a:ln>
                <a:solidFill>
                  <a:srgbClr val="000000"/>
                </a:solidFill>
                <a:effectLst/>
                <a:uLnTx/>
                <a:uFillTx/>
                <a:latin typeface="Century Gothic"/>
                <a:ea typeface="+mn-ea"/>
                <a:cs typeface="Calibri" panose="020F0502020204030204" pitchFamily="34" charset="0"/>
              </a:rPr>
              <a:t>People providing care need to be able to spot dementia and have skills to support - regular training refreshers are needed</a:t>
            </a:r>
          </a:p>
        </p:txBody>
      </p:sp>
      <p:sp>
        <p:nvSpPr>
          <p:cNvPr id="54" name="Rectangle 53">
            <a:extLst>
              <a:ext uri="{FF2B5EF4-FFF2-40B4-BE49-F238E27FC236}">
                <a16:creationId xmlns:a16="http://schemas.microsoft.com/office/drawing/2014/main" id="{61D2466D-2A02-45B2-85E3-1F83B3DB49D5}"/>
              </a:ext>
            </a:extLst>
          </p:cNvPr>
          <p:cNvSpPr/>
          <p:nvPr/>
        </p:nvSpPr>
        <p:spPr bwMode="gray">
          <a:xfrm>
            <a:off x="9539101" y="2844483"/>
            <a:ext cx="2088000" cy="1178537"/>
          </a:xfrm>
          <a:prstGeom prst="rect">
            <a:avLst/>
          </a:prstGeom>
          <a:solidFill>
            <a:srgbClr val="FFFFFF"/>
          </a:solidFill>
          <a:ln w="19050" cap="flat" cmpd="sng" algn="ctr">
            <a:solidFill>
              <a:schemeClr val="accent2">
                <a:lumMod val="40000"/>
                <a:lumOff val="60000"/>
              </a:schemeClr>
            </a:solidFill>
            <a:prstDash val="solid"/>
          </a:ln>
          <a:effectLst/>
        </p:spPr>
        <p:txBody>
          <a:bodyPr rot="0" spcFirstLastPara="0" vertOverflow="overflow" horzOverflow="overflow" vert="horz" wrap="square" lIns="36000" tIns="45720" rIns="3600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0" cap="none" spc="0" normalizeH="0" baseline="0" noProof="0">
                <a:ln>
                  <a:noFill/>
                </a:ln>
                <a:solidFill>
                  <a:srgbClr val="000000"/>
                </a:solidFill>
                <a:effectLst/>
                <a:uLnTx/>
                <a:uFillTx/>
                <a:latin typeface="Century Gothic"/>
                <a:ea typeface="+mn-ea"/>
                <a:cs typeface="Calibri"/>
              </a:rPr>
              <a:t>Delta connect trying develop care so the person can stay at home</a:t>
            </a:r>
          </a:p>
        </p:txBody>
      </p:sp>
      <p:sp>
        <p:nvSpPr>
          <p:cNvPr id="56" name="Rectangle 55">
            <a:extLst>
              <a:ext uri="{FF2B5EF4-FFF2-40B4-BE49-F238E27FC236}">
                <a16:creationId xmlns:a16="http://schemas.microsoft.com/office/drawing/2014/main" id="{6B0417BD-F993-4ED8-A366-1C86CC00A2BF}"/>
              </a:ext>
            </a:extLst>
          </p:cNvPr>
          <p:cNvSpPr/>
          <p:nvPr/>
        </p:nvSpPr>
        <p:spPr bwMode="gray">
          <a:xfrm>
            <a:off x="9539101" y="4092749"/>
            <a:ext cx="2088000" cy="1178537"/>
          </a:xfrm>
          <a:prstGeom prst="rect">
            <a:avLst/>
          </a:prstGeom>
          <a:solidFill>
            <a:srgbClr val="FFFFFF"/>
          </a:solidFill>
          <a:ln w="19050" cap="flat" cmpd="sng" algn="ctr">
            <a:solidFill>
              <a:schemeClr val="accent2">
                <a:lumMod val="40000"/>
                <a:lumOff val="60000"/>
              </a:schemeClr>
            </a:solidFill>
            <a:prstDash val="soli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0" cap="none" spc="0" normalizeH="0" baseline="0" noProof="0">
                <a:ln>
                  <a:noFill/>
                </a:ln>
                <a:solidFill>
                  <a:srgbClr val="000000"/>
                </a:solidFill>
                <a:effectLst/>
                <a:uLnTx/>
                <a:uFillTx/>
                <a:latin typeface="Century Gothic"/>
                <a:ea typeface="+mn-ea"/>
                <a:cs typeface="Calibri" panose="020F0502020204030204" pitchFamily="34" charset="0"/>
              </a:rPr>
              <a:t>The Wellbeing Team is working with Delta connect - trying to skill up the crisis team to stop people having to go into hospital</a:t>
            </a:r>
          </a:p>
        </p:txBody>
      </p:sp>
      <p:sp>
        <p:nvSpPr>
          <p:cNvPr id="57" name="Rectangle 56">
            <a:extLst>
              <a:ext uri="{FF2B5EF4-FFF2-40B4-BE49-F238E27FC236}">
                <a16:creationId xmlns:a16="http://schemas.microsoft.com/office/drawing/2014/main" id="{59D32DBC-A80B-4EC4-AB71-723FFEC78F8E}"/>
              </a:ext>
            </a:extLst>
          </p:cNvPr>
          <p:cNvSpPr/>
          <p:nvPr/>
        </p:nvSpPr>
        <p:spPr bwMode="gray">
          <a:xfrm>
            <a:off x="9539101" y="5376634"/>
            <a:ext cx="2088000" cy="1178537"/>
          </a:xfrm>
          <a:prstGeom prst="rect">
            <a:avLst/>
          </a:prstGeom>
          <a:solidFill>
            <a:srgbClr val="FFFFFF"/>
          </a:solidFill>
          <a:ln w="19050" cap="flat" cmpd="sng" algn="ctr">
            <a:solidFill>
              <a:schemeClr val="accent2">
                <a:lumMod val="40000"/>
                <a:lumOff val="60000"/>
              </a:schemeClr>
            </a:solidFill>
            <a:prstDash val="soli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200" b="0" i="0" u="none" strike="noStrike" kern="0" cap="none" spc="0" normalizeH="0" baseline="0" noProof="0">
              <a:ln>
                <a:noFill/>
              </a:ln>
              <a:solidFill>
                <a:srgbClr val="000000"/>
              </a:solidFill>
              <a:effectLst/>
              <a:uLnTx/>
              <a:uFillTx/>
              <a:latin typeface="Century Gothic"/>
              <a:ea typeface="+mn-ea"/>
              <a:cs typeface="Calibri" panose="020F0502020204030204" pitchFamily="34" charset="0"/>
            </a:endParaRPr>
          </a:p>
        </p:txBody>
      </p:sp>
      <p:sp>
        <p:nvSpPr>
          <p:cNvPr id="32" name="Rectangle 31">
            <a:extLst>
              <a:ext uri="{FF2B5EF4-FFF2-40B4-BE49-F238E27FC236}">
                <a16:creationId xmlns:a16="http://schemas.microsoft.com/office/drawing/2014/main" id="{76581CDF-2106-4290-A628-79F9DDDA9D17}"/>
              </a:ext>
            </a:extLst>
          </p:cNvPr>
          <p:cNvSpPr/>
          <p:nvPr/>
        </p:nvSpPr>
        <p:spPr bwMode="gray">
          <a:xfrm>
            <a:off x="625120" y="1577662"/>
            <a:ext cx="2088000" cy="1178537"/>
          </a:xfrm>
          <a:prstGeom prst="rect">
            <a:avLst/>
          </a:prstGeom>
          <a:solidFill>
            <a:srgbClr val="FFFFFF"/>
          </a:solidFill>
          <a:ln w="19050" cap="flat" cmpd="sng" algn="ctr">
            <a:solidFill>
              <a:schemeClr val="accent2">
                <a:lumMod val="50000"/>
              </a:schemeClr>
            </a:solidFill>
            <a:prstDash val="soli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0" cap="none" spc="0" normalizeH="0" baseline="0" noProof="0">
                <a:ln>
                  <a:noFill/>
                </a:ln>
                <a:solidFill>
                  <a:srgbClr val="000000"/>
                </a:solidFill>
                <a:effectLst/>
                <a:uLnTx/>
                <a:uFillTx/>
                <a:latin typeface="Century Gothic"/>
                <a:ea typeface="+mn-ea"/>
                <a:cs typeface="Calibri"/>
              </a:rPr>
              <a:t> </a:t>
            </a:r>
            <a:endParaRPr kumimoji="0" lang="en-GB" sz="1200" b="0" i="0" u="none" strike="noStrike" kern="0" cap="none" spc="0" normalizeH="0" baseline="0" noProof="0">
              <a:ln>
                <a:noFill/>
              </a:ln>
              <a:solidFill>
                <a:srgbClr val="000000"/>
              </a:solidFill>
              <a:effectLst/>
              <a:uLnTx/>
              <a:uFillTx/>
              <a:latin typeface="Century Gothic"/>
              <a:ea typeface="+mn-ea"/>
              <a:cs typeface="Calibri" panose="020F0502020204030204" pitchFamily="34" charset="0"/>
            </a:endParaRPr>
          </a:p>
        </p:txBody>
      </p:sp>
      <p:sp>
        <p:nvSpPr>
          <p:cNvPr id="33" name="Rectangle 32">
            <a:extLst>
              <a:ext uri="{FF2B5EF4-FFF2-40B4-BE49-F238E27FC236}">
                <a16:creationId xmlns:a16="http://schemas.microsoft.com/office/drawing/2014/main" id="{4ECFEF6E-2F7C-41E7-9723-8BFBBDE3D285}"/>
              </a:ext>
            </a:extLst>
          </p:cNvPr>
          <p:cNvSpPr/>
          <p:nvPr/>
        </p:nvSpPr>
        <p:spPr bwMode="gray">
          <a:xfrm>
            <a:off x="2857529" y="1577660"/>
            <a:ext cx="2088000" cy="1178537"/>
          </a:xfrm>
          <a:prstGeom prst="rect">
            <a:avLst/>
          </a:prstGeom>
          <a:solidFill>
            <a:srgbClr val="FFFFFF"/>
          </a:solidFill>
          <a:ln w="19050" cap="flat" cmpd="sng" algn="ctr">
            <a:solidFill>
              <a:schemeClr val="accent2">
                <a:lumMod val="75000"/>
              </a:schemeClr>
            </a:solidFill>
            <a:prstDash val="soli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200" b="0" i="0" u="none" strike="noStrike" kern="0" cap="none" spc="0" normalizeH="0" baseline="0" noProof="0">
              <a:ln>
                <a:noFill/>
              </a:ln>
              <a:solidFill>
                <a:srgbClr val="000000"/>
              </a:solidFill>
              <a:effectLst/>
              <a:uLnTx/>
              <a:uFillTx/>
              <a:latin typeface="Century Gothic"/>
              <a:ea typeface="+mn-ea"/>
              <a:cs typeface="Calibri" panose="020F0502020204030204" pitchFamily="34" charset="0"/>
            </a:endParaRPr>
          </a:p>
        </p:txBody>
      </p:sp>
      <p:sp>
        <p:nvSpPr>
          <p:cNvPr id="34" name="Rectangle 33">
            <a:extLst>
              <a:ext uri="{FF2B5EF4-FFF2-40B4-BE49-F238E27FC236}">
                <a16:creationId xmlns:a16="http://schemas.microsoft.com/office/drawing/2014/main" id="{492FA9B9-457D-43E9-8FE4-D1271C65B947}"/>
              </a:ext>
            </a:extLst>
          </p:cNvPr>
          <p:cNvSpPr/>
          <p:nvPr/>
        </p:nvSpPr>
        <p:spPr bwMode="gray">
          <a:xfrm>
            <a:off x="5114003" y="1577659"/>
            <a:ext cx="2088000" cy="1178537"/>
          </a:xfrm>
          <a:prstGeom prst="rect">
            <a:avLst/>
          </a:prstGeom>
          <a:noFill/>
          <a:ln w="19050" cap="flat" cmpd="sng" algn="ctr">
            <a:solidFill>
              <a:schemeClr val="accent2"/>
            </a:solidFill>
            <a:prstDash val="soli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200" b="0" i="0" u="none" strike="noStrike" kern="0" cap="none" spc="0" normalizeH="0" baseline="0" noProof="0">
              <a:ln>
                <a:noFill/>
              </a:ln>
              <a:solidFill>
                <a:srgbClr val="000000"/>
              </a:solidFill>
              <a:effectLst/>
              <a:uLnTx/>
              <a:uFillTx/>
              <a:latin typeface="Century Gothic"/>
              <a:ea typeface="+mn-ea"/>
              <a:cs typeface="Calibri" panose="020F0502020204030204" pitchFamily="34" charset="0"/>
            </a:endParaRPr>
          </a:p>
        </p:txBody>
      </p:sp>
      <p:sp>
        <p:nvSpPr>
          <p:cNvPr id="35" name="Rectangle 34">
            <a:extLst>
              <a:ext uri="{FF2B5EF4-FFF2-40B4-BE49-F238E27FC236}">
                <a16:creationId xmlns:a16="http://schemas.microsoft.com/office/drawing/2014/main" id="{47B8B884-06DF-4A1D-A177-E564CDE0C8E7}"/>
              </a:ext>
            </a:extLst>
          </p:cNvPr>
          <p:cNvSpPr/>
          <p:nvPr/>
        </p:nvSpPr>
        <p:spPr bwMode="gray">
          <a:xfrm>
            <a:off x="7322347" y="1577658"/>
            <a:ext cx="2088000" cy="1178537"/>
          </a:xfrm>
          <a:prstGeom prst="rect">
            <a:avLst/>
          </a:prstGeom>
          <a:solidFill>
            <a:srgbClr val="FFFFFF"/>
          </a:solidFill>
          <a:ln w="19050" cap="flat" cmpd="sng" algn="ctr">
            <a:solidFill>
              <a:schemeClr val="accent2">
                <a:lumMod val="60000"/>
                <a:lumOff val="40000"/>
              </a:schemeClr>
            </a:solidFill>
            <a:prstDash val="soli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200" b="0" i="0" u="none" strike="noStrike" kern="0" cap="none" spc="0" normalizeH="0" baseline="0" noProof="0">
              <a:ln>
                <a:noFill/>
              </a:ln>
              <a:solidFill>
                <a:srgbClr val="000000"/>
              </a:solidFill>
              <a:effectLst/>
              <a:uLnTx/>
              <a:uFillTx/>
              <a:latin typeface="Century Gothic"/>
              <a:ea typeface="+mn-ea"/>
              <a:cs typeface="Calibri" panose="020F0502020204030204" pitchFamily="34" charset="0"/>
            </a:endParaRPr>
          </a:p>
        </p:txBody>
      </p:sp>
      <p:sp>
        <p:nvSpPr>
          <p:cNvPr id="36" name="Rectangle 35">
            <a:extLst>
              <a:ext uri="{FF2B5EF4-FFF2-40B4-BE49-F238E27FC236}">
                <a16:creationId xmlns:a16="http://schemas.microsoft.com/office/drawing/2014/main" id="{26B7D7CE-36A1-411B-9797-BFE0AAF0E42C}"/>
              </a:ext>
            </a:extLst>
          </p:cNvPr>
          <p:cNvSpPr/>
          <p:nvPr/>
        </p:nvSpPr>
        <p:spPr bwMode="gray">
          <a:xfrm>
            <a:off x="9539101" y="1577658"/>
            <a:ext cx="2088000" cy="1178537"/>
          </a:xfrm>
          <a:prstGeom prst="rect">
            <a:avLst/>
          </a:prstGeom>
          <a:solidFill>
            <a:srgbClr val="FFFFFF"/>
          </a:solidFill>
          <a:ln w="19050" cap="flat" cmpd="sng" algn="ctr">
            <a:solidFill>
              <a:schemeClr val="accent2">
                <a:lumMod val="40000"/>
                <a:lumOff val="60000"/>
              </a:schemeClr>
            </a:solidFill>
            <a:prstDash val="soli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200" b="0" i="0" u="none" strike="noStrike" kern="0" cap="none" spc="0" normalizeH="0" baseline="0" noProof="0">
              <a:ln>
                <a:noFill/>
              </a:ln>
              <a:solidFill>
                <a:srgbClr val="000000"/>
              </a:solidFill>
              <a:effectLst/>
              <a:uLnTx/>
              <a:uFillTx/>
              <a:latin typeface="Century Gothic"/>
              <a:ea typeface="+mn-ea"/>
              <a:cs typeface="Calibri" panose="020F0502020204030204" pitchFamily="34" charset="0"/>
            </a:endParaRPr>
          </a:p>
        </p:txBody>
      </p:sp>
      <p:sp>
        <p:nvSpPr>
          <p:cNvPr id="3" name="Rectangle 2">
            <a:extLst>
              <a:ext uri="{FF2B5EF4-FFF2-40B4-BE49-F238E27FC236}">
                <a16:creationId xmlns:a16="http://schemas.microsoft.com/office/drawing/2014/main" id="{E1553A3C-75F4-485A-85D9-C2BCDC6B2833}"/>
              </a:ext>
            </a:extLst>
          </p:cNvPr>
          <p:cNvSpPr/>
          <p:nvPr/>
        </p:nvSpPr>
        <p:spPr>
          <a:xfrm>
            <a:off x="547338" y="1061143"/>
            <a:ext cx="2165782" cy="400110"/>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a:ln>
                  <a:noFill/>
                </a:ln>
                <a:solidFill>
                  <a:srgbClr val="7DB956">
                    <a:lumMod val="50000"/>
                  </a:srgbClr>
                </a:solidFill>
                <a:effectLst/>
                <a:uLnTx/>
                <a:uFillTx/>
                <a:latin typeface="Century Gothic"/>
                <a:ea typeface="+mn-ea"/>
                <a:cs typeface="+mn-cs"/>
              </a:rPr>
              <a:t>Communication</a:t>
            </a:r>
            <a:endParaRPr kumimoji="0" lang="en-GB" sz="2000" b="0" i="0" u="none" strike="noStrike" kern="1200" cap="none" spc="0" normalizeH="0" baseline="0" noProof="0">
              <a:ln>
                <a:noFill/>
              </a:ln>
              <a:solidFill>
                <a:srgbClr val="7DB956">
                  <a:lumMod val="50000"/>
                </a:srgbClr>
              </a:solidFill>
              <a:effectLst/>
              <a:uLnTx/>
              <a:uFillTx/>
              <a:latin typeface="Century Gothic"/>
              <a:ea typeface="+mn-ea"/>
              <a:cs typeface="+mn-cs"/>
            </a:endParaRPr>
          </a:p>
        </p:txBody>
      </p:sp>
      <p:sp>
        <p:nvSpPr>
          <p:cNvPr id="11" name="Rectangle 10">
            <a:extLst>
              <a:ext uri="{FF2B5EF4-FFF2-40B4-BE49-F238E27FC236}">
                <a16:creationId xmlns:a16="http://schemas.microsoft.com/office/drawing/2014/main" id="{69909D72-2253-4016-B952-68FA27CC5B6E}"/>
              </a:ext>
            </a:extLst>
          </p:cNvPr>
          <p:cNvSpPr/>
          <p:nvPr/>
        </p:nvSpPr>
        <p:spPr>
          <a:xfrm>
            <a:off x="5057188" y="930755"/>
            <a:ext cx="2205779" cy="707886"/>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a:ln>
                  <a:noFill/>
                </a:ln>
                <a:solidFill>
                  <a:srgbClr val="7DB956"/>
                </a:solidFill>
                <a:effectLst/>
                <a:uLnTx/>
                <a:uFillTx/>
                <a:latin typeface="Century Gothic"/>
                <a:ea typeface="+mn-ea"/>
                <a:cs typeface="+mn-cs"/>
              </a:rPr>
              <a:t>How people access services</a:t>
            </a:r>
            <a:endParaRPr kumimoji="0" lang="en-GB" sz="2000" b="0" i="0" u="none" strike="noStrike" kern="1200" cap="none" spc="0" normalizeH="0" baseline="0" noProof="0">
              <a:ln>
                <a:noFill/>
              </a:ln>
              <a:solidFill>
                <a:srgbClr val="7DB956"/>
              </a:solidFill>
              <a:effectLst/>
              <a:uLnTx/>
              <a:uFillTx/>
              <a:latin typeface="Century Gothic"/>
              <a:ea typeface="+mn-ea"/>
              <a:cs typeface="+mn-cs"/>
            </a:endParaRPr>
          </a:p>
        </p:txBody>
      </p:sp>
      <p:sp>
        <p:nvSpPr>
          <p:cNvPr id="12" name="Rectangle 11">
            <a:extLst>
              <a:ext uri="{FF2B5EF4-FFF2-40B4-BE49-F238E27FC236}">
                <a16:creationId xmlns:a16="http://schemas.microsoft.com/office/drawing/2014/main" id="{0EB585B0-40B3-419A-A9A4-533106C1203F}"/>
              </a:ext>
            </a:extLst>
          </p:cNvPr>
          <p:cNvSpPr/>
          <p:nvPr/>
        </p:nvSpPr>
        <p:spPr>
          <a:xfrm>
            <a:off x="7337496" y="907255"/>
            <a:ext cx="1882719" cy="707886"/>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a:ln>
                  <a:noFill/>
                </a:ln>
                <a:solidFill>
                  <a:srgbClr val="7DB956">
                    <a:lumMod val="60000"/>
                    <a:lumOff val="40000"/>
                  </a:srgbClr>
                </a:solidFill>
                <a:effectLst/>
                <a:uLnTx/>
                <a:uFillTx/>
                <a:latin typeface="Century Gothic"/>
                <a:ea typeface="+mn-ea"/>
                <a:cs typeface="+mn-cs"/>
              </a:rPr>
              <a:t>Workforce and Training</a:t>
            </a:r>
            <a:endParaRPr kumimoji="0" lang="en-GB" sz="2000" b="0" i="0" u="none" strike="noStrike" kern="1200" cap="none" spc="0" normalizeH="0" baseline="0" noProof="0">
              <a:ln>
                <a:noFill/>
              </a:ln>
              <a:solidFill>
                <a:srgbClr val="7DB956">
                  <a:lumMod val="60000"/>
                  <a:lumOff val="40000"/>
                </a:srgbClr>
              </a:solidFill>
              <a:effectLst/>
              <a:uLnTx/>
              <a:uFillTx/>
              <a:latin typeface="Century Gothic"/>
              <a:ea typeface="+mn-ea"/>
              <a:cs typeface="+mn-cs"/>
            </a:endParaRPr>
          </a:p>
        </p:txBody>
      </p:sp>
      <p:sp>
        <p:nvSpPr>
          <p:cNvPr id="5" name="Rectangle 4">
            <a:extLst>
              <a:ext uri="{FF2B5EF4-FFF2-40B4-BE49-F238E27FC236}">
                <a16:creationId xmlns:a16="http://schemas.microsoft.com/office/drawing/2014/main" id="{DE481060-B271-4621-9513-0575C44B1C44}"/>
              </a:ext>
            </a:extLst>
          </p:cNvPr>
          <p:cNvSpPr/>
          <p:nvPr/>
        </p:nvSpPr>
        <p:spPr>
          <a:xfrm>
            <a:off x="515207" y="2911770"/>
            <a:ext cx="2266446" cy="1015663"/>
          </a:xfrm>
          <a:prstGeom prst="rect">
            <a:avLst/>
          </a:prstGeom>
        </p:spPr>
        <p:txBody>
          <a:bodyPr wrap="square" lIns="91440" tIns="45720" rIns="91440" bIns="4572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0" cap="none" spc="0" normalizeH="0" baseline="0" noProof="0">
                <a:ln>
                  <a:noFill/>
                </a:ln>
                <a:solidFill>
                  <a:srgbClr val="000000"/>
                </a:solidFill>
                <a:effectLst/>
                <a:uLnTx/>
                <a:uFillTx/>
                <a:latin typeface="Century Gothic"/>
                <a:ea typeface="+mn-ea"/>
                <a:cs typeface="Calibri"/>
              </a:rPr>
              <a:t>Currently too many handoffs not joined up in anyway - need to have some co-ordination and case management.</a:t>
            </a:r>
          </a:p>
        </p:txBody>
      </p:sp>
      <p:sp>
        <p:nvSpPr>
          <p:cNvPr id="8" name="Rectangle 7">
            <a:extLst>
              <a:ext uri="{FF2B5EF4-FFF2-40B4-BE49-F238E27FC236}">
                <a16:creationId xmlns:a16="http://schemas.microsoft.com/office/drawing/2014/main" id="{36068AFA-320A-4094-B114-A74B14995441}"/>
              </a:ext>
            </a:extLst>
          </p:cNvPr>
          <p:cNvSpPr/>
          <p:nvPr/>
        </p:nvSpPr>
        <p:spPr>
          <a:xfrm>
            <a:off x="573916" y="1586713"/>
            <a:ext cx="2204584" cy="1200329"/>
          </a:xfrm>
          <a:prstGeom prst="rect">
            <a:avLst/>
          </a:prstGeom>
        </p:spPr>
        <p:txBody>
          <a:bodyPr wrap="square" lIns="91440" tIns="45720" rIns="91440" bIns="4572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0" cap="none" spc="0" normalizeH="0" baseline="0" noProof="0">
                <a:ln>
                  <a:noFill/>
                </a:ln>
                <a:solidFill>
                  <a:srgbClr val="000000"/>
                </a:solidFill>
                <a:effectLst/>
                <a:uLnTx/>
                <a:uFillTx/>
                <a:latin typeface="Century Gothic"/>
                <a:ea typeface="+mn-ea"/>
                <a:cs typeface="Calibri"/>
              </a:rPr>
              <a:t>Dementia wellbeing in the acute hospitals supporting reasonable adjustments for those admitted.  Part of the ward MDT – about to be evaluated</a:t>
            </a:r>
          </a:p>
        </p:txBody>
      </p:sp>
      <p:sp>
        <p:nvSpPr>
          <p:cNvPr id="9" name="Rectangle 8">
            <a:extLst>
              <a:ext uri="{FF2B5EF4-FFF2-40B4-BE49-F238E27FC236}">
                <a16:creationId xmlns:a16="http://schemas.microsoft.com/office/drawing/2014/main" id="{1A1D6E23-D9EA-4531-A346-6CCDDCEE39B6}"/>
              </a:ext>
            </a:extLst>
          </p:cNvPr>
          <p:cNvSpPr/>
          <p:nvPr/>
        </p:nvSpPr>
        <p:spPr>
          <a:xfrm>
            <a:off x="9587917" y="1644093"/>
            <a:ext cx="1978964" cy="1015663"/>
          </a:xfrm>
          <a:prstGeom prst="rect">
            <a:avLst/>
          </a:prstGeom>
        </p:spPr>
        <p:txBody>
          <a:bodyPr wrap="square" lIns="91440" tIns="45720" rIns="91440" bIns="4572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0" cap="none" spc="0" normalizeH="0" baseline="0" noProof="0">
                <a:ln>
                  <a:noFill/>
                </a:ln>
                <a:solidFill>
                  <a:srgbClr val="000000"/>
                </a:solidFill>
                <a:effectLst/>
                <a:uLnTx/>
                <a:uFillTx/>
                <a:latin typeface="Century Gothic"/>
                <a:ea typeface="+mn-ea"/>
                <a:cs typeface="Calibri"/>
              </a:rPr>
              <a:t>In alignment with best practice, the use of technology should be central to the delivery of dementia services</a:t>
            </a:r>
            <a:endParaRPr kumimoji="0" lang="en-US" sz="1800" b="0" i="0" u="none" strike="noStrike" kern="1200" cap="none" spc="0" normalizeH="0" baseline="0" noProof="0">
              <a:ln>
                <a:noFill/>
              </a:ln>
              <a:solidFill>
                <a:srgbClr val="0077B7"/>
              </a:solidFill>
              <a:effectLst/>
              <a:uLnTx/>
              <a:uFillTx/>
              <a:latin typeface="Century Gothic"/>
              <a:ea typeface="+mn-ea"/>
              <a:cs typeface="+mn-cs"/>
            </a:endParaRPr>
          </a:p>
        </p:txBody>
      </p:sp>
      <p:sp>
        <p:nvSpPr>
          <p:cNvPr id="37" name="Rectangle 36">
            <a:extLst>
              <a:ext uri="{FF2B5EF4-FFF2-40B4-BE49-F238E27FC236}">
                <a16:creationId xmlns:a16="http://schemas.microsoft.com/office/drawing/2014/main" id="{23230F94-B447-4407-87FF-C179ABB5A282}"/>
              </a:ext>
            </a:extLst>
          </p:cNvPr>
          <p:cNvSpPr/>
          <p:nvPr/>
        </p:nvSpPr>
        <p:spPr>
          <a:xfrm>
            <a:off x="4987319" y="2866753"/>
            <a:ext cx="2292258" cy="1200329"/>
          </a:xfrm>
          <a:prstGeom prst="rect">
            <a:avLst/>
          </a:prstGeom>
          <a:ln>
            <a:noFill/>
          </a:ln>
        </p:spPr>
        <p:txBody>
          <a:bodyPr wrap="square" lIns="91440" tIns="45720" rIns="91440" bIns="4572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0" cap="none" spc="0" normalizeH="0" baseline="0" noProof="0">
                <a:ln>
                  <a:noFill/>
                </a:ln>
                <a:solidFill>
                  <a:srgbClr val="000000"/>
                </a:solidFill>
                <a:effectLst/>
                <a:uLnTx/>
                <a:uFillTx/>
                <a:latin typeface="Century Gothic"/>
                <a:ea typeface="+mn-ea"/>
                <a:cs typeface="Calibri"/>
              </a:rPr>
              <a:t>Where do people lives sit? Holistic picture - need to include the needs of the carers collated within the record of the person living with dementia.</a:t>
            </a:r>
          </a:p>
        </p:txBody>
      </p:sp>
      <p:sp>
        <p:nvSpPr>
          <p:cNvPr id="16" name="Rectangle 15">
            <a:extLst>
              <a:ext uri="{FF2B5EF4-FFF2-40B4-BE49-F238E27FC236}">
                <a16:creationId xmlns:a16="http://schemas.microsoft.com/office/drawing/2014/main" id="{F9F376D6-C231-4B35-BBC5-8F2A28836612}"/>
              </a:ext>
            </a:extLst>
          </p:cNvPr>
          <p:cNvSpPr/>
          <p:nvPr/>
        </p:nvSpPr>
        <p:spPr>
          <a:xfrm>
            <a:off x="7236807" y="2805528"/>
            <a:ext cx="2248515" cy="276999"/>
          </a:xfrm>
          <a:prstGeom prst="rect">
            <a:avLst/>
          </a:prstGeom>
        </p:spPr>
        <p:txBody>
          <a:bodyPr wrap="square" lIns="91440" tIns="45720" rIns="91440" bIns="4572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200" b="0" i="0" u="none" strike="noStrike" kern="0" cap="none" spc="0" normalizeH="0" baseline="0" noProof="0">
              <a:ln>
                <a:noFill/>
              </a:ln>
              <a:solidFill>
                <a:srgbClr val="000000"/>
              </a:solidFill>
              <a:effectLst/>
              <a:uLnTx/>
              <a:uFillTx/>
              <a:latin typeface="Century Gothic"/>
              <a:ea typeface="+mn-ea"/>
              <a:cs typeface="Calibri"/>
            </a:endParaRPr>
          </a:p>
        </p:txBody>
      </p:sp>
      <p:sp>
        <p:nvSpPr>
          <p:cNvPr id="39" name="Rectangle 38">
            <a:extLst>
              <a:ext uri="{FF2B5EF4-FFF2-40B4-BE49-F238E27FC236}">
                <a16:creationId xmlns:a16="http://schemas.microsoft.com/office/drawing/2014/main" id="{A07B7422-438B-4746-B7DD-CFC6A91BA747}"/>
              </a:ext>
            </a:extLst>
          </p:cNvPr>
          <p:cNvSpPr/>
          <p:nvPr/>
        </p:nvSpPr>
        <p:spPr bwMode="gray">
          <a:xfrm>
            <a:off x="7317773" y="4117885"/>
            <a:ext cx="2088000" cy="1178537"/>
          </a:xfrm>
          <a:prstGeom prst="rect">
            <a:avLst/>
          </a:prstGeom>
          <a:solidFill>
            <a:srgbClr val="FFFFFF"/>
          </a:solidFill>
          <a:ln w="19050" cap="flat" cmpd="sng" algn="ctr">
            <a:solidFill>
              <a:schemeClr val="accent2">
                <a:lumMod val="60000"/>
                <a:lumOff val="40000"/>
              </a:schemeClr>
            </a:solidFill>
            <a:prstDash val="soli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200" b="0" i="0" u="none" strike="noStrike" kern="0" cap="none" spc="0" normalizeH="0" baseline="0" noProof="0">
              <a:ln>
                <a:noFill/>
              </a:ln>
              <a:solidFill>
                <a:srgbClr val="000000"/>
              </a:solidFill>
              <a:effectLst/>
              <a:uLnTx/>
              <a:uFillTx/>
              <a:latin typeface="Century Gothic"/>
              <a:ea typeface="+mn-ea"/>
              <a:cs typeface="Calibri" panose="020F0502020204030204" pitchFamily="34" charset="0"/>
            </a:endParaRPr>
          </a:p>
        </p:txBody>
      </p:sp>
      <p:sp>
        <p:nvSpPr>
          <p:cNvPr id="40" name="Rectangle 39">
            <a:extLst>
              <a:ext uri="{FF2B5EF4-FFF2-40B4-BE49-F238E27FC236}">
                <a16:creationId xmlns:a16="http://schemas.microsoft.com/office/drawing/2014/main" id="{6758A7B8-B077-4E40-9293-F3D99D600E08}"/>
              </a:ext>
            </a:extLst>
          </p:cNvPr>
          <p:cNvSpPr/>
          <p:nvPr/>
        </p:nvSpPr>
        <p:spPr bwMode="gray">
          <a:xfrm>
            <a:off x="7325468" y="5387340"/>
            <a:ext cx="2088000" cy="1178537"/>
          </a:xfrm>
          <a:prstGeom prst="rect">
            <a:avLst/>
          </a:prstGeom>
          <a:solidFill>
            <a:srgbClr val="FFFFFF"/>
          </a:solidFill>
          <a:ln w="19050" cap="flat" cmpd="sng" algn="ctr">
            <a:solidFill>
              <a:schemeClr val="accent2">
                <a:lumMod val="60000"/>
                <a:lumOff val="40000"/>
              </a:schemeClr>
            </a:solidFill>
            <a:prstDash val="soli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a:ln>
                  <a:noFill/>
                </a:ln>
                <a:solidFill>
                  <a:srgbClr val="000000"/>
                </a:solidFill>
                <a:effectLst/>
                <a:uLnTx/>
                <a:uFillTx/>
                <a:latin typeface="Century Gothic"/>
                <a:ea typeface="+mn-ea"/>
                <a:cs typeface="+mn-cs"/>
              </a:rPr>
              <a:t> </a:t>
            </a:r>
            <a:endParaRPr kumimoji="0" lang="en-US" sz="1200" b="0" i="0" u="none" strike="noStrike" kern="1200" cap="none" spc="0" normalizeH="0" baseline="0" noProof="0">
              <a:ln>
                <a:noFill/>
              </a:ln>
              <a:solidFill>
                <a:srgbClr val="000000"/>
              </a:solidFill>
              <a:effectLst/>
              <a:uLnTx/>
              <a:uFillTx/>
              <a:latin typeface="Century Gothic"/>
              <a:ea typeface="+mn-ea"/>
              <a:cs typeface="+mn-cs"/>
            </a:endParaRPr>
          </a:p>
        </p:txBody>
      </p:sp>
      <p:sp>
        <p:nvSpPr>
          <p:cNvPr id="58" name="Rectangle 57">
            <a:extLst>
              <a:ext uri="{FF2B5EF4-FFF2-40B4-BE49-F238E27FC236}">
                <a16:creationId xmlns:a16="http://schemas.microsoft.com/office/drawing/2014/main" id="{ADFA1047-3562-4B74-BBC1-E1299154760B}"/>
              </a:ext>
            </a:extLst>
          </p:cNvPr>
          <p:cNvSpPr/>
          <p:nvPr/>
        </p:nvSpPr>
        <p:spPr bwMode="gray">
          <a:xfrm>
            <a:off x="2868477" y="5387339"/>
            <a:ext cx="2088000" cy="1178537"/>
          </a:xfrm>
          <a:prstGeom prst="rect">
            <a:avLst/>
          </a:prstGeom>
          <a:solidFill>
            <a:srgbClr val="FFFFFF"/>
          </a:solidFill>
          <a:ln w="19050" cap="flat" cmpd="sng" algn="ctr">
            <a:solidFill>
              <a:schemeClr val="accent2">
                <a:lumMod val="75000"/>
              </a:schemeClr>
            </a:solidFill>
            <a:prstDash val="soli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200" b="0" i="0" u="none" strike="noStrike" kern="0" cap="none" spc="0" normalizeH="0" baseline="0" noProof="0">
              <a:ln>
                <a:noFill/>
              </a:ln>
              <a:solidFill>
                <a:srgbClr val="000000"/>
              </a:solidFill>
              <a:effectLst/>
              <a:uLnTx/>
              <a:uFillTx/>
              <a:latin typeface="Century Gothic"/>
              <a:ea typeface="+mn-ea"/>
              <a:cs typeface="Calibri" panose="020F0502020204030204" pitchFamily="34" charset="0"/>
            </a:endParaRPr>
          </a:p>
        </p:txBody>
      </p:sp>
      <p:sp>
        <p:nvSpPr>
          <p:cNvPr id="4" name="Rectangle 3">
            <a:extLst>
              <a:ext uri="{FF2B5EF4-FFF2-40B4-BE49-F238E27FC236}">
                <a16:creationId xmlns:a16="http://schemas.microsoft.com/office/drawing/2014/main" id="{13DF72D7-9C95-4BBA-BE2A-302BCC92E992}"/>
              </a:ext>
            </a:extLst>
          </p:cNvPr>
          <p:cNvSpPr/>
          <p:nvPr/>
        </p:nvSpPr>
        <p:spPr>
          <a:xfrm>
            <a:off x="7248218" y="1571125"/>
            <a:ext cx="2174287" cy="1200329"/>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0" cap="none" spc="0" normalizeH="0" baseline="0" noProof="0">
                <a:ln>
                  <a:noFill/>
                </a:ln>
                <a:solidFill>
                  <a:srgbClr val="000000"/>
                </a:solidFill>
                <a:effectLst/>
                <a:uLnTx/>
                <a:uFillTx/>
                <a:latin typeface="Century Gothic"/>
                <a:ea typeface="+mn-ea"/>
                <a:cs typeface="Calibri"/>
              </a:rPr>
              <a:t>The regional dementia wellbeing team about to be launched will provide training to upskill staff and a specialist MDT approach for complex cases</a:t>
            </a:r>
          </a:p>
        </p:txBody>
      </p:sp>
      <p:sp>
        <p:nvSpPr>
          <p:cNvPr id="42" name="Rectangle 41">
            <a:extLst>
              <a:ext uri="{FF2B5EF4-FFF2-40B4-BE49-F238E27FC236}">
                <a16:creationId xmlns:a16="http://schemas.microsoft.com/office/drawing/2014/main" id="{18E7B13A-DAA4-45C3-8761-8DB1AE0EA1AC}"/>
              </a:ext>
            </a:extLst>
          </p:cNvPr>
          <p:cNvSpPr/>
          <p:nvPr/>
        </p:nvSpPr>
        <p:spPr>
          <a:xfrm>
            <a:off x="7271292" y="4174185"/>
            <a:ext cx="2198520" cy="276999"/>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a:ln>
                <a:noFill/>
              </a:ln>
              <a:solidFill>
                <a:srgbClr val="000000"/>
              </a:solidFill>
              <a:effectLst/>
              <a:uLnTx/>
              <a:uFillTx/>
              <a:latin typeface="Century Gothic"/>
              <a:ea typeface="+mn-ea"/>
              <a:cs typeface="+mn-cs"/>
            </a:endParaRPr>
          </a:p>
        </p:txBody>
      </p:sp>
      <p:sp>
        <p:nvSpPr>
          <p:cNvPr id="43" name="TextBox 42">
            <a:extLst>
              <a:ext uri="{FF2B5EF4-FFF2-40B4-BE49-F238E27FC236}">
                <a16:creationId xmlns:a16="http://schemas.microsoft.com/office/drawing/2014/main" id="{772B24D8-CA3A-4528-890D-B9E316B9948C}"/>
              </a:ext>
            </a:extLst>
          </p:cNvPr>
          <p:cNvSpPr txBox="1"/>
          <p:nvPr/>
        </p:nvSpPr>
        <p:spPr bwMode="gray">
          <a:xfrm>
            <a:off x="370827" y="107077"/>
            <a:ext cx="8726593" cy="830997"/>
          </a:xfrm>
          <a:prstGeom prst="rect">
            <a:avLst/>
          </a:prstGeom>
          <a:solidFill>
            <a:srgbClr val="ECF5E6"/>
          </a:solidFill>
          <a:effectLst>
            <a:outerShdw blurRad="50800" dist="38100" dir="5400000" algn="t" rotWithShape="0">
              <a:prstClr val="black">
                <a:alpha val="40000"/>
              </a:prstClr>
            </a:outerShdw>
          </a:effectLst>
        </p:spPr>
        <p:txBody>
          <a:bodyPr wrap="square" lIns="0" tIns="0" rIns="0" bIns="0" rtlCol="0">
            <a:spAutoFit/>
          </a:bodyPr>
          <a:lstStyle/>
          <a:p>
            <a:pPr marL="0" marR="0" lvl="0" indent="0" algn="ctr" defTabSz="914400" rtl="0" eaLnBrk="1" fontAlgn="auto" latinLnBrk="0" hangingPunct="1">
              <a:lnSpc>
                <a:spcPct val="100000"/>
              </a:lnSpc>
              <a:spcBef>
                <a:spcPts val="300"/>
              </a:spcBef>
              <a:spcAft>
                <a:spcPts val="0"/>
              </a:spcAft>
              <a:buClrTx/>
              <a:buSzTx/>
              <a:buFontTx/>
              <a:buNone/>
              <a:tabLst/>
              <a:defRPr/>
            </a:pPr>
            <a:r>
              <a:rPr kumimoji="0" lang="en-GB" sz="1800" b="1" i="0" u="none" strike="noStrike" kern="1200" cap="none" spc="0" normalizeH="0" baseline="0" noProof="0">
                <a:ln>
                  <a:noFill/>
                </a:ln>
                <a:solidFill>
                  <a:srgbClr val="000000"/>
                </a:solidFill>
                <a:effectLst/>
                <a:uLnTx/>
                <a:uFillTx/>
                <a:latin typeface="Century Gothic"/>
                <a:ea typeface="+mn-ea"/>
                <a:cs typeface="Arial" pitchFamily="34" charset="0"/>
              </a:rPr>
              <a:t>The themes stemming from the interviews with stakeholders have influenced the development of the service model pathway and  the recommendations within this report.</a:t>
            </a:r>
          </a:p>
        </p:txBody>
      </p:sp>
      <p:sp>
        <p:nvSpPr>
          <p:cNvPr id="2" name="Rectangle 1">
            <a:extLst>
              <a:ext uri="{FF2B5EF4-FFF2-40B4-BE49-F238E27FC236}">
                <a16:creationId xmlns:a16="http://schemas.microsoft.com/office/drawing/2014/main" id="{92065431-6FD2-49C1-AF9E-CA221318BA2C}"/>
              </a:ext>
            </a:extLst>
          </p:cNvPr>
          <p:cNvSpPr/>
          <p:nvPr/>
        </p:nvSpPr>
        <p:spPr>
          <a:xfrm>
            <a:off x="9503998" y="4097425"/>
            <a:ext cx="2176906" cy="276999"/>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a:ln>
                <a:noFill/>
              </a:ln>
              <a:solidFill>
                <a:srgbClr val="000000"/>
              </a:solidFill>
              <a:effectLst/>
              <a:uLnTx/>
              <a:uFillTx/>
              <a:latin typeface="Century Gothic"/>
              <a:ea typeface="+mn-ea"/>
              <a:cs typeface="+mn-cs"/>
            </a:endParaRPr>
          </a:p>
        </p:txBody>
      </p:sp>
      <p:sp>
        <p:nvSpPr>
          <p:cNvPr id="10" name="Rectangle 9">
            <a:extLst>
              <a:ext uri="{FF2B5EF4-FFF2-40B4-BE49-F238E27FC236}">
                <a16:creationId xmlns:a16="http://schemas.microsoft.com/office/drawing/2014/main" id="{5C19D6D0-6ECD-4577-B4E1-9FB6792052E7}"/>
              </a:ext>
            </a:extLst>
          </p:cNvPr>
          <p:cNvSpPr/>
          <p:nvPr/>
        </p:nvSpPr>
        <p:spPr>
          <a:xfrm>
            <a:off x="9485322" y="5369364"/>
            <a:ext cx="2088000" cy="276999"/>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a:ln>
                <a:noFill/>
              </a:ln>
              <a:solidFill>
                <a:srgbClr val="000000"/>
              </a:solidFill>
              <a:effectLst/>
              <a:uLnTx/>
              <a:uFillTx/>
              <a:latin typeface="Century Gothic"/>
              <a:ea typeface="+mn-ea"/>
              <a:cs typeface="+mn-cs"/>
            </a:endParaRPr>
          </a:p>
        </p:txBody>
      </p:sp>
      <p:sp>
        <p:nvSpPr>
          <p:cNvPr id="41" name="Rectangle 40">
            <a:extLst>
              <a:ext uri="{FF2B5EF4-FFF2-40B4-BE49-F238E27FC236}">
                <a16:creationId xmlns:a16="http://schemas.microsoft.com/office/drawing/2014/main" id="{1BAB8295-E784-452D-A287-FA91FBF8D92E}"/>
              </a:ext>
            </a:extLst>
          </p:cNvPr>
          <p:cNvSpPr/>
          <p:nvPr/>
        </p:nvSpPr>
        <p:spPr>
          <a:xfrm>
            <a:off x="2847360" y="878828"/>
            <a:ext cx="2009613" cy="707886"/>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a:ln>
                  <a:noFill/>
                </a:ln>
                <a:solidFill>
                  <a:srgbClr val="7DB956">
                    <a:lumMod val="75000"/>
                  </a:srgbClr>
                </a:solidFill>
                <a:effectLst/>
                <a:uLnTx/>
                <a:uFillTx/>
                <a:latin typeface="Century Gothic"/>
                <a:ea typeface="+mn-ea"/>
                <a:cs typeface="+mn-cs"/>
              </a:rPr>
              <a:t>How people are diagnosed</a:t>
            </a:r>
            <a:endParaRPr kumimoji="0" lang="en-GB" sz="2000" b="0" i="0" u="none" strike="noStrike" kern="1200" cap="none" spc="0" normalizeH="0" baseline="0" noProof="0">
              <a:ln>
                <a:noFill/>
              </a:ln>
              <a:solidFill>
                <a:srgbClr val="7DB956">
                  <a:lumMod val="75000"/>
                </a:srgbClr>
              </a:solidFill>
              <a:effectLst/>
              <a:uLnTx/>
              <a:uFillTx/>
              <a:latin typeface="Century Gothic"/>
              <a:ea typeface="+mn-ea"/>
              <a:cs typeface="+mn-cs"/>
            </a:endParaRPr>
          </a:p>
        </p:txBody>
      </p:sp>
      <p:sp>
        <p:nvSpPr>
          <p:cNvPr id="44" name="Rectangle 43">
            <a:extLst>
              <a:ext uri="{FF2B5EF4-FFF2-40B4-BE49-F238E27FC236}">
                <a16:creationId xmlns:a16="http://schemas.microsoft.com/office/drawing/2014/main" id="{8522AA45-4719-4F0D-9157-E864A8A49AC2}"/>
              </a:ext>
            </a:extLst>
          </p:cNvPr>
          <p:cNvSpPr/>
          <p:nvPr/>
        </p:nvSpPr>
        <p:spPr>
          <a:xfrm>
            <a:off x="9587917" y="901585"/>
            <a:ext cx="1882719" cy="707886"/>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a:ln>
                  <a:noFill/>
                </a:ln>
                <a:solidFill>
                  <a:srgbClr val="7DB956">
                    <a:lumMod val="40000"/>
                    <a:lumOff val="60000"/>
                  </a:srgbClr>
                </a:solidFill>
                <a:effectLst/>
                <a:uLnTx/>
                <a:uFillTx/>
                <a:latin typeface="Century Gothic"/>
                <a:ea typeface="+mn-ea"/>
                <a:cs typeface="+mn-cs"/>
              </a:rPr>
              <a:t>Use of technology</a:t>
            </a:r>
            <a:endParaRPr kumimoji="0" lang="en-GB" sz="2000" b="0" i="0" u="none" strike="noStrike" kern="1200" cap="none" spc="0" normalizeH="0" baseline="0" noProof="0">
              <a:ln>
                <a:noFill/>
              </a:ln>
              <a:solidFill>
                <a:srgbClr val="7DB956">
                  <a:lumMod val="40000"/>
                  <a:lumOff val="60000"/>
                </a:srgbClr>
              </a:solidFill>
              <a:effectLst/>
              <a:uLnTx/>
              <a:uFillTx/>
              <a:latin typeface="Century Gothic"/>
              <a:ea typeface="+mn-ea"/>
              <a:cs typeface="+mn-cs"/>
            </a:endParaRPr>
          </a:p>
        </p:txBody>
      </p:sp>
      <p:sp>
        <p:nvSpPr>
          <p:cNvPr id="13" name="Rectangle 12">
            <a:extLst>
              <a:ext uri="{FF2B5EF4-FFF2-40B4-BE49-F238E27FC236}">
                <a16:creationId xmlns:a16="http://schemas.microsoft.com/office/drawing/2014/main" id="{E19B9E84-676D-4B12-B740-2D1CA5A586E5}"/>
              </a:ext>
            </a:extLst>
          </p:cNvPr>
          <p:cNvSpPr/>
          <p:nvPr/>
        </p:nvSpPr>
        <p:spPr>
          <a:xfrm>
            <a:off x="7293202" y="5399622"/>
            <a:ext cx="2129304" cy="1200329"/>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a:ln>
                  <a:noFill/>
                </a:ln>
                <a:solidFill>
                  <a:srgbClr val="000000"/>
                </a:solidFill>
                <a:effectLst/>
                <a:uLnTx/>
                <a:uFillTx/>
                <a:latin typeface="Century Gothic"/>
                <a:ea typeface="+mn-ea"/>
                <a:cs typeface="+mn-cs"/>
              </a:rPr>
              <a:t>A lack of knowledge, confidence and skill in staff/services recognising that people with dementia and their carers use multiple services</a:t>
            </a:r>
            <a:endParaRPr kumimoji="0" lang="en-GB" sz="1800" b="0" i="0" u="none" strike="noStrike" kern="1200" cap="none" spc="0" normalizeH="0" baseline="0" noProof="0">
              <a:ln>
                <a:noFill/>
              </a:ln>
              <a:solidFill>
                <a:srgbClr val="0077B7"/>
              </a:solidFill>
              <a:effectLst/>
              <a:uLnTx/>
              <a:uFillTx/>
              <a:latin typeface="Book Antiqua"/>
              <a:ea typeface="+mn-ea"/>
              <a:cs typeface="+mn-cs"/>
            </a:endParaRPr>
          </a:p>
        </p:txBody>
      </p:sp>
      <p:sp>
        <p:nvSpPr>
          <p:cNvPr id="14" name="Rectangle 13">
            <a:extLst>
              <a:ext uri="{FF2B5EF4-FFF2-40B4-BE49-F238E27FC236}">
                <a16:creationId xmlns:a16="http://schemas.microsoft.com/office/drawing/2014/main" id="{764CED1A-05C8-43EA-AA44-0904A4F1B48B}"/>
              </a:ext>
            </a:extLst>
          </p:cNvPr>
          <p:cNvSpPr/>
          <p:nvPr/>
        </p:nvSpPr>
        <p:spPr>
          <a:xfrm>
            <a:off x="518160" y="4070957"/>
            <a:ext cx="2292258" cy="1200329"/>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a:ln>
                  <a:noFill/>
                </a:ln>
                <a:solidFill>
                  <a:srgbClr val="000000"/>
                </a:solidFill>
                <a:effectLst/>
                <a:uLnTx/>
                <a:uFillTx/>
                <a:latin typeface="Century Gothic"/>
                <a:ea typeface="+mn-ea"/>
                <a:cs typeface="+mn-cs"/>
              </a:rPr>
              <a:t> Develop structure for services to communicate better with each other/to share information - what is available in the community - feels very fragmented. </a:t>
            </a:r>
          </a:p>
        </p:txBody>
      </p:sp>
      <p:sp>
        <p:nvSpPr>
          <p:cNvPr id="17" name="Rectangle 16">
            <a:extLst>
              <a:ext uri="{FF2B5EF4-FFF2-40B4-BE49-F238E27FC236}">
                <a16:creationId xmlns:a16="http://schemas.microsoft.com/office/drawing/2014/main" id="{1B0DEDC0-7964-45F2-AD41-E414837DD32E}"/>
              </a:ext>
            </a:extLst>
          </p:cNvPr>
          <p:cNvSpPr/>
          <p:nvPr/>
        </p:nvSpPr>
        <p:spPr>
          <a:xfrm>
            <a:off x="2887640" y="1654495"/>
            <a:ext cx="2087999" cy="1015663"/>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a:ln>
                  <a:noFill/>
                </a:ln>
                <a:solidFill>
                  <a:srgbClr val="000000"/>
                </a:solidFill>
                <a:effectLst/>
                <a:uLnTx/>
                <a:uFillTx/>
                <a:latin typeface="Century Gothic"/>
                <a:ea typeface="+mn-ea"/>
                <a:cs typeface="+mn-cs"/>
              </a:rPr>
              <a:t>Local Authority carers assessment is not dependant on a diagnosis but you still hear of it</a:t>
            </a:r>
          </a:p>
        </p:txBody>
      </p:sp>
      <p:sp>
        <p:nvSpPr>
          <p:cNvPr id="18" name="Rectangle 17">
            <a:extLst>
              <a:ext uri="{FF2B5EF4-FFF2-40B4-BE49-F238E27FC236}">
                <a16:creationId xmlns:a16="http://schemas.microsoft.com/office/drawing/2014/main" id="{CF53F5AC-1C75-4FF5-B3AA-D869698DD9FE}"/>
              </a:ext>
            </a:extLst>
          </p:cNvPr>
          <p:cNvSpPr/>
          <p:nvPr/>
        </p:nvSpPr>
        <p:spPr>
          <a:xfrm>
            <a:off x="5019293" y="5369364"/>
            <a:ext cx="2260284" cy="1200329"/>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0" cap="none" spc="0" normalizeH="0" baseline="0" noProof="0">
                <a:ln>
                  <a:noFill/>
                </a:ln>
                <a:solidFill>
                  <a:srgbClr val="000000"/>
                </a:solidFill>
                <a:effectLst/>
                <a:uLnTx/>
                <a:uFillTx/>
                <a:latin typeface="Century Gothic"/>
                <a:ea typeface="+mn-ea"/>
                <a:cs typeface="Calibri"/>
              </a:rPr>
              <a:t>Need to review dementia navigators, community commentors, social prescribing type roles to avoid duplication and align them across the system</a:t>
            </a:r>
            <a:endParaRPr kumimoji="0" lang="en-GB" sz="1200" b="0" i="0" u="none" strike="noStrike" kern="0" cap="none" spc="0" normalizeH="0" baseline="0" noProof="0">
              <a:ln>
                <a:noFill/>
              </a:ln>
              <a:solidFill>
                <a:srgbClr val="000000"/>
              </a:solidFill>
              <a:effectLst/>
              <a:uLnTx/>
              <a:uFillTx/>
              <a:latin typeface="Century Gothic"/>
              <a:ea typeface="+mn-ea"/>
              <a:cs typeface="Calibri" panose="020F0502020204030204" pitchFamily="34" charset="0"/>
            </a:endParaRPr>
          </a:p>
        </p:txBody>
      </p:sp>
      <p:sp>
        <p:nvSpPr>
          <p:cNvPr id="19" name="Rectangle 18">
            <a:extLst>
              <a:ext uri="{FF2B5EF4-FFF2-40B4-BE49-F238E27FC236}">
                <a16:creationId xmlns:a16="http://schemas.microsoft.com/office/drawing/2014/main" id="{5BA3CAD9-406F-4D9C-BC9B-16E042E93805}"/>
              </a:ext>
            </a:extLst>
          </p:cNvPr>
          <p:cNvSpPr/>
          <p:nvPr/>
        </p:nvSpPr>
        <p:spPr>
          <a:xfrm>
            <a:off x="509102" y="5371684"/>
            <a:ext cx="2281696" cy="1200329"/>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0" cap="none" spc="0" normalizeH="0" baseline="0" noProof="0">
                <a:ln>
                  <a:noFill/>
                </a:ln>
                <a:solidFill>
                  <a:srgbClr val="000000"/>
                </a:solidFill>
                <a:effectLst/>
                <a:uLnTx/>
                <a:uFillTx/>
                <a:latin typeface="Century Gothic"/>
                <a:ea typeface="+mn-ea"/>
                <a:cs typeface="Calibri" panose="020F0502020204030204" pitchFamily="34" charset="0"/>
              </a:rPr>
              <a:t>FIRST OF ITS KIND - OT’s are working in Scotland and are providing journey through dementia - protocol led interventions which will be evaluated</a:t>
            </a:r>
          </a:p>
        </p:txBody>
      </p:sp>
      <p:sp>
        <p:nvSpPr>
          <p:cNvPr id="20" name="Rectangle 19">
            <a:extLst>
              <a:ext uri="{FF2B5EF4-FFF2-40B4-BE49-F238E27FC236}">
                <a16:creationId xmlns:a16="http://schemas.microsoft.com/office/drawing/2014/main" id="{E56A6BBC-FF81-4B67-A4A3-8E95A59A9596}"/>
              </a:ext>
            </a:extLst>
          </p:cNvPr>
          <p:cNvSpPr/>
          <p:nvPr/>
        </p:nvSpPr>
        <p:spPr>
          <a:xfrm>
            <a:off x="7199835" y="4092729"/>
            <a:ext cx="2238873" cy="1200329"/>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0" cap="none" spc="0" normalizeH="0" baseline="0" noProof="0">
                <a:ln>
                  <a:noFill/>
                </a:ln>
                <a:solidFill>
                  <a:srgbClr val="000000"/>
                </a:solidFill>
                <a:effectLst/>
                <a:uLnTx/>
                <a:uFillTx/>
                <a:latin typeface="Century Gothic"/>
                <a:ea typeface="+mn-ea"/>
                <a:cs typeface="Calibri" panose="020F0502020204030204" pitchFamily="34" charset="0"/>
              </a:rPr>
              <a:t>GPs require training to detect the early signs of dementia and physical issues in the advanced stages.  Trainee MH nurses need training in dementia</a:t>
            </a:r>
          </a:p>
        </p:txBody>
      </p:sp>
      <p:sp>
        <p:nvSpPr>
          <p:cNvPr id="21" name="Rectangle 20">
            <a:extLst>
              <a:ext uri="{FF2B5EF4-FFF2-40B4-BE49-F238E27FC236}">
                <a16:creationId xmlns:a16="http://schemas.microsoft.com/office/drawing/2014/main" id="{28F0DED0-D8D7-41B3-BAC3-F06837983FD2}"/>
              </a:ext>
            </a:extLst>
          </p:cNvPr>
          <p:cNvSpPr/>
          <p:nvPr/>
        </p:nvSpPr>
        <p:spPr>
          <a:xfrm>
            <a:off x="9539101" y="5376442"/>
            <a:ext cx="2181953" cy="1200329"/>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0" cap="none" spc="0" normalizeH="0" baseline="0" noProof="0">
                <a:ln>
                  <a:noFill/>
                </a:ln>
                <a:solidFill>
                  <a:srgbClr val="000000"/>
                </a:solidFill>
                <a:effectLst/>
                <a:uLnTx/>
                <a:uFillTx/>
                <a:latin typeface="Century Gothic"/>
                <a:ea typeface="+mn-ea"/>
                <a:cs typeface="Calibri" panose="020F0502020204030204" pitchFamily="34" charset="0"/>
              </a:rPr>
              <a:t>The Wellbeing team is working with @learning Wales to make the training more accessible. Mindful that eLearning training doesn't give people tools</a:t>
            </a:r>
          </a:p>
        </p:txBody>
      </p:sp>
      <p:sp>
        <p:nvSpPr>
          <p:cNvPr id="22" name="Rectangle 21">
            <a:extLst>
              <a:ext uri="{FF2B5EF4-FFF2-40B4-BE49-F238E27FC236}">
                <a16:creationId xmlns:a16="http://schemas.microsoft.com/office/drawing/2014/main" id="{676BD92F-A63B-48AC-A429-217496B37D02}"/>
              </a:ext>
            </a:extLst>
          </p:cNvPr>
          <p:cNvSpPr/>
          <p:nvPr/>
        </p:nvSpPr>
        <p:spPr>
          <a:xfrm>
            <a:off x="5135985" y="1586714"/>
            <a:ext cx="1955768" cy="1200329"/>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a:ln>
                  <a:noFill/>
                </a:ln>
                <a:solidFill>
                  <a:srgbClr val="000000"/>
                </a:solidFill>
                <a:effectLst/>
                <a:uLnTx/>
                <a:uFillTx/>
                <a:latin typeface="Century Gothic"/>
                <a:ea typeface="+mn-ea"/>
                <a:cs typeface="+mn-cs"/>
              </a:rPr>
              <a:t>Social care domiciliary care, respite care - harder to access and less secure postcode lottery going on to access</a:t>
            </a:r>
          </a:p>
        </p:txBody>
      </p:sp>
      <p:sp>
        <p:nvSpPr>
          <p:cNvPr id="6" name="Rectangle 5">
            <a:extLst>
              <a:ext uri="{FF2B5EF4-FFF2-40B4-BE49-F238E27FC236}">
                <a16:creationId xmlns:a16="http://schemas.microsoft.com/office/drawing/2014/main" id="{8B23A751-94D8-4E48-BB02-D8E8D370D9BE}"/>
              </a:ext>
            </a:extLst>
          </p:cNvPr>
          <p:cNvSpPr/>
          <p:nvPr/>
        </p:nvSpPr>
        <p:spPr>
          <a:xfrm>
            <a:off x="2845253" y="5373741"/>
            <a:ext cx="2186840" cy="1200329"/>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0" cap="none" spc="0" normalizeH="0" baseline="0" noProof="0">
                <a:ln>
                  <a:noFill/>
                </a:ln>
                <a:solidFill>
                  <a:srgbClr val="000000"/>
                </a:solidFill>
                <a:effectLst/>
                <a:uLnTx/>
                <a:uFillTx/>
                <a:latin typeface="Century Gothic"/>
                <a:ea typeface="+mn-ea"/>
                <a:cs typeface="Calibri"/>
              </a:rPr>
              <a:t>Belief that it can only take place in MAS setting - some patients get diagnosed </a:t>
            </a:r>
            <a:r>
              <a:rPr lang="en-GB" sz="1200" kern="0">
                <a:solidFill>
                  <a:srgbClr val="000000"/>
                </a:solidFill>
                <a:latin typeface="Century Gothic"/>
                <a:cs typeface="Calibri"/>
              </a:rPr>
              <a:t>in hospital</a:t>
            </a:r>
            <a:r>
              <a:rPr kumimoji="0" lang="en-GB" sz="1200" b="0" i="0" u="none" strike="noStrike" kern="0" cap="none" spc="0" normalizeH="0" baseline="0" noProof="0">
                <a:ln>
                  <a:noFill/>
                </a:ln>
                <a:solidFill>
                  <a:srgbClr val="000000"/>
                </a:solidFill>
                <a:effectLst/>
                <a:uLnTx/>
                <a:uFillTx/>
                <a:latin typeface="Century Gothic"/>
                <a:ea typeface="+mn-ea"/>
                <a:cs typeface="Calibri"/>
              </a:rPr>
              <a:t>. </a:t>
            </a:r>
            <a:r>
              <a:rPr lang="en-GB" sz="1200" kern="0">
                <a:solidFill>
                  <a:srgbClr val="000000"/>
                </a:solidFill>
                <a:latin typeface="Century Gothic"/>
                <a:cs typeface="Calibri"/>
              </a:rPr>
              <a:t>Need</a:t>
            </a:r>
            <a:r>
              <a:rPr kumimoji="0" lang="en-GB" sz="1200" b="0" i="0" u="none" strike="noStrike" kern="0" cap="none" spc="0" normalizeH="0" baseline="0" noProof="0">
                <a:ln>
                  <a:noFill/>
                </a:ln>
                <a:solidFill>
                  <a:srgbClr val="000000"/>
                </a:solidFill>
                <a:effectLst/>
                <a:uLnTx/>
                <a:uFillTx/>
                <a:latin typeface="Century Gothic"/>
                <a:ea typeface="+mn-ea"/>
                <a:cs typeface="Calibri"/>
              </a:rPr>
              <a:t> an MDT approach to diagnose in community</a:t>
            </a:r>
            <a:endParaRPr kumimoji="0" lang="en-GB" sz="1200" b="0" i="0" u="none" strike="noStrike" kern="0" cap="none" spc="0" normalizeH="0" baseline="0" noProof="0">
              <a:ln>
                <a:noFill/>
              </a:ln>
              <a:solidFill>
                <a:srgbClr val="000000"/>
              </a:solidFill>
              <a:effectLst/>
              <a:uLnTx/>
              <a:uFillTx/>
              <a:latin typeface="Century Gothic"/>
              <a:ea typeface="+mn-ea"/>
              <a:cs typeface="Calibri" panose="020F0502020204030204" pitchFamily="34" charset="0"/>
            </a:endParaRPr>
          </a:p>
        </p:txBody>
      </p:sp>
      <p:sp>
        <p:nvSpPr>
          <p:cNvPr id="7" name="Slide Number Placeholder 6">
            <a:extLst>
              <a:ext uri="{FF2B5EF4-FFF2-40B4-BE49-F238E27FC236}">
                <a16:creationId xmlns:a16="http://schemas.microsoft.com/office/drawing/2014/main" id="{E83A1B07-5E54-4441-A88F-6072D488FC8F}"/>
              </a:ext>
            </a:extLst>
          </p:cNvPr>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A3DA7B4-1CBC-4A9E-B9AD-6DD77CAE4334}" type="slidenum">
              <a:rPr kumimoji="0" lang="en-GB" sz="1200" b="0" i="0" u="none" strike="noStrike" kern="1200" cap="none" spc="0" normalizeH="0" baseline="0" noProof="0" smtClean="0">
                <a:ln>
                  <a:noFill/>
                </a:ln>
                <a:solidFill>
                  <a:srgbClr val="0077B7">
                    <a:tint val="75000"/>
                  </a:srgbClr>
                </a:solidFill>
                <a:effectLst/>
                <a:uLnTx/>
                <a:uFillTx/>
                <a:latin typeface="Book Antiqua"/>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62</a:t>
            </a:fld>
            <a:endParaRPr kumimoji="0" lang="en-GB" sz="1200" b="0" i="0" u="none" strike="noStrike" kern="1200" cap="none" spc="0" normalizeH="0" baseline="0" noProof="0">
              <a:ln>
                <a:noFill/>
              </a:ln>
              <a:solidFill>
                <a:srgbClr val="0077B7">
                  <a:tint val="75000"/>
                </a:srgbClr>
              </a:solidFill>
              <a:effectLst/>
              <a:uLnTx/>
              <a:uFillTx/>
              <a:latin typeface="Book Antiqua"/>
              <a:ea typeface="+mn-ea"/>
              <a:cs typeface="+mn-cs"/>
            </a:endParaRPr>
          </a:p>
        </p:txBody>
      </p:sp>
      <p:pic>
        <p:nvPicPr>
          <p:cNvPr id="52" name="Picture 1" descr="Description: http://www.wwcp.org.uk/wp-content/uploads/2016/11/West-Wales-Care-Partnership-logo-Partneriaeth-Gofal-Gorllewin-Cymru-logo.jpg">
            <a:extLst>
              <a:ext uri="{FF2B5EF4-FFF2-40B4-BE49-F238E27FC236}">
                <a16:creationId xmlns:a16="http://schemas.microsoft.com/office/drawing/2014/main" id="{37339B25-DABE-4D40-A3DF-6DEF3AA610E1}"/>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9137729" y="452962"/>
            <a:ext cx="1618557" cy="6597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3" name="TextBox 52">
            <a:extLst>
              <a:ext uri="{FF2B5EF4-FFF2-40B4-BE49-F238E27FC236}">
                <a16:creationId xmlns:a16="http://schemas.microsoft.com/office/drawing/2014/main" id="{2F44B522-8296-4477-BC0A-7A254FE4A9DD}"/>
              </a:ext>
            </a:extLst>
          </p:cNvPr>
          <p:cNvSpPr txBox="1"/>
          <p:nvPr/>
        </p:nvSpPr>
        <p:spPr bwMode="gray">
          <a:xfrm>
            <a:off x="2828616" y="2837146"/>
            <a:ext cx="2180728" cy="1200329"/>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0" cap="none" spc="0" normalizeH="0" baseline="0" noProof="0">
                <a:ln>
                  <a:noFill/>
                </a:ln>
                <a:solidFill>
                  <a:srgbClr val="000000"/>
                </a:solidFill>
                <a:effectLst/>
                <a:uLnTx/>
                <a:uFillTx/>
                <a:latin typeface="Century Gothic"/>
                <a:ea typeface="+mn-ea"/>
                <a:cs typeface="Calibri"/>
              </a:rPr>
              <a:t>Need for earlier identification and diagnosis in primary care.  Need to fast track dementia diagnosis in line with CHC assessments</a:t>
            </a:r>
            <a:endParaRPr kumimoji="0" lang="en-GB" sz="1200" b="0" i="0" u="none" strike="noStrike" kern="0" cap="none" spc="0" normalizeH="0" baseline="0" noProof="0">
              <a:ln>
                <a:noFill/>
              </a:ln>
              <a:solidFill>
                <a:srgbClr val="000000"/>
              </a:solidFill>
              <a:effectLst/>
              <a:uLnTx/>
              <a:uFillTx/>
              <a:latin typeface="Century Gothic"/>
              <a:ea typeface="+mn-ea"/>
              <a:cs typeface="Calibri" panose="020F0502020204030204" pitchFamily="34" charset="0"/>
            </a:endParaRPr>
          </a:p>
        </p:txBody>
      </p:sp>
    </p:spTree>
    <p:extLst>
      <p:ext uri="{BB962C8B-B14F-4D97-AF65-F5344CB8AC3E}">
        <p14:creationId xmlns:p14="http://schemas.microsoft.com/office/powerpoint/2010/main" val="1460668977"/>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57DE48-D08A-48A1-A71B-090F4EA9AE55}"/>
              </a:ext>
            </a:extLst>
          </p:cNvPr>
          <p:cNvSpPr>
            <a:spLocks noGrp="1"/>
          </p:cNvSpPr>
          <p:nvPr>
            <p:ph type="ctrTitle"/>
          </p:nvPr>
        </p:nvSpPr>
        <p:spPr>
          <a:xfrm>
            <a:off x="734067" y="2863682"/>
            <a:ext cx="6618076" cy="1990255"/>
          </a:xfrm>
        </p:spPr>
        <p:txBody>
          <a:bodyPr/>
          <a:lstStyle/>
          <a:p>
            <a:r>
              <a:rPr lang="en-GB"/>
              <a:t>11. Appendix 3: Approach to managing the programme of work</a:t>
            </a:r>
          </a:p>
        </p:txBody>
      </p:sp>
      <p:graphicFrame>
        <p:nvGraphicFramePr>
          <p:cNvPr id="4" name="Table 3">
            <a:extLst>
              <a:ext uri="{FF2B5EF4-FFF2-40B4-BE49-F238E27FC236}">
                <a16:creationId xmlns:a16="http://schemas.microsoft.com/office/drawing/2014/main" id="{6A8AD1AB-AC85-499E-85B9-10A22980DB36}"/>
              </a:ext>
            </a:extLst>
          </p:cNvPr>
          <p:cNvGraphicFramePr>
            <a:graphicFrameLocks noGrp="1"/>
          </p:cNvGraphicFramePr>
          <p:nvPr/>
        </p:nvGraphicFramePr>
        <p:xfrm>
          <a:off x="734067" y="5353267"/>
          <a:ext cx="11102890" cy="762023"/>
        </p:xfrm>
        <a:graphic>
          <a:graphicData uri="http://schemas.openxmlformats.org/drawingml/2006/table">
            <a:tbl>
              <a:tblPr firstRow="1" bandRow="1">
                <a:tableStyleId>{5C22544A-7EE6-4342-B048-85BDC9FD1C3A}</a:tableStyleId>
              </a:tblPr>
              <a:tblGrid>
                <a:gridCol w="6706945">
                  <a:extLst>
                    <a:ext uri="{9D8B030D-6E8A-4147-A177-3AD203B41FA5}">
                      <a16:colId xmlns:a16="http://schemas.microsoft.com/office/drawing/2014/main" val="535306945"/>
                    </a:ext>
                  </a:extLst>
                </a:gridCol>
                <a:gridCol w="694597">
                  <a:extLst>
                    <a:ext uri="{9D8B030D-6E8A-4147-A177-3AD203B41FA5}">
                      <a16:colId xmlns:a16="http://schemas.microsoft.com/office/drawing/2014/main" val="2002056237"/>
                    </a:ext>
                  </a:extLst>
                </a:gridCol>
                <a:gridCol w="3701348">
                  <a:extLst>
                    <a:ext uri="{9D8B030D-6E8A-4147-A177-3AD203B41FA5}">
                      <a16:colId xmlns:a16="http://schemas.microsoft.com/office/drawing/2014/main" val="2166388354"/>
                    </a:ext>
                  </a:extLst>
                </a:gridCol>
              </a:tblGrid>
              <a:tr h="243863">
                <a:tc>
                  <a:txBody>
                    <a:bodyPr/>
                    <a:lstStyle/>
                    <a:p>
                      <a:pPr marL="0" marR="0" lvl="0" indent="0" algn="ctr" defTabSz="914400" rtl="0" eaLnBrk="0" fontAlgn="base" latinLnBrk="0" hangingPunct="0">
                        <a:lnSpc>
                          <a:spcPct val="100000"/>
                        </a:lnSpc>
                        <a:spcBef>
                          <a:spcPct val="101000"/>
                        </a:spcBef>
                        <a:spcAft>
                          <a:spcPct val="0"/>
                        </a:spcAft>
                        <a:buClr>
                          <a:srgbClr val="0066CC"/>
                        </a:buClr>
                        <a:buSzPct val="70000"/>
                        <a:buFont typeface="Monotype Sorts" pitchFamily="2" charset="2"/>
                        <a:buNone/>
                        <a:tabLst/>
                        <a:defRPr/>
                      </a:pPr>
                      <a:r>
                        <a:rPr kumimoji="0" lang="en-US" sz="1000" b="1" i="0" u="none" strike="noStrike" kern="1200" cap="none" spc="0" normalizeH="0" baseline="0" noProof="0">
                          <a:ln>
                            <a:noFill/>
                          </a:ln>
                          <a:solidFill>
                            <a:schemeClr val="bg2"/>
                          </a:solidFill>
                          <a:effectLst/>
                          <a:uLnTx/>
                          <a:uFillTx/>
                          <a:latin typeface="Century Gothic"/>
                          <a:ea typeface="+mn-ea"/>
                          <a:cs typeface="+mn-cs"/>
                        </a:rPr>
                        <a:t>Project Requirement </a:t>
                      </a:r>
                    </a:p>
                  </a:txBody>
                  <a:tcPr>
                    <a:noFill/>
                  </a:tcPr>
                </a:tc>
                <a:tc>
                  <a:txBody>
                    <a:bodyPr/>
                    <a:lstStyle/>
                    <a:p>
                      <a:pPr marL="0" marR="0" lvl="0" indent="0" algn="ctr" defTabSz="914400" rtl="0" eaLnBrk="0" fontAlgn="base" latinLnBrk="0" hangingPunct="0">
                        <a:lnSpc>
                          <a:spcPct val="100000"/>
                        </a:lnSpc>
                        <a:spcBef>
                          <a:spcPct val="101000"/>
                        </a:spcBef>
                        <a:spcAft>
                          <a:spcPct val="0"/>
                        </a:spcAft>
                        <a:buClr>
                          <a:srgbClr val="0066CC"/>
                        </a:buClr>
                        <a:buSzPct val="70000"/>
                        <a:buFont typeface="Monotype Sorts" pitchFamily="2" charset="2"/>
                        <a:buNone/>
                        <a:tabLst/>
                        <a:defRPr/>
                      </a:pPr>
                      <a:r>
                        <a:rPr kumimoji="0" lang="en-US" sz="1000" b="1" i="0" u="none" strike="noStrike" kern="1200" cap="none" spc="0" normalizeH="0" baseline="0" noProof="0">
                          <a:ln>
                            <a:noFill/>
                          </a:ln>
                          <a:solidFill>
                            <a:schemeClr val="bg2"/>
                          </a:solidFill>
                          <a:effectLst/>
                          <a:uLnTx/>
                          <a:uFillTx/>
                          <a:latin typeface="Century Gothic"/>
                          <a:ea typeface="+mn-ea"/>
                          <a:cs typeface="+mn-cs"/>
                        </a:rPr>
                        <a:t>Progress</a:t>
                      </a:r>
                    </a:p>
                  </a:txBody>
                  <a:tcPr>
                    <a:noFill/>
                  </a:tcPr>
                </a:tc>
                <a:tc>
                  <a:txBody>
                    <a:bodyPr/>
                    <a:lstStyle/>
                    <a:p>
                      <a:pPr marL="0" marR="0" lvl="0" indent="0" algn="ctr" defTabSz="914400" rtl="0" eaLnBrk="0" fontAlgn="base" latinLnBrk="0" hangingPunct="0">
                        <a:lnSpc>
                          <a:spcPct val="100000"/>
                        </a:lnSpc>
                        <a:spcBef>
                          <a:spcPct val="101000"/>
                        </a:spcBef>
                        <a:spcAft>
                          <a:spcPct val="0"/>
                        </a:spcAft>
                        <a:buClr>
                          <a:srgbClr val="0066CC"/>
                        </a:buClr>
                        <a:buSzPct val="70000"/>
                        <a:buFont typeface="Monotype Sorts" pitchFamily="2" charset="2"/>
                        <a:buNone/>
                        <a:tabLst/>
                        <a:defRPr/>
                      </a:pPr>
                      <a:r>
                        <a:rPr kumimoji="0" lang="en-US" sz="1000" b="1" i="0" u="none" strike="noStrike" kern="1200" cap="none" spc="0" normalizeH="0" baseline="0" noProof="0">
                          <a:ln>
                            <a:noFill/>
                          </a:ln>
                          <a:solidFill>
                            <a:schemeClr val="bg2"/>
                          </a:solidFill>
                          <a:effectLst/>
                          <a:uLnTx/>
                          <a:uFillTx/>
                          <a:latin typeface="Century Gothic"/>
                          <a:ea typeface="+mn-ea"/>
                          <a:cs typeface="+mn-cs"/>
                        </a:rPr>
                        <a:t>Key Accomplishment</a:t>
                      </a:r>
                    </a:p>
                  </a:txBody>
                  <a:tcPr>
                    <a:noFill/>
                  </a:tcPr>
                </a:tc>
                <a:extLst>
                  <a:ext uri="{0D108BD9-81ED-4DB2-BD59-A6C34878D82A}">
                    <a16:rowId xmlns:a16="http://schemas.microsoft.com/office/drawing/2014/main" val="3646088080"/>
                  </a:ext>
                </a:extLst>
              </a:tr>
              <a:tr h="372946">
                <a:tc>
                  <a:txBody>
                    <a:bodyPr/>
                    <a:lstStyle/>
                    <a:p>
                      <a:pPr rtl="0" fontAlgn="base"/>
                      <a:r>
                        <a:rPr lang="en-GB" sz="1400" b="0" i="0" kern="1200">
                          <a:solidFill>
                            <a:schemeClr val="bg2"/>
                          </a:solidFill>
                          <a:effectLst/>
                          <a:latin typeface="+mj-lt"/>
                          <a:ea typeface="+mn-ea"/>
                          <a:cs typeface="+mn-cs"/>
                        </a:rPr>
                        <a:t>Review existing regional governance to ensure robust, multi-agency ownership of the ICF Plan, its delivery and evaluation </a:t>
                      </a:r>
                    </a:p>
                  </a:txBody>
                  <a:tcPr>
                    <a:noFill/>
                  </a:tcPr>
                </a:tc>
                <a:tc>
                  <a:txBody>
                    <a:bodyPr/>
                    <a:lstStyle/>
                    <a:p>
                      <a:pPr marL="171450" marR="0" lvl="0" indent="-171450" algn="l" defTabSz="914400" rtl="0" eaLnBrk="1" fontAlgn="auto" latinLnBrk="0" hangingPunct="1">
                        <a:lnSpc>
                          <a:spcPct val="100000"/>
                        </a:lnSpc>
                        <a:spcBef>
                          <a:spcPct val="0"/>
                        </a:spcBef>
                        <a:spcAft>
                          <a:spcPct val="0"/>
                        </a:spcAft>
                        <a:buClr>
                          <a:srgbClr val="0066CC"/>
                        </a:buClr>
                        <a:buSzPct val="70000"/>
                        <a:buFont typeface="Arial" panose="020B0604020202020204" pitchFamily="34" charset="0"/>
                        <a:buChar char="•"/>
                        <a:tabLst/>
                        <a:defRPr/>
                      </a:pPr>
                      <a:r>
                        <a:rPr kumimoji="0" lang="en-GB" sz="1400" b="1" i="0" u="none" strike="noStrike" kern="1200" cap="none" spc="0" normalizeH="0" baseline="0" noProof="0">
                          <a:ln>
                            <a:noFill/>
                          </a:ln>
                          <a:solidFill>
                            <a:schemeClr val="bg2"/>
                          </a:solidFill>
                          <a:effectLst/>
                          <a:uLnTx/>
                          <a:uFillTx/>
                          <a:latin typeface="+mj-lt"/>
                          <a:ea typeface="+mn-ea"/>
                          <a:cs typeface="+mn-cs"/>
                          <a:sym typeface="Wingdings 2" panose="05020102010507070707" pitchFamily="18" charset="2"/>
                        </a:rPr>
                        <a:t></a:t>
                      </a:r>
                    </a:p>
                  </a:txBody>
                  <a:tcPr>
                    <a:noFill/>
                  </a:tcPr>
                </a:tc>
                <a:tc>
                  <a:txBody>
                    <a:bodyPr/>
                    <a:lstStyle/>
                    <a:p>
                      <a:pPr marL="171450" marR="0" lvl="0" indent="-171450" algn="l" defTabSz="914400" rtl="0" eaLnBrk="0" fontAlgn="base" latinLnBrk="0" hangingPunct="0">
                        <a:lnSpc>
                          <a:spcPct val="100000"/>
                        </a:lnSpc>
                        <a:spcBef>
                          <a:spcPct val="0"/>
                        </a:spcBef>
                        <a:spcAft>
                          <a:spcPct val="0"/>
                        </a:spcAft>
                        <a:buClr>
                          <a:srgbClr val="0066CC"/>
                        </a:buClr>
                        <a:buSzPct val="70000"/>
                        <a:buFont typeface="Arial" panose="020B0604020202020204" pitchFamily="34" charset="0"/>
                        <a:buChar char="•"/>
                        <a:tabLst/>
                        <a:defRPr/>
                      </a:pPr>
                      <a:r>
                        <a:rPr kumimoji="0" lang="en-GB" sz="1400" b="0" i="0" u="none" strike="noStrike" kern="1200" cap="none" spc="0" normalizeH="0" baseline="0" noProof="0">
                          <a:ln>
                            <a:noFill/>
                          </a:ln>
                          <a:solidFill>
                            <a:schemeClr val="bg2"/>
                          </a:solidFill>
                          <a:effectLst/>
                          <a:uLnTx/>
                          <a:uFillTx/>
                          <a:latin typeface="+mj-lt"/>
                          <a:ea typeface="+mn-ea"/>
                          <a:cs typeface="+mn-cs"/>
                        </a:rPr>
                        <a:t>This report provides a suggested programme outline </a:t>
                      </a:r>
                    </a:p>
                  </a:txBody>
                  <a:tcPr>
                    <a:noFill/>
                  </a:tcPr>
                </a:tc>
                <a:extLst>
                  <a:ext uri="{0D108BD9-81ED-4DB2-BD59-A6C34878D82A}">
                    <a16:rowId xmlns:a16="http://schemas.microsoft.com/office/drawing/2014/main" val="1646618234"/>
                  </a:ext>
                </a:extLst>
              </a:tr>
            </a:tbl>
          </a:graphicData>
        </a:graphic>
      </p:graphicFrame>
      <p:sp>
        <p:nvSpPr>
          <p:cNvPr id="3" name="Slide Number Placeholder 2">
            <a:extLst>
              <a:ext uri="{FF2B5EF4-FFF2-40B4-BE49-F238E27FC236}">
                <a16:creationId xmlns:a16="http://schemas.microsoft.com/office/drawing/2014/main" id="{8FC2FA9C-5AAF-4B77-8F0C-16BDF02AF0BE}"/>
              </a:ext>
            </a:extLst>
          </p:cNvPr>
          <p:cNvSpPr>
            <a:spLocks noGrp="1"/>
          </p:cNvSpPr>
          <p:nvPr>
            <p:ph type="sldNum" sz="quarter" idx="11"/>
          </p:nvPr>
        </p:nvSpPr>
        <p:spPr/>
        <p:txBody>
          <a:bodyPr/>
          <a:lstStyle/>
          <a:p>
            <a:fld id="{EA3DA7B4-1CBC-4A9E-B9AD-6DD77CAE4334}" type="slidenum">
              <a:rPr lang="en-GB" smtClean="0"/>
              <a:t>63</a:t>
            </a:fld>
            <a:endParaRPr lang="en-GB"/>
          </a:p>
        </p:txBody>
      </p:sp>
      <p:pic>
        <p:nvPicPr>
          <p:cNvPr id="5" name="Picture 1" descr="Description: http://www.wwcp.org.uk/wp-content/uploads/2016/11/West-Wales-Care-Partnership-logo-Partneriaeth-Gofal-Gorllewin-Cymru-logo.jpg">
            <a:extLst>
              <a:ext uri="{FF2B5EF4-FFF2-40B4-BE49-F238E27FC236}">
                <a16:creationId xmlns:a16="http://schemas.microsoft.com/office/drawing/2014/main" id="{C2E00235-794F-47EA-B0BE-9923F619A8E9}"/>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625665" y="742710"/>
            <a:ext cx="2268485" cy="9247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814742046"/>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7A23B4-02F9-41B2-9CDC-60563EC34B0E}"/>
              </a:ext>
            </a:extLst>
          </p:cNvPr>
          <p:cNvSpPr>
            <a:spLocks noGrp="1"/>
          </p:cNvSpPr>
          <p:nvPr>
            <p:ph type="title"/>
          </p:nvPr>
        </p:nvSpPr>
        <p:spPr>
          <a:xfrm>
            <a:off x="447848" y="452962"/>
            <a:ext cx="10021172" cy="403229"/>
          </a:xfrm>
        </p:spPr>
        <p:txBody>
          <a:bodyPr/>
          <a:lstStyle/>
          <a:p>
            <a:r>
              <a:rPr lang="en-GB"/>
              <a:t>What does good programme management </a:t>
            </a:r>
            <a:br>
              <a:rPr lang="en-GB"/>
            </a:br>
            <a:r>
              <a:rPr lang="en-GB"/>
              <a:t>look like?</a:t>
            </a:r>
          </a:p>
        </p:txBody>
      </p:sp>
      <p:graphicFrame>
        <p:nvGraphicFramePr>
          <p:cNvPr id="4" name="Diagram 3">
            <a:extLst>
              <a:ext uri="{FF2B5EF4-FFF2-40B4-BE49-F238E27FC236}">
                <a16:creationId xmlns:a16="http://schemas.microsoft.com/office/drawing/2014/main" id="{8BD2E69E-A0F6-4C5E-A503-E6C31E6FA6C5}"/>
              </a:ext>
            </a:extLst>
          </p:cNvPr>
          <p:cNvGraphicFramePr/>
          <p:nvPr>
            <p:extLst>
              <p:ext uri="{D42A27DB-BD31-4B8C-83A1-F6EECF244321}">
                <p14:modId xmlns:p14="http://schemas.microsoft.com/office/powerpoint/2010/main" val="721173995"/>
              </p:ext>
            </p:extLst>
          </p:nvPr>
        </p:nvGraphicFramePr>
        <p:xfrm>
          <a:off x="1567543" y="1187124"/>
          <a:ext cx="8458200" cy="50038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3" name="Slide Number Placeholder 2">
            <a:extLst>
              <a:ext uri="{FF2B5EF4-FFF2-40B4-BE49-F238E27FC236}">
                <a16:creationId xmlns:a16="http://schemas.microsoft.com/office/drawing/2014/main" id="{25AC912E-BF9E-4A5F-BE43-43568137CEB9}"/>
              </a:ext>
            </a:extLst>
          </p:cNvPr>
          <p:cNvSpPr>
            <a:spLocks noGrp="1"/>
          </p:cNvSpPr>
          <p:nvPr>
            <p:ph type="sldNum" sz="quarter" idx="12"/>
          </p:nvPr>
        </p:nvSpPr>
        <p:spPr/>
        <p:txBody>
          <a:bodyPr/>
          <a:lstStyle/>
          <a:p>
            <a:fld id="{EA3DA7B4-1CBC-4A9E-B9AD-6DD77CAE4334}" type="slidenum">
              <a:rPr lang="en-GB" smtClean="0"/>
              <a:t>64</a:t>
            </a:fld>
            <a:endParaRPr lang="en-GB"/>
          </a:p>
        </p:txBody>
      </p:sp>
      <p:pic>
        <p:nvPicPr>
          <p:cNvPr id="6" name="Picture 1" descr="Description: http://www.wwcp.org.uk/wp-content/uploads/2016/11/West-Wales-Care-Partnership-logo-Partneriaeth-Gofal-Gorllewin-Cymru-logo.jpg">
            <a:extLst>
              <a:ext uri="{FF2B5EF4-FFF2-40B4-BE49-F238E27FC236}">
                <a16:creationId xmlns:a16="http://schemas.microsoft.com/office/drawing/2014/main" id="{D96E49FC-D1FF-48D0-9280-87548DF1ABDC}"/>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9137729" y="452962"/>
            <a:ext cx="1618557" cy="6597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197775456"/>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56E4C5-3304-4911-AB3B-72F7EB7A025D}"/>
              </a:ext>
            </a:extLst>
          </p:cNvPr>
          <p:cNvSpPr>
            <a:spLocks noGrp="1"/>
          </p:cNvSpPr>
          <p:nvPr>
            <p:ph type="title"/>
          </p:nvPr>
        </p:nvSpPr>
        <p:spPr/>
        <p:txBody>
          <a:bodyPr/>
          <a:lstStyle/>
          <a:p>
            <a:r>
              <a:rPr lang="en-GB"/>
              <a:t>The components of a good programme (1)</a:t>
            </a:r>
          </a:p>
        </p:txBody>
      </p:sp>
      <p:graphicFrame>
        <p:nvGraphicFramePr>
          <p:cNvPr id="4" name="Table 4">
            <a:extLst>
              <a:ext uri="{FF2B5EF4-FFF2-40B4-BE49-F238E27FC236}">
                <a16:creationId xmlns:a16="http://schemas.microsoft.com/office/drawing/2014/main" id="{7045099D-6BEF-45FA-A3D5-08F44E7B8449}"/>
              </a:ext>
            </a:extLst>
          </p:cNvPr>
          <p:cNvGraphicFramePr>
            <a:graphicFrameLocks noGrp="1"/>
          </p:cNvGraphicFramePr>
          <p:nvPr/>
        </p:nvGraphicFramePr>
        <p:xfrm>
          <a:off x="397581" y="1138454"/>
          <a:ext cx="11396838" cy="5334000"/>
        </p:xfrm>
        <a:graphic>
          <a:graphicData uri="http://schemas.openxmlformats.org/drawingml/2006/table">
            <a:tbl>
              <a:tblPr firstRow="1" bandRow="1">
                <a:tableStyleId>{616DA210-FB5B-4158-B5E0-FEB733F419BA}</a:tableStyleId>
              </a:tblPr>
              <a:tblGrid>
                <a:gridCol w="788124">
                  <a:extLst>
                    <a:ext uri="{9D8B030D-6E8A-4147-A177-3AD203B41FA5}">
                      <a16:colId xmlns:a16="http://schemas.microsoft.com/office/drawing/2014/main" val="1766865532"/>
                    </a:ext>
                  </a:extLst>
                </a:gridCol>
                <a:gridCol w="1879042">
                  <a:extLst>
                    <a:ext uri="{9D8B030D-6E8A-4147-A177-3AD203B41FA5}">
                      <a16:colId xmlns:a16="http://schemas.microsoft.com/office/drawing/2014/main" val="3055035292"/>
                    </a:ext>
                  </a:extLst>
                </a:gridCol>
                <a:gridCol w="2954216">
                  <a:extLst>
                    <a:ext uri="{9D8B030D-6E8A-4147-A177-3AD203B41FA5}">
                      <a16:colId xmlns:a16="http://schemas.microsoft.com/office/drawing/2014/main" val="2290867788"/>
                    </a:ext>
                  </a:extLst>
                </a:gridCol>
                <a:gridCol w="2893925">
                  <a:extLst>
                    <a:ext uri="{9D8B030D-6E8A-4147-A177-3AD203B41FA5}">
                      <a16:colId xmlns:a16="http://schemas.microsoft.com/office/drawing/2014/main" val="1611408273"/>
                    </a:ext>
                  </a:extLst>
                </a:gridCol>
                <a:gridCol w="2881531">
                  <a:extLst>
                    <a:ext uri="{9D8B030D-6E8A-4147-A177-3AD203B41FA5}">
                      <a16:colId xmlns:a16="http://schemas.microsoft.com/office/drawing/2014/main" val="434616194"/>
                    </a:ext>
                  </a:extLst>
                </a:gridCol>
              </a:tblGrid>
              <a:tr h="370840">
                <a:tc>
                  <a:txBody>
                    <a:bodyPr/>
                    <a:lstStyle/>
                    <a:p>
                      <a:endParaRPr lang="en-GB" sz="1200">
                        <a:solidFill>
                          <a:schemeClr val="bg1"/>
                        </a:solidFill>
                        <a:latin typeface="+mj-lt"/>
                      </a:endParaRPr>
                    </a:p>
                  </a:txBody>
                  <a:tcPr/>
                </a:tc>
                <a:tc>
                  <a:txBody>
                    <a:bodyPr/>
                    <a:lstStyle/>
                    <a:p>
                      <a:r>
                        <a:rPr lang="en-GB" sz="1200">
                          <a:solidFill>
                            <a:schemeClr val="bg1"/>
                          </a:solidFill>
                          <a:latin typeface="+mj-lt"/>
                        </a:rPr>
                        <a:t>Vision, Leadership &amp; Culture</a:t>
                      </a:r>
                    </a:p>
                  </a:txBody>
                  <a:tcPr/>
                </a:tc>
                <a:tc>
                  <a:txBody>
                    <a:bodyPr/>
                    <a:lstStyle/>
                    <a:p>
                      <a:r>
                        <a:rPr lang="en-GB" sz="1200">
                          <a:solidFill>
                            <a:schemeClr val="bg1"/>
                          </a:solidFill>
                          <a:latin typeface="+mj-lt"/>
                        </a:rPr>
                        <a:t>Programme Governance</a:t>
                      </a:r>
                    </a:p>
                  </a:txBody>
                  <a:tcPr/>
                </a:tc>
                <a:tc>
                  <a:txBody>
                    <a:bodyPr/>
                    <a:lstStyle/>
                    <a:p>
                      <a:r>
                        <a:rPr lang="en-GB" sz="1200">
                          <a:solidFill>
                            <a:schemeClr val="bg1"/>
                          </a:solidFill>
                          <a:latin typeface="+mj-lt"/>
                        </a:rPr>
                        <a:t>Stakeholder Management and Communication</a:t>
                      </a:r>
                    </a:p>
                  </a:txBody>
                  <a:tcPr/>
                </a:tc>
                <a:tc>
                  <a:txBody>
                    <a:bodyPr/>
                    <a:lstStyle/>
                    <a:p>
                      <a:r>
                        <a:rPr lang="en-GB" sz="1200">
                          <a:solidFill>
                            <a:schemeClr val="bg1"/>
                          </a:solidFill>
                          <a:latin typeface="+mj-lt"/>
                        </a:rPr>
                        <a:t>Planning and resourcing</a:t>
                      </a:r>
                    </a:p>
                  </a:txBody>
                  <a:tcPr/>
                </a:tc>
                <a:extLst>
                  <a:ext uri="{0D108BD9-81ED-4DB2-BD59-A6C34878D82A}">
                    <a16:rowId xmlns:a16="http://schemas.microsoft.com/office/drawing/2014/main" val="3677652122"/>
                  </a:ext>
                </a:extLst>
              </a:tr>
              <a:tr h="370840">
                <a:tc>
                  <a:txBody>
                    <a:bodyPr/>
                    <a:lstStyle/>
                    <a:p>
                      <a:r>
                        <a:rPr lang="en-GB" sz="1100">
                          <a:solidFill>
                            <a:schemeClr val="bg1"/>
                          </a:solidFill>
                          <a:latin typeface="+mj-lt"/>
                        </a:rPr>
                        <a:t>What good looks like </a:t>
                      </a:r>
                    </a:p>
                  </a:txBody>
                  <a:tcPr/>
                </a:tc>
                <a:tc>
                  <a:txBody>
                    <a:bodyPr/>
                    <a:lstStyle/>
                    <a:p>
                      <a:pPr marL="171450" indent="-171450">
                        <a:buFont typeface="Arial" panose="020B0604020202020204" pitchFamily="34" charset="0"/>
                        <a:buChar char="•"/>
                      </a:pPr>
                      <a:r>
                        <a:rPr lang="en-GB" sz="1100">
                          <a:solidFill>
                            <a:schemeClr val="bg1"/>
                          </a:solidFill>
                          <a:latin typeface="+mj-lt"/>
                        </a:rPr>
                        <a:t>Clear shared vision owned by all partners</a:t>
                      </a:r>
                    </a:p>
                    <a:p>
                      <a:pPr marL="171450" indent="-171450">
                        <a:buFont typeface="Arial" panose="020B0604020202020204" pitchFamily="34" charset="0"/>
                        <a:buChar char="•"/>
                      </a:pPr>
                      <a:r>
                        <a:rPr lang="en-GB" sz="1100">
                          <a:solidFill>
                            <a:schemeClr val="bg1"/>
                          </a:solidFill>
                          <a:latin typeface="+mj-lt"/>
                        </a:rPr>
                        <a:t>Joined up leadership fully engaged</a:t>
                      </a:r>
                    </a:p>
                    <a:p>
                      <a:pPr marL="171450" indent="-171450">
                        <a:buFont typeface="Arial" panose="020B0604020202020204" pitchFamily="34" charset="0"/>
                        <a:buChar char="•"/>
                      </a:pPr>
                      <a:r>
                        <a:rPr lang="en-GB" sz="1100">
                          <a:solidFill>
                            <a:schemeClr val="bg1"/>
                          </a:solidFill>
                          <a:latin typeface="+mj-lt"/>
                        </a:rPr>
                        <a:t>Vision and strategy are aligned with partners’ organisational strategies and relevant regional / national strategies</a:t>
                      </a:r>
                    </a:p>
                    <a:p>
                      <a:endParaRPr lang="en-GB" sz="1100">
                        <a:solidFill>
                          <a:schemeClr val="bg1"/>
                        </a:solidFill>
                        <a:latin typeface="+mj-lt"/>
                      </a:endParaRPr>
                    </a:p>
                  </a:txBody>
                  <a:tcPr/>
                </a:tc>
                <a:tc>
                  <a: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100" u="none" strike="noStrike" kern="1200" cap="none" spc="0" normalizeH="0" baseline="0" noProof="0">
                          <a:ln>
                            <a:noFill/>
                          </a:ln>
                          <a:solidFill>
                            <a:schemeClr val="bg1"/>
                          </a:solidFill>
                          <a:effectLst/>
                          <a:uLnTx/>
                          <a:uFillTx/>
                          <a:latin typeface="+mj-lt"/>
                        </a:rPr>
                        <a:t>Clear governance structure in place that includes input at the right </a:t>
                      </a:r>
                      <a:r>
                        <a:rPr lang="en-GB" sz="1100" kern="1200" baseline="0" noProof="0">
                          <a:solidFill>
                            <a:schemeClr val="bg1"/>
                          </a:solidFill>
                          <a:latin typeface="+mj-lt"/>
                        </a:rPr>
                        <a:t>level</a:t>
                      </a:r>
                      <a:r>
                        <a:rPr kumimoji="0" lang="en-GB" sz="1100" u="none" strike="noStrike" kern="1200" cap="none" spc="0" normalizeH="0" baseline="0" noProof="0">
                          <a:ln>
                            <a:noFill/>
                          </a:ln>
                          <a:solidFill>
                            <a:schemeClr val="bg1"/>
                          </a:solidFill>
                          <a:effectLst/>
                          <a:uLnTx/>
                          <a:uFillTx/>
                          <a:latin typeface="+mj-lt"/>
                        </a:rPr>
                        <a:t> for decision making and managing risks/issues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100" u="none" strike="noStrike" kern="1200" cap="none" spc="0" normalizeH="0" baseline="0" noProof="0">
                          <a:ln>
                            <a:noFill/>
                          </a:ln>
                          <a:solidFill>
                            <a:schemeClr val="bg1"/>
                          </a:solidFill>
                          <a:effectLst/>
                          <a:uLnTx/>
                          <a:uFillTx/>
                          <a:latin typeface="+mj-lt"/>
                        </a:rPr>
                        <a:t>Clear process in place for escalating risks, issues and opportunities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100" u="none" strike="noStrike" kern="1200" cap="none" spc="0" normalizeH="0" baseline="0" noProof="0">
                          <a:ln>
                            <a:noFill/>
                          </a:ln>
                          <a:solidFill>
                            <a:schemeClr val="bg1"/>
                          </a:solidFill>
                          <a:effectLst/>
                          <a:uLnTx/>
                          <a:uFillTx/>
                          <a:latin typeface="+mj-lt"/>
                        </a:rPr>
                        <a:t>Lean structure; time is used effectively, with a balance between discussion and action</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100" u="none" strike="noStrike" kern="1200" cap="none" spc="0" normalizeH="0" baseline="0" noProof="0">
                          <a:ln>
                            <a:noFill/>
                          </a:ln>
                          <a:solidFill>
                            <a:schemeClr val="bg1"/>
                          </a:solidFill>
                          <a:effectLst/>
                          <a:uLnTx/>
                          <a:uFillTx/>
                          <a:latin typeface="+mj-lt"/>
                        </a:rPr>
                        <a:t>Programme team have a clear understanding of roles and responsibilities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100" u="none" strike="noStrike" kern="1200" cap="none" spc="0" normalizeH="0" baseline="0" noProof="0">
                          <a:ln>
                            <a:noFill/>
                          </a:ln>
                          <a:solidFill>
                            <a:schemeClr val="bg1"/>
                          </a:solidFill>
                          <a:effectLst/>
                          <a:uLnTx/>
                          <a:uFillTx/>
                          <a:latin typeface="+mj-lt"/>
                        </a:rPr>
                        <a:t>Patient / public engagement embedded in programme governance</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100" u="none" strike="noStrike" kern="1200" cap="none" spc="0" normalizeH="0" baseline="0" noProof="0">
                          <a:ln>
                            <a:noFill/>
                          </a:ln>
                          <a:solidFill>
                            <a:schemeClr val="bg1"/>
                          </a:solidFill>
                          <a:effectLst/>
                          <a:uLnTx/>
                          <a:uFillTx/>
                          <a:latin typeface="+mj-lt"/>
                        </a:rPr>
                        <a:t>Clinical leadership embedded in programme governance</a:t>
                      </a:r>
                      <a:endParaRPr kumimoji="0" lang="en-GB" sz="1100" b="0" i="0" u="none" strike="noStrike" kern="1200" cap="none" spc="0" normalizeH="0" baseline="0" noProof="0">
                        <a:ln>
                          <a:noFill/>
                        </a:ln>
                        <a:solidFill>
                          <a:schemeClr val="bg1"/>
                        </a:solidFill>
                        <a:effectLst/>
                        <a:uLnTx/>
                        <a:uFillTx/>
                        <a:latin typeface="+mj-lt"/>
                        <a:ea typeface="+mn-ea"/>
                        <a:cs typeface="Arial" panose="020B0604020202020204" pitchFamily="34" charset="0"/>
                      </a:endParaRPr>
                    </a:p>
                  </a:txBody>
                  <a:tcPr/>
                </a:tc>
                <a:tc>
                  <a:txBody>
                    <a:bodyPr/>
                    <a:lstStyle/>
                    <a:p>
                      <a:pPr marL="171450" indent="-171450">
                        <a:buFont typeface="Arial" panose="020B0604020202020204" pitchFamily="34" charset="0"/>
                        <a:buChar char="•"/>
                      </a:pPr>
                      <a:r>
                        <a:rPr lang="en-GB" sz="1100">
                          <a:solidFill>
                            <a:schemeClr val="bg1"/>
                          </a:solidFill>
                          <a:latin typeface="+mj-lt"/>
                        </a:rPr>
                        <a:t>Stakeholder mapping and communications plans in place</a:t>
                      </a:r>
                    </a:p>
                    <a:p>
                      <a:pPr marL="171450" indent="-171450">
                        <a:buFont typeface="Arial" panose="020B0604020202020204" pitchFamily="34" charset="0"/>
                        <a:buChar char="•"/>
                      </a:pPr>
                      <a:r>
                        <a:rPr lang="en-GB" sz="1100">
                          <a:solidFill>
                            <a:schemeClr val="bg1"/>
                          </a:solidFill>
                          <a:latin typeface="+mj-lt"/>
                        </a:rPr>
                        <a:t>Key stakeholder relationships are managed proactively</a:t>
                      </a:r>
                    </a:p>
                    <a:p>
                      <a:pPr marL="171450" indent="-171450">
                        <a:buFont typeface="Arial" panose="020B0604020202020204" pitchFamily="34" charset="0"/>
                        <a:buChar char="•"/>
                      </a:pPr>
                      <a:r>
                        <a:rPr lang="en-GB" sz="1100">
                          <a:solidFill>
                            <a:schemeClr val="bg1"/>
                          </a:solidFill>
                          <a:latin typeface="+mj-lt"/>
                        </a:rPr>
                        <a:t>External communications are targeted at relevant audiences and accessible language / communication formats are used</a:t>
                      </a:r>
                    </a:p>
                    <a:p>
                      <a:pPr marL="171450" indent="-171450">
                        <a:buFont typeface="Arial" panose="020B0604020202020204" pitchFamily="34" charset="0"/>
                        <a:buChar char="•"/>
                      </a:pPr>
                      <a:r>
                        <a:rPr lang="en-GB" sz="1100">
                          <a:solidFill>
                            <a:schemeClr val="bg1"/>
                          </a:solidFill>
                          <a:latin typeface="+mj-lt"/>
                        </a:rPr>
                        <a:t>Internal communications to keep programme team informed, support team dynamics</a:t>
                      </a:r>
                    </a:p>
                    <a:p>
                      <a:pPr marL="171450" indent="-171450">
                        <a:buFont typeface="Arial" panose="020B0604020202020204" pitchFamily="34" charset="0"/>
                        <a:buChar char="•"/>
                      </a:pPr>
                      <a:r>
                        <a:rPr lang="en-GB" sz="1100">
                          <a:solidFill>
                            <a:schemeClr val="bg1"/>
                          </a:solidFill>
                          <a:latin typeface="+mj-lt"/>
                        </a:rPr>
                        <a:t>Successes are celebrated internally and all areas of the programme contribute to case studies and good news stories for external use</a:t>
                      </a:r>
                    </a:p>
                  </a:txBody>
                  <a:tcPr/>
                </a:tc>
                <a:tc>
                  <a: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100" u="none" strike="noStrike" kern="1200" cap="none" spc="0" normalizeH="0" baseline="0" noProof="0">
                          <a:ln>
                            <a:noFill/>
                          </a:ln>
                          <a:solidFill>
                            <a:schemeClr val="bg1"/>
                          </a:solidFill>
                          <a:effectLst/>
                          <a:uLnTx/>
                          <a:uFillTx/>
                          <a:latin typeface="+mj-lt"/>
                        </a:rPr>
                        <a:t>Robust overall business case for the programme in place and agreed by partners, with review points in place to establish ongoing viability</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100" u="none" strike="noStrike" kern="1200" cap="none" spc="0" normalizeH="0" baseline="0" noProof="0">
                          <a:ln>
                            <a:noFill/>
                          </a:ln>
                          <a:solidFill>
                            <a:schemeClr val="bg1"/>
                          </a:solidFill>
                          <a:effectLst/>
                          <a:uLnTx/>
                          <a:uFillTx/>
                          <a:latin typeface="+mj-lt"/>
                        </a:rPr>
                        <a:t>Each workstream has a clear plan, setting out what will be delivered, how and when</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100" u="none" strike="noStrike" kern="1200" cap="none" spc="0" normalizeH="0" baseline="0" noProof="0">
                          <a:ln>
                            <a:noFill/>
                          </a:ln>
                          <a:solidFill>
                            <a:schemeClr val="bg1"/>
                          </a:solidFill>
                          <a:effectLst/>
                          <a:uLnTx/>
                          <a:uFillTx/>
                          <a:latin typeface="+mj-lt"/>
                        </a:rPr>
                        <a:t>Interdependencies have been mapped</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100" u="none" strike="noStrike" kern="1200" cap="none" spc="0" normalizeH="0" baseline="0" noProof="0">
                          <a:ln>
                            <a:noFill/>
                          </a:ln>
                          <a:solidFill>
                            <a:schemeClr val="bg1"/>
                          </a:solidFill>
                          <a:effectLst/>
                          <a:uLnTx/>
                          <a:uFillTx/>
                          <a:latin typeface="+mj-lt"/>
                        </a:rPr>
                        <a:t>Resources required to deliver the programme have been mapped and investment agreed</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100" u="none" strike="noStrike" kern="1200" cap="none" spc="0" normalizeH="0" baseline="0" noProof="0">
                          <a:ln>
                            <a:noFill/>
                          </a:ln>
                          <a:solidFill>
                            <a:schemeClr val="bg1"/>
                          </a:solidFill>
                          <a:effectLst/>
                          <a:uLnTx/>
                          <a:uFillTx/>
                          <a:latin typeface="+mj-lt"/>
                        </a:rPr>
                        <a:t>OD requirements mapped and strategy in place for coordinated delivery</a:t>
                      </a:r>
                    </a:p>
                  </a:txBody>
                  <a:tcPr/>
                </a:tc>
                <a:extLst>
                  <a:ext uri="{0D108BD9-81ED-4DB2-BD59-A6C34878D82A}">
                    <a16:rowId xmlns:a16="http://schemas.microsoft.com/office/drawing/2014/main" val="1213305436"/>
                  </a:ext>
                </a:extLst>
              </a:tr>
              <a:tr h="370840">
                <a:tc>
                  <a:txBody>
                    <a:bodyPr/>
                    <a:lstStyle/>
                    <a:p>
                      <a:r>
                        <a:rPr lang="en-GB" sz="1100">
                          <a:solidFill>
                            <a:schemeClr val="bg1"/>
                          </a:solidFill>
                          <a:latin typeface="+mj-lt"/>
                        </a:rPr>
                        <a:t>Tools and products</a:t>
                      </a:r>
                    </a:p>
                  </a:txBody>
                  <a:tcPr/>
                </a:tc>
                <a:tc>
                  <a:txBody>
                    <a:bodyPr/>
                    <a:lstStyle/>
                    <a:p>
                      <a:pPr marL="171450" indent="-171450">
                        <a:buFont typeface="Arial" panose="020B0604020202020204" pitchFamily="34" charset="0"/>
                        <a:buChar char="•"/>
                      </a:pPr>
                      <a:r>
                        <a:rPr lang="en-GB" sz="1100">
                          <a:solidFill>
                            <a:schemeClr val="bg1"/>
                          </a:solidFill>
                          <a:latin typeface="+mj-lt"/>
                        </a:rPr>
                        <a:t>Vision / mission / values statement</a:t>
                      </a:r>
                    </a:p>
                    <a:p>
                      <a:pPr marL="171450" indent="-171450">
                        <a:buFont typeface="Arial" panose="020B0604020202020204" pitchFamily="34" charset="0"/>
                        <a:buChar char="•"/>
                      </a:pPr>
                      <a:r>
                        <a:rPr lang="en-GB" sz="1100">
                          <a:solidFill>
                            <a:schemeClr val="bg1"/>
                          </a:solidFill>
                          <a:latin typeface="+mj-lt"/>
                        </a:rPr>
                        <a:t>Memorandum of Understanding / partnership agreement </a:t>
                      </a:r>
                    </a:p>
                    <a:p>
                      <a:pPr marL="171450" indent="-171450">
                        <a:buFont typeface="Arial" panose="020B0604020202020204" pitchFamily="34" charset="0"/>
                        <a:buChar char="•"/>
                      </a:pPr>
                      <a:r>
                        <a:rPr lang="en-GB" sz="1100">
                          <a:solidFill>
                            <a:schemeClr val="bg1"/>
                          </a:solidFill>
                          <a:latin typeface="+mj-lt"/>
                        </a:rPr>
                        <a:t>Outline Business Case</a:t>
                      </a:r>
                    </a:p>
                    <a:p>
                      <a:endParaRPr lang="en-GB" sz="1100">
                        <a:solidFill>
                          <a:schemeClr val="bg1"/>
                        </a:solidFill>
                        <a:latin typeface="+mj-lt"/>
                      </a:endParaRPr>
                    </a:p>
                  </a:txBody>
                  <a:tcPr/>
                </a:tc>
                <a:tc>
                  <a:txBody>
                    <a:bodyPr/>
                    <a:lstStyle/>
                    <a:p>
                      <a:pPr marL="171450" indent="-171450">
                        <a:buFont typeface="Arial" panose="020B0604020202020204" pitchFamily="34" charset="0"/>
                        <a:buChar char="•"/>
                      </a:pPr>
                      <a:r>
                        <a:rPr lang="en-GB" sz="1100">
                          <a:solidFill>
                            <a:schemeClr val="bg1"/>
                          </a:solidFill>
                          <a:latin typeface="+mj-lt"/>
                        </a:rPr>
                        <a:t>Programme Governance Structure Chart(s)</a:t>
                      </a:r>
                    </a:p>
                    <a:p>
                      <a:pPr marL="171450" indent="-171450">
                        <a:buFont typeface="Arial" panose="020B0604020202020204" pitchFamily="34" charset="0"/>
                        <a:buChar char="•"/>
                      </a:pPr>
                      <a:r>
                        <a:rPr lang="en-GB" sz="1100">
                          <a:solidFill>
                            <a:schemeClr val="bg1"/>
                          </a:solidFill>
                          <a:latin typeface="+mj-lt"/>
                        </a:rPr>
                        <a:t>Terms of Reference</a:t>
                      </a:r>
                    </a:p>
                    <a:p>
                      <a:pPr marL="171450" indent="-171450">
                        <a:buFont typeface="Arial" panose="020B0604020202020204" pitchFamily="34" charset="0"/>
                        <a:buChar char="•"/>
                      </a:pPr>
                      <a:r>
                        <a:rPr lang="en-GB" sz="1100">
                          <a:solidFill>
                            <a:schemeClr val="bg1"/>
                          </a:solidFill>
                          <a:latin typeface="+mj-lt"/>
                        </a:rPr>
                        <a:t>Meetings forward plan</a:t>
                      </a:r>
                    </a:p>
                    <a:p>
                      <a:pPr marL="171450" indent="-171450">
                        <a:buFont typeface="Arial" panose="020B0604020202020204" pitchFamily="34" charset="0"/>
                        <a:buChar char="•"/>
                      </a:pPr>
                      <a:r>
                        <a:rPr lang="en-GB" sz="1100">
                          <a:solidFill>
                            <a:schemeClr val="bg1"/>
                          </a:solidFill>
                          <a:latin typeface="+mj-lt"/>
                        </a:rPr>
                        <a:t>Programme team organisation chart </a:t>
                      </a:r>
                    </a:p>
                    <a:p>
                      <a:pPr marL="171450" indent="-171450">
                        <a:buFont typeface="Arial" panose="020B0604020202020204" pitchFamily="34" charset="0"/>
                        <a:buChar char="•"/>
                      </a:pPr>
                      <a:r>
                        <a:rPr lang="en-GB" sz="1100">
                          <a:solidFill>
                            <a:schemeClr val="bg1"/>
                          </a:solidFill>
                          <a:latin typeface="+mj-lt"/>
                        </a:rPr>
                        <a:t>Roles / responsibilities matrix</a:t>
                      </a:r>
                    </a:p>
                    <a:p>
                      <a:pPr marL="171450" indent="-171450">
                        <a:buFont typeface="Arial" panose="020B0604020202020204" pitchFamily="34" charset="0"/>
                        <a:buChar char="•"/>
                      </a:pPr>
                      <a:r>
                        <a:rPr lang="en-GB" sz="1100">
                          <a:solidFill>
                            <a:schemeClr val="bg1"/>
                          </a:solidFill>
                          <a:latin typeface="+mj-lt"/>
                        </a:rPr>
                        <a:t>Reporting and risk/issue escalation processes</a:t>
                      </a:r>
                    </a:p>
                    <a:p>
                      <a:pPr marL="171450" indent="-171450">
                        <a:buFont typeface="Arial" panose="020B0604020202020204" pitchFamily="34" charset="0"/>
                        <a:buChar char="•"/>
                      </a:pPr>
                      <a:r>
                        <a:rPr lang="en-GB" sz="1100">
                          <a:solidFill>
                            <a:schemeClr val="bg1"/>
                          </a:solidFill>
                          <a:latin typeface="+mj-lt"/>
                        </a:rPr>
                        <a:t>Templates for meeting agendas, notes and actions, highlight reports</a:t>
                      </a:r>
                    </a:p>
                    <a:p>
                      <a:endParaRPr lang="en-GB" sz="1100">
                        <a:solidFill>
                          <a:schemeClr val="bg1"/>
                        </a:solidFill>
                        <a:latin typeface="+mj-lt"/>
                      </a:endParaRPr>
                    </a:p>
                  </a:txBody>
                  <a:tcPr/>
                </a:tc>
                <a:tc>
                  <a: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100" u="none" strike="noStrike" kern="1200" cap="none" spc="0" normalizeH="0" baseline="0" noProof="0">
                          <a:ln>
                            <a:noFill/>
                          </a:ln>
                          <a:solidFill>
                            <a:schemeClr val="bg1"/>
                          </a:solidFill>
                          <a:effectLst/>
                          <a:uLnTx/>
                          <a:uFillTx/>
                          <a:latin typeface="+mj-lt"/>
                        </a:rPr>
                        <a:t>Programme Communications &amp; Engagement Strategy / Action Plan</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100" u="none" strike="noStrike" kern="1200" cap="none" spc="0" normalizeH="0" baseline="0" noProof="0">
                          <a:ln>
                            <a:noFill/>
                          </a:ln>
                          <a:solidFill>
                            <a:schemeClr val="bg1"/>
                          </a:solidFill>
                          <a:effectLst/>
                          <a:uLnTx/>
                          <a:uFillTx/>
                          <a:latin typeface="+mj-lt"/>
                        </a:rPr>
                        <a:t>Stakeholder mapping tool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100" u="none" strike="noStrike" kern="1200" cap="none" spc="0" normalizeH="0" baseline="0" noProof="0">
                          <a:ln>
                            <a:noFill/>
                          </a:ln>
                          <a:solidFill>
                            <a:schemeClr val="bg1"/>
                          </a:solidFill>
                          <a:effectLst/>
                          <a:uLnTx/>
                          <a:uFillTx/>
                          <a:latin typeface="+mj-lt"/>
                        </a:rPr>
                        <a:t>Internal communications process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100" u="none" strike="noStrike" kern="1200" cap="none" spc="0" normalizeH="0" baseline="0" noProof="0">
                          <a:ln>
                            <a:noFill/>
                          </a:ln>
                          <a:solidFill>
                            <a:schemeClr val="bg1"/>
                          </a:solidFill>
                          <a:effectLst/>
                          <a:uLnTx/>
                          <a:uFillTx/>
                          <a:latin typeface="+mj-lt"/>
                        </a:rPr>
                        <a:t>Equality Impact Assessment process and documentation</a:t>
                      </a:r>
                      <a:endParaRPr kumimoji="0" lang="en-GB" sz="1100" u="none" strike="noStrike" kern="1200" cap="none" spc="0" normalizeH="0" baseline="0">
                        <a:ln>
                          <a:noFill/>
                        </a:ln>
                        <a:solidFill>
                          <a:schemeClr val="bg1"/>
                        </a:solidFill>
                        <a:effectLst/>
                        <a:uLnTx/>
                        <a:uFillTx/>
                        <a:latin typeface="+mj-lt"/>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100" u="none" strike="noStrike" kern="1200" cap="none" spc="0" normalizeH="0" baseline="0" noProof="0">
                          <a:ln>
                            <a:noFill/>
                          </a:ln>
                          <a:solidFill>
                            <a:schemeClr val="bg1"/>
                          </a:solidFill>
                          <a:effectLst/>
                          <a:uLnTx/>
                          <a:uFillTx/>
                          <a:latin typeface="+mj-lt"/>
                        </a:rPr>
                        <a:t>Core set of programme documentation / presentations / branded templates for use with a range of audiences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100" u="none" strike="noStrike" kern="1200" cap="none" spc="0" normalizeH="0" baseline="0" noProof="0">
                          <a:ln>
                            <a:noFill/>
                          </a:ln>
                          <a:solidFill>
                            <a:schemeClr val="bg1"/>
                          </a:solidFill>
                          <a:effectLst/>
                          <a:uLnTx/>
                          <a:uFillTx/>
                          <a:latin typeface="+mj-lt"/>
                        </a:rPr>
                        <a:t>Engagement tracker </a:t>
                      </a:r>
                    </a:p>
                  </a:txBody>
                  <a:tcPr/>
                </a:tc>
                <a:tc>
                  <a:txBody>
                    <a:bodyPr/>
                    <a:lstStyle/>
                    <a:p>
                      <a:pPr marL="171450" indent="-171450">
                        <a:buFont typeface="Arial" panose="020B0604020202020204" pitchFamily="34" charset="0"/>
                        <a:buChar char="•"/>
                      </a:pPr>
                      <a:r>
                        <a:rPr lang="en-GB" sz="1100">
                          <a:solidFill>
                            <a:schemeClr val="bg1"/>
                          </a:solidFill>
                          <a:latin typeface="+mj-lt"/>
                        </a:rPr>
                        <a:t>High level programme plan with milestones and critical dependencies</a:t>
                      </a:r>
                    </a:p>
                    <a:p>
                      <a:pPr marL="171450" indent="-171450">
                        <a:buFont typeface="Arial" panose="020B0604020202020204" pitchFamily="34" charset="0"/>
                        <a:buChar char="•"/>
                      </a:pPr>
                      <a:r>
                        <a:rPr lang="en-GB" sz="1100">
                          <a:solidFill>
                            <a:schemeClr val="bg1"/>
                          </a:solidFill>
                          <a:latin typeface="+mj-lt"/>
                        </a:rPr>
                        <a:t>Detailed programme plan</a:t>
                      </a:r>
                    </a:p>
                    <a:p>
                      <a:pPr marL="171450" indent="-171450">
                        <a:buFont typeface="Arial" panose="020B0604020202020204" pitchFamily="34" charset="0"/>
                        <a:buChar char="•"/>
                      </a:pPr>
                      <a:r>
                        <a:rPr lang="en-GB" sz="1100">
                          <a:solidFill>
                            <a:schemeClr val="bg1"/>
                          </a:solidFill>
                          <a:latin typeface="+mj-lt"/>
                        </a:rPr>
                        <a:t>PMO work plan</a:t>
                      </a:r>
                    </a:p>
                    <a:p>
                      <a:pPr marL="171450" indent="-171450">
                        <a:buFont typeface="Arial" panose="020B0604020202020204" pitchFamily="34" charset="0"/>
                        <a:buChar char="•"/>
                      </a:pPr>
                      <a:r>
                        <a:rPr lang="en-GB" sz="1100">
                          <a:solidFill>
                            <a:schemeClr val="bg1"/>
                          </a:solidFill>
                          <a:latin typeface="+mj-lt"/>
                        </a:rPr>
                        <a:t>Recruitment and resourcing tracker (programme team)</a:t>
                      </a:r>
                    </a:p>
                    <a:p>
                      <a:pPr marL="171450" indent="-171450">
                        <a:buFont typeface="Arial" panose="020B0604020202020204" pitchFamily="34" charset="0"/>
                        <a:buChar char="•"/>
                      </a:pPr>
                      <a:r>
                        <a:rPr lang="en-GB" sz="1100">
                          <a:solidFill>
                            <a:schemeClr val="bg1"/>
                          </a:solidFill>
                          <a:latin typeface="+mj-lt"/>
                        </a:rPr>
                        <a:t>Business case process, template and guidance</a:t>
                      </a:r>
                    </a:p>
                    <a:p>
                      <a:pPr marL="171450" indent="-171450">
                        <a:buFont typeface="Arial" panose="020B0604020202020204" pitchFamily="34" charset="0"/>
                        <a:buChar char="•"/>
                      </a:pPr>
                      <a:r>
                        <a:rPr lang="en-GB" sz="1100">
                          <a:solidFill>
                            <a:schemeClr val="bg1"/>
                          </a:solidFill>
                          <a:latin typeface="+mj-lt"/>
                        </a:rPr>
                        <a:t>Financial plan</a:t>
                      </a:r>
                    </a:p>
                    <a:p>
                      <a:endParaRPr lang="en-GB" sz="1100">
                        <a:solidFill>
                          <a:schemeClr val="bg1"/>
                        </a:solidFill>
                        <a:latin typeface="+mj-lt"/>
                      </a:endParaRPr>
                    </a:p>
                  </a:txBody>
                  <a:tcPr/>
                </a:tc>
                <a:extLst>
                  <a:ext uri="{0D108BD9-81ED-4DB2-BD59-A6C34878D82A}">
                    <a16:rowId xmlns:a16="http://schemas.microsoft.com/office/drawing/2014/main" val="892176558"/>
                  </a:ext>
                </a:extLst>
              </a:tr>
            </a:tbl>
          </a:graphicData>
        </a:graphic>
      </p:graphicFrame>
      <p:sp>
        <p:nvSpPr>
          <p:cNvPr id="3" name="Slide Number Placeholder 2">
            <a:extLst>
              <a:ext uri="{FF2B5EF4-FFF2-40B4-BE49-F238E27FC236}">
                <a16:creationId xmlns:a16="http://schemas.microsoft.com/office/drawing/2014/main" id="{F43B4E29-A90D-4013-8D01-1122D605FD2A}"/>
              </a:ext>
            </a:extLst>
          </p:cNvPr>
          <p:cNvSpPr>
            <a:spLocks noGrp="1"/>
          </p:cNvSpPr>
          <p:nvPr>
            <p:ph type="sldNum" sz="quarter" idx="12"/>
          </p:nvPr>
        </p:nvSpPr>
        <p:spPr/>
        <p:txBody>
          <a:bodyPr/>
          <a:lstStyle/>
          <a:p>
            <a:fld id="{EA3DA7B4-1CBC-4A9E-B9AD-6DD77CAE4334}" type="slidenum">
              <a:rPr lang="en-GB" smtClean="0"/>
              <a:t>65</a:t>
            </a:fld>
            <a:endParaRPr lang="en-GB"/>
          </a:p>
        </p:txBody>
      </p:sp>
      <p:pic>
        <p:nvPicPr>
          <p:cNvPr id="6" name="Picture 1" descr="Description: http://www.wwcp.org.uk/wp-content/uploads/2016/11/West-Wales-Care-Partnership-logo-Partneriaeth-Gofal-Gorllewin-Cymru-logo.jpg">
            <a:extLst>
              <a:ext uri="{FF2B5EF4-FFF2-40B4-BE49-F238E27FC236}">
                <a16:creationId xmlns:a16="http://schemas.microsoft.com/office/drawing/2014/main" id="{E02A861A-6710-4A1F-95F5-BBE44443EE4C}"/>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9137729" y="452962"/>
            <a:ext cx="1618557" cy="6597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850257635"/>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56E4C5-3304-4911-AB3B-72F7EB7A025D}"/>
              </a:ext>
            </a:extLst>
          </p:cNvPr>
          <p:cNvSpPr>
            <a:spLocks noGrp="1"/>
          </p:cNvSpPr>
          <p:nvPr>
            <p:ph type="title"/>
          </p:nvPr>
        </p:nvSpPr>
        <p:spPr/>
        <p:txBody>
          <a:bodyPr/>
          <a:lstStyle/>
          <a:p>
            <a:r>
              <a:rPr lang="en-GB"/>
              <a:t>The components of a good programme (2)</a:t>
            </a:r>
          </a:p>
        </p:txBody>
      </p:sp>
      <p:graphicFrame>
        <p:nvGraphicFramePr>
          <p:cNvPr id="4" name="Table 4">
            <a:extLst>
              <a:ext uri="{FF2B5EF4-FFF2-40B4-BE49-F238E27FC236}">
                <a16:creationId xmlns:a16="http://schemas.microsoft.com/office/drawing/2014/main" id="{7045099D-6BEF-45FA-A3D5-08F44E7B8449}"/>
              </a:ext>
            </a:extLst>
          </p:cNvPr>
          <p:cNvGraphicFramePr>
            <a:graphicFrameLocks noGrp="1"/>
          </p:cNvGraphicFramePr>
          <p:nvPr/>
        </p:nvGraphicFramePr>
        <p:xfrm>
          <a:off x="397581" y="1128929"/>
          <a:ext cx="11396838" cy="5334000"/>
        </p:xfrm>
        <a:graphic>
          <a:graphicData uri="http://schemas.openxmlformats.org/drawingml/2006/table">
            <a:tbl>
              <a:tblPr firstRow="1" bandRow="1">
                <a:tableStyleId>{616DA210-FB5B-4158-B5E0-FEB733F419BA}</a:tableStyleId>
              </a:tblPr>
              <a:tblGrid>
                <a:gridCol w="908705">
                  <a:extLst>
                    <a:ext uri="{9D8B030D-6E8A-4147-A177-3AD203B41FA5}">
                      <a16:colId xmlns:a16="http://schemas.microsoft.com/office/drawing/2014/main" val="1766865532"/>
                    </a:ext>
                  </a:extLst>
                </a:gridCol>
                <a:gridCol w="2431701">
                  <a:extLst>
                    <a:ext uri="{9D8B030D-6E8A-4147-A177-3AD203B41FA5}">
                      <a16:colId xmlns:a16="http://schemas.microsoft.com/office/drawing/2014/main" val="3055035292"/>
                    </a:ext>
                  </a:extLst>
                </a:gridCol>
                <a:gridCol w="2341266">
                  <a:extLst>
                    <a:ext uri="{9D8B030D-6E8A-4147-A177-3AD203B41FA5}">
                      <a16:colId xmlns:a16="http://schemas.microsoft.com/office/drawing/2014/main" val="2290867788"/>
                    </a:ext>
                  </a:extLst>
                </a:gridCol>
                <a:gridCol w="2833635">
                  <a:extLst>
                    <a:ext uri="{9D8B030D-6E8A-4147-A177-3AD203B41FA5}">
                      <a16:colId xmlns:a16="http://schemas.microsoft.com/office/drawing/2014/main" val="1611408273"/>
                    </a:ext>
                  </a:extLst>
                </a:gridCol>
                <a:gridCol w="2881531">
                  <a:extLst>
                    <a:ext uri="{9D8B030D-6E8A-4147-A177-3AD203B41FA5}">
                      <a16:colId xmlns:a16="http://schemas.microsoft.com/office/drawing/2014/main" val="434616194"/>
                    </a:ext>
                  </a:extLst>
                </a:gridCol>
              </a:tblGrid>
              <a:tr h="370840">
                <a:tc>
                  <a:txBody>
                    <a:bodyPr/>
                    <a:lstStyle/>
                    <a:p>
                      <a:endParaRPr lang="en-GB" sz="1200">
                        <a:solidFill>
                          <a:schemeClr val="bg1"/>
                        </a:solidFill>
                        <a:latin typeface="+mj-lt"/>
                      </a:endParaRPr>
                    </a:p>
                  </a:txBody>
                  <a:tcPr/>
                </a:tc>
                <a:tc>
                  <a:txBody>
                    <a:bodyPr/>
                    <a:lstStyle/>
                    <a:p>
                      <a:r>
                        <a:rPr lang="en-GB" sz="1200">
                          <a:solidFill>
                            <a:schemeClr val="bg1"/>
                          </a:solidFill>
                          <a:latin typeface="+mj-lt"/>
                        </a:rPr>
                        <a:t>Outcomes and Benefit Tracking</a:t>
                      </a:r>
                    </a:p>
                  </a:txBody>
                  <a:tcPr/>
                </a:tc>
                <a:tc>
                  <a:txBody>
                    <a:bodyPr/>
                    <a:lstStyle/>
                    <a:p>
                      <a:r>
                        <a:rPr lang="en-GB" sz="1200">
                          <a:solidFill>
                            <a:schemeClr val="bg1"/>
                          </a:solidFill>
                          <a:latin typeface="+mj-lt"/>
                        </a:rPr>
                        <a:t>Risk and Management</a:t>
                      </a:r>
                    </a:p>
                  </a:txBody>
                  <a:tcPr/>
                </a:tc>
                <a:tc>
                  <a:txBody>
                    <a:bodyPr/>
                    <a:lstStyle/>
                    <a:p>
                      <a:r>
                        <a:rPr lang="en-GB" sz="1200">
                          <a:solidFill>
                            <a:schemeClr val="bg1"/>
                          </a:solidFill>
                          <a:latin typeface="+mj-lt"/>
                        </a:rPr>
                        <a:t>Programme Support</a:t>
                      </a:r>
                    </a:p>
                  </a:txBody>
                  <a:tcPr/>
                </a:tc>
                <a:tc>
                  <a:txBody>
                    <a:bodyPr/>
                    <a:lstStyle/>
                    <a:p>
                      <a:r>
                        <a:rPr lang="en-GB" sz="1200">
                          <a:solidFill>
                            <a:schemeClr val="bg1"/>
                          </a:solidFill>
                          <a:latin typeface="+mj-lt"/>
                        </a:rPr>
                        <a:t>Financial Management</a:t>
                      </a:r>
                    </a:p>
                  </a:txBody>
                  <a:tcPr/>
                </a:tc>
                <a:extLst>
                  <a:ext uri="{0D108BD9-81ED-4DB2-BD59-A6C34878D82A}">
                    <a16:rowId xmlns:a16="http://schemas.microsoft.com/office/drawing/2014/main" val="3677652122"/>
                  </a:ext>
                </a:extLst>
              </a:tr>
              <a:tr h="370840">
                <a:tc>
                  <a:txBody>
                    <a:bodyPr/>
                    <a:lstStyle/>
                    <a:p>
                      <a:r>
                        <a:rPr lang="en-GB" sz="1100">
                          <a:solidFill>
                            <a:schemeClr val="bg1"/>
                          </a:solidFill>
                          <a:latin typeface="+mj-lt"/>
                        </a:rPr>
                        <a:t>What good looks like </a:t>
                      </a:r>
                    </a:p>
                  </a:txBody>
                  <a:tcPr/>
                </a:tc>
                <a:tc>
                  <a:txBody>
                    <a:bodyPr/>
                    <a:lstStyle/>
                    <a:p>
                      <a:pPr marL="171450" indent="-171450">
                        <a:buFont typeface="Arial" panose="020B0604020202020204" pitchFamily="34" charset="0"/>
                        <a:buChar char="•"/>
                      </a:pPr>
                      <a:r>
                        <a:rPr lang="en-GB" sz="1100">
                          <a:solidFill>
                            <a:schemeClr val="bg1"/>
                          </a:solidFill>
                          <a:latin typeface="+mj-lt"/>
                        </a:rPr>
                        <a:t>Financial and non-financial benefits of the programme have been clearly articulated (covering activity shift, clinical quality and patient experience) and tested out with key stakeholders</a:t>
                      </a:r>
                    </a:p>
                    <a:p>
                      <a:pPr marL="171450" indent="-171450">
                        <a:buFont typeface="Arial" panose="020B0604020202020204" pitchFamily="34" charset="0"/>
                        <a:buChar char="•"/>
                      </a:pPr>
                      <a:r>
                        <a:rPr lang="en-GB" sz="1100">
                          <a:solidFill>
                            <a:schemeClr val="bg1"/>
                          </a:solidFill>
                          <a:latin typeface="+mj-lt"/>
                        </a:rPr>
                        <a:t>Robust methodology in place to track benefits across all work streams</a:t>
                      </a:r>
                    </a:p>
                    <a:p>
                      <a:pPr marL="171450" indent="-171450">
                        <a:buFont typeface="Arial" panose="020B0604020202020204" pitchFamily="34" charset="0"/>
                        <a:buChar char="•"/>
                      </a:pPr>
                      <a:r>
                        <a:rPr lang="en-GB" sz="1100">
                          <a:solidFill>
                            <a:schemeClr val="bg1"/>
                          </a:solidFill>
                          <a:latin typeface="+mj-lt"/>
                        </a:rPr>
                        <a:t>Baseline data captured</a:t>
                      </a:r>
                    </a:p>
                    <a:p>
                      <a:pPr marL="171450" indent="-171450">
                        <a:buFont typeface="Arial" panose="020B0604020202020204" pitchFamily="34" charset="0"/>
                        <a:buChar char="•"/>
                      </a:pPr>
                      <a:r>
                        <a:rPr lang="en-GB" sz="1100">
                          <a:solidFill>
                            <a:schemeClr val="bg1"/>
                          </a:solidFill>
                          <a:latin typeface="+mj-lt"/>
                        </a:rPr>
                        <a:t>Outcome measures are targeted to enable monitoring of specific interventions – to see whether a change is effective</a:t>
                      </a:r>
                    </a:p>
                    <a:p>
                      <a:pPr marL="171450" indent="-171450">
                        <a:buFont typeface="Arial" panose="020B0604020202020204" pitchFamily="34" charset="0"/>
                        <a:buChar char="•"/>
                      </a:pPr>
                      <a:r>
                        <a:rPr lang="en-GB" sz="1100">
                          <a:solidFill>
                            <a:schemeClr val="bg1"/>
                          </a:solidFill>
                          <a:latin typeface="+mj-lt"/>
                        </a:rPr>
                        <a:t>Existing data sets and reporting are utilised wherever possible to minimise reporting burden (lean approach)</a:t>
                      </a:r>
                    </a:p>
                  </a:txBody>
                  <a:tcPr/>
                </a:tc>
                <a:tc>
                  <a: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100" u="none" strike="noStrike" kern="1200" cap="none" spc="0" normalizeH="0" baseline="0" noProof="0">
                          <a:ln>
                            <a:noFill/>
                          </a:ln>
                          <a:solidFill>
                            <a:schemeClr val="bg1"/>
                          </a:solidFill>
                          <a:effectLst/>
                          <a:uLnTx/>
                          <a:uFillTx/>
                          <a:latin typeface="+mj-lt"/>
                        </a:rPr>
                        <a:t>Key risks to delivery of the programme have been mapped and mitigating actions identified</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100" u="none" strike="noStrike" kern="1200" cap="none" spc="0" normalizeH="0" baseline="0" noProof="0">
                          <a:ln>
                            <a:noFill/>
                          </a:ln>
                          <a:solidFill>
                            <a:schemeClr val="bg1"/>
                          </a:solidFill>
                          <a:effectLst/>
                          <a:uLnTx/>
                          <a:uFillTx/>
                          <a:latin typeface="+mj-lt"/>
                        </a:rPr>
                        <a:t>Clear processes are in place for identifying and tracking risks, with levels of escalation</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100" u="none" strike="noStrike" kern="1200" cap="none" spc="0" normalizeH="0" baseline="0" noProof="0">
                          <a:ln>
                            <a:noFill/>
                          </a:ln>
                          <a:solidFill>
                            <a:schemeClr val="bg1"/>
                          </a:solidFill>
                          <a:effectLst/>
                          <a:uLnTx/>
                          <a:uFillTx/>
                          <a:latin typeface="+mj-lt"/>
                        </a:rPr>
                        <a:t>Robust, consistent documentation used across the programme to support proactive risk management and provide an audit trail</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100" u="none" strike="noStrike" kern="1200" cap="none" spc="0" normalizeH="0" baseline="0" noProof="0">
                          <a:ln>
                            <a:noFill/>
                          </a:ln>
                          <a:solidFill>
                            <a:schemeClr val="bg1"/>
                          </a:solidFill>
                          <a:effectLst/>
                          <a:uLnTx/>
                          <a:uFillTx/>
                          <a:latin typeface="+mj-lt"/>
                        </a:rPr>
                        <a:t>Programme risk register is maintained and reviewed regularly with evidence of following up mitigating actions recorded and followed through</a:t>
                      </a:r>
                    </a:p>
                  </a:txBody>
                  <a:tcPr/>
                </a:tc>
                <a:tc>
                  <a:txBody>
                    <a:bodyPr/>
                    <a:lstStyle/>
                    <a:p>
                      <a:pPr marL="171450" indent="-171450">
                        <a:buFont typeface="Arial" panose="020B0604020202020204" pitchFamily="34" charset="0"/>
                        <a:buChar char="•"/>
                      </a:pPr>
                      <a:r>
                        <a:rPr lang="en-GB" sz="1100">
                          <a:solidFill>
                            <a:schemeClr val="bg1"/>
                          </a:solidFill>
                          <a:latin typeface="+mj-lt"/>
                        </a:rPr>
                        <a:t>Information is well managed and easy to find, e.g. contact list, filing structure, protocols in place for maintaining an audit trail</a:t>
                      </a:r>
                    </a:p>
                    <a:p>
                      <a:pPr marL="171450" indent="-171450">
                        <a:buFont typeface="Arial" panose="020B0604020202020204" pitchFamily="34" charset="0"/>
                        <a:buChar char="•"/>
                      </a:pPr>
                      <a:r>
                        <a:rPr lang="en-GB" sz="1100">
                          <a:solidFill>
                            <a:schemeClr val="bg1"/>
                          </a:solidFill>
                          <a:latin typeface="+mj-lt"/>
                        </a:rPr>
                        <a:t>Change control in place for core documents/tools</a:t>
                      </a:r>
                    </a:p>
                    <a:p>
                      <a:pPr marL="171450" indent="-171450">
                        <a:buFont typeface="Arial" panose="020B0604020202020204" pitchFamily="34" charset="0"/>
                        <a:buChar char="•"/>
                      </a:pPr>
                      <a:r>
                        <a:rPr lang="en-GB" sz="1100">
                          <a:solidFill>
                            <a:schemeClr val="bg1"/>
                          </a:solidFill>
                          <a:latin typeface="+mj-lt"/>
                        </a:rPr>
                        <a:t>PMO team is able to support operational staff / work streams by reducing the documentation burden</a:t>
                      </a:r>
                    </a:p>
                    <a:p>
                      <a:pPr marL="171450" indent="-171450">
                        <a:buFont typeface="Arial" panose="020B0604020202020204" pitchFamily="34" charset="0"/>
                        <a:buChar char="•"/>
                      </a:pPr>
                      <a:r>
                        <a:rPr lang="en-GB" sz="1100">
                          <a:solidFill>
                            <a:schemeClr val="bg1"/>
                          </a:solidFill>
                          <a:latin typeface="+mj-lt"/>
                        </a:rPr>
                        <a:t>PMO advises and supports programme team / delivery leads; skills development, quality improvement</a:t>
                      </a:r>
                    </a:p>
                    <a:p>
                      <a:pPr marL="171450" indent="-171450">
                        <a:buFont typeface="Arial" panose="020B0604020202020204" pitchFamily="34" charset="0"/>
                        <a:buChar char="•"/>
                      </a:pPr>
                      <a:r>
                        <a:rPr lang="en-GB" sz="1100">
                          <a:solidFill>
                            <a:schemeClr val="bg1"/>
                          </a:solidFill>
                          <a:latin typeface="+mj-lt"/>
                        </a:rPr>
                        <a:t>Quality assurance is in place for key deliverables</a:t>
                      </a:r>
                    </a:p>
                  </a:txBody>
                  <a:tcPr/>
                </a:tc>
                <a:tc>
                  <a: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100" u="none" strike="noStrike" kern="1200" cap="none" spc="0" normalizeH="0" baseline="0" noProof="0">
                          <a:ln>
                            <a:noFill/>
                          </a:ln>
                          <a:solidFill>
                            <a:schemeClr val="bg1"/>
                          </a:solidFill>
                          <a:effectLst/>
                          <a:uLnTx/>
                          <a:uFillTx/>
                          <a:latin typeface="+mj-lt"/>
                        </a:rPr>
                        <a:t>Budget agreed for programme resourcing</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100" u="none" strike="noStrike" kern="1200" cap="none" spc="0" normalizeH="0" baseline="0" noProof="0">
                          <a:ln>
                            <a:noFill/>
                          </a:ln>
                          <a:solidFill>
                            <a:schemeClr val="bg1"/>
                          </a:solidFill>
                          <a:effectLst/>
                          <a:uLnTx/>
                          <a:uFillTx/>
                          <a:latin typeface="+mj-lt"/>
                        </a:rPr>
                        <a:t>Robust mechanisms in place for management of programme budget – budget setting, change control, monitoring, accounts payable, procurement</a:t>
                      </a:r>
                    </a:p>
                  </a:txBody>
                  <a:tcPr/>
                </a:tc>
                <a:extLst>
                  <a:ext uri="{0D108BD9-81ED-4DB2-BD59-A6C34878D82A}">
                    <a16:rowId xmlns:a16="http://schemas.microsoft.com/office/drawing/2014/main" val="1213305436"/>
                  </a:ext>
                </a:extLst>
              </a:tr>
              <a:tr h="370840">
                <a:tc>
                  <a:txBody>
                    <a:bodyPr/>
                    <a:lstStyle/>
                    <a:p>
                      <a:r>
                        <a:rPr lang="en-GB" sz="1100">
                          <a:solidFill>
                            <a:schemeClr val="bg1"/>
                          </a:solidFill>
                          <a:latin typeface="+mj-lt"/>
                        </a:rPr>
                        <a:t>Tools and products</a:t>
                      </a:r>
                    </a:p>
                  </a:txBody>
                  <a:tcPr/>
                </a:tc>
                <a:tc>
                  <a:txBody>
                    <a:bodyPr/>
                    <a:lstStyle/>
                    <a:p>
                      <a:pPr marL="171450" indent="-171450">
                        <a:buFont typeface="Arial" panose="020B0604020202020204" pitchFamily="34" charset="0"/>
                        <a:buChar char="•"/>
                      </a:pPr>
                      <a:r>
                        <a:rPr lang="en-GB" sz="1100">
                          <a:solidFill>
                            <a:schemeClr val="bg1"/>
                          </a:solidFill>
                          <a:latin typeface="+mj-lt"/>
                        </a:rPr>
                        <a:t>Business Case/ Investment Appraisal</a:t>
                      </a:r>
                    </a:p>
                    <a:p>
                      <a:pPr marL="171450" indent="-171450">
                        <a:buFont typeface="Arial" panose="020B0604020202020204" pitchFamily="34" charset="0"/>
                        <a:buChar char="•"/>
                      </a:pPr>
                      <a:r>
                        <a:rPr lang="en-GB" sz="1100">
                          <a:solidFill>
                            <a:schemeClr val="bg1"/>
                          </a:solidFill>
                          <a:latin typeface="+mj-lt"/>
                        </a:rPr>
                        <a:t>Benefits/outcomes framework, capturing key performance indicators, outcome measures, metrics etc)</a:t>
                      </a:r>
                    </a:p>
                    <a:p>
                      <a:pPr marL="171450" indent="-171450">
                        <a:buFont typeface="Arial" panose="020B0604020202020204" pitchFamily="34" charset="0"/>
                        <a:buChar char="•"/>
                      </a:pPr>
                      <a:r>
                        <a:rPr lang="en-GB" sz="1100">
                          <a:solidFill>
                            <a:schemeClr val="bg1"/>
                          </a:solidFill>
                          <a:latin typeface="+mj-lt"/>
                        </a:rPr>
                        <a:t>Benefits realisation plan and tracking tool</a:t>
                      </a:r>
                    </a:p>
                  </a:txBody>
                  <a:tcPr/>
                </a:tc>
                <a:tc>
                  <a:txBody>
                    <a:bodyPr/>
                    <a:lstStyle/>
                    <a:p>
                      <a:pPr marL="171450" indent="-171450">
                        <a:buFont typeface="Arial" panose="020B0604020202020204" pitchFamily="34" charset="0"/>
                        <a:buChar char="•"/>
                      </a:pPr>
                      <a:r>
                        <a:rPr lang="en-GB" sz="1100">
                          <a:solidFill>
                            <a:schemeClr val="bg1"/>
                          </a:solidFill>
                          <a:latin typeface="+mj-lt"/>
                        </a:rPr>
                        <a:t>Programme risk and issue register</a:t>
                      </a:r>
                    </a:p>
                    <a:p>
                      <a:pPr marL="171450" indent="-171450">
                        <a:buFont typeface="Arial" panose="020B0604020202020204" pitchFamily="34" charset="0"/>
                        <a:buChar char="•"/>
                      </a:pPr>
                      <a:r>
                        <a:rPr lang="en-GB" sz="1100">
                          <a:solidFill>
                            <a:schemeClr val="bg1"/>
                          </a:solidFill>
                          <a:latin typeface="+mj-lt"/>
                        </a:rPr>
                        <a:t>Risk management process and guidance</a:t>
                      </a:r>
                    </a:p>
                    <a:p>
                      <a:endParaRPr lang="en-GB" sz="1100">
                        <a:solidFill>
                          <a:schemeClr val="bg1"/>
                        </a:solidFill>
                        <a:latin typeface="+mj-lt"/>
                      </a:endParaRPr>
                    </a:p>
                  </a:txBody>
                  <a:tcPr/>
                </a:tc>
                <a:tc>
                  <a: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100" u="none" strike="noStrike" kern="1200" cap="none" spc="0" normalizeH="0" baseline="0" noProof="0">
                          <a:ln>
                            <a:noFill/>
                          </a:ln>
                          <a:solidFill>
                            <a:schemeClr val="bg1"/>
                          </a:solidFill>
                          <a:effectLst/>
                          <a:uLnTx/>
                          <a:uFillTx/>
                          <a:latin typeface="+mj-lt"/>
                        </a:rPr>
                        <a:t>Programme contact list</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100" u="none" strike="noStrike" kern="1200" cap="none" spc="0" normalizeH="0" baseline="0" noProof="0">
                          <a:ln>
                            <a:noFill/>
                          </a:ln>
                          <a:solidFill>
                            <a:schemeClr val="bg1"/>
                          </a:solidFill>
                          <a:effectLst/>
                          <a:uLnTx/>
                          <a:uFillTx/>
                          <a:latin typeface="+mj-lt"/>
                        </a:rPr>
                        <a:t>Information Management protocols and filing structure</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100" u="none" strike="noStrike" kern="1200" cap="none" spc="0" normalizeH="0" baseline="0" noProof="0">
                          <a:ln>
                            <a:noFill/>
                          </a:ln>
                          <a:solidFill>
                            <a:schemeClr val="bg1"/>
                          </a:solidFill>
                          <a:effectLst/>
                          <a:uLnTx/>
                          <a:uFillTx/>
                          <a:latin typeface="+mj-lt"/>
                        </a:rPr>
                        <a:t>Shared programme calendar / inbox</a:t>
                      </a:r>
                    </a:p>
                  </a:txBody>
                  <a:tcPr/>
                </a:tc>
                <a:tc>
                  <a:txBody>
                    <a:bodyPr/>
                    <a:lstStyle/>
                    <a:p>
                      <a:pPr marL="171450" indent="-171450">
                        <a:buFont typeface="Arial" panose="020B0604020202020204" pitchFamily="34" charset="0"/>
                        <a:buChar char="•"/>
                      </a:pPr>
                      <a:r>
                        <a:rPr lang="en-GB" sz="1100">
                          <a:solidFill>
                            <a:schemeClr val="bg1"/>
                          </a:solidFill>
                          <a:latin typeface="+mj-lt"/>
                        </a:rPr>
                        <a:t>Programme Financial management process / control</a:t>
                      </a:r>
                    </a:p>
                    <a:p>
                      <a:pPr marL="171450" indent="-171450">
                        <a:buFont typeface="Arial" panose="020B0604020202020204" pitchFamily="34" charset="0"/>
                        <a:buChar char="•"/>
                      </a:pPr>
                      <a:r>
                        <a:rPr lang="en-GB" sz="1100">
                          <a:solidFill>
                            <a:schemeClr val="bg1"/>
                          </a:solidFill>
                          <a:latin typeface="+mj-lt"/>
                        </a:rPr>
                        <a:t>Programme budget</a:t>
                      </a:r>
                    </a:p>
                  </a:txBody>
                  <a:tcPr/>
                </a:tc>
                <a:extLst>
                  <a:ext uri="{0D108BD9-81ED-4DB2-BD59-A6C34878D82A}">
                    <a16:rowId xmlns:a16="http://schemas.microsoft.com/office/drawing/2014/main" val="892176558"/>
                  </a:ext>
                </a:extLst>
              </a:tr>
            </a:tbl>
          </a:graphicData>
        </a:graphic>
      </p:graphicFrame>
      <p:sp>
        <p:nvSpPr>
          <p:cNvPr id="3" name="Slide Number Placeholder 2">
            <a:extLst>
              <a:ext uri="{FF2B5EF4-FFF2-40B4-BE49-F238E27FC236}">
                <a16:creationId xmlns:a16="http://schemas.microsoft.com/office/drawing/2014/main" id="{216FDFA1-EA36-4443-94F1-A81958BAE49C}"/>
              </a:ext>
            </a:extLst>
          </p:cNvPr>
          <p:cNvSpPr>
            <a:spLocks noGrp="1"/>
          </p:cNvSpPr>
          <p:nvPr>
            <p:ph type="sldNum" sz="quarter" idx="12"/>
          </p:nvPr>
        </p:nvSpPr>
        <p:spPr/>
        <p:txBody>
          <a:bodyPr/>
          <a:lstStyle/>
          <a:p>
            <a:fld id="{EA3DA7B4-1CBC-4A9E-B9AD-6DD77CAE4334}" type="slidenum">
              <a:rPr lang="en-GB" smtClean="0"/>
              <a:t>66</a:t>
            </a:fld>
            <a:endParaRPr lang="en-GB"/>
          </a:p>
        </p:txBody>
      </p:sp>
      <p:pic>
        <p:nvPicPr>
          <p:cNvPr id="6" name="Picture 1" descr="Description: http://www.wwcp.org.uk/wp-content/uploads/2016/11/West-Wales-Care-Partnership-logo-Partneriaeth-Gofal-Gorllewin-Cymru-logo.jpg">
            <a:extLst>
              <a:ext uri="{FF2B5EF4-FFF2-40B4-BE49-F238E27FC236}">
                <a16:creationId xmlns:a16="http://schemas.microsoft.com/office/drawing/2014/main" id="{3EFFA56F-B201-4ECC-A0B4-F7F343B6F226}"/>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9137729" y="452962"/>
            <a:ext cx="1618557" cy="6597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267038813"/>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14A430-753E-4CDF-AE4F-3E17C579EBF0}"/>
              </a:ext>
            </a:extLst>
          </p:cNvPr>
          <p:cNvSpPr>
            <a:spLocks noGrp="1"/>
          </p:cNvSpPr>
          <p:nvPr>
            <p:ph type="title"/>
          </p:nvPr>
        </p:nvSpPr>
        <p:spPr>
          <a:xfrm>
            <a:off x="295159" y="331055"/>
            <a:ext cx="2807212" cy="1851862"/>
          </a:xfrm>
          <a:effectLst/>
        </p:spPr>
        <p:txBody>
          <a:bodyPr/>
          <a:lstStyle/>
          <a:p>
            <a:r>
              <a:rPr lang="en-GB" sz="2400"/>
              <a:t>Proposed Delivery Approach: Programme Workstream Management</a:t>
            </a:r>
          </a:p>
        </p:txBody>
      </p:sp>
      <p:sp>
        <p:nvSpPr>
          <p:cNvPr id="9" name="Rectangle 8">
            <a:extLst>
              <a:ext uri="{FF2B5EF4-FFF2-40B4-BE49-F238E27FC236}">
                <a16:creationId xmlns:a16="http://schemas.microsoft.com/office/drawing/2014/main" id="{A2E725FA-C4FA-4355-AE99-0FCE326A5652}"/>
              </a:ext>
            </a:extLst>
          </p:cNvPr>
          <p:cNvSpPr/>
          <p:nvPr/>
        </p:nvSpPr>
        <p:spPr bwMode="gray">
          <a:xfrm>
            <a:off x="3346647" y="1463040"/>
            <a:ext cx="1742648" cy="5311294"/>
          </a:xfrm>
          <a:prstGeom prst="rect">
            <a:avLst/>
          </a:prstGeom>
          <a:solidFill>
            <a:srgbClr val="E6F2F8"/>
          </a:solidFill>
          <a:ln w="19050">
            <a:noFill/>
            <a:prstDash val="dash"/>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ctr" defTabSz="914400" rtl="0" eaLnBrk="1" fontAlgn="auto" latinLnBrk="0" hangingPunct="1">
              <a:lnSpc>
                <a:spcPct val="100000"/>
              </a:lnSpc>
              <a:spcBef>
                <a:spcPts val="300"/>
              </a:spcBef>
              <a:spcAft>
                <a:spcPts val="0"/>
              </a:spcAft>
              <a:buClrTx/>
              <a:buSzTx/>
              <a:buFont typeface="Courier New" pitchFamily="49" charset="0"/>
              <a:buNone/>
              <a:tabLst/>
              <a:defRPr/>
            </a:pPr>
            <a:r>
              <a:rPr kumimoji="0" lang="en-GB" sz="1200" b="0" i="0" u="none" strike="noStrike" kern="1200" cap="none" spc="0" normalizeH="0" baseline="0" noProof="0">
                <a:ln>
                  <a:noFill/>
                </a:ln>
                <a:solidFill>
                  <a:srgbClr val="000000"/>
                </a:solidFill>
                <a:effectLst/>
                <a:uLnTx/>
                <a:uFillTx/>
                <a:latin typeface="Century Gothic"/>
                <a:ea typeface="+mn-ea"/>
                <a:cs typeface="Arial" pitchFamily="34" charset="0"/>
              </a:rPr>
              <a:t>Workstream Planning</a:t>
            </a:r>
          </a:p>
        </p:txBody>
      </p:sp>
      <p:sp>
        <p:nvSpPr>
          <p:cNvPr id="10" name="Rectangle 9">
            <a:extLst>
              <a:ext uri="{FF2B5EF4-FFF2-40B4-BE49-F238E27FC236}">
                <a16:creationId xmlns:a16="http://schemas.microsoft.com/office/drawing/2014/main" id="{CD41C2D4-B46C-4A0F-A2F1-F656A0E48AC0}"/>
              </a:ext>
            </a:extLst>
          </p:cNvPr>
          <p:cNvSpPr/>
          <p:nvPr/>
        </p:nvSpPr>
        <p:spPr bwMode="gray">
          <a:xfrm>
            <a:off x="1471284" y="2441484"/>
            <a:ext cx="1548000" cy="684000"/>
          </a:xfrm>
          <a:prstGeom prst="rect">
            <a:avLst/>
          </a:prstGeom>
          <a:solidFill>
            <a:schemeClr val="bg2"/>
          </a:solidFill>
          <a:ln w="19050">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300"/>
              </a:spcBef>
              <a:spcAft>
                <a:spcPts val="0"/>
              </a:spcAft>
              <a:buClrTx/>
              <a:buSzTx/>
              <a:buFont typeface="Courier New" pitchFamily="49" charset="0"/>
              <a:buNone/>
              <a:tabLst/>
              <a:defRPr/>
            </a:pPr>
            <a:r>
              <a:rPr kumimoji="0" lang="en-GB" sz="1100" b="0" i="0" u="none" strike="noStrike" kern="1200" cap="none" spc="0" normalizeH="0" baseline="0" noProof="0">
                <a:ln>
                  <a:noFill/>
                </a:ln>
                <a:solidFill>
                  <a:srgbClr val="000000"/>
                </a:solidFill>
                <a:effectLst/>
                <a:uLnTx/>
                <a:uFillTx/>
                <a:latin typeface="Century Gothic"/>
                <a:ea typeface="+mn-ea"/>
                <a:cs typeface="Arial" pitchFamily="34" charset="0"/>
              </a:rPr>
              <a:t>Workstream Management</a:t>
            </a:r>
          </a:p>
        </p:txBody>
      </p:sp>
      <p:sp>
        <p:nvSpPr>
          <p:cNvPr id="15" name="Rectangle 14">
            <a:extLst>
              <a:ext uri="{FF2B5EF4-FFF2-40B4-BE49-F238E27FC236}">
                <a16:creationId xmlns:a16="http://schemas.microsoft.com/office/drawing/2014/main" id="{357C6141-5149-4962-9717-A0591D6DB5C4}"/>
              </a:ext>
            </a:extLst>
          </p:cNvPr>
          <p:cNvSpPr/>
          <p:nvPr/>
        </p:nvSpPr>
        <p:spPr bwMode="gray">
          <a:xfrm>
            <a:off x="3729182" y="4829225"/>
            <a:ext cx="1116867" cy="468000"/>
          </a:xfrm>
          <a:prstGeom prst="rect">
            <a:avLst/>
          </a:prstGeom>
          <a:solidFill>
            <a:schemeClr val="accent5"/>
          </a:solidFill>
          <a:ln w="19050">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300"/>
              </a:spcBef>
              <a:spcAft>
                <a:spcPts val="0"/>
              </a:spcAft>
              <a:buClrTx/>
              <a:buSzTx/>
              <a:buFont typeface="Courier New" pitchFamily="49" charset="0"/>
              <a:buNone/>
              <a:tabLst/>
              <a:defRPr/>
            </a:pPr>
            <a:r>
              <a:rPr kumimoji="0" lang="en-GB" sz="1100" b="0" i="0" u="none" strike="noStrike" kern="1200" cap="none" spc="0" normalizeH="0" baseline="0" noProof="0">
                <a:ln>
                  <a:noFill/>
                </a:ln>
                <a:solidFill>
                  <a:srgbClr val="000000"/>
                </a:solidFill>
                <a:effectLst/>
                <a:uLnTx/>
                <a:uFillTx/>
                <a:latin typeface="Century Gothic"/>
                <a:ea typeface="+mn-ea"/>
                <a:cs typeface="Arial" pitchFamily="34" charset="0"/>
              </a:rPr>
              <a:t>Capacity Planning</a:t>
            </a:r>
          </a:p>
        </p:txBody>
      </p:sp>
      <p:sp>
        <p:nvSpPr>
          <p:cNvPr id="16" name="Rectangle 15">
            <a:extLst>
              <a:ext uri="{FF2B5EF4-FFF2-40B4-BE49-F238E27FC236}">
                <a16:creationId xmlns:a16="http://schemas.microsoft.com/office/drawing/2014/main" id="{B736EAED-64D3-4D9C-A6DC-F885B30AE5E3}"/>
              </a:ext>
            </a:extLst>
          </p:cNvPr>
          <p:cNvSpPr/>
          <p:nvPr/>
        </p:nvSpPr>
        <p:spPr bwMode="gray">
          <a:xfrm>
            <a:off x="10657884" y="1463040"/>
            <a:ext cx="1455458" cy="5290975"/>
          </a:xfrm>
          <a:prstGeom prst="rect">
            <a:avLst/>
          </a:prstGeom>
          <a:solidFill>
            <a:schemeClr val="bg2">
              <a:lumMod val="95000"/>
            </a:schemeClr>
          </a:solidFill>
          <a:ln w="19050">
            <a:noFill/>
            <a:prstDash val="dash"/>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ctr" defTabSz="914400" rtl="0" eaLnBrk="1" fontAlgn="auto" latinLnBrk="0" hangingPunct="1">
              <a:lnSpc>
                <a:spcPct val="100000"/>
              </a:lnSpc>
              <a:spcBef>
                <a:spcPts val="300"/>
              </a:spcBef>
              <a:spcAft>
                <a:spcPts val="0"/>
              </a:spcAft>
              <a:buClrTx/>
              <a:buSzTx/>
              <a:buFont typeface="Courier New" pitchFamily="49" charset="0"/>
              <a:buNone/>
              <a:tabLst/>
              <a:defRPr/>
            </a:pPr>
            <a:r>
              <a:rPr kumimoji="0" lang="en-GB" sz="1200" b="0" i="0" u="none" strike="noStrike" kern="1200" cap="none" spc="0" normalizeH="0" baseline="0" noProof="0">
                <a:ln>
                  <a:noFill/>
                </a:ln>
                <a:solidFill>
                  <a:srgbClr val="000000"/>
                </a:solidFill>
                <a:effectLst/>
                <a:uLnTx/>
                <a:uFillTx/>
                <a:latin typeface="Century Gothic"/>
                <a:ea typeface="+mn-ea"/>
                <a:cs typeface="Arial" pitchFamily="34" charset="0"/>
              </a:rPr>
              <a:t>Benefits / Value</a:t>
            </a:r>
          </a:p>
        </p:txBody>
      </p:sp>
      <p:sp>
        <p:nvSpPr>
          <p:cNvPr id="17" name="Arrow: Pentagon 16">
            <a:extLst>
              <a:ext uri="{FF2B5EF4-FFF2-40B4-BE49-F238E27FC236}">
                <a16:creationId xmlns:a16="http://schemas.microsoft.com/office/drawing/2014/main" id="{8BA1F18A-5049-4FA1-AEB2-E70D3E40C522}"/>
              </a:ext>
            </a:extLst>
          </p:cNvPr>
          <p:cNvSpPr/>
          <p:nvPr/>
        </p:nvSpPr>
        <p:spPr bwMode="gray">
          <a:xfrm>
            <a:off x="3729182" y="3670629"/>
            <a:ext cx="1360112" cy="469553"/>
          </a:xfrm>
          <a:prstGeom prst="homePlate">
            <a:avLst/>
          </a:prstGeom>
          <a:solidFill>
            <a:schemeClr val="bg2">
              <a:lumMod val="95000"/>
            </a:schemeClr>
          </a:solidFill>
          <a:ln w="19050">
            <a:solidFill>
              <a:srgbClr val="93BFE8"/>
            </a:solidFill>
            <a:prstDash val="dash"/>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300"/>
              </a:spcBef>
              <a:spcAft>
                <a:spcPts val="0"/>
              </a:spcAft>
              <a:buClrTx/>
              <a:buSzTx/>
              <a:buFont typeface="Courier New" pitchFamily="49" charset="0"/>
              <a:buNone/>
              <a:tabLst/>
              <a:defRPr/>
            </a:pPr>
            <a:r>
              <a:rPr kumimoji="0" lang="en-GB" sz="1100" b="0" i="0" u="none" strike="noStrike" kern="1200" cap="none" spc="0" normalizeH="0" baseline="0" noProof="0">
                <a:ln>
                  <a:noFill/>
                </a:ln>
                <a:solidFill>
                  <a:srgbClr val="000000"/>
                </a:solidFill>
                <a:effectLst/>
                <a:uLnTx/>
                <a:uFillTx/>
                <a:latin typeface="Century Gothic"/>
                <a:ea typeface="+mn-ea"/>
                <a:cs typeface="Arial" pitchFamily="34" charset="0"/>
              </a:rPr>
              <a:t>Planning Cycle / Prioritise</a:t>
            </a:r>
          </a:p>
        </p:txBody>
      </p:sp>
      <p:cxnSp>
        <p:nvCxnSpPr>
          <p:cNvPr id="19" name="Straight Arrow Connector 18">
            <a:extLst>
              <a:ext uri="{FF2B5EF4-FFF2-40B4-BE49-F238E27FC236}">
                <a16:creationId xmlns:a16="http://schemas.microsoft.com/office/drawing/2014/main" id="{D9E58CA5-BD67-4F21-ABF0-2BCDB93DD910}"/>
              </a:ext>
            </a:extLst>
          </p:cNvPr>
          <p:cNvCxnSpPr>
            <a:cxnSpLocks/>
          </p:cNvCxnSpPr>
          <p:nvPr/>
        </p:nvCxnSpPr>
        <p:spPr>
          <a:xfrm>
            <a:off x="3834235" y="1712554"/>
            <a:ext cx="0" cy="216000"/>
          </a:xfrm>
          <a:prstGeom prst="straightConnector1">
            <a:avLst/>
          </a:prstGeom>
          <a:ln>
            <a:solidFill>
              <a:schemeClr val="tx1"/>
            </a:solidFill>
            <a:tailEnd type="triangle"/>
          </a:ln>
          <a:effectLst>
            <a:outerShdw blurRad="50800" dist="38100" dir="5400000" algn="t"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25" name="Rectangle 24">
            <a:extLst>
              <a:ext uri="{FF2B5EF4-FFF2-40B4-BE49-F238E27FC236}">
                <a16:creationId xmlns:a16="http://schemas.microsoft.com/office/drawing/2014/main" id="{86AE2581-B702-4A18-A100-46EBC8AFFD5A}"/>
              </a:ext>
            </a:extLst>
          </p:cNvPr>
          <p:cNvSpPr/>
          <p:nvPr/>
        </p:nvSpPr>
        <p:spPr bwMode="gray">
          <a:xfrm>
            <a:off x="5194769" y="4689168"/>
            <a:ext cx="2639274" cy="216000"/>
          </a:xfrm>
          <a:prstGeom prst="rect">
            <a:avLst/>
          </a:prstGeom>
          <a:solidFill>
            <a:schemeClr val="bg2"/>
          </a:solidFill>
          <a:ln w="19050">
            <a:solidFill>
              <a:schemeClr val="tx2"/>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300"/>
              </a:spcBef>
              <a:spcAft>
                <a:spcPts val="0"/>
              </a:spcAft>
              <a:buClrTx/>
              <a:buSzTx/>
              <a:buFont typeface="Courier New" pitchFamily="49" charset="0"/>
              <a:buNone/>
              <a:tabLst/>
              <a:defRPr/>
            </a:pPr>
            <a:r>
              <a:rPr kumimoji="0" lang="en-GB" sz="1100" b="0" i="0" u="none" strike="noStrike" kern="1200" cap="none" spc="0" normalizeH="0" baseline="0" noProof="0">
                <a:ln>
                  <a:noFill/>
                </a:ln>
                <a:solidFill>
                  <a:srgbClr val="000000"/>
                </a:solidFill>
                <a:effectLst/>
                <a:uLnTx/>
                <a:uFillTx/>
                <a:latin typeface="Century Gothic"/>
                <a:ea typeface="+mn-ea"/>
                <a:cs typeface="Arial" pitchFamily="34" charset="0"/>
              </a:rPr>
              <a:t>Processes &amp; Scheduling</a:t>
            </a:r>
          </a:p>
        </p:txBody>
      </p:sp>
      <p:sp>
        <p:nvSpPr>
          <p:cNvPr id="28" name="Rectangle 27">
            <a:extLst>
              <a:ext uri="{FF2B5EF4-FFF2-40B4-BE49-F238E27FC236}">
                <a16:creationId xmlns:a16="http://schemas.microsoft.com/office/drawing/2014/main" id="{25FB1E93-55FF-4FDC-AE2A-1714D50F4E4E}"/>
              </a:ext>
            </a:extLst>
          </p:cNvPr>
          <p:cNvSpPr/>
          <p:nvPr/>
        </p:nvSpPr>
        <p:spPr bwMode="gray">
          <a:xfrm>
            <a:off x="6091139" y="4948259"/>
            <a:ext cx="2639275" cy="216000"/>
          </a:xfrm>
          <a:prstGeom prst="rect">
            <a:avLst/>
          </a:prstGeom>
          <a:solidFill>
            <a:schemeClr val="bg2"/>
          </a:solidFill>
          <a:ln w="19050">
            <a:solidFill>
              <a:schemeClr val="tx2"/>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300"/>
              </a:spcBef>
              <a:spcAft>
                <a:spcPts val="0"/>
              </a:spcAft>
              <a:buClrTx/>
              <a:buSzTx/>
              <a:buFont typeface="Courier New" pitchFamily="49" charset="0"/>
              <a:buNone/>
              <a:tabLst/>
              <a:defRPr/>
            </a:pPr>
            <a:r>
              <a:rPr kumimoji="0" lang="en-GB" sz="1100" b="0" i="0" u="none" strike="noStrike" kern="1200" cap="none" spc="0" normalizeH="0" baseline="0" noProof="0">
                <a:ln>
                  <a:noFill/>
                </a:ln>
                <a:solidFill>
                  <a:srgbClr val="000000"/>
                </a:solidFill>
                <a:effectLst/>
                <a:uLnTx/>
                <a:uFillTx/>
                <a:latin typeface="Century Gothic"/>
                <a:ea typeface="+mn-ea"/>
                <a:cs typeface="Arial" pitchFamily="34" charset="0"/>
              </a:rPr>
              <a:t>Assignment </a:t>
            </a:r>
          </a:p>
        </p:txBody>
      </p:sp>
      <p:sp>
        <p:nvSpPr>
          <p:cNvPr id="29" name="Rectangle 28">
            <a:extLst>
              <a:ext uri="{FF2B5EF4-FFF2-40B4-BE49-F238E27FC236}">
                <a16:creationId xmlns:a16="http://schemas.microsoft.com/office/drawing/2014/main" id="{78A6D2E4-CBB4-4DF4-B3F4-950338362B04}"/>
              </a:ext>
            </a:extLst>
          </p:cNvPr>
          <p:cNvSpPr/>
          <p:nvPr/>
        </p:nvSpPr>
        <p:spPr bwMode="gray">
          <a:xfrm>
            <a:off x="1471284" y="3578584"/>
            <a:ext cx="1548000" cy="684000"/>
          </a:xfrm>
          <a:prstGeom prst="rect">
            <a:avLst/>
          </a:prstGeom>
          <a:solidFill>
            <a:schemeClr val="bg2"/>
          </a:solidFill>
          <a:ln w="19050">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300"/>
              </a:spcBef>
              <a:spcAft>
                <a:spcPts val="0"/>
              </a:spcAft>
              <a:buClrTx/>
              <a:buSzTx/>
              <a:buFont typeface="Courier New" pitchFamily="49" charset="0"/>
              <a:buNone/>
              <a:tabLst/>
              <a:defRPr/>
            </a:pPr>
            <a:r>
              <a:rPr kumimoji="0" lang="en-GB" sz="1100" b="0" i="0" u="none" strike="noStrike" kern="1200" cap="none" spc="0" normalizeH="0" baseline="0" noProof="0">
                <a:ln>
                  <a:noFill/>
                </a:ln>
                <a:solidFill>
                  <a:srgbClr val="000000"/>
                </a:solidFill>
                <a:effectLst/>
                <a:uLnTx/>
                <a:uFillTx/>
                <a:latin typeface="Century Gothic"/>
                <a:ea typeface="+mn-ea"/>
                <a:cs typeface="Arial" pitchFamily="34" charset="0"/>
              </a:rPr>
              <a:t>Project Management</a:t>
            </a:r>
          </a:p>
        </p:txBody>
      </p:sp>
      <p:sp>
        <p:nvSpPr>
          <p:cNvPr id="30" name="Rectangle 29">
            <a:extLst>
              <a:ext uri="{FF2B5EF4-FFF2-40B4-BE49-F238E27FC236}">
                <a16:creationId xmlns:a16="http://schemas.microsoft.com/office/drawing/2014/main" id="{D24C75DD-0395-4AB4-9D37-EBC58AB415EB}"/>
              </a:ext>
            </a:extLst>
          </p:cNvPr>
          <p:cNvSpPr/>
          <p:nvPr/>
        </p:nvSpPr>
        <p:spPr bwMode="gray">
          <a:xfrm>
            <a:off x="1471284" y="4715684"/>
            <a:ext cx="1548000" cy="684000"/>
          </a:xfrm>
          <a:prstGeom prst="rect">
            <a:avLst/>
          </a:prstGeom>
          <a:solidFill>
            <a:schemeClr val="bg2"/>
          </a:solidFill>
          <a:ln w="19050">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300"/>
              </a:spcBef>
              <a:spcAft>
                <a:spcPts val="0"/>
              </a:spcAft>
              <a:buClrTx/>
              <a:buSzTx/>
              <a:buFont typeface="Courier New" pitchFamily="49" charset="0"/>
              <a:buNone/>
              <a:tabLst/>
              <a:defRPr/>
            </a:pPr>
            <a:r>
              <a:rPr kumimoji="0" lang="en-GB" sz="1100" b="0" i="0" u="none" strike="noStrike" kern="1200" cap="none" spc="0" normalizeH="0" baseline="0" noProof="0">
                <a:ln>
                  <a:noFill/>
                </a:ln>
                <a:solidFill>
                  <a:srgbClr val="000000"/>
                </a:solidFill>
                <a:effectLst/>
                <a:uLnTx/>
                <a:uFillTx/>
                <a:latin typeface="Century Gothic"/>
                <a:ea typeface="+mn-ea"/>
                <a:cs typeface="Arial" pitchFamily="34" charset="0"/>
              </a:rPr>
              <a:t>Resource Management</a:t>
            </a:r>
          </a:p>
        </p:txBody>
      </p:sp>
      <p:sp>
        <p:nvSpPr>
          <p:cNvPr id="31" name="Rectangle 30">
            <a:extLst>
              <a:ext uri="{FF2B5EF4-FFF2-40B4-BE49-F238E27FC236}">
                <a16:creationId xmlns:a16="http://schemas.microsoft.com/office/drawing/2014/main" id="{4B6ABCE1-C379-4649-9B1A-AD6716B85EE6}"/>
              </a:ext>
            </a:extLst>
          </p:cNvPr>
          <p:cNvSpPr/>
          <p:nvPr/>
        </p:nvSpPr>
        <p:spPr bwMode="gray">
          <a:xfrm>
            <a:off x="1471284" y="5852784"/>
            <a:ext cx="1548000" cy="684000"/>
          </a:xfrm>
          <a:prstGeom prst="rect">
            <a:avLst/>
          </a:prstGeom>
          <a:solidFill>
            <a:schemeClr val="bg2"/>
          </a:solidFill>
          <a:ln w="19050">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300"/>
              </a:spcBef>
              <a:spcAft>
                <a:spcPts val="0"/>
              </a:spcAft>
              <a:buClrTx/>
              <a:buSzTx/>
              <a:buFont typeface="Courier New" pitchFamily="49" charset="0"/>
              <a:buNone/>
              <a:tabLst/>
              <a:defRPr/>
            </a:pPr>
            <a:r>
              <a:rPr kumimoji="0" lang="en-GB" sz="1100" b="0" i="0" u="none" strike="noStrike" kern="1200" cap="none" spc="0" normalizeH="0" baseline="0" noProof="0">
                <a:ln>
                  <a:noFill/>
                </a:ln>
                <a:solidFill>
                  <a:srgbClr val="000000"/>
                </a:solidFill>
                <a:effectLst/>
                <a:uLnTx/>
                <a:uFillTx/>
                <a:latin typeface="Century Gothic"/>
                <a:ea typeface="+mn-ea"/>
                <a:cs typeface="Arial" pitchFamily="34" charset="0"/>
              </a:rPr>
              <a:t>Financial Management</a:t>
            </a:r>
          </a:p>
        </p:txBody>
      </p:sp>
      <p:grpSp>
        <p:nvGrpSpPr>
          <p:cNvPr id="32" name="Group 31">
            <a:extLst>
              <a:ext uri="{FF2B5EF4-FFF2-40B4-BE49-F238E27FC236}">
                <a16:creationId xmlns:a16="http://schemas.microsoft.com/office/drawing/2014/main" id="{971E3FCA-BD17-4521-BA26-16FD822965C5}"/>
              </a:ext>
            </a:extLst>
          </p:cNvPr>
          <p:cNvGrpSpPr/>
          <p:nvPr/>
        </p:nvGrpSpPr>
        <p:grpSpPr>
          <a:xfrm>
            <a:off x="3682207" y="2015941"/>
            <a:ext cx="1163842" cy="981538"/>
            <a:chOff x="3682207" y="1091381"/>
            <a:chExt cx="1163842" cy="981538"/>
          </a:xfrm>
          <a:effectLst>
            <a:outerShdw blurRad="50800" dist="38100" dir="5400000" algn="t" rotWithShape="0">
              <a:prstClr val="black">
                <a:alpha val="40000"/>
              </a:prstClr>
            </a:outerShdw>
          </a:effectLst>
        </p:grpSpPr>
        <p:sp>
          <p:nvSpPr>
            <p:cNvPr id="8" name="Rectangle 7">
              <a:extLst>
                <a:ext uri="{FF2B5EF4-FFF2-40B4-BE49-F238E27FC236}">
                  <a16:creationId xmlns:a16="http://schemas.microsoft.com/office/drawing/2014/main" id="{12E63172-48C6-4335-BD9A-4A8D3B60B15D}"/>
                </a:ext>
              </a:extLst>
            </p:cNvPr>
            <p:cNvSpPr/>
            <p:nvPr/>
          </p:nvSpPr>
          <p:spPr bwMode="gray">
            <a:xfrm>
              <a:off x="4050891" y="1654954"/>
              <a:ext cx="442451" cy="417965"/>
            </a:xfrm>
            <a:prstGeom prst="rect">
              <a:avLst/>
            </a:prstGeom>
            <a:solidFill>
              <a:schemeClr val="accent5"/>
            </a:solidFill>
            <a:ln w="1905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300"/>
                </a:spcBef>
                <a:spcAft>
                  <a:spcPts val="0"/>
                </a:spcAft>
                <a:buClrTx/>
                <a:buSzTx/>
                <a:buFont typeface="Courier New" pitchFamily="49" charset="0"/>
                <a:buNone/>
                <a:tabLst/>
                <a:defRPr/>
              </a:pPr>
              <a:endParaRPr kumimoji="0" lang="en-GB" sz="1400" b="0" i="0" u="none" strike="noStrike" kern="1200" cap="none" spc="0" normalizeH="0" baseline="0" noProof="0">
                <a:ln>
                  <a:noFill/>
                </a:ln>
                <a:solidFill>
                  <a:srgbClr val="000000"/>
                </a:solidFill>
                <a:effectLst/>
                <a:uLnTx/>
                <a:uFillTx/>
                <a:latin typeface="Book Antiqua"/>
                <a:ea typeface="+mn-ea"/>
                <a:cs typeface="Arial" pitchFamily="34" charset="0"/>
              </a:endParaRPr>
            </a:p>
          </p:txBody>
        </p:sp>
        <p:sp>
          <p:nvSpPr>
            <p:cNvPr id="7" name="Flowchart: Merge 6">
              <a:extLst>
                <a:ext uri="{FF2B5EF4-FFF2-40B4-BE49-F238E27FC236}">
                  <a16:creationId xmlns:a16="http://schemas.microsoft.com/office/drawing/2014/main" id="{F692E351-A2E7-4D2C-9B51-AC903F20BBBA}"/>
                </a:ext>
              </a:extLst>
            </p:cNvPr>
            <p:cNvSpPr/>
            <p:nvPr/>
          </p:nvSpPr>
          <p:spPr bwMode="gray">
            <a:xfrm>
              <a:off x="3682207" y="1091381"/>
              <a:ext cx="1163842" cy="900000"/>
            </a:xfrm>
            <a:prstGeom prst="flowChartMerge">
              <a:avLst/>
            </a:prstGeom>
            <a:solidFill>
              <a:schemeClr val="accent5"/>
            </a:solidFill>
            <a:ln w="1905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45720" rIns="0" bIns="45720" numCol="1" spcCol="0" rtlCol="0" fromWordArt="0" anchor="t" anchorCtr="0" forceAA="0" compatLnSpc="1">
              <a:prstTxWarp prst="textNoShape">
                <a:avLst/>
              </a:prstTxWarp>
              <a:noAutofit/>
            </a:bodyPr>
            <a:lstStyle/>
            <a:p>
              <a:pPr marL="0" marR="0" lvl="0" indent="0" algn="ctr" defTabSz="914400" rtl="0" eaLnBrk="1" fontAlgn="auto" latinLnBrk="0" hangingPunct="1">
                <a:lnSpc>
                  <a:spcPct val="100000"/>
                </a:lnSpc>
                <a:spcBef>
                  <a:spcPts val="300"/>
                </a:spcBef>
                <a:spcAft>
                  <a:spcPts val="0"/>
                </a:spcAft>
                <a:buClrTx/>
                <a:buSzTx/>
                <a:buFontTx/>
                <a:buNone/>
                <a:tabLst/>
                <a:defRPr/>
              </a:pPr>
              <a:r>
                <a:rPr kumimoji="0" lang="en-GB" sz="800" b="0" i="0" u="none" strike="noStrike" kern="1200" cap="none" spc="0" normalizeH="0" baseline="0" noProof="0">
                  <a:ln>
                    <a:noFill/>
                  </a:ln>
                  <a:solidFill>
                    <a:srgbClr val="000000"/>
                  </a:solidFill>
                  <a:effectLst/>
                  <a:uLnTx/>
                  <a:uFillTx/>
                  <a:latin typeface="Century Gothic"/>
                  <a:ea typeface="+mn-ea"/>
                  <a:cs typeface="Arial" pitchFamily="34" charset="0"/>
                </a:rPr>
                <a:t>Projects / Initiatives</a:t>
              </a:r>
            </a:p>
            <a:p>
              <a:pPr marL="0" marR="0" lvl="0" indent="0" algn="ctr" defTabSz="914400" rtl="0" eaLnBrk="1" fontAlgn="auto" latinLnBrk="0" hangingPunct="1">
                <a:lnSpc>
                  <a:spcPct val="100000"/>
                </a:lnSpc>
                <a:spcBef>
                  <a:spcPts val="300"/>
                </a:spcBef>
                <a:spcAft>
                  <a:spcPts val="0"/>
                </a:spcAft>
                <a:buClrTx/>
                <a:buSzTx/>
                <a:buFontTx/>
                <a:buNone/>
                <a:tabLst/>
                <a:defRPr/>
              </a:pPr>
              <a:endParaRPr kumimoji="0" lang="en-GB" sz="800" b="0" i="0" u="none" strike="noStrike" kern="1200" cap="none" spc="0" normalizeH="0" baseline="0" noProof="0">
                <a:ln>
                  <a:noFill/>
                </a:ln>
                <a:solidFill>
                  <a:srgbClr val="000000"/>
                </a:solidFill>
                <a:effectLst/>
                <a:uLnTx/>
                <a:uFillTx/>
                <a:latin typeface="Century Gothic"/>
                <a:ea typeface="+mn-ea"/>
                <a:cs typeface="Arial" pitchFamily="34" charset="0"/>
              </a:endParaRPr>
            </a:p>
            <a:p>
              <a:pPr marL="0" marR="0" lvl="0" indent="0" algn="ctr" defTabSz="914400" rtl="0" eaLnBrk="1" fontAlgn="auto" latinLnBrk="0" hangingPunct="1">
                <a:lnSpc>
                  <a:spcPct val="100000"/>
                </a:lnSpc>
                <a:spcBef>
                  <a:spcPts val="300"/>
                </a:spcBef>
                <a:spcAft>
                  <a:spcPts val="0"/>
                </a:spcAft>
                <a:buClrTx/>
                <a:buSzTx/>
                <a:buFontTx/>
                <a:buNone/>
                <a:tabLst/>
                <a:defRPr/>
              </a:pPr>
              <a:endParaRPr kumimoji="0" lang="en-GB" sz="800" b="0" i="0" u="none" strike="noStrike" kern="1200" cap="none" spc="0" normalizeH="0" baseline="0" noProof="0">
                <a:ln>
                  <a:noFill/>
                </a:ln>
                <a:solidFill>
                  <a:srgbClr val="000000"/>
                </a:solidFill>
                <a:effectLst/>
                <a:uLnTx/>
                <a:uFillTx/>
                <a:latin typeface="Century Gothic"/>
                <a:ea typeface="+mn-ea"/>
                <a:cs typeface="Arial" pitchFamily="34" charset="0"/>
              </a:endParaRPr>
            </a:p>
            <a:p>
              <a:pPr marL="0" marR="0" lvl="0" indent="0" algn="ctr" defTabSz="914400" rtl="0" eaLnBrk="1" fontAlgn="auto" latinLnBrk="0" hangingPunct="1">
                <a:lnSpc>
                  <a:spcPct val="100000"/>
                </a:lnSpc>
                <a:spcBef>
                  <a:spcPts val="300"/>
                </a:spcBef>
                <a:spcAft>
                  <a:spcPts val="0"/>
                </a:spcAft>
                <a:buClrTx/>
                <a:buSzTx/>
                <a:buFontTx/>
                <a:buNone/>
                <a:tabLst/>
                <a:defRPr/>
              </a:pPr>
              <a:r>
                <a:rPr kumimoji="0" lang="en-GB" sz="800" b="0" i="0" u="none" strike="noStrike" kern="1200" cap="none" spc="0" normalizeH="0" baseline="0" noProof="0">
                  <a:ln>
                    <a:noFill/>
                  </a:ln>
                  <a:solidFill>
                    <a:srgbClr val="000000"/>
                  </a:solidFill>
                  <a:effectLst/>
                  <a:uLnTx/>
                  <a:uFillTx/>
                  <a:latin typeface="Century Gothic"/>
                  <a:ea typeface="+mn-ea"/>
                  <a:cs typeface="Arial" pitchFamily="34" charset="0"/>
                </a:rPr>
                <a:t>Prioritisation</a:t>
              </a:r>
            </a:p>
          </p:txBody>
        </p:sp>
      </p:grpSp>
      <p:sp>
        <p:nvSpPr>
          <p:cNvPr id="35" name="Arrow: Chevron 34">
            <a:extLst>
              <a:ext uri="{FF2B5EF4-FFF2-40B4-BE49-F238E27FC236}">
                <a16:creationId xmlns:a16="http://schemas.microsoft.com/office/drawing/2014/main" id="{FA3DACC1-FEC5-4BC0-B6A8-358DD475C813}"/>
              </a:ext>
            </a:extLst>
          </p:cNvPr>
          <p:cNvSpPr/>
          <p:nvPr/>
        </p:nvSpPr>
        <p:spPr bwMode="gray">
          <a:xfrm>
            <a:off x="5097469" y="3668412"/>
            <a:ext cx="1360112" cy="469553"/>
          </a:xfrm>
          <a:prstGeom prst="chevron">
            <a:avLst/>
          </a:prstGeom>
          <a:solidFill>
            <a:schemeClr val="bg2">
              <a:lumMod val="95000"/>
            </a:schemeClr>
          </a:solidFill>
          <a:ln w="19050">
            <a:solidFill>
              <a:srgbClr val="93BFE8"/>
            </a:solidFill>
            <a:prstDash val="dash"/>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300"/>
              </a:spcBef>
              <a:spcAft>
                <a:spcPts val="0"/>
              </a:spcAft>
              <a:buClrTx/>
              <a:buSzTx/>
              <a:buFont typeface="Courier New" pitchFamily="49" charset="0"/>
              <a:buNone/>
              <a:tabLst/>
              <a:defRPr/>
            </a:pPr>
            <a:r>
              <a:rPr kumimoji="0" lang="en-GB" sz="1100" b="0" i="0" u="none" strike="noStrike" kern="1200" cap="none" spc="0" normalizeH="0" baseline="0" noProof="0">
                <a:ln>
                  <a:noFill/>
                </a:ln>
                <a:solidFill>
                  <a:srgbClr val="000000"/>
                </a:solidFill>
                <a:effectLst/>
                <a:uLnTx/>
                <a:uFillTx/>
                <a:latin typeface="Century Gothic"/>
                <a:ea typeface="+mn-ea"/>
                <a:cs typeface="Arial" pitchFamily="34" charset="0"/>
              </a:rPr>
              <a:t>Initiate</a:t>
            </a:r>
          </a:p>
        </p:txBody>
      </p:sp>
      <p:sp>
        <p:nvSpPr>
          <p:cNvPr id="36" name="Arrow: Chevron 35">
            <a:extLst>
              <a:ext uri="{FF2B5EF4-FFF2-40B4-BE49-F238E27FC236}">
                <a16:creationId xmlns:a16="http://schemas.microsoft.com/office/drawing/2014/main" id="{6D3D3FA1-2CB4-48AA-9C08-081E65C3703A}"/>
              </a:ext>
            </a:extLst>
          </p:cNvPr>
          <p:cNvSpPr/>
          <p:nvPr/>
        </p:nvSpPr>
        <p:spPr bwMode="gray">
          <a:xfrm>
            <a:off x="6465756" y="3668412"/>
            <a:ext cx="1360112" cy="469553"/>
          </a:xfrm>
          <a:prstGeom prst="chevron">
            <a:avLst/>
          </a:prstGeom>
          <a:solidFill>
            <a:schemeClr val="bg2">
              <a:lumMod val="95000"/>
            </a:schemeClr>
          </a:solidFill>
          <a:ln w="19050">
            <a:solidFill>
              <a:srgbClr val="93BFE8"/>
            </a:solidFill>
            <a:prstDash val="dash"/>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300"/>
              </a:spcBef>
              <a:spcAft>
                <a:spcPts val="0"/>
              </a:spcAft>
              <a:buClrTx/>
              <a:buSzTx/>
              <a:buFont typeface="Courier New" pitchFamily="49" charset="0"/>
              <a:buNone/>
              <a:tabLst/>
              <a:defRPr/>
            </a:pPr>
            <a:r>
              <a:rPr kumimoji="0" lang="en-GB" sz="1100" b="0" i="0" u="none" strike="noStrike" kern="1200" cap="none" spc="0" normalizeH="0" baseline="0" noProof="0">
                <a:ln>
                  <a:noFill/>
                </a:ln>
                <a:solidFill>
                  <a:srgbClr val="000000"/>
                </a:solidFill>
                <a:effectLst/>
                <a:uLnTx/>
                <a:uFillTx/>
                <a:latin typeface="Century Gothic"/>
                <a:ea typeface="+mn-ea"/>
                <a:cs typeface="Arial" pitchFamily="34" charset="0"/>
              </a:rPr>
              <a:t>Plan</a:t>
            </a:r>
          </a:p>
        </p:txBody>
      </p:sp>
      <p:sp>
        <p:nvSpPr>
          <p:cNvPr id="37" name="Arrow: Chevron 36">
            <a:extLst>
              <a:ext uri="{FF2B5EF4-FFF2-40B4-BE49-F238E27FC236}">
                <a16:creationId xmlns:a16="http://schemas.microsoft.com/office/drawing/2014/main" id="{BC0BD4C8-ABA9-4B66-A8A6-BB84EFE51402}"/>
              </a:ext>
            </a:extLst>
          </p:cNvPr>
          <p:cNvSpPr/>
          <p:nvPr/>
        </p:nvSpPr>
        <p:spPr bwMode="gray">
          <a:xfrm>
            <a:off x="7834043" y="3668412"/>
            <a:ext cx="1360112" cy="469553"/>
          </a:xfrm>
          <a:prstGeom prst="chevron">
            <a:avLst/>
          </a:prstGeom>
          <a:solidFill>
            <a:schemeClr val="bg2">
              <a:lumMod val="95000"/>
            </a:schemeClr>
          </a:solidFill>
          <a:ln w="19050">
            <a:solidFill>
              <a:srgbClr val="93BFE8"/>
            </a:solidFill>
            <a:prstDash val="dash"/>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300"/>
              </a:spcBef>
              <a:spcAft>
                <a:spcPts val="0"/>
              </a:spcAft>
              <a:buClrTx/>
              <a:buSzTx/>
              <a:buFont typeface="Courier New" pitchFamily="49" charset="0"/>
              <a:buNone/>
              <a:tabLst/>
              <a:defRPr/>
            </a:pPr>
            <a:r>
              <a:rPr kumimoji="0" lang="en-GB" sz="1100" b="0" i="0" u="none" strike="noStrike" kern="1200" cap="none" spc="0" normalizeH="0" baseline="0" noProof="0">
                <a:ln>
                  <a:noFill/>
                </a:ln>
                <a:solidFill>
                  <a:srgbClr val="000000"/>
                </a:solidFill>
                <a:effectLst/>
                <a:uLnTx/>
                <a:uFillTx/>
                <a:latin typeface="Century Gothic"/>
                <a:ea typeface="+mn-ea"/>
                <a:cs typeface="Arial" pitchFamily="34" charset="0"/>
              </a:rPr>
              <a:t>Execute</a:t>
            </a:r>
          </a:p>
        </p:txBody>
      </p:sp>
      <p:sp>
        <p:nvSpPr>
          <p:cNvPr id="38" name="Arrow: Chevron 37">
            <a:extLst>
              <a:ext uri="{FF2B5EF4-FFF2-40B4-BE49-F238E27FC236}">
                <a16:creationId xmlns:a16="http://schemas.microsoft.com/office/drawing/2014/main" id="{CE8D5905-CF73-4BAC-8C58-3B2096A5DD66}"/>
              </a:ext>
            </a:extLst>
          </p:cNvPr>
          <p:cNvSpPr/>
          <p:nvPr/>
        </p:nvSpPr>
        <p:spPr bwMode="gray">
          <a:xfrm>
            <a:off x="9202331" y="3668412"/>
            <a:ext cx="1360112" cy="469553"/>
          </a:xfrm>
          <a:prstGeom prst="chevron">
            <a:avLst/>
          </a:prstGeom>
          <a:solidFill>
            <a:schemeClr val="bg2">
              <a:lumMod val="95000"/>
            </a:schemeClr>
          </a:solidFill>
          <a:ln w="19050">
            <a:solidFill>
              <a:srgbClr val="93BFE8"/>
            </a:solidFill>
            <a:prstDash val="dash"/>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300"/>
              </a:spcBef>
              <a:spcAft>
                <a:spcPts val="0"/>
              </a:spcAft>
              <a:buClrTx/>
              <a:buSzTx/>
              <a:buFont typeface="Courier New" pitchFamily="49" charset="0"/>
              <a:buNone/>
              <a:tabLst/>
              <a:defRPr/>
            </a:pPr>
            <a:r>
              <a:rPr kumimoji="0" lang="en-GB" sz="1100" b="0" i="0" u="none" strike="noStrike" kern="1200" cap="none" spc="0" normalizeH="0" baseline="0" noProof="0">
                <a:ln>
                  <a:noFill/>
                </a:ln>
                <a:solidFill>
                  <a:srgbClr val="000000"/>
                </a:solidFill>
                <a:effectLst/>
                <a:uLnTx/>
                <a:uFillTx/>
                <a:latin typeface="Century Gothic"/>
                <a:ea typeface="+mn-ea"/>
                <a:cs typeface="Arial" pitchFamily="34" charset="0"/>
              </a:rPr>
              <a:t>Close</a:t>
            </a:r>
          </a:p>
        </p:txBody>
      </p:sp>
      <p:sp>
        <p:nvSpPr>
          <p:cNvPr id="39" name="Rectangle 38">
            <a:extLst>
              <a:ext uri="{FF2B5EF4-FFF2-40B4-BE49-F238E27FC236}">
                <a16:creationId xmlns:a16="http://schemas.microsoft.com/office/drawing/2014/main" id="{5D0640C6-5704-485A-9789-C5A4E09561F3}"/>
              </a:ext>
            </a:extLst>
          </p:cNvPr>
          <p:cNvSpPr/>
          <p:nvPr/>
        </p:nvSpPr>
        <p:spPr bwMode="gray">
          <a:xfrm>
            <a:off x="3729182" y="5974064"/>
            <a:ext cx="1116867" cy="468000"/>
          </a:xfrm>
          <a:prstGeom prst="rect">
            <a:avLst/>
          </a:prstGeom>
          <a:solidFill>
            <a:schemeClr val="accent5"/>
          </a:solidFill>
          <a:ln w="19050">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300"/>
              </a:spcBef>
              <a:spcAft>
                <a:spcPts val="0"/>
              </a:spcAft>
              <a:buClrTx/>
              <a:buSzTx/>
              <a:buFont typeface="Courier New" pitchFamily="49" charset="0"/>
              <a:buNone/>
              <a:tabLst/>
              <a:defRPr/>
            </a:pPr>
            <a:r>
              <a:rPr kumimoji="0" lang="en-GB" sz="1100" b="0" i="0" u="none" strike="noStrike" kern="1200" cap="none" spc="0" normalizeH="0" baseline="0" noProof="0">
                <a:ln>
                  <a:noFill/>
                </a:ln>
                <a:solidFill>
                  <a:srgbClr val="000000"/>
                </a:solidFill>
                <a:effectLst/>
                <a:uLnTx/>
                <a:uFillTx/>
                <a:latin typeface="Century Gothic"/>
                <a:ea typeface="+mn-ea"/>
                <a:cs typeface="Arial" pitchFamily="34" charset="0"/>
              </a:rPr>
              <a:t>Cost / Benefit Analysis</a:t>
            </a:r>
          </a:p>
        </p:txBody>
      </p:sp>
      <p:sp>
        <p:nvSpPr>
          <p:cNvPr id="40" name="Rectangle 39">
            <a:extLst>
              <a:ext uri="{FF2B5EF4-FFF2-40B4-BE49-F238E27FC236}">
                <a16:creationId xmlns:a16="http://schemas.microsoft.com/office/drawing/2014/main" id="{93BE50F3-623F-4F20-8620-156075443E8F}"/>
              </a:ext>
            </a:extLst>
          </p:cNvPr>
          <p:cNvSpPr/>
          <p:nvPr/>
        </p:nvSpPr>
        <p:spPr bwMode="gray">
          <a:xfrm>
            <a:off x="5181609" y="2542142"/>
            <a:ext cx="5380834" cy="468000"/>
          </a:xfrm>
          <a:prstGeom prst="rect">
            <a:avLst/>
          </a:prstGeom>
          <a:solidFill>
            <a:schemeClr val="accent5"/>
          </a:solidFill>
          <a:ln w="19050">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300"/>
              </a:spcBef>
              <a:spcAft>
                <a:spcPts val="0"/>
              </a:spcAft>
              <a:buClrTx/>
              <a:buSzTx/>
              <a:buFont typeface="Courier New" pitchFamily="49" charset="0"/>
              <a:buNone/>
              <a:tabLst/>
              <a:defRPr/>
            </a:pPr>
            <a:r>
              <a:rPr kumimoji="0" lang="en-GB" sz="1100" b="0" i="0" u="none" strike="noStrike" kern="1200" cap="none" spc="0" normalizeH="0" baseline="0" noProof="0">
                <a:ln>
                  <a:noFill/>
                </a:ln>
                <a:solidFill>
                  <a:srgbClr val="000000"/>
                </a:solidFill>
                <a:effectLst/>
                <a:uLnTx/>
                <a:uFillTx/>
                <a:latin typeface="Century Gothic"/>
                <a:ea typeface="+mn-ea"/>
                <a:cs typeface="Arial" pitchFamily="34" charset="0"/>
              </a:rPr>
              <a:t>Workstream Management &amp; Regular Review</a:t>
            </a:r>
          </a:p>
        </p:txBody>
      </p:sp>
      <p:cxnSp>
        <p:nvCxnSpPr>
          <p:cNvPr id="44" name="Straight Arrow Connector 43">
            <a:extLst>
              <a:ext uri="{FF2B5EF4-FFF2-40B4-BE49-F238E27FC236}">
                <a16:creationId xmlns:a16="http://schemas.microsoft.com/office/drawing/2014/main" id="{55D0BE38-2706-4098-BFD9-F237C226DB11}"/>
              </a:ext>
            </a:extLst>
          </p:cNvPr>
          <p:cNvCxnSpPr>
            <a:cxnSpLocks/>
          </p:cNvCxnSpPr>
          <p:nvPr/>
        </p:nvCxnSpPr>
        <p:spPr>
          <a:xfrm>
            <a:off x="4094316" y="1712554"/>
            <a:ext cx="0" cy="216000"/>
          </a:xfrm>
          <a:prstGeom prst="straightConnector1">
            <a:avLst/>
          </a:prstGeom>
          <a:ln>
            <a:solidFill>
              <a:schemeClr val="tx1"/>
            </a:solidFill>
            <a:tailEnd type="triangle"/>
          </a:ln>
          <a:effectLst>
            <a:outerShdw blurRad="50800" dist="38100" dir="5400000" algn="t"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45" name="Straight Arrow Connector 44">
            <a:extLst>
              <a:ext uri="{FF2B5EF4-FFF2-40B4-BE49-F238E27FC236}">
                <a16:creationId xmlns:a16="http://schemas.microsoft.com/office/drawing/2014/main" id="{7F152E80-2E2B-450D-904D-D2F49E05E468}"/>
              </a:ext>
            </a:extLst>
          </p:cNvPr>
          <p:cNvCxnSpPr>
            <a:cxnSpLocks/>
          </p:cNvCxnSpPr>
          <p:nvPr/>
        </p:nvCxnSpPr>
        <p:spPr>
          <a:xfrm>
            <a:off x="4354397" y="1712554"/>
            <a:ext cx="0" cy="216000"/>
          </a:xfrm>
          <a:prstGeom prst="straightConnector1">
            <a:avLst/>
          </a:prstGeom>
          <a:ln>
            <a:solidFill>
              <a:schemeClr val="tx1"/>
            </a:solidFill>
            <a:tailEnd type="triangle"/>
          </a:ln>
          <a:effectLst>
            <a:outerShdw blurRad="50800" dist="38100" dir="5400000" algn="t"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46" name="Straight Arrow Connector 45">
            <a:extLst>
              <a:ext uri="{FF2B5EF4-FFF2-40B4-BE49-F238E27FC236}">
                <a16:creationId xmlns:a16="http://schemas.microsoft.com/office/drawing/2014/main" id="{662BD785-3838-4CEA-A9DB-3C65C9188D39}"/>
              </a:ext>
            </a:extLst>
          </p:cNvPr>
          <p:cNvCxnSpPr>
            <a:cxnSpLocks/>
          </p:cNvCxnSpPr>
          <p:nvPr/>
        </p:nvCxnSpPr>
        <p:spPr>
          <a:xfrm>
            <a:off x="4614478" y="1712554"/>
            <a:ext cx="0" cy="216000"/>
          </a:xfrm>
          <a:prstGeom prst="straightConnector1">
            <a:avLst/>
          </a:prstGeom>
          <a:ln>
            <a:solidFill>
              <a:schemeClr val="tx1"/>
            </a:solidFill>
            <a:tailEnd type="triangle"/>
          </a:ln>
          <a:effectLst>
            <a:outerShdw blurRad="50800" dist="38100" dir="5400000" algn="t"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34" name="TextBox 33">
            <a:extLst>
              <a:ext uri="{FF2B5EF4-FFF2-40B4-BE49-F238E27FC236}">
                <a16:creationId xmlns:a16="http://schemas.microsoft.com/office/drawing/2014/main" id="{F3C24B35-A375-491C-999E-92922116BEE9}"/>
              </a:ext>
            </a:extLst>
          </p:cNvPr>
          <p:cNvSpPr txBox="1"/>
          <p:nvPr/>
        </p:nvSpPr>
        <p:spPr bwMode="gray">
          <a:xfrm>
            <a:off x="6126480" y="1534160"/>
            <a:ext cx="3388248" cy="184666"/>
          </a:xfrm>
          <a:prstGeom prst="rect">
            <a:avLst/>
          </a:prstGeom>
          <a:noFill/>
          <a:effectLst/>
        </p:spPr>
        <p:txBody>
          <a:bodyPr wrap="square" lIns="0" tIns="0" rIns="0" bIns="0" rtlCol="0">
            <a:spAutoFit/>
          </a:bodyPr>
          <a:lstStyle/>
          <a:p>
            <a:pPr marL="0" marR="0" lvl="0" indent="0" algn="ctr" defTabSz="914400" rtl="0" eaLnBrk="1" fontAlgn="auto" latinLnBrk="0" hangingPunct="1">
              <a:lnSpc>
                <a:spcPct val="100000"/>
              </a:lnSpc>
              <a:spcBef>
                <a:spcPts val="300"/>
              </a:spcBef>
              <a:spcAft>
                <a:spcPts val="0"/>
              </a:spcAft>
              <a:buClrTx/>
              <a:buSzTx/>
              <a:buFontTx/>
              <a:buNone/>
              <a:tabLst/>
              <a:defRPr/>
            </a:pPr>
            <a:r>
              <a:rPr kumimoji="0" lang="en-GB" sz="1200" b="1" i="0" u="none" strike="noStrike" kern="1200" cap="none" spc="0" normalizeH="0" baseline="0" noProof="0">
                <a:ln>
                  <a:noFill/>
                </a:ln>
                <a:solidFill>
                  <a:srgbClr val="000000"/>
                </a:solidFill>
                <a:effectLst/>
                <a:uLnTx/>
                <a:uFillTx/>
                <a:latin typeface="Century Gothic"/>
                <a:ea typeface="+mn-ea"/>
                <a:cs typeface="Arial" pitchFamily="34" charset="0"/>
              </a:rPr>
              <a:t>Project Execution / Monitoring</a:t>
            </a:r>
          </a:p>
        </p:txBody>
      </p:sp>
      <p:sp>
        <p:nvSpPr>
          <p:cNvPr id="48" name="Rectangle 47">
            <a:extLst>
              <a:ext uri="{FF2B5EF4-FFF2-40B4-BE49-F238E27FC236}">
                <a16:creationId xmlns:a16="http://schemas.microsoft.com/office/drawing/2014/main" id="{BCD00F8A-22F8-45C1-A9EF-27500DE077D5}"/>
              </a:ext>
            </a:extLst>
          </p:cNvPr>
          <p:cNvSpPr/>
          <p:nvPr/>
        </p:nvSpPr>
        <p:spPr bwMode="gray">
          <a:xfrm>
            <a:off x="5273860" y="5207351"/>
            <a:ext cx="5112000" cy="216000"/>
          </a:xfrm>
          <a:prstGeom prst="rect">
            <a:avLst/>
          </a:prstGeom>
          <a:solidFill>
            <a:schemeClr val="bg2"/>
          </a:solidFill>
          <a:ln w="19050">
            <a:solidFill>
              <a:schemeClr val="tx2"/>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300"/>
              </a:spcBef>
              <a:spcAft>
                <a:spcPts val="0"/>
              </a:spcAft>
              <a:buClrTx/>
              <a:buSzTx/>
              <a:buFont typeface="Courier New" pitchFamily="49" charset="0"/>
              <a:buNone/>
              <a:tabLst/>
              <a:defRPr/>
            </a:pPr>
            <a:r>
              <a:rPr kumimoji="0" lang="en-GB" sz="1100" b="0" i="0" u="none" strike="noStrike" kern="1200" cap="none" spc="0" normalizeH="0" baseline="0" noProof="0">
                <a:ln>
                  <a:noFill/>
                </a:ln>
                <a:solidFill>
                  <a:srgbClr val="000000"/>
                </a:solidFill>
                <a:effectLst/>
                <a:uLnTx/>
                <a:uFillTx/>
                <a:latin typeface="Century Gothic"/>
                <a:ea typeface="+mn-ea"/>
                <a:cs typeface="Arial" pitchFamily="34" charset="0"/>
              </a:rPr>
              <a:t>Utilisation of resources </a:t>
            </a:r>
          </a:p>
        </p:txBody>
      </p:sp>
      <p:sp>
        <p:nvSpPr>
          <p:cNvPr id="49" name="Rectangle 48">
            <a:extLst>
              <a:ext uri="{FF2B5EF4-FFF2-40B4-BE49-F238E27FC236}">
                <a16:creationId xmlns:a16="http://schemas.microsoft.com/office/drawing/2014/main" id="{94DB7012-07F7-409C-BBB4-FDBD26747E82}"/>
              </a:ext>
            </a:extLst>
          </p:cNvPr>
          <p:cNvSpPr/>
          <p:nvPr/>
        </p:nvSpPr>
        <p:spPr bwMode="gray">
          <a:xfrm>
            <a:off x="5194769" y="5831275"/>
            <a:ext cx="2639274" cy="216000"/>
          </a:xfrm>
          <a:prstGeom prst="rect">
            <a:avLst/>
          </a:prstGeom>
          <a:solidFill>
            <a:schemeClr val="bg2"/>
          </a:solidFill>
          <a:ln w="19050">
            <a:solidFill>
              <a:schemeClr val="tx2"/>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300"/>
              </a:spcBef>
              <a:spcAft>
                <a:spcPts val="0"/>
              </a:spcAft>
              <a:buClrTx/>
              <a:buSzTx/>
              <a:buFont typeface="Courier New" pitchFamily="49" charset="0"/>
              <a:buNone/>
              <a:tabLst/>
              <a:defRPr/>
            </a:pPr>
            <a:r>
              <a:rPr kumimoji="0" lang="en-GB" sz="1100" b="0" i="0" u="none" strike="noStrike" kern="1200" cap="none" spc="0" normalizeH="0" baseline="0" noProof="0">
                <a:ln>
                  <a:noFill/>
                </a:ln>
                <a:solidFill>
                  <a:srgbClr val="000000"/>
                </a:solidFill>
                <a:effectLst/>
                <a:uLnTx/>
                <a:uFillTx/>
                <a:latin typeface="Century Gothic"/>
                <a:ea typeface="+mn-ea"/>
                <a:cs typeface="Arial" pitchFamily="34" charset="0"/>
              </a:rPr>
              <a:t>Budgeting / Forecasting</a:t>
            </a:r>
          </a:p>
        </p:txBody>
      </p:sp>
      <p:cxnSp>
        <p:nvCxnSpPr>
          <p:cNvPr id="47" name="Straight Connector 46">
            <a:extLst>
              <a:ext uri="{FF2B5EF4-FFF2-40B4-BE49-F238E27FC236}">
                <a16:creationId xmlns:a16="http://schemas.microsoft.com/office/drawing/2014/main" id="{D5C94C8D-EF5B-40EB-90AE-BEBFB74B8567}"/>
              </a:ext>
            </a:extLst>
          </p:cNvPr>
          <p:cNvCxnSpPr>
            <a:cxnSpLocks/>
          </p:cNvCxnSpPr>
          <p:nvPr/>
        </p:nvCxnSpPr>
        <p:spPr>
          <a:xfrm>
            <a:off x="1514430" y="5627154"/>
            <a:ext cx="8964000" cy="0"/>
          </a:xfrm>
          <a:prstGeom prst="line">
            <a:avLst/>
          </a:prstGeom>
          <a:ln w="38100">
            <a:solidFill>
              <a:schemeClr val="tx2"/>
            </a:solidFill>
            <a:prstDash val="dash"/>
            <a:tailEnd type="none"/>
          </a:ln>
          <a:effectLst>
            <a:outerShdw blurRad="50800" dist="38100" dir="5400000" algn="t"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52" name="Straight Connector 51">
            <a:extLst>
              <a:ext uri="{FF2B5EF4-FFF2-40B4-BE49-F238E27FC236}">
                <a16:creationId xmlns:a16="http://schemas.microsoft.com/office/drawing/2014/main" id="{AB1C766D-7CCC-4B06-9D47-DF9370E5E36B}"/>
              </a:ext>
            </a:extLst>
          </p:cNvPr>
          <p:cNvCxnSpPr>
            <a:cxnSpLocks/>
          </p:cNvCxnSpPr>
          <p:nvPr/>
        </p:nvCxnSpPr>
        <p:spPr>
          <a:xfrm>
            <a:off x="1514430" y="4457116"/>
            <a:ext cx="8964000" cy="0"/>
          </a:xfrm>
          <a:prstGeom prst="line">
            <a:avLst/>
          </a:prstGeom>
          <a:ln w="38100">
            <a:solidFill>
              <a:schemeClr val="tx2"/>
            </a:solidFill>
            <a:prstDash val="dash"/>
            <a:tailEnd type="none"/>
          </a:ln>
          <a:effectLst>
            <a:outerShdw blurRad="50800" dist="38100" dir="5400000" algn="t"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53" name="Straight Connector 52">
            <a:extLst>
              <a:ext uri="{FF2B5EF4-FFF2-40B4-BE49-F238E27FC236}">
                <a16:creationId xmlns:a16="http://schemas.microsoft.com/office/drawing/2014/main" id="{1C1CE05A-2C11-4374-80B1-53A73C089BEC}"/>
              </a:ext>
            </a:extLst>
          </p:cNvPr>
          <p:cNvCxnSpPr>
            <a:cxnSpLocks/>
          </p:cNvCxnSpPr>
          <p:nvPr/>
        </p:nvCxnSpPr>
        <p:spPr>
          <a:xfrm>
            <a:off x="1514430" y="3316574"/>
            <a:ext cx="8964000" cy="0"/>
          </a:xfrm>
          <a:prstGeom prst="line">
            <a:avLst/>
          </a:prstGeom>
          <a:ln w="38100">
            <a:solidFill>
              <a:schemeClr val="tx2"/>
            </a:solidFill>
            <a:prstDash val="dash"/>
            <a:tailEnd type="none"/>
          </a:ln>
          <a:effectLst>
            <a:outerShdw blurRad="50800" dist="38100" dir="5400000" algn="t"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50" name="Arrow: Bent-Up 49">
            <a:extLst>
              <a:ext uri="{FF2B5EF4-FFF2-40B4-BE49-F238E27FC236}">
                <a16:creationId xmlns:a16="http://schemas.microsoft.com/office/drawing/2014/main" id="{F9F009FF-75A6-4A8D-8AD8-DF75CD90C6E2}"/>
              </a:ext>
            </a:extLst>
          </p:cNvPr>
          <p:cNvSpPr/>
          <p:nvPr/>
        </p:nvSpPr>
        <p:spPr bwMode="gray">
          <a:xfrm>
            <a:off x="10730406" y="1803543"/>
            <a:ext cx="322718" cy="2134954"/>
          </a:xfrm>
          <a:prstGeom prst="bentUpArrow">
            <a:avLst/>
          </a:prstGeom>
          <a:solidFill>
            <a:schemeClr val="bg2"/>
          </a:solidFill>
          <a:ln w="19050">
            <a:solidFill>
              <a:schemeClr val="accent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300"/>
              </a:spcBef>
              <a:spcAft>
                <a:spcPts val="0"/>
              </a:spcAft>
              <a:buClrTx/>
              <a:buSzTx/>
              <a:buFont typeface="Courier New" pitchFamily="49" charset="0"/>
              <a:buNone/>
              <a:tabLst/>
              <a:defRPr/>
            </a:pPr>
            <a:endParaRPr kumimoji="0" lang="en-GB" sz="1400" b="0" i="0" u="none" strike="noStrike" kern="1200" cap="none" spc="0" normalizeH="0" baseline="0" noProof="0">
              <a:ln>
                <a:noFill/>
              </a:ln>
              <a:solidFill>
                <a:srgbClr val="000000"/>
              </a:solidFill>
              <a:effectLst/>
              <a:uLnTx/>
              <a:uFillTx/>
              <a:latin typeface="Book Antiqua"/>
              <a:ea typeface="+mn-ea"/>
              <a:cs typeface="Arial" pitchFamily="34" charset="0"/>
            </a:endParaRPr>
          </a:p>
        </p:txBody>
      </p:sp>
      <p:sp>
        <p:nvSpPr>
          <p:cNvPr id="55" name="Arrow: Bent-Up 54">
            <a:extLst>
              <a:ext uri="{FF2B5EF4-FFF2-40B4-BE49-F238E27FC236}">
                <a16:creationId xmlns:a16="http://schemas.microsoft.com/office/drawing/2014/main" id="{B4A9B122-453E-4BAE-8649-CEB0098D35AB}"/>
              </a:ext>
            </a:extLst>
          </p:cNvPr>
          <p:cNvSpPr/>
          <p:nvPr/>
        </p:nvSpPr>
        <p:spPr bwMode="gray">
          <a:xfrm>
            <a:off x="10730406" y="1803543"/>
            <a:ext cx="798610" cy="3591417"/>
          </a:xfrm>
          <a:prstGeom prst="bentUpArrow">
            <a:avLst>
              <a:gd name="adj1" fmla="val 10901"/>
              <a:gd name="adj2" fmla="val 10450"/>
              <a:gd name="adj3" fmla="val 12347"/>
            </a:avLst>
          </a:prstGeom>
          <a:solidFill>
            <a:schemeClr val="bg2"/>
          </a:solidFill>
          <a:ln w="19050">
            <a:solidFill>
              <a:schemeClr val="accent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300"/>
              </a:spcBef>
              <a:spcAft>
                <a:spcPts val="0"/>
              </a:spcAft>
              <a:buClrTx/>
              <a:buSzTx/>
              <a:buFont typeface="Courier New" pitchFamily="49" charset="0"/>
              <a:buNone/>
              <a:tabLst/>
              <a:defRPr/>
            </a:pPr>
            <a:endParaRPr kumimoji="0" lang="en-GB" sz="1400" b="0" i="0" u="none" strike="noStrike" kern="1200" cap="none" spc="0" normalizeH="0" baseline="0" noProof="0">
              <a:ln>
                <a:noFill/>
              </a:ln>
              <a:solidFill>
                <a:srgbClr val="000000"/>
              </a:solidFill>
              <a:effectLst/>
              <a:uLnTx/>
              <a:uFillTx/>
              <a:latin typeface="Book Antiqua"/>
              <a:ea typeface="+mn-ea"/>
              <a:cs typeface="Arial" pitchFamily="34" charset="0"/>
            </a:endParaRPr>
          </a:p>
        </p:txBody>
      </p:sp>
      <p:sp>
        <p:nvSpPr>
          <p:cNvPr id="57" name="Arrow: Bent-Up 56">
            <a:extLst>
              <a:ext uri="{FF2B5EF4-FFF2-40B4-BE49-F238E27FC236}">
                <a16:creationId xmlns:a16="http://schemas.microsoft.com/office/drawing/2014/main" id="{CBF66675-7746-4B3D-A374-1C4D046FC6C5}"/>
              </a:ext>
            </a:extLst>
          </p:cNvPr>
          <p:cNvSpPr/>
          <p:nvPr/>
        </p:nvSpPr>
        <p:spPr bwMode="gray">
          <a:xfrm>
            <a:off x="10730406" y="1803543"/>
            <a:ext cx="1215788" cy="4449281"/>
          </a:xfrm>
          <a:prstGeom prst="bentUpArrow">
            <a:avLst>
              <a:gd name="adj1" fmla="val 6827"/>
              <a:gd name="adj2" fmla="val 6057"/>
              <a:gd name="adj3" fmla="val 7076"/>
            </a:avLst>
          </a:prstGeom>
          <a:solidFill>
            <a:schemeClr val="bg2"/>
          </a:solidFill>
          <a:ln w="19050">
            <a:solidFill>
              <a:schemeClr val="accent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300"/>
              </a:spcBef>
              <a:spcAft>
                <a:spcPts val="0"/>
              </a:spcAft>
              <a:buClrTx/>
              <a:buSzTx/>
              <a:buFont typeface="Courier New" pitchFamily="49" charset="0"/>
              <a:buNone/>
              <a:tabLst/>
              <a:defRPr/>
            </a:pPr>
            <a:endParaRPr kumimoji="0" lang="en-GB" sz="1400" b="0" i="0" u="none" strike="noStrike" kern="1200" cap="none" spc="0" normalizeH="0" baseline="0" noProof="0">
              <a:ln>
                <a:noFill/>
              </a:ln>
              <a:solidFill>
                <a:srgbClr val="000000"/>
              </a:solidFill>
              <a:effectLst/>
              <a:uLnTx/>
              <a:uFillTx/>
              <a:latin typeface="Book Antiqua"/>
              <a:ea typeface="+mn-ea"/>
              <a:cs typeface="Arial" pitchFamily="34" charset="0"/>
            </a:endParaRPr>
          </a:p>
        </p:txBody>
      </p:sp>
      <p:sp>
        <p:nvSpPr>
          <p:cNvPr id="41" name="TextBox 40">
            <a:extLst>
              <a:ext uri="{FF2B5EF4-FFF2-40B4-BE49-F238E27FC236}">
                <a16:creationId xmlns:a16="http://schemas.microsoft.com/office/drawing/2014/main" id="{848D25A6-67AA-4174-9EC1-911440820D31}"/>
              </a:ext>
            </a:extLst>
          </p:cNvPr>
          <p:cNvSpPr txBox="1"/>
          <p:nvPr/>
        </p:nvSpPr>
        <p:spPr>
          <a:xfrm>
            <a:off x="358776" y="6527388"/>
            <a:ext cx="1711184" cy="168255"/>
          </a:xfrm>
          <a:prstGeom prst="rect">
            <a:avLst/>
          </a:prstGeom>
          <a:noFill/>
          <a:effectLst>
            <a:outerShdw blurRad="50800" dist="38100" dir="5400000" algn="t" rotWithShape="0">
              <a:prstClr val="black">
                <a:alpha val="40000"/>
              </a:prstClr>
            </a:outerShdw>
          </a:effectLst>
        </p:spPr>
        <p:txBody>
          <a:bodyPr wrap="square" lIns="0" tIns="0" rIns="0" bIns="0" rtlCol="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3D9B5B3-34F1-4574-8603-EBF049354228}" type="slidenum">
              <a:rPr kumimoji="0" lang="en-GB" sz="800" b="0" i="0" u="none" strike="noStrike" kern="1200" cap="none" spc="0" normalizeH="0" baseline="0" noProof="0" smtClean="0">
                <a:ln>
                  <a:noFill/>
                </a:ln>
                <a:solidFill>
                  <a:srgbClr val="FFFFFF"/>
                </a:solidFill>
                <a:effectLst/>
                <a:uLnTx/>
                <a:uFillTx/>
                <a:latin typeface="Century Gothic"/>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67</a:t>
            </a:fld>
            <a:endParaRPr kumimoji="0" lang="en-GB" sz="800" b="0" i="0" u="none" strike="noStrike" kern="1200" cap="none" spc="0" normalizeH="0" baseline="0" noProof="0">
              <a:ln>
                <a:noFill/>
              </a:ln>
              <a:solidFill>
                <a:srgbClr val="FFFFFF"/>
              </a:solidFill>
              <a:effectLst/>
              <a:uLnTx/>
              <a:uFillTx/>
              <a:latin typeface="Century Gothic"/>
              <a:ea typeface="+mn-ea"/>
              <a:cs typeface="+mn-cs"/>
            </a:endParaRPr>
          </a:p>
        </p:txBody>
      </p:sp>
      <p:sp>
        <p:nvSpPr>
          <p:cNvPr id="3" name="Slide Number Placeholder 2">
            <a:extLst>
              <a:ext uri="{FF2B5EF4-FFF2-40B4-BE49-F238E27FC236}">
                <a16:creationId xmlns:a16="http://schemas.microsoft.com/office/drawing/2014/main" id="{69FDDA1B-142C-4842-8130-1823EE85E9F8}"/>
              </a:ext>
            </a:extLst>
          </p:cNvPr>
          <p:cNvSpPr>
            <a:spLocks noGrp="1"/>
          </p:cNvSpPr>
          <p:nvPr>
            <p:ph type="sldNum" sz="quarter" idx="13"/>
          </p:nvPr>
        </p:nvSpPr>
        <p:spPr/>
        <p:txBody>
          <a:bodyPr/>
          <a:lstStyle/>
          <a:p>
            <a:fld id="{EA3DA7B4-1CBC-4A9E-B9AD-6DD77CAE4334}" type="slidenum">
              <a:rPr lang="en-GB" smtClean="0"/>
              <a:t>67</a:t>
            </a:fld>
            <a:endParaRPr lang="en-GB"/>
          </a:p>
        </p:txBody>
      </p:sp>
      <p:pic>
        <p:nvPicPr>
          <p:cNvPr id="42" name="Picture 1" descr="Description: http://www.wwcp.org.uk/wp-content/uploads/2016/11/West-Wales-Care-Partnership-logo-Partneriaeth-Gofal-Gorllewin-Cymru-logo.jpg">
            <a:extLst>
              <a:ext uri="{FF2B5EF4-FFF2-40B4-BE49-F238E27FC236}">
                <a16:creationId xmlns:a16="http://schemas.microsoft.com/office/drawing/2014/main" id="{7240B234-5F23-4090-9EA3-A6C474BB6F31}"/>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137729" y="452962"/>
            <a:ext cx="1618557" cy="6597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124956063"/>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4E9364-7D38-4E48-B51A-2D8C218A6CA0}"/>
              </a:ext>
            </a:extLst>
          </p:cNvPr>
          <p:cNvSpPr>
            <a:spLocks noGrp="1"/>
          </p:cNvSpPr>
          <p:nvPr>
            <p:ph type="title"/>
          </p:nvPr>
        </p:nvSpPr>
        <p:spPr/>
        <p:txBody>
          <a:bodyPr/>
          <a:lstStyle/>
          <a:p>
            <a:r>
              <a:rPr lang="en-GB"/>
              <a:t>Contacts</a:t>
            </a:r>
          </a:p>
        </p:txBody>
      </p:sp>
      <p:sp>
        <p:nvSpPr>
          <p:cNvPr id="4" name="Text Placeholder 3">
            <a:extLst>
              <a:ext uri="{FF2B5EF4-FFF2-40B4-BE49-F238E27FC236}">
                <a16:creationId xmlns:a16="http://schemas.microsoft.com/office/drawing/2014/main" id="{5C867D7E-0237-4303-ACD1-DB3B9D9A42D0}"/>
              </a:ext>
            </a:extLst>
          </p:cNvPr>
          <p:cNvSpPr>
            <a:spLocks noGrp="1"/>
          </p:cNvSpPr>
          <p:nvPr>
            <p:ph idx="10"/>
          </p:nvPr>
        </p:nvSpPr>
        <p:spPr>
          <a:xfrm>
            <a:off x="3521883" y="2703513"/>
            <a:ext cx="8670117" cy="3478212"/>
          </a:xfrm>
        </p:spPr>
        <p:txBody>
          <a:bodyPr/>
          <a:lstStyle/>
          <a:p>
            <a:pPr lvl="0"/>
            <a:r>
              <a:rPr lang="en-GB" sz="1800">
                <a:solidFill>
                  <a:srgbClr val="FFFFFF"/>
                </a:solidFill>
                <a:latin typeface="Century Gothic"/>
              </a:rPr>
              <a:t>Martin Wilson		martin.wilson@attain.co.uk                 07710 744391</a:t>
            </a:r>
          </a:p>
          <a:p>
            <a:pPr lvl="0"/>
            <a:endParaRPr lang="en-GB" sz="1800">
              <a:solidFill>
                <a:srgbClr val="FFFFFF"/>
              </a:solidFill>
              <a:latin typeface="Century Gothic"/>
            </a:endParaRPr>
          </a:p>
          <a:p>
            <a:pPr lvl="0"/>
            <a:r>
              <a:rPr lang="en-GB" sz="1800">
                <a:solidFill>
                  <a:srgbClr val="FFFFFF"/>
                </a:solidFill>
                <a:latin typeface="Century Gothic"/>
              </a:rPr>
              <a:t>Su Gordon-Graham	su.gordon-graham@attain.co.uk	     07717 035647</a:t>
            </a:r>
          </a:p>
          <a:p>
            <a:pPr lvl="0"/>
            <a:endParaRPr lang="en-GB" sz="1800">
              <a:solidFill>
                <a:srgbClr val="FFFFFF"/>
              </a:solidFill>
              <a:latin typeface="Century Gothic"/>
            </a:endParaRPr>
          </a:p>
          <a:p>
            <a:pPr lvl="0"/>
            <a:r>
              <a:rPr lang="en-GB" sz="1800">
                <a:solidFill>
                  <a:srgbClr val="FFFFFF"/>
                </a:solidFill>
                <a:latin typeface="Century Gothic"/>
              </a:rPr>
              <a:t>Adele Yemm                     adele.yemm@attain.co.uk                07766 681051</a:t>
            </a:r>
          </a:p>
          <a:p>
            <a:pPr lvl="0"/>
            <a:endParaRPr lang="en-GB" sz="1800">
              <a:solidFill>
                <a:srgbClr val="FFFFFF"/>
              </a:solidFill>
              <a:latin typeface="Century Gothic"/>
            </a:endParaRPr>
          </a:p>
          <a:p>
            <a:pPr lvl="0"/>
            <a:r>
              <a:rPr lang="en-GB" sz="1800">
                <a:solidFill>
                  <a:srgbClr val="FFFFFF"/>
                </a:solidFill>
                <a:latin typeface="Century Gothic"/>
              </a:rPr>
              <a:t>Cherie Cope		cherie.cope@Attain.co.uk                 07787 427341</a:t>
            </a:r>
          </a:p>
          <a:p>
            <a:endParaRPr lang="en-GB" sz="1800">
              <a:latin typeface="+mj-lt"/>
            </a:endParaRPr>
          </a:p>
        </p:txBody>
      </p:sp>
      <p:sp>
        <p:nvSpPr>
          <p:cNvPr id="3" name="Slide Number Placeholder 2">
            <a:extLst>
              <a:ext uri="{FF2B5EF4-FFF2-40B4-BE49-F238E27FC236}">
                <a16:creationId xmlns:a16="http://schemas.microsoft.com/office/drawing/2014/main" id="{AF10C92A-9ECA-436F-82F0-A6B32227D0F5}"/>
              </a:ext>
            </a:extLst>
          </p:cNvPr>
          <p:cNvSpPr>
            <a:spLocks noGrp="1"/>
          </p:cNvSpPr>
          <p:nvPr>
            <p:ph type="sldNum" sz="quarter" idx="12"/>
          </p:nvPr>
        </p:nvSpPr>
        <p:spPr/>
        <p:txBody>
          <a:bodyPr/>
          <a:lstStyle/>
          <a:p>
            <a:fld id="{EA3DA7B4-1CBC-4A9E-B9AD-6DD77CAE4334}" type="slidenum">
              <a:rPr lang="en-GB" smtClean="0"/>
              <a:t>68</a:t>
            </a:fld>
            <a:endParaRPr lang="en-GB"/>
          </a:p>
        </p:txBody>
      </p:sp>
      <p:pic>
        <p:nvPicPr>
          <p:cNvPr id="5" name="Picture 1" descr="Description: http://www.wwcp.org.uk/wp-content/uploads/2016/11/West-Wales-Care-Partnership-logo-Partneriaeth-Gofal-Gorllewin-Cymru-logo.jpg">
            <a:extLst>
              <a:ext uri="{FF2B5EF4-FFF2-40B4-BE49-F238E27FC236}">
                <a16:creationId xmlns:a16="http://schemas.microsoft.com/office/drawing/2014/main" id="{DE673E7A-742C-4678-9BAB-BBB55660D77F}"/>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79497" y="360006"/>
            <a:ext cx="2268485" cy="9247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1" descr="Description: http://www.wwcp.org.uk/wp-content/uploads/2016/11/West-Wales-Care-Partnership-logo-Partneriaeth-Gofal-Gorllewin-Cymru-logo.jpg">
            <a:extLst>
              <a:ext uri="{FF2B5EF4-FFF2-40B4-BE49-F238E27FC236}">
                <a16:creationId xmlns:a16="http://schemas.microsoft.com/office/drawing/2014/main" id="{595F5E21-DF07-4AF1-9C98-876565DD6208}"/>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053048" y="121717"/>
            <a:ext cx="2268485" cy="9247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60683291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632CC4-02CE-445F-80DA-94FDD8BB4201}"/>
              </a:ext>
            </a:extLst>
          </p:cNvPr>
          <p:cNvSpPr>
            <a:spLocks noGrp="1"/>
          </p:cNvSpPr>
          <p:nvPr>
            <p:ph type="ctrTitle"/>
          </p:nvPr>
        </p:nvSpPr>
        <p:spPr>
          <a:xfrm>
            <a:off x="724018" y="2932136"/>
            <a:ext cx="6618076" cy="1990255"/>
          </a:xfrm>
        </p:spPr>
        <p:txBody>
          <a:bodyPr/>
          <a:lstStyle/>
          <a:p>
            <a:r>
              <a:rPr lang="en-GB"/>
              <a:t>2. Population needs analysis</a:t>
            </a:r>
          </a:p>
        </p:txBody>
      </p:sp>
      <p:sp>
        <p:nvSpPr>
          <p:cNvPr id="3" name="TextBox 2">
            <a:extLst>
              <a:ext uri="{FF2B5EF4-FFF2-40B4-BE49-F238E27FC236}">
                <a16:creationId xmlns:a16="http://schemas.microsoft.com/office/drawing/2014/main" id="{D5C713B5-2D06-4B1C-99DF-3FF80B78DC70}"/>
              </a:ext>
            </a:extLst>
          </p:cNvPr>
          <p:cNvSpPr txBox="1"/>
          <p:nvPr/>
        </p:nvSpPr>
        <p:spPr bwMode="gray">
          <a:xfrm>
            <a:off x="629264" y="5407742"/>
            <a:ext cx="6440129" cy="215444"/>
          </a:xfrm>
          <a:prstGeom prst="rect">
            <a:avLst/>
          </a:prstGeom>
          <a:noFill/>
        </p:spPr>
        <p:txBody>
          <a:bodyPr wrap="square" lIns="0" tIns="0" rIns="0" bIns="0" rtlCol="0">
            <a:spAutoFit/>
          </a:bodyPr>
          <a:lstStyle/>
          <a:p>
            <a:pPr algn="l">
              <a:spcBef>
                <a:spcPts val="300"/>
              </a:spcBef>
            </a:pPr>
            <a:r>
              <a:rPr lang="en-GB" sz="1400" b="1">
                <a:solidFill>
                  <a:schemeClr val="bg2"/>
                </a:solidFill>
                <a:latin typeface="+mj-lt"/>
                <a:cs typeface="Arial" pitchFamily="34" charset="0"/>
              </a:rPr>
              <a:t>For more information on the population analysis please see appendix 1</a:t>
            </a:r>
          </a:p>
        </p:txBody>
      </p:sp>
      <p:sp>
        <p:nvSpPr>
          <p:cNvPr id="4" name="Slide Number Placeholder 3">
            <a:extLst>
              <a:ext uri="{FF2B5EF4-FFF2-40B4-BE49-F238E27FC236}">
                <a16:creationId xmlns:a16="http://schemas.microsoft.com/office/drawing/2014/main" id="{73C48822-0150-413A-BDBF-FB0C4648280E}"/>
              </a:ext>
            </a:extLst>
          </p:cNvPr>
          <p:cNvSpPr>
            <a:spLocks noGrp="1"/>
          </p:cNvSpPr>
          <p:nvPr>
            <p:ph type="sldNum" sz="quarter" idx="11"/>
          </p:nvPr>
        </p:nvSpPr>
        <p:spPr/>
        <p:txBody>
          <a:bodyPr/>
          <a:lstStyle/>
          <a:p>
            <a:fld id="{EA3DA7B4-1CBC-4A9E-B9AD-6DD77CAE4334}" type="slidenum">
              <a:rPr lang="en-GB" smtClean="0"/>
              <a:t>7</a:t>
            </a:fld>
            <a:endParaRPr lang="en-GB"/>
          </a:p>
        </p:txBody>
      </p:sp>
      <p:pic>
        <p:nvPicPr>
          <p:cNvPr id="5" name="Picture 1" descr="Description: http://www.wwcp.org.uk/wp-content/uploads/2016/11/West-Wales-Care-Partnership-logo-Partneriaeth-Gofal-Gorllewin-Cymru-logo.jpg">
            <a:extLst>
              <a:ext uri="{FF2B5EF4-FFF2-40B4-BE49-F238E27FC236}">
                <a16:creationId xmlns:a16="http://schemas.microsoft.com/office/drawing/2014/main" id="{03F9373D-8EB6-4B40-A941-0CDC02F3F808}"/>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493244" y="748225"/>
            <a:ext cx="2268485" cy="9247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29989973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49" name="Straight Connector 48">
            <a:extLst>
              <a:ext uri="{FF2B5EF4-FFF2-40B4-BE49-F238E27FC236}">
                <a16:creationId xmlns:a16="http://schemas.microsoft.com/office/drawing/2014/main" id="{5901C21E-9A2D-4E0D-A324-AA7AE069A756}"/>
              </a:ext>
            </a:extLst>
          </p:cNvPr>
          <p:cNvCxnSpPr>
            <a:cxnSpLocks/>
          </p:cNvCxnSpPr>
          <p:nvPr/>
        </p:nvCxnSpPr>
        <p:spPr>
          <a:xfrm flipH="1">
            <a:off x="8940531" y="3776206"/>
            <a:ext cx="1011759" cy="868185"/>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2" name="Title 1">
            <a:extLst>
              <a:ext uri="{FF2B5EF4-FFF2-40B4-BE49-F238E27FC236}">
                <a16:creationId xmlns:a16="http://schemas.microsoft.com/office/drawing/2014/main" id="{45BB2626-D445-4CBF-BF4B-3E46589FC4D8}"/>
              </a:ext>
            </a:extLst>
          </p:cNvPr>
          <p:cNvSpPr>
            <a:spLocks noGrp="1"/>
          </p:cNvSpPr>
          <p:nvPr>
            <p:ph type="title"/>
          </p:nvPr>
        </p:nvSpPr>
        <p:spPr>
          <a:xfrm>
            <a:off x="358775" y="117650"/>
            <a:ext cx="10978029" cy="403229"/>
          </a:xfrm>
        </p:spPr>
        <p:txBody>
          <a:bodyPr/>
          <a:lstStyle/>
          <a:p>
            <a:r>
              <a:rPr lang="en-GB"/>
              <a:t>Population projection of those with dementia in West Wales</a:t>
            </a:r>
          </a:p>
        </p:txBody>
      </p:sp>
      <p:sp>
        <p:nvSpPr>
          <p:cNvPr id="14" name="Rectangle: Rounded Corners 13">
            <a:extLst>
              <a:ext uri="{FF2B5EF4-FFF2-40B4-BE49-F238E27FC236}">
                <a16:creationId xmlns:a16="http://schemas.microsoft.com/office/drawing/2014/main" id="{79D6363D-D459-488A-9EC6-10600700EDE1}"/>
              </a:ext>
            </a:extLst>
          </p:cNvPr>
          <p:cNvSpPr/>
          <p:nvPr/>
        </p:nvSpPr>
        <p:spPr>
          <a:xfrm>
            <a:off x="561311" y="1145107"/>
            <a:ext cx="11068437" cy="998536"/>
          </a:xfrm>
          <a:prstGeom prst="roundRect">
            <a:avLst/>
          </a:prstGeom>
          <a:ln/>
          <a:effectLst>
            <a:outerShdw blurRad="50800" dist="38100" dir="5400000" algn="t" rotWithShape="0">
              <a:prstClr val="black">
                <a:alpha val="40000"/>
              </a:prstClr>
            </a:outerShdw>
          </a:effectLst>
        </p:spPr>
        <p:style>
          <a:lnRef idx="1">
            <a:schemeClr val="accent4"/>
          </a:lnRef>
          <a:fillRef idx="2">
            <a:schemeClr val="accent4"/>
          </a:fillRef>
          <a:effectRef idx="1">
            <a:schemeClr val="accent4"/>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15" name="Group 14">
            <a:extLst>
              <a:ext uri="{FF2B5EF4-FFF2-40B4-BE49-F238E27FC236}">
                <a16:creationId xmlns:a16="http://schemas.microsoft.com/office/drawing/2014/main" id="{91B6B91D-66F6-44BD-AA36-A7480A614582}"/>
              </a:ext>
            </a:extLst>
          </p:cNvPr>
          <p:cNvGrpSpPr/>
          <p:nvPr/>
        </p:nvGrpSpPr>
        <p:grpSpPr>
          <a:xfrm>
            <a:off x="806792" y="1268412"/>
            <a:ext cx="2898237" cy="789092"/>
            <a:chOff x="1101516" y="1563638"/>
            <a:chExt cx="3318191" cy="991367"/>
          </a:xfrm>
        </p:grpSpPr>
        <p:sp useBgFill="1">
          <p:nvSpPr>
            <p:cNvPr id="16" name="Freeform 5">
              <a:extLst>
                <a:ext uri="{FF2B5EF4-FFF2-40B4-BE49-F238E27FC236}">
                  <a16:creationId xmlns:a16="http://schemas.microsoft.com/office/drawing/2014/main" id="{1692A4AF-BDFA-43F5-A853-826A33364CAD}"/>
                </a:ext>
              </a:extLst>
            </p:cNvPr>
            <p:cNvSpPr>
              <a:spLocks noEditPoints="1"/>
            </p:cNvSpPr>
            <p:nvPr/>
          </p:nvSpPr>
          <p:spPr bwMode="auto">
            <a:xfrm>
              <a:off x="1101516" y="1563638"/>
              <a:ext cx="490151" cy="976914"/>
            </a:xfrm>
            <a:custGeom>
              <a:avLst/>
              <a:gdLst>
                <a:gd name="T0" fmla="*/ 121 w 122"/>
                <a:gd name="T1" fmla="*/ 136 h 243"/>
                <a:gd name="T2" fmla="*/ 121 w 122"/>
                <a:gd name="T3" fmla="*/ 136 h 243"/>
                <a:gd name="T4" fmla="*/ 118 w 122"/>
                <a:gd name="T5" fmla="*/ 127 h 243"/>
                <a:gd name="T6" fmla="*/ 97 w 122"/>
                <a:gd name="T7" fmla="*/ 66 h 243"/>
                <a:gd name="T8" fmla="*/ 61 w 122"/>
                <a:gd name="T9" fmla="*/ 51 h 243"/>
                <a:gd name="T10" fmla="*/ 25 w 122"/>
                <a:gd name="T11" fmla="*/ 66 h 243"/>
                <a:gd name="T12" fmla="*/ 4 w 122"/>
                <a:gd name="T13" fmla="*/ 127 h 243"/>
                <a:gd name="T14" fmla="*/ 1 w 122"/>
                <a:gd name="T15" fmla="*/ 136 h 243"/>
                <a:gd name="T16" fmla="*/ 1 w 122"/>
                <a:gd name="T17" fmla="*/ 136 h 243"/>
                <a:gd name="T18" fmla="*/ 7 w 122"/>
                <a:gd name="T19" fmla="*/ 146 h 243"/>
                <a:gd name="T20" fmla="*/ 11 w 122"/>
                <a:gd name="T21" fmla="*/ 147 h 243"/>
                <a:gd name="T22" fmla="*/ 18 w 122"/>
                <a:gd name="T23" fmla="*/ 142 h 243"/>
                <a:gd name="T24" fmla="*/ 35 w 122"/>
                <a:gd name="T25" fmla="*/ 105 h 243"/>
                <a:gd name="T26" fmla="*/ 32 w 122"/>
                <a:gd name="T27" fmla="*/ 233 h 243"/>
                <a:gd name="T28" fmla="*/ 32 w 122"/>
                <a:gd name="T29" fmla="*/ 233 h 243"/>
                <a:gd name="T30" fmla="*/ 43 w 122"/>
                <a:gd name="T31" fmla="*/ 243 h 243"/>
                <a:gd name="T32" fmla="*/ 54 w 122"/>
                <a:gd name="T33" fmla="*/ 233 h 243"/>
                <a:gd name="T34" fmla="*/ 61 w 122"/>
                <a:gd name="T35" fmla="*/ 171 h 243"/>
                <a:gd name="T36" fmla="*/ 69 w 122"/>
                <a:gd name="T37" fmla="*/ 233 h 243"/>
                <a:gd name="T38" fmla="*/ 80 w 122"/>
                <a:gd name="T39" fmla="*/ 243 h 243"/>
                <a:gd name="T40" fmla="*/ 80 w 122"/>
                <a:gd name="T41" fmla="*/ 243 h 243"/>
                <a:gd name="T42" fmla="*/ 91 w 122"/>
                <a:gd name="T43" fmla="*/ 233 h 243"/>
                <a:gd name="T44" fmla="*/ 91 w 122"/>
                <a:gd name="T45" fmla="*/ 233 h 243"/>
                <a:gd name="T46" fmla="*/ 87 w 122"/>
                <a:gd name="T47" fmla="*/ 105 h 243"/>
                <a:gd name="T48" fmla="*/ 104 w 122"/>
                <a:gd name="T49" fmla="*/ 142 h 243"/>
                <a:gd name="T50" fmla="*/ 112 w 122"/>
                <a:gd name="T51" fmla="*/ 147 h 243"/>
                <a:gd name="T52" fmla="*/ 115 w 122"/>
                <a:gd name="T53" fmla="*/ 146 h 243"/>
                <a:gd name="T54" fmla="*/ 121 w 122"/>
                <a:gd name="T55" fmla="*/ 136 h 243"/>
                <a:gd name="T56" fmla="*/ 61 w 122"/>
                <a:gd name="T57" fmla="*/ 46 h 243"/>
                <a:gd name="T58" fmla="*/ 84 w 122"/>
                <a:gd name="T59" fmla="*/ 23 h 243"/>
                <a:gd name="T60" fmla="*/ 61 w 122"/>
                <a:gd name="T61" fmla="*/ 0 h 243"/>
                <a:gd name="T62" fmla="*/ 38 w 122"/>
                <a:gd name="T63" fmla="*/ 23 h 243"/>
                <a:gd name="T64" fmla="*/ 61 w 122"/>
                <a:gd name="T65" fmla="*/ 46 h 2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122" h="243">
                  <a:moveTo>
                    <a:pt x="121" y="136"/>
                  </a:moveTo>
                  <a:cubicBezTo>
                    <a:pt x="121" y="136"/>
                    <a:pt x="121" y="136"/>
                    <a:pt x="121" y="136"/>
                  </a:cubicBezTo>
                  <a:cubicBezTo>
                    <a:pt x="121" y="135"/>
                    <a:pt x="120" y="131"/>
                    <a:pt x="118" y="127"/>
                  </a:cubicBezTo>
                  <a:cubicBezTo>
                    <a:pt x="112" y="109"/>
                    <a:pt x="100" y="72"/>
                    <a:pt x="97" y="66"/>
                  </a:cubicBezTo>
                  <a:cubicBezTo>
                    <a:pt x="92" y="55"/>
                    <a:pt x="82" y="51"/>
                    <a:pt x="61" y="51"/>
                  </a:cubicBezTo>
                  <a:cubicBezTo>
                    <a:pt x="41" y="51"/>
                    <a:pt x="30" y="55"/>
                    <a:pt x="25" y="66"/>
                  </a:cubicBezTo>
                  <a:cubicBezTo>
                    <a:pt x="22" y="72"/>
                    <a:pt x="10" y="109"/>
                    <a:pt x="4" y="127"/>
                  </a:cubicBezTo>
                  <a:cubicBezTo>
                    <a:pt x="3" y="131"/>
                    <a:pt x="2" y="135"/>
                    <a:pt x="1" y="136"/>
                  </a:cubicBezTo>
                  <a:cubicBezTo>
                    <a:pt x="1" y="136"/>
                    <a:pt x="1" y="136"/>
                    <a:pt x="1" y="136"/>
                  </a:cubicBezTo>
                  <a:cubicBezTo>
                    <a:pt x="0" y="140"/>
                    <a:pt x="3" y="145"/>
                    <a:pt x="7" y="146"/>
                  </a:cubicBezTo>
                  <a:cubicBezTo>
                    <a:pt x="8" y="146"/>
                    <a:pt x="9" y="147"/>
                    <a:pt x="11" y="147"/>
                  </a:cubicBezTo>
                  <a:cubicBezTo>
                    <a:pt x="14" y="147"/>
                    <a:pt x="17" y="145"/>
                    <a:pt x="18" y="142"/>
                  </a:cubicBezTo>
                  <a:cubicBezTo>
                    <a:pt x="35" y="105"/>
                    <a:pt x="35" y="105"/>
                    <a:pt x="35" y="105"/>
                  </a:cubicBezTo>
                  <a:cubicBezTo>
                    <a:pt x="34" y="153"/>
                    <a:pt x="32" y="230"/>
                    <a:pt x="32" y="233"/>
                  </a:cubicBezTo>
                  <a:cubicBezTo>
                    <a:pt x="32" y="233"/>
                    <a:pt x="32" y="233"/>
                    <a:pt x="32" y="233"/>
                  </a:cubicBezTo>
                  <a:cubicBezTo>
                    <a:pt x="32" y="239"/>
                    <a:pt x="37" y="243"/>
                    <a:pt x="43" y="243"/>
                  </a:cubicBezTo>
                  <a:cubicBezTo>
                    <a:pt x="49" y="243"/>
                    <a:pt x="53" y="239"/>
                    <a:pt x="54" y="233"/>
                  </a:cubicBezTo>
                  <a:cubicBezTo>
                    <a:pt x="61" y="171"/>
                    <a:pt x="61" y="171"/>
                    <a:pt x="61" y="171"/>
                  </a:cubicBezTo>
                  <a:cubicBezTo>
                    <a:pt x="69" y="233"/>
                    <a:pt x="69" y="233"/>
                    <a:pt x="69" y="233"/>
                  </a:cubicBezTo>
                  <a:cubicBezTo>
                    <a:pt x="69" y="239"/>
                    <a:pt x="74" y="243"/>
                    <a:pt x="80" y="243"/>
                  </a:cubicBezTo>
                  <a:cubicBezTo>
                    <a:pt x="80" y="243"/>
                    <a:pt x="80" y="243"/>
                    <a:pt x="80" y="243"/>
                  </a:cubicBezTo>
                  <a:cubicBezTo>
                    <a:pt x="85" y="243"/>
                    <a:pt x="90" y="239"/>
                    <a:pt x="91" y="233"/>
                  </a:cubicBezTo>
                  <a:cubicBezTo>
                    <a:pt x="91" y="233"/>
                    <a:pt x="91" y="233"/>
                    <a:pt x="91" y="233"/>
                  </a:cubicBezTo>
                  <a:cubicBezTo>
                    <a:pt x="90" y="230"/>
                    <a:pt x="88" y="153"/>
                    <a:pt x="87" y="105"/>
                  </a:cubicBezTo>
                  <a:cubicBezTo>
                    <a:pt x="104" y="142"/>
                    <a:pt x="104" y="142"/>
                    <a:pt x="104" y="142"/>
                  </a:cubicBezTo>
                  <a:cubicBezTo>
                    <a:pt x="105" y="145"/>
                    <a:pt x="108" y="147"/>
                    <a:pt x="112" y="147"/>
                  </a:cubicBezTo>
                  <a:cubicBezTo>
                    <a:pt x="113" y="147"/>
                    <a:pt x="114" y="146"/>
                    <a:pt x="115" y="146"/>
                  </a:cubicBezTo>
                  <a:cubicBezTo>
                    <a:pt x="120" y="145"/>
                    <a:pt x="122" y="140"/>
                    <a:pt x="121" y="136"/>
                  </a:cubicBezTo>
                  <a:close/>
                  <a:moveTo>
                    <a:pt x="61" y="46"/>
                  </a:moveTo>
                  <a:cubicBezTo>
                    <a:pt x="74" y="46"/>
                    <a:pt x="84" y="35"/>
                    <a:pt x="84" y="23"/>
                  </a:cubicBezTo>
                  <a:cubicBezTo>
                    <a:pt x="84" y="10"/>
                    <a:pt x="74" y="0"/>
                    <a:pt x="61" y="0"/>
                  </a:cubicBezTo>
                  <a:cubicBezTo>
                    <a:pt x="49" y="0"/>
                    <a:pt x="38" y="10"/>
                    <a:pt x="38" y="23"/>
                  </a:cubicBezTo>
                  <a:cubicBezTo>
                    <a:pt x="38" y="35"/>
                    <a:pt x="49" y="46"/>
                    <a:pt x="61" y="46"/>
                  </a:cubicBezTo>
                  <a:close/>
                </a:path>
              </a:pathLst>
            </a:custGeom>
            <a:ln w="19050">
              <a:solidFill>
                <a:srgbClr val="0077B7"/>
              </a:solidFill>
              <a:round/>
              <a:headEnd/>
              <a:tailEnd/>
            </a:ln>
          </p:spPr>
          <p:txBody>
            <a:bodyPr vert="horz" wrap="square" lIns="121920" tIns="60960" rIns="121920" bIns="6096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0" cap="none" spc="0" normalizeH="0" baseline="0" noProof="0">
                <a:ln>
                  <a:noFill/>
                </a:ln>
                <a:solidFill>
                  <a:srgbClr val="000000"/>
                </a:solidFill>
                <a:effectLst/>
                <a:uLnTx/>
                <a:uFillTx/>
                <a:latin typeface="Book Antiqua"/>
                <a:ea typeface="+mn-ea"/>
                <a:cs typeface="+mn-cs"/>
              </a:endParaRPr>
            </a:p>
          </p:txBody>
        </p:sp>
        <p:sp>
          <p:nvSpPr>
            <p:cNvPr id="17" name="Freeform 5">
              <a:extLst>
                <a:ext uri="{FF2B5EF4-FFF2-40B4-BE49-F238E27FC236}">
                  <a16:creationId xmlns:a16="http://schemas.microsoft.com/office/drawing/2014/main" id="{40713194-5850-4B84-8726-66CEDA57FCB0}"/>
                </a:ext>
              </a:extLst>
            </p:cNvPr>
            <p:cNvSpPr>
              <a:spLocks noEditPoints="1"/>
            </p:cNvSpPr>
            <p:nvPr/>
          </p:nvSpPr>
          <p:spPr bwMode="auto">
            <a:xfrm>
              <a:off x="1667124" y="1565726"/>
              <a:ext cx="490151" cy="976914"/>
            </a:xfrm>
            <a:custGeom>
              <a:avLst/>
              <a:gdLst>
                <a:gd name="T0" fmla="*/ 121 w 122"/>
                <a:gd name="T1" fmla="*/ 136 h 243"/>
                <a:gd name="T2" fmla="*/ 121 w 122"/>
                <a:gd name="T3" fmla="*/ 136 h 243"/>
                <a:gd name="T4" fmla="*/ 118 w 122"/>
                <a:gd name="T5" fmla="*/ 127 h 243"/>
                <a:gd name="T6" fmla="*/ 97 w 122"/>
                <a:gd name="T7" fmla="*/ 66 h 243"/>
                <a:gd name="T8" fmla="*/ 61 w 122"/>
                <a:gd name="T9" fmla="*/ 51 h 243"/>
                <a:gd name="T10" fmla="*/ 25 w 122"/>
                <a:gd name="T11" fmla="*/ 66 h 243"/>
                <a:gd name="T12" fmla="*/ 4 w 122"/>
                <a:gd name="T13" fmla="*/ 127 h 243"/>
                <a:gd name="T14" fmla="*/ 1 w 122"/>
                <a:gd name="T15" fmla="*/ 136 h 243"/>
                <a:gd name="T16" fmla="*/ 1 w 122"/>
                <a:gd name="T17" fmla="*/ 136 h 243"/>
                <a:gd name="T18" fmla="*/ 7 w 122"/>
                <a:gd name="T19" fmla="*/ 146 h 243"/>
                <a:gd name="T20" fmla="*/ 11 w 122"/>
                <a:gd name="T21" fmla="*/ 147 h 243"/>
                <a:gd name="T22" fmla="*/ 18 w 122"/>
                <a:gd name="T23" fmla="*/ 142 h 243"/>
                <a:gd name="T24" fmla="*/ 35 w 122"/>
                <a:gd name="T25" fmla="*/ 105 h 243"/>
                <a:gd name="T26" fmla="*/ 32 w 122"/>
                <a:gd name="T27" fmla="*/ 233 h 243"/>
                <a:gd name="T28" fmla="*/ 32 w 122"/>
                <a:gd name="T29" fmla="*/ 233 h 243"/>
                <a:gd name="T30" fmla="*/ 43 w 122"/>
                <a:gd name="T31" fmla="*/ 243 h 243"/>
                <a:gd name="T32" fmla="*/ 54 w 122"/>
                <a:gd name="T33" fmla="*/ 233 h 243"/>
                <a:gd name="T34" fmla="*/ 61 w 122"/>
                <a:gd name="T35" fmla="*/ 171 h 243"/>
                <a:gd name="T36" fmla="*/ 69 w 122"/>
                <a:gd name="T37" fmla="*/ 233 h 243"/>
                <a:gd name="T38" fmla="*/ 80 w 122"/>
                <a:gd name="T39" fmla="*/ 243 h 243"/>
                <a:gd name="T40" fmla="*/ 80 w 122"/>
                <a:gd name="T41" fmla="*/ 243 h 243"/>
                <a:gd name="T42" fmla="*/ 91 w 122"/>
                <a:gd name="T43" fmla="*/ 233 h 243"/>
                <a:gd name="T44" fmla="*/ 91 w 122"/>
                <a:gd name="T45" fmla="*/ 233 h 243"/>
                <a:gd name="T46" fmla="*/ 87 w 122"/>
                <a:gd name="T47" fmla="*/ 105 h 243"/>
                <a:gd name="T48" fmla="*/ 104 w 122"/>
                <a:gd name="T49" fmla="*/ 142 h 243"/>
                <a:gd name="T50" fmla="*/ 112 w 122"/>
                <a:gd name="T51" fmla="*/ 147 h 243"/>
                <a:gd name="T52" fmla="*/ 115 w 122"/>
                <a:gd name="T53" fmla="*/ 146 h 243"/>
                <a:gd name="T54" fmla="*/ 121 w 122"/>
                <a:gd name="T55" fmla="*/ 136 h 243"/>
                <a:gd name="T56" fmla="*/ 61 w 122"/>
                <a:gd name="T57" fmla="*/ 46 h 243"/>
                <a:gd name="T58" fmla="*/ 84 w 122"/>
                <a:gd name="T59" fmla="*/ 23 h 243"/>
                <a:gd name="T60" fmla="*/ 61 w 122"/>
                <a:gd name="T61" fmla="*/ 0 h 243"/>
                <a:gd name="T62" fmla="*/ 38 w 122"/>
                <a:gd name="T63" fmla="*/ 23 h 243"/>
                <a:gd name="T64" fmla="*/ 61 w 122"/>
                <a:gd name="T65" fmla="*/ 46 h 2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122" h="243">
                  <a:moveTo>
                    <a:pt x="121" y="136"/>
                  </a:moveTo>
                  <a:cubicBezTo>
                    <a:pt x="121" y="136"/>
                    <a:pt x="121" y="136"/>
                    <a:pt x="121" y="136"/>
                  </a:cubicBezTo>
                  <a:cubicBezTo>
                    <a:pt x="121" y="135"/>
                    <a:pt x="120" y="131"/>
                    <a:pt x="118" y="127"/>
                  </a:cubicBezTo>
                  <a:cubicBezTo>
                    <a:pt x="112" y="109"/>
                    <a:pt x="100" y="72"/>
                    <a:pt x="97" y="66"/>
                  </a:cubicBezTo>
                  <a:cubicBezTo>
                    <a:pt x="92" y="55"/>
                    <a:pt x="82" y="51"/>
                    <a:pt x="61" y="51"/>
                  </a:cubicBezTo>
                  <a:cubicBezTo>
                    <a:pt x="41" y="51"/>
                    <a:pt x="30" y="55"/>
                    <a:pt x="25" y="66"/>
                  </a:cubicBezTo>
                  <a:cubicBezTo>
                    <a:pt x="22" y="72"/>
                    <a:pt x="10" y="109"/>
                    <a:pt x="4" y="127"/>
                  </a:cubicBezTo>
                  <a:cubicBezTo>
                    <a:pt x="3" y="131"/>
                    <a:pt x="2" y="135"/>
                    <a:pt x="1" y="136"/>
                  </a:cubicBezTo>
                  <a:cubicBezTo>
                    <a:pt x="1" y="136"/>
                    <a:pt x="1" y="136"/>
                    <a:pt x="1" y="136"/>
                  </a:cubicBezTo>
                  <a:cubicBezTo>
                    <a:pt x="0" y="140"/>
                    <a:pt x="3" y="145"/>
                    <a:pt x="7" y="146"/>
                  </a:cubicBezTo>
                  <a:cubicBezTo>
                    <a:pt x="8" y="146"/>
                    <a:pt x="9" y="147"/>
                    <a:pt x="11" y="147"/>
                  </a:cubicBezTo>
                  <a:cubicBezTo>
                    <a:pt x="14" y="147"/>
                    <a:pt x="17" y="145"/>
                    <a:pt x="18" y="142"/>
                  </a:cubicBezTo>
                  <a:cubicBezTo>
                    <a:pt x="35" y="105"/>
                    <a:pt x="35" y="105"/>
                    <a:pt x="35" y="105"/>
                  </a:cubicBezTo>
                  <a:cubicBezTo>
                    <a:pt x="34" y="153"/>
                    <a:pt x="32" y="230"/>
                    <a:pt x="32" y="233"/>
                  </a:cubicBezTo>
                  <a:cubicBezTo>
                    <a:pt x="32" y="233"/>
                    <a:pt x="32" y="233"/>
                    <a:pt x="32" y="233"/>
                  </a:cubicBezTo>
                  <a:cubicBezTo>
                    <a:pt x="32" y="239"/>
                    <a:pt x="37" y="243"/>
                    <a:pt x="43" y="243"/>
                  </a:cubicBezTo>
                  <a:cubicBezTo>
                    <a:pt x="49" y="243"/>
                    <a:pt x="53" y="239"/>
                    <a:pt x="54" y="233"/>
                  </a:cubicBezTo>
                  <a:cubicBezTo>
                    <a:pt x="61" y="171"/>
                    <a:pt x="61" y="171"/>
                    <a:pt x="61" y="171"/>
                  </a:cubicBezTo>
                  <a:cubicBezTo>
                    <a:pt x="69" y="233"/>
                    <a:pt x="69" y="233"/>
                    <a:pt x="69" y="233"/>
                  </a:cubicBezTo>
                  <a:cubicBezTo>
                    <a:pt x="69" y="239"/>
                    <a:pt x="74" y="243"/>
                    <a:pt x="80" y="243"/>
                  </a:cubicBezTo>
                  <a:cubicBezTo>
                    <a:pt x="80" y="243"/>
                    <a:pt x="80" y="243"/>
                    <a:pt x="80" y="243"/>
                  </a:cubicBezTo>
                  <a:cubicBezTo>
                    <a:pt x="85" y="243"/>
                    <a:pt x="90" y="239"/>
                    <a:pt x="91" y="233"/>
                  </a:cubicBezTo>
                  <a:cubicBezTo>
                    <a:pt x="91" y="233"/>
                    <a:pt x="91" y="233"/>
                    <a:pt x="91" y="233"/>
                  </a:cubicBezTo>
                  <a:cubicBezTo>
                    <a:pt x="90" y="230"/>
                    <a:pt x="88" y="153"/>
                    <a:pt x="87" y="105"/>
                  </a:cubicBezTo>
                  <a:cubicBezTo>
                    <a:pt x="104" y="142"/>
                    <a:pt x="104" y="142"/>
                    <a:pt x="104" y="142"/>
                  </a:cubicBezTo>
                  <a:cubicBezTo>
                    <a:pt x="105" y="145"/>
                    <a:pt x="108" y="147"/>
                    <a:pt x="112" y="147"/>
                  </a:cubicBezTo>
                  <a:cubicBezTo>
                    <a:pt x="113" y="147"/>
                    <a:pt x="114" y="146"/>
                    <a:pt x="115" y="146"/>
                  </a:cubicBezTo>
                  <a:cubicBezTo>
                    <a:pt x="120" y="145"/>
                    <a:pt x="122" y="140"/>
                    <a:pt x="121" y="136"/>
                  </a:cubicBezTo>
                  <a:close/>
                  <a:moveTo>
                    <a:pt x="61" y="46"/>
                  </a:moveTo>
                  <a:cubicBezTo>
                    <a:pt x="74" y="46"/>
                    <a:pt x="84" y="35"/>
                    <a:pt x="84" y="23"/>
                  </a:cubicBezTo>
                  <a:cubicBezTo>
                    <a:pt x="84" y="10"/>
                    <a:pt x="74" y="0"/>
                    <a:pt x="61" y="0"/>
                  </a:cubicBezTo>
                  <a:cubicBezTo>
                    <a:pt x="49" y="0"/>
                    <a:pt x="38" y="10"/>
                    <a:pt x="38" y="23"/>
                  </a:cubicBezTo>
                  <a:cubicBezTo>
                    <a:pt x="38" y="35"/>
                    <a:pt x="49" y="46"/>
                    <a:pt x="61" y="46"/>
                  </a:cubicBezTo>
                  <a:close/>
                </a:path>
              </a:pathLst>
            </a:custGeom>
            <a:solidFill>
              <a:schemeClr val="accent6">
                <a:lumMod val="20000"/>
                <a:lumOff val="80000"/>
              </a:schemeClr>
            </a:solidFill>
            <a:ln w="19050">
              <a:solidFill>
                <a:srgbClr val="0077B7"/>
              </a:solidFill>
              <a:round/>
              <a:headEnd/>
              <a:tailEnd/>
            </a:ln>
          </p:spPr>
          <p:txBody>
            <a:bodyPr vert="horz" wrap="square" lIns="121920" tIns="60960" rIns="121920" bIns="6096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0" cap="none" spc="0" normalizeH="0" baseline="0" noProof="0">
                <a:ln>
                  <a:noFill/>
                </a:ln>
                <a:solidFill>
                  <a:srgbClr val="000000"/>
                </a:solidFill>
                <a:effectLst/>
                <a:uLnTx/>
                <a:uFillTx/>
                <a:latin typeface="Book Antiqua"/>
                <a:ea typeface="+mn-ea"/>
                <a:cs typeface="+mn-cs"/>
              </a:endParaRPr>
            </a:p>
          </p:txBody>
        </p:sp>
        <p:sp useBgFill="1">
          <p:nvSpPr>
            <p:cNvPr id="18" name="Freeform 5">
              <a:extLst>
                <a:ext uri="{FF2B5EF4-FFF2-40B4-BE49-F238E27FC236}">
                  <a16:creationId xmlns:a16="http://schemas.microsoft.com/office/drawing/2014/main" id="{A2A86028-4AF9-4448-83C5-D22579EC2502}"/>
                </a:ext>
              </a:extLst>
            </p:cNvPr>
            <p:cNvSpPr>
              <a:spLocks noEditPoints="1"/>
            </p:cNvSpPr>
            <p:nvPr/>
          </p:nvSpPr>
          <p:spPr bwMode="auto">
            <a:xfrm>
              <a:off x="2232732" y="1576003"/>
              <a:ext cx="490151" cy="976914"/>
            </a:xfrm>
            <a:custGeom>
              <a:avLst/>
              <a:gdLst>
                <a:gd name="T0" fmla="*/ 121 w 122"/>
                <a:gd name="T1" fmla="*/ 136 h 243"/>
                <a:gd name="T2" fmla="*/ 121 w 122"/>
                <a:gd name="T3" fmla="*/ 136 h 243"/>
                <a:gd name="T4" fmla="*/ 118 w 122"/>
                <a:gd name="T5" fmla="*/ 127 h 243"/>
                <a:gd name="T6" fmla="*/ 97 w 122"/>
                <a:gd name="T7" fmla="*/ 66 h 243"/>
                <a:gd name="T8" fmla="*/ 61 w 122"/>
                <a:gd name="T9" fmla="*/ 51 h 243"/>
                <a:gd name="T10" fmla="*/ 25 w 122"/>
                <a:gd name="T11" fmla="*/ 66 h 243"/>
                <a:gd name="T12" fmla="*/ 4 w 122"/>
                <a:gd name="T13" fmla="*/ 127 h 243"/>
                <a:gd name="T14" fmla="*/ 1 w 122"/>
                <a:gd name="T15" fmla="*/ 136 h 243"/>
                <a:gd name="T16" fmla="*/ 1 w 122"/>
                <a:gd name="T17" fmla="*/ 136 h 243"/>
                <a:gd name="T18" fmla="*/ 7 w 122"/>
                <a:gd name="T19" fmla="*/ 146 h 243"/>
                <a:gd name="T20" fmla="*/ 11 w 122"/>
                <a:gd name="T21" fmla="*/ 147 h 243"/>
                <a:gd name="T22" fmla="*/ 18 w 122"/>
                <a:gd name="T23" fmla="*/ 142 h 243"/>
                <a:gd name="T24" fmla="*/ 35 w 122"/>
                <a:gd name="T25" fmla="*/ 105 h 243"/>
                <a:gd name="T26" fmla="*/ 32 w 122"/>
                <a:gd name="T27" fmla="*/ 233 h 243"/>
                <a:gd name="T28" fmla="*/ 32 w 122"/>
                <a:gd name="T29" fmla="*/ 233 h 243"/>
                <a:gd name="T30" fmla="*/ 43 w 122"/>
                <a:gd name="T31" fmla="*/ 243 h 243"/>
                <a:gd name="T32" fmla="*/ 54 w 122"/>
                <a:gd name="T33" fmla="*/ 233 h 243"/>
                <a:gd name="T34" fmla="*/ 61 w 122"/>
                <a:gd name="T35" fmla="*/ 171 h 243"/>
                <a:gd name="T36" fmla="*/ 69 w 122"/>
                <a:gd name="T37" fmla="*/ 233 h 243"/>
                <a:gd name="T38" fmla="*/ 80 w 122"/>
                <a:gd name="T39" fmla="*/ 243 h 243"/>
                <a:gd name="T40" fmla="*/ 80 w 122"/>
                <a:gd name="T41" fmla="*/ 243 h 243"/>
                <a:gd name="T42" fmla="*/ 91 w 122"/>
                <a:gd name="T43" fmla="*/ 233 h 243"/>
                <a:gd name="T44" fmla="*/ 91 w 122"/>
                <a:gd name="T45" fmla="*/ 233 h 243"/>
                <a:gd name="T46" fmla="*/ 87 w 122"/>
                <a:gd name="T47" fmla="*/ 105 h 243"/>
                <a:gd name="T48" fmla="*/ 104 w 122"/>
                <a:gd name="T49" fmla="*/ 142 h 243"/>
                <a:gd name="T50" fmla="*/ 112 w 122"/>
                <a:gd name="T51" fmla="*/ 147 h 243"/>
                <a:gd name="T52" fmla="*/ 115 w 122"/>
                <a:gd name="T53" fmla="*/ 146 h 243"/>
                <a:gd name="T54" fmla="*/ 121 w 122"/>
                <a:gd name="T55" fmla="*/ 136 h 243"/>
                <a:gd name="T56" fmla="*/ 61 w 122"/>
                <a:gd name="T57" fmla="*/ 46 h 243"/>
                <a:gd name="T58" fmla="*/ 84 w 122"/>
                <a:gd name="T59" fmla="*/ 23 h 243"/>
                <a:gd name="T60" fmla="*/ 61 w 122"/>
                <a:gd name="T61" fmla="*/ 0 h 243"/>
                <a:gd name="T62" fmla="*/ 38 w 122"/>
                <a:gd name="T63" fmla="*/ 23 h 243"/>
                <a:gd name="T64" fmla="*/ 61 w 122"/>
                <a:gd name="T65" fmla="*/ 46 h 2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122" h="243">
                  <a:moveTo>
                    <a:pt x="121" y="136"/>
                  </a:moveTo>
                  <a:cubicBezTo>
                    <a:pt x="121" y="136"/>
                    <a:pt x="121" y="136"/>
                    <a:pt x="121" y="136"/>
                  </a:cubicBezTo>
                  <a:cubicBezTo>
                    <a:pt x="121" y="135"/>
                    <a:pt x="120" y="131"/>
                    <a:pt x="118" y="127"/>
                  </a:cubicBezTo>
                  <a:cubicBezTo>
                    <a:pt x="112" y="109"/>
                    <a:pt x="100" y="72"/>
                    <a:pt x="97" y="66"/>
                  </a:cubicBezTo>
                  <a:cubicBezTo>
                    <a:pt x="92" y="55"/>
                    <a:pt x="82" y="51"/>
                    <a:pt x="61" y="51"/>
                  </a:cubicBezTo>
                  <a:cubicBezTo>
                    <a:pt x="41" y="51"/>
                    <a:pt x="30" y="55"/>
                    <a:pt x="25" y="66"/>
                  </a:cubicBezTo>
                  <a:cubicBezTo>
                    <a:pt x="22" y="72"/>
                    <a:pt x="10" y="109"/>
                    <a:pt x="4" y="127"/>
                  </a:cubicBezTo>
                  <a:cubicBezTo>
                    <a:pt x="3" y="131"/>
                    <a:pt x="2" y="135"/>
                    <a:pt x="1" y="136"/>
                  </a:cubicBezTo>
                  <a:cubicBezTo>
                    <a:pt x="1" y="136"/>
                    <a:pt x="1" y="136"/>
                    <a:pt x="1" y="136"/>
                  </a:cubicBezTo>
                  <a:cubicBezTo>
                    <a:pt x="0" y="140"/>
                    <a:pt x="3" y="145"/>
                    <a:pt x="7" y="146"/>
                  </a:cubicBezTo>
                  <a:cubicBezTo>
                    <a:pt x="8" y="146"/>
                    <a:pt x="9" y="147"/>
                    <a:pt x="11" y="147"/>
                  </a:cubicBezTo>
                  <a:cubicBezTo>
                    <a:pt x="14" y="147"/>
                    <a:pt x="17" y="145"/>
                    <a:pt x="18" y="142"/>
                  </a:cubicBezTo>
                  <a:cubicBezTo>
                    <a:pt x="35" y="105"/>
                    <a:pt x="35" y="105"/>
                    <a:pt x="35" y="105"/>
                  </a:cubicBezTo>
                  <a:cubicBezTo>
                    <a:pt x="34" y="153"/>
                    <a:pt x="32" y="230"/>
                    <a:pt x="32" y="233"/>
                  </a:cubicBezTo>
                  <a:cubicBezTo>
                    <a:pt x="32" y="233"/>
                    <a:pt x="32" y="233"/>
                    <a:pt x="32" y="233"/>
                  </a:cubicBezTo>
                  <a:cubicBezTo>
                    <a:pt x="32" y="239"/>
                    <a:pt x="37" y="243"/>
                    <a:pt x="43" y="243"/>
                  </a:cubicBezTo>
                  <a:cubicBezTo>
                    <a:pt x="49" y="243"/>
                    <a:pt x="53" y="239"/>
                    <a:pt x="54" y="233"/>
                  </a:cubicBezTo>
                  <a:cubicBezTo>
                    <a:pt x="61" y="171"/>
                    <a:pt x="61" y="171"/>
                    <a:pt x="61" y="171"/>
                  </a:cubicBezTo>
                  <a:cubicBezTo>
                    <a:pt x="69" y="233"/>
                    <a:pt x="69" y="233"/>
                    <a:pt x="69" y="233"/>
                  </a:cubicBezTo>
                  <a:cubicBezTo>
                    <a:pt x="69" y="239"/>
                    <a:pt x="74" y="243"/>
                    <a:pt x="80" y="243"/>
                  </a:cubicBezTo>
                  <a:cubicBezTo>
                    <a:pt x="80" y="243"/>
                    <a:pt x="80" y="243"/>
                    <a:pt x="80" y="243"/>
                  </a:cubicBezTo>
                  <a:cubicBezTo>
                    <a:pt x="85" y="243"/>
                    <a:pt x="90" y="239"/>
                    <a:pt x="91" y="233"/>
                  </a:cubicBezTo>
                  <a:cubicBezTo>
                    <a:pt x="91" y="233"/>
                    <a:pt x="91" y="233"/>
                    <a:pt x="91" y="233"/>
                  </a:cubicBezTo>
                  <a:cubicBezTo>
                    <a:pt x="90" y="230"/>
                    <a:pt x="88" y="153"/>
                    <a:pt x="87" y="105"/>
                  </a:cubicBezTo>
                  <a:cubicBezTo>
                    <a:pt x="104" y="142"/>
                    <a:pt x="104" y="142"/>
                    <a:pt x="104" y="142"/>
                  </a:cubicBezTo>
                  <a:cubicBezTo>
                    <a:pt x="105" y="145"/>
                    <a:pt x="108" y="147"/>
                    <a:pt x="112" y="147"/>
                  </a:cubicBezTo>
                  <a:cubicBezTo>
                    <a:pt x="113" y="147"/>
                    <a:pt x="114" y="146"/>
                    <a:pt x="115" y="146"/>
                  </a:cubicBezTo>
                  <a:cubicBezTo>
                    <a:pt x="120" y="145"/>
                    <a:pt x="122" y="140"/>
                    <a:pt x="121" y="136"/>
                  </a:cubicBezTo>
                  <a:close/>
                  <a:moveTo>
                    <a:pt x="61" y="46"/>
                  </a:moveTo>
                  <a:cubicBezTo>
                    <a:pt x="74" y="46"/>
                    <a:pt x="84" y="35"/>
                    <a:pt x="84" y="23"/>
                  </a:cubicBezTo>
                  <a:cubicBezTo>
                    <a:pt x="84" y="10"/>
                    <a:pt x="74" y="0"/>
                    <a:pt x="61" y="0"/>
                  </a:cubicBezTo>
                  <a:cubicBezTo>
                    <a:pt x="49" y="0"/>
                    <a:pt x="38" y="10"/>
                    <a:pt x="38" y="23"/>
                  </a:cubicBezTo>
                  <a:cubicBezTo>
                    <a:pt x="38" y="35"/>
                    <a:pt x="49" y="46"/>
                    <a:pt x="61" y="46"/>
                  </a:cubicBezTo>
                  <a:close/>
                </a:path>
              </a:pathLst>
            </a:custGeom>
            <a:solidFill>
              <a:schemeClr val="accent6">
                <a:lumMod val="20000"/>
                <a:lumOff val="80000"/>
              </a:schemeClr>
            </a:solidFill>
            <a:ln w="19050">
              <a:solidFill>
                <a:srgbClr val="0077B7"/>
              </a:solidFill>
              <a:round/>
              <a:headEnd/>
              <a:tailEnd/>
            </a:ln>
          </p:spPr>
          <p:txBody>
            <a:bodyPr vert="horz" wrap="square" lIns="121920" tIns="60960" rIns="121920" bIns="6096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0" cap="none" spc="0" normalizeH="0" baseline="0" noProof="0">
                <a:ln>
                  <a:noFill/>
                </a:ln>
                <a:solidFill>
                  <a:srgbClr val="000000"/>
                </a:solidFill>
                <a:effectLst/>
                <a:uLnTx/>
                <a:uFillTx/>
                <a:latin typeface="Book Antiqua"/>
                <a:ea typeface="+mn-ea"/>
                <a:cs typeface="+mn-cs"/>
              </a:endParaRPr>
            </a:p>
          </p:txBody>
        </p:sp>
        <p:sp useBgFill="1">
          <p:nvSpPr>
            <p:cNvPr id="19" name="Freeform 5">
              <a:extLst>
                <a:ext uri="{FF2B5EF4-FFF2-40B4-BE49-F238E27FC236}">
                  <a16:creationId xmlns:a16="http://schemas.microsoft.com/office/drawing/2014/main" id="{59664923-2099-4F9B-B2AF-F79EC4C57825}"/>
                </a:ext>
              </a:extLst>
            </p:cNvPr>
            <p:cNvSpPr>
              <a:spLocks noEditPoints="1"/>
            </p:cNvSpPr>
            <p:nvPr/>
          </p:nvSpPr>
          <p:spPr bwMode="auto">
            <a:xfrm>
              <a:off x="2798340" y="1578091"/>
              <a:ext cx="490151" cy="976914"/>
            </a:xfrm>
            <a:custGeom>
              <a:avLst/>
              <a:gdLst>
                <a:gd name="T0" fmla="*/ 121 w 122"/>
                <a:gd name="T1" fmla="*/ 136 h 243"/>
                <a:gd name="T2" fmla="*/ 121 w 122"/>
                <a:gd name="T3" fmla="*/ 136 h 243"/>
                <a:gd name="T4" fmla="*/ 118 w 122"/>
                <a:gd name="T5" fmla="*/ 127 h 243"/>
                <a:gd name="T6" fmla="*/ 97 w 122"/>
                <a:gd name="T7" fmla="*/ 66 h 243"/>
                <a:gd name="T8" fmla="*/ 61 w 122"/>
                <a:gd name="T9" fmla="*/ 51 h 243"/>
                <a:gd name="T10" fmla="*/ 25 w 122"/>
                <a:gd name="T11" fmla="*/ 66 h 243"/>
                <a:gd name="T12" fmla="*/ 4 w 122"/>
                <a:gd name="T13" fmla="*/ 127 h 243"/>
                <a:gd name="T14" fmla="*/ 1 w 122"/>
                <a:gd name="T15" fmla="*/ 136 h 243"/>
                <a:gd name="T16" fmla="*/ 1 w 122"/>
                <a:gd name="T17" fmla="*/ 136 h 243"/>
                <a:gd name="T18" fmla="*/ 7 w 122"/>
                <a:gd name="T19" fmla="*/ 146 h 243"/>
                <a:gd name="T20" fmla="*/ 11 w 122"/>
                <a:gd name="T21" fmla="*/ 147 h 243"/>
                <a:gd name="T22" fmla="*/ 18 w 122"/>
                <a:gd name="T23" fmla="*/ 142 h 243"/>
                <a:gd name="T24" fmla="*/ 35 w 122"/>
                <a:gd name="T25" fmla="*/ 105 h 243"/>
                <a:gd name="T26" fmla="*/ 32 w 122"/>
                <a:gd name="T27" fmla="*/ 233 h 243"/>
                <a:gd name="T28" fmla="*/ 32 w 122"/>
                <a:gd name="T29" fmla="*/ 233 h 243"/>
                <a:gd name="T30" fmla="*/ 43 w 122"/>
                <a:gd name="T31" fmla="*/ 243 h 243"/>
                <a:gd name="T32" fmla="*/ 54 w 122"/>
                <a:gd name="T33" fmla="*/ 233 h 243"/>
                <a:gd name="T34" fmla="*/ 61 w 122"/>
                <a:gd name="T35" fmla="*/ 171 h 243"/>
                <a:gd name="T36" fmla="*/ 69 w 122"/>
                <a:gd name="T37" fmla="*/ 233 h 243"/>
                <a:gd name="T38" fmla="*/ 80 w 122"/>
                <a:gd name="T39" fmla="*/ 243 h 243"/>
                <a:gd name="T40" fmla="*/ 80 w 122"/>
                <a:gd name="T41" fmla="*/ 243 h 243"/>
                <a:gd name="T42" fmla="*/ 91 w 122"/>
                <a:gd name="T43" fmla="*/ 233 h 243"/>
                <a:gd name="T44" fmla="*/ 91 w 122"/>
                <a:gd name="T45" fmla="*/ 233 h 243"/>
                <a:gd name="T46" fmla="*/ 87 w 122"/>
                <a:gd name="T47" fmla="*/ 105 h 243"/>
                <a:gd name="T48" fmla="*/ 104 w 122"/>
                <a:gd name="T49" fmla="*/ 142 h 243"/>
                <a:gd name="T50" fmla="*/ 112 w 122"/>
                <a:gd name="T51" fmla="*/ 147 h 243"/>
                <a:gd name="T52" fmla="*/ 115 w 122"/>
                <a:gd name="T53" fmla="*/ 146 h 243"/>
                <a:gd name="T54" fmla="*/ 121 w 122"/>
                <a:gd name="T55" fmla="*/ 136 h 243"/>
                <a:gd name="T56" fmla="*/ 61 w 122"/>
                <a:gd name="T57" fmla="*/ 46 h 243"/>
                <a:gd name="T58" fmla="*/ 84 w 122"/>
                <a:gd name="T59" fmla="*/ 23 h 243"/>
                <a:gd name="T60" fmla="*/ 61 w 122"/>
                <a:gd name="T61" fmla="*/ 0 h 243"/>
                <a:gd name="T62" fmla="*/ 38 w 122"/>
                <a:gd name="T63" fmla="*/ 23 h 243"/>
                <a:gd name="T64" fmla="*/ 61 w 122"/>
                <a:gd name="T65" fmla="*/ 46 h 2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122" h="243">
                  <a:moveTo>
                    <a:pt x="121" y="136"/>
                  </a:moveTo>
                  <a:cubicBezTo>
                    <a:pt x="121" y="136"/>
                    <a:pt x="121" y="136"/>
                    <a:pt x="121" y="136"/>
                  </a:cubicBezTo>
                  <a:cubicBezTo>
                    <a:pt x="121" y="135"/>
                    <a:pt x="120" y="131"/>
                    <a:pt x="118" y="127"/>
                  </a:cubicBezTo>
                  <a:cubicBezTo>
                    <a:pt x="112" y="109"/>
                    <a:pt x="100" y="72"/>
                    <a:pt x="97" y="66"/>
                  </a:cubicBezTo>
                  <a:cubicBezTo>
                    <a:pt x="92" y="55"/>
                    <a:pt x="82" y="51"/>
                    <a:pt x="61" y="51"/>
                  </a:cubicBezTo>
                  <a:cubicBezTo>
                    <a:pt x="41" y="51"/>
                    <a:pt x="30" y="55"/>
                    <a:pt x="25" y="66"/>
                  </a:cubicBezTo>
                  <a:cubicBezTo>
                    <a:pt x="22" y="72"/>
                    <a:pt x="10" y="109"/>
                    <a:pt x="4" y="127"/>
                  </a:cubicBezTo>
                  <a:cubicBezTo>
                    <a:pt x="3" y="131"/>
                    <a:pt x="2" y="135"/>
                    <a:pt x="1" y="136"/>
                  </a:cubicBezTo>
                  <a:cubicBezTo>
                    <a:pt x="1" y="136"/>
                    <a:pt x="1" y="136"/>
                    <a:pt x="1" y="136"/>
                  </a:cubicBezTo>
                  <a:cubicBezTo>
                    <a:pt x="0" y="140"/>
                    <a:pt x="3" y="145"/>
                    <a:pt x="7" y="146"/>
                  </a:cubicBezTo>
                  <a:cubicBezTo>
                    <a:pt x="8" y="146"/>
                    <a:pt x="9" y="147"/>
                    <a:pt x="11" y="147"/>
                  </a:cubicBezTo>
                  <a:cubicBezTo>
                    <a:pt x="14" y="147"/>
                    <a:pt x="17" y="145"/>
                    <a:pt x="18" y="142"/>
                  </a:cubicBezTo>
                  <a:cubicBezTo>
                    <a:pt x="35" y="105"/>
                    <a:pt x="35" y="105"/>
                    <a:pt x="35" y="105"/>
                  </a:cubicBezTo>
                  <a:cubicBezTo>
                    <a:pt x="34" y="153"/>
                    <a:pt x="32" y="230"/>
                    <a:pt x="32" y="233"/>
                  </a:cubicBezTo>
                  <a:cubicBezTo>
                    <a:pt x="32" y="233"/>
                    <a:pt x="32" y="233"/>
                    <a:pt x="32" y="233"/>
                  </a:cubicBezTo>
                  <a:cubicBezTo>
                    <a:pt x="32" y="239"/>
                    <a:pt x="37" y="243"/>
                    <a:pt x="43" y="243"/>
                  </a:cubicBezTo>
                  <a:cubicBezTo>
                    <a:pt x="49" y="243"/>
                    <a:pt x="53" y="239"/>
                    <a:pt x="54" y="233"/>
                  </a:cubicBezTo>
                  <a:cubicBezTo>
                    <a:pt x="61" y="171"/>
                    <a:pt x="61" y="171"/>
                    <a:pt x="61" y="171"/>
                  </a:cubicBezTo>
                  <a:cubicBezTo>
                    <a:pt x="69" y="233"/>
                    <a:pt x="69" y="233"/>
                    <a:pt x="69" y="233"/>
                  </a:cubicBezTo>
                  <a:cubicBezTo>
                    <a:pt x="69" y="239"/>
                    <a:pt x="74" y="243"/>
                    <a:pt x="80" y="243"/>
                  </a:cubicBezTo>
                  <a:cubicBezTo>
                    <a:pt x="80" y="243"/>
                    <a:pt x="80" y="243"/>
                    <a:pt x="80" y="243"/>
                  </a:cubicBezTo>
                  <a:cubicBezTo>
                    <a:pt x="85" y="243"/>
                    <a:pt x="90" y="239"/>
                    <a:pt x="91" y="233"/>
                  </a:cubicBezTo>
                  <a:cubicBezTo>
                    <a:pt x="91" y="233"/>
                    <a:pt x="91" y="233"/>
                    <a:pt x="91" y="233"/>
                  </a:cubicBezTo>
                  <a:cubicBezTo>
                    <a:pt x="90" y="230"/>
                    <a:pt x="88" y="153"/>
                    <a:pt x="87" y="105"/>
                  </a:cubicBezTo>
                  <a:cubicBezTo>
                    <a:pt x="104" y="142"/>
                    <a:pt x="104" y="142"/>
                    <a:pt x="104" y="142"/>
                  </a:cubicBezTo>
                  <a:cubicBezTo>
                    <a:pt x="105" y="145"/>
                    <a:pt x="108" y="147"/>
                    <a:pt x="112" y="147"/>
                  </a:cubicBezTo>
                  <a:cubicBezTo>
                    <a:pt x="113" y="147"/>
                    <a:pt x="114" y="146"/>
                    <a:pt x="115" y="146"/>
                  </a:cubicBezTo>
                  <a:cubicBezTo>
                    <a:pt x="120" y="145"/>
                    <a:pt x="122" y="140"/>
                    <a:pt x="121" y="136"/>
                  </a:cubicBezTo>
                  <a:close/>
                  <a:moveTo>
                    <a:pt x="61" y="46"/>
                  </a:moveTo>
                  <a:cubicBezTo>
                    <a:pt x="74" y="46"/>
                    <a:pt x="84" y="35"/>
                    <a:pt x="84" y="23"/>
                  </a:cubicBezTo>
                  <a:cubicBezTo>
                    <a:pt x="84" y="10"/>
                    <a:pt x="74" y="0"/>
                    <a:pt x="61" y="0"/>
                  </a:cubicBezTo>
                  <a:cubicBezTo>
                    <a:pt x="49" y="0"/>
                    <a:pt x="38" y="10"/>
                    <a:pt x="38" y="23"/>
                  </a:cubicBezTo>
                  <a:cubicBezTo>
                    <a:pt x="38" y="35"/>
                    <a:pt x="49" y="46"/>
                    <a:pt x="61" y="46"/>
                  </a:cubicBezTo>
                  <a:close/>
                </a:path>
              </a:pathLst>
            </a:custGeom>
            <a:solidFill>
              <a:schemeClr val="accent6">
                <a:lumMod val="20000"/>
                <a:lumOff val="80000"/>
              </a:schemeClr>
            </a:solidFill>
            <a:ln w="19050">
              <a:solidFill>
                <a:srgbClr val="0077B7"/>
              </a:solidFill>
              <a:round/>
              <a:headEnd/>
              <a:tailEnd/>
            </a:ln>
          </p:spPr>
          <p:txBody>
            <a:bodyPr vert="horz" wrap="square" lIns="121920" tIns="60960" rIns="121920" bIns="6096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0" cap="none" spc="0" normalizeH="0" baseline="0" noProof="0">
                <a:ln>
                  <a:noFill/>
                </a:ln>
                <a:solidFill>
                  <a:srgbClr val="000000"/>
                </a:solidFill>
                <a:effectLst/>
                <a:uLnTx/>
                <a:uFillTx/>
                <a:latin typeface="Book Antiqua"/>
                <a:ea typeface="+mn-ea"/>
                <a:cs typeface="+mn-cs"/>
              </a:endParaRPr>
            </a:p>
          </p:txBody>
        </p:sp>
        <p:sp useBgFill="1">
          <p:nvSpPr>
            <p:cNvPr id="20" name="Freeform 5">
              <a:extLst>
                <a:ext uri="{FF2B5EF4-FFF2-40B4-BE49-F238E27FC236}">
                  <a16:creationId xmlns:a16="http://schemas.microsoft.com/office/drawing/2014/main" id="{E3D64294-6048-485D-8B36-C6382FFDF0C1}"/>
                </a:ext>
              </a:extLst>
            </p:cNvPr>
            <p:cNvSpPr>
              <a:spLocks noEditPoints="1"/>
            </p:cNvSpPr>
            <p:nvPr/>
          </p:nvSpPr>
          <p:spPr bwMode="auto">
            <a:xfrm>
              <a:off x="3363948" y="1563638"/>
              <a:ext cx="490151" cy="976914"/>
            </a:xfrm>
            <a:custGeom>
              <a:avLst/>
              <a:gdLst>
                <a:gd name="T0" fmla="*/ 121 w 122"/>
                <a:gd name="T1" fmla="*/ 136 h 243"/>
                <a:gd name="T2" fmla="*/ 121 w 122"/>
                <a:gd name="T3" fmla="*/ 136 h 243"/>
                <a:gd name="T4" fmla="*/ 118 w 122"/>
                <a:gd name="T5" fmla="*/ 127 h 243"/>
                <a:gd name="T6" fmla="*/ 97 w 122"/>
                <a:gd name="T7" fmla="*/ 66 h 243"/>
                <a:gd name="T8" fmla="*/ 61 w 122"/>
                <a:gd name="T9" fmla="*/ 51 h 243"/>
                <a:gd name="T10" fmla="*/ 25 w 122"/>
                <a:gd name="T11" fmla="*/ 66 h 243"/>
                <a:gd name="T12" fmla="*/ 4 w 122"/>
                <a:gd name="T13" fmla="*/ 127 h 243"/>
                <a:gd name="T14" fmla="*/ 1 w 122"/>
                <a:gd name="T15" fmla="*/ 136 h 243"/>
                <a:gd name="T16" fmla="*/ 1 w 122"/>
                <a:gd name="T17" fmla="*/ 136 h 243"/>
                <a:gd name="T18" fmla="*/ 7 w 122"/>
                <a:gd name="T19" fmla="*/ 146 h 243"/>
                <a:gd name="T20" fmla="*/ 11 w 122"/>
                <a:gd name="T21" fmla="*/ 147 h 243"/>
                <a:gd name="T22" fmla="*/ 18 w 122"/>
                <a:gd name="T23" fmla="*/ 142 h 243"/>
                <a:gd name="T24" fmla="*/ 35 w 122"/>
                <a:gd name="T25" fmla="*/ 105 h 243"/>
                <a:gd name="T26" fmla="*/ 32 w 122"/>
                <a:gd name="T27" fmla="*/ 233 h 243"/>
                <a:gd name="T28" fmla="*/ 32 w 122"/>
                <a:gd name="T29" fmla="*/ 233 h 243"/>
                <a:gd name="T30" fmla="*/ 43 w 122"/>
                <a:gd name="T31" fmla="*/ 243 h 243"/>
                <a:gd name="T32" fmla="*/ 54 w 122"/>
                <a:gd name="T33" fmla="*/ 233 h 243"/>
                <a:gd name="T34" fmla="*/ 61 w 122"/>
                <a:gd name="T35" fmla="*/ 171 h 243"/>
                <a:gd name="T36" fmla="*/ 69 w 122"/>
                <a:gd name="T37" fmla="*/ 233 h 243"/>
                <a:gd name="T38" fmla="*/ 80 w 122"/>
                <a:gd name="T39" fmla="*/ 243 h 243"/>
                <a:gd name="T40" fmla="*/ 80 w 122"/>
                <a:gd name="T41" fmla="*/ 243 h 243"/>
                <a:gd name="T42" fmla="*/ 91 w 122"/>
                <a:gd name="T43" fmla="*/ 233 h 243"/>
                <a:gd name="T44" fmla="*/ 91 w 122"/>
                <a:gd name="T45" fmla="*/ 233 h 243"/>
                <a:gd name="T46" fmla="*/ 87 w 122"/>
                <a:gd name="T47" fmla="*/ 105 h 243"/>
                <a:gd name="T48" fmla="*/ 104 w 122"/>
                <a:gd name="T49" fmla="*/ 142 h 243"/>
                <a:gd name="T50" fmla="*/ 112 w 122"/>
                <a:gd name="T51" fmla="*/ 147 h 243"/>
                <a:gd name="T52" fmla="*/ 115 w 122"/>
                <a:gd name="T53" fmla="*/ 146 h 243"/>
                <a:gd name="T54" fmla="*/ 121 w 122"/>
                <a:gd name="T55" fmla="*/ 136 h 243"/>
                <a:gd name="T56" fmla="*/ 61 w 122"/>
                <a:gd name="T57" fmla="*/ 46 h 243"/>
                <a:gd name="T58" fmla="*/ 84 w 122"/>
                <a:gd name="T59" fmla="*/ 23 h 243"/>
                <a:gd name="T60" fmla="*/ 61 w 122"/>
                <a:gd name="T61" fmla="*/ 0 h 243"/>
                <a:gd name="T62" fmla="*/ 38 w 122"/>
                <a:gd name="T63" fmla="*/ 23 h 243"/>
                <a:gd name="T64" fmla="*/ 61 w 122"/>
                <a:gd name="T65" fmla="*/ 46 h 2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122" h="243">
                  <a:moveTo>
                    <a:pt x="121" y="136"/>
                  </a:moveTo>
                  <a:cubicBezTo>
                    <a:pt x="121" y="136"/>
                    <a:pt x="121" y="136"/>
                    <a:pt x="121" y="136"/>
                  </a:cubicBezTo>
                  <a:cubicBezTo>
                    <a:pt x="121" y="135"/>
                    <a:pt x="120" y="131"/>
                    <a:pt x="118" y="127"/>
                  </a:cubicBezTo>
                  <a:cubicBezTo>
                    <a:pt x="112" y="109"/>
                    <a:pt x="100" y="72"/>
                    <a:pt x="97" y="66"/>
                  </a:cubicBezTo>
                  <a:cubicBezTo>
                    <a:pt x="92" y="55"/>
                    <a:pt x="82" y="51"/>
                    <a:pt x="61" y="51"/>
                  </a:cubicBezTo>
                  <a:cubicBezTo>
                    <a:pt x="41" y="51"/>
                    <a:pt x="30" y="55"/>
                    <a:pt x="25" y="66"/>
                  </a:cubicBezTo>
                  <a:cubicBezTo>
                    <a:pt x="22" y="72"/>
                    <a:pt x="10" y="109"/>
                    <a:pt x="4" y="127"/>
                  </a:cubicBezTo>
                  <a:cubicBezTo>
                    <a:pt x="3" y="131"/>
                    <a:pt x="2" y="135"/>
                    <a:pt x="1" y="136"/>
                  </a:cubicBezTo>
                  <a:cubicBezTo>
                    <a:pt x="1" y="136"/>
                    <a:pt x="1" y="136"/>
                    <a:pt x="1" y="136"/>
                  </a:cubicBezTo>
                  <a:cubicBezTo>
                    <a:pt x="0" y="140"/>
                    <a:pt x="3" y="145"/>
                    <a:pt x="7" y="146"/>
                  </a:cubicBezTo>
                  <a:cubicBezTo>
                    <a:pt x="8" y="146"/>
                    <a:pt x="9" y="147"/>
                    <a:pt x="11" y="147"/>
                  </a:cubicBezTo>
                  <a:cubicBezTo>
                    <a:pt x="14" y="147"/>
                    <a:pt x="17" y="145"/>
                    <a:pt x="18" y="142"/>
                  </a:cubicBezTo>
                  <a:cubicBezTo>
                    <a:pt x="35" y="105"/>
                    <a:pt x="35" y="105"/>
                    <a:pt x="35" y="105"/>
                  </a:cubicBezTo>
                  <a:cubicBezTo>
                    <a:pt x="34" y="153"/>
                    <a:pt x="32" y="230"/>
                    <a:pt x="32" y="233"/>
                  </a:cubicBezTo>
                  <a:cubicBezTo>
                    <a:pt x="32" y="233"/>
                    <a:pt x="32" y="233"/>
                    <a:pt x="32" y="233"/>
                  </a:cubicBezTo>
                  <a:cubicBezTo>
                    <a:pt x="32" y="239"/>
                    <a:pt x="37" y="243"/>
                    <a:pt x="43" y="243"/>
                  </a:cubicBezTo>
                  <a:cubicBezTo>
                    <a:pt x="49" y="243"/>
                    <a:pt x="53" y="239"/>
                    <a:pt x="54" y="233"/>
                  </a:cubicBezTo>
                  <a:cubicBezTo>
                    <a:pt x="61" y="171"/>
                    <a:pt x="61" y="171"/>
                    <a:pt x="61" y="171"/>
                  </a:cubicBezTo>
                  <a:cubicBezTo>
                    <a:pt x="69" y="233"/>
                    <a:pt x="69" y="233"/>
                    <a:pt x="69" y="233"/>
                  </a:cubicBezTo>
                  <a:cubicBezTo>
                    <a:pt x="69" y="239"/>
                    <a:pt x="74" y="243"/>
                    <a:pt x="80" y="243"/>
                  </a:cubicBezTo>
                  <a:cubicBezTo>
                    <a:pt x="80" y="243"/>
                    <a:pt x="80" y="243"/>
                    <a:pt x="80" y="243"/>
                  </a:cubicBezTo>
                  <a:cubicBezTo>
                    <a:pt x="85" y="243"/>
                    <a:pt x="90" y="239"/>
                    <a:pt x="91" y="233"/>
                  </a:cubicBezTo>
                  <a:cubicBezTo>
                    <a:pt x="91" y="233"/>
                    <a:pt x="91" y="233"/>
                    <a:pt x="91" y="233"/>
                  </a:cubicBezTo>
                  <a:cubicBezTo>
                    <a:pt x="90" y="230"/>
                    <a:pt x="88" y="153"/>
                    <a:pt x="87" y="105"/>
                  </a:cubicBezTo>
                  <a:cubicBezTo>
                    <a:pt x="104" y="142"/>
                    <a:pt x="104" y="142"/>
                    <a:pt x="104" y="142"/>
                  </a:cubicBezTo>
                  <a:cubicBezTo>
                    <a:pt x="105" y="145"/>
                    <a:pt x="108" y="147"/>
                    <a:pt x="112" y="147"/>
                  </a:cubicBezTo>
                  <a:cubicBezTo>
                    <a:pt x="113" y="147"/>
                    <a:pt x="114" y="146"/>
                    <a:pt x="115" y="146"/>
                  </a:cubicBezTo>
                  <a:cubicBezTo>
                    <a:pt x="120" y="145"/>
                    <a:pt x="122" y="140"/>
                    <a:pt x="121" y="136"/>
                  </a:cubicBezTo>
                  <a:close/>
                  <a:moveTo>
                    <a:pt x="61" y="46"/>
                  </a:moveTo>
                  <a:cubicBezTo>
                    <a:pt x="74" y="46"/>
                    <a:pt x="84" y="35"/>
                    <a:pt x="84" y="23"/>
                  </a:cubicBezTo>
                  <a:cubicBezTo>
                    <a:pt x="84" y="10"/>
                    <a:pt x="74" y="0"/>
                    <a:pt x="61" y="0"/>
                  </a:cubicBezTo>
                  <a:cubicBezTo>
                    <a:pt x="49" y="0"/>
                    <a:pt x="38" y="10"/>
                    <a:pt x="38" y="23"/>
                  </a:cubicBezTo>
                  <a:cubicBezTo>
                    <a:pt x="38" y="35"/>
                    <a:pt x="49" y="46"/>
                    <a:pt x="61" y="46"/>
                  </a:cubicBezTo>
                  <a:close/>
                </a:path>
              </a:pathLst>
            </a:custGeom>
            <a:solidFill>
              <a:schemeClr val="accent6">
                <a:lumMod val="20000"/>
                <a:lumOff val="80000"/>
              </a:schemeClr>
            </a:solidFill>
            <a:ln w="19050">
              <a:solidFill>
                <a:srgbClr val="0077B7"/>
              </a:solidFill>
              <a:round/>
              <a:headEnd/>
              <a:tailEnd/>
            </a:ln>
          </p:spPr>
          <p:txBody>
            <a:bodyPr vert="horz" wrap="square" lIns="121920" tIns="60960" rIns="121920" bIns="6096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0" cap="none" spc="0" normalizeH="0" baseline="0" noProof="0">
                <a:ln>
                  <a:noFill/>
                </a:ln>
                <a:solidFill>
                  <a:srgbClr val="000000"/>
                </a:solidFill>
                <a:effectLst/>
                <a:uLnTx/>
                <a:uFillTx/>
                <a:latin typeface="Book Antiqua"/>
                <a:ea typeface="+mn-ea"/>
                <a:cs typeface="+mn-cs"/>
              </a:endParaRPr>
            </a:p>
          </p:txBody>
        </p:sp>
        <p:sp useBgFill="1">
          <p:nvSpPr>
            <p:cNvPr id="21" name="Freeform 5">
              <a:extLst>
                <a:ext uri="{FF2B5EF4-FFF2-40B4-BE49-F238E27FC236}">
                  <a16:creationId xmlns:a16="http://schemas.microsoft.com/office/drawing/2014/main" id="{58F511B6-2FAD-4977-A61D-1BE5AC148F1A}"/>
                </a:ext>
              </a:extLst>
            </p:cNvPr>
            <p:cNvSpPr>
              <a:spLocks noEditPoints="1"/>
            </p:cNvSpPr>
            <p:nvPr/>
          </p:nvSpPr>
          <p:spPr bwMode="auto">
            <a:xfrm>
              <a:off x="3929556" y="1565726"/>
              <a:ext cx="490151" cy="976914"/>
            </a:xfrm>
            <a:custGeom>
              <a:avLst/>
              <a:gdLst>
                <a:gd name="T0" fmla="*/ 121 w 122"/>
                <a:gd name="T1" fmla="*/ 136 h 243"/>
                <a:gd name="T2" fmla="*/ 121 w 122"/>
                <a:gd name="T3" fmla="*/ 136 h 243"/>
                <a:gd name="T4" fmla="*/ 118 w 122"/>
                <a:gd name="T5" fmla="*/ 127 h 243"/>
                <a:gd name="T6" fmla="*/ 97 w 122"/>
                <a:gd name="T7" fmla="*/ 66 h 243"/>
                <a:gd name="T8" fmla="*/ 61 w 122"/>
                <a:gd name="T9" fmla="*/ 51 h 243"/>
                <a:gd name="T10" fmla="*/ 25 w 122"/>
                <a:gd name="T11" fmla="*/ 66 h 243"/>
                <a:gd name="T12" fmla="*/ 4 w 122"/>
                <a:gd name="T13" fmla="*/ 127 h 243"/>
                <a:gd name="T14" fmla="*/ 1 w 122"/>
                <a:gd name="T15" fmla="*/ 136 h 243"/>
                <a:gd name="T16" fmla="*/ 1 w 122"/>
                <a:gd name="T17" fmla="*/ 136 h 243"/>
                <a:gd name="T18" fmla="*/ 7 w 122"/>
                <a:gd name="T19" fmla="*/ 146 h 243"/>
                <a:gd name="T20" fmla="*/ 11 w 122"/>
                <a:gd name="T21" fmla="*/ 147 h 243"/>
                <a:gd name="T22" fmla="*/ 18 w 122"/>
                <a:gd name="T23" fmla="*/ 142 h 243"/>
                <a:gd name="T24" fmla="*/ 35 w 122"/>
                <a:gd name="T25" fmla="*/ 105 h 243"/>
                <a:gd name="T26" fmla="*/ 32 w 122"/>
                <a:gd name="T27" fmla="*/ 233 h 243"/>
                <a:gd name="T28" fmla="*/ 32 w 122"/>
                <a:gd name="T29" fmla="*/ 233 h 243"/>
                <a:gd name="T30" fmla="*/ 43 w 122"/>
                <a:gd name="T31" fmla="*/ 243 h 243"/>
                <a:gd name="T32" fmla="*/ 54 w 122"/>
                <a:gd name="T33" fmla="*/ 233 h 243"/>
                <a:gd name="T34" fmla="*/ 61 w 122"/>
                <a:gd name="T35" fmla="*/ 171 h 243"/>
                <a:gd name="T36" fmla="*/ 69 w 122"/>
                <a:gd name="T37" fmla="*/ 233 h 243"/>
                <a:gd name="T38" fmla="*/ 80 w 122"/>
                <a:gd name="T39" fmla="*/ 243 h 243"/>
                <a:gd name="T40" fmla="*/ 80 w 122"/>
                <a:gd name="T41" fmla="*/ 243 h 243"/>
                <a:gd name="T42" fmla="*/ 91 w 122"/>
                <a:gd name="T43" fmla="*/ 233 h 243"/>
                <a:gd name="T44" fmla="*/ 91 w 122"/>
                <a:gd name="T45" fmla="*/ 233 h 243"/>
                <a:gd name="T46" fmla="*/ 87 w 122"/>
                <a:gd name="T47" fmla="*/ 105 h 243"/>
                <a:gd name="T48" fmla="*/ 104 w 122"/>
                <a:gd name="T49" fmla="*/ 142 h 243"/>
                <a:gd name="T50" fmla="*/ 112 w 122"/>
                <a:gd name="T51" fmla="*/ 147 h 243"/>
                <a:gd name="T52" fmla="*/ 115 w 122"/>
                <a:gd name="T53" fmla="*/ 146 h 243"/>
                <a:gd name="T54" fmla="*/ 121 w 122"/>
                <a:gd name="T55" fmla="*/ 136 h 243"/>
                <a:gd name="T56" fmla="*/ 61 w 122"/>
                <a:gd name="T57" fmla="*/ 46 h 243"/>
                <a:gd name="T58" fmla="*/ 84 w 122"/>
                <a:gd name="T59" fmla="*/ 23 h 243"/>
                <a:gd name="T60" fmla="*/ 61 w 122"/>
                <a:gd name="T61" fmla="*/ 0 h 243"/>
                <a:gd name="T62" fmla="*/ 38 w 122"/>
                <a:gd name="T63" fmla="*/ 23 h 243"/>
                <a:gd name="T64" fmla="*/ 61 w 122"/>
                <a:gd name="T65" fmla="*/ 46 h 2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122" h="243">
                  <a:moveTo>
                    <a:pt x="121" y="136"/>
                  </a:moveTo>
                  <a:cubicBezTo>
                    <a:pt x="121" y="136"/>
                    <a:pt x="121" y="136"/>
                    <a:pt x="121" y="136"/>
                  </a:cubicBezTo>
                  <a:cubicBezTo>
                    <a:pt x="121" y="135"/>
                    <a:pt x="120" y="131"/>
                    <a:pt x="118" y="127"/>
                  </a:cubicBezTo>
                  <a:cubicBezTo>
                    <a:pt x="112" y="109"/>
                    <a:pt x="100" y="72"/>
                    <a:pt x="97" y="66"/>
                  </a:cubicBezTo>
                  <a:cubicBezTo>
                    <a:pt x="92" y="55"/>
                    <a:pt x="82" y="51"/>
                    <a:pt x="61" y="51"/>
                  </a:cubicBezTo>
                  <a:cubicBezTo>
                    <a:pt x="41" y="51"/>
                    <a:pt x="30" y="55"/>
                    <a:pt x="25" y="66"/>
                  </a:cubicBezTo>
                  <a:cubicBezTo>
                    <a:pt x="22" y="72"/>
                    <a:pt x="10" y="109"/>
                    <a:pt x="4" y="127"/>
                  </a:cubicBezTo>
                  <a:cubicBezTo>
                    <a:pt x="3" y="131"/>
                    <a:pt x="2" y="135"/>
                    <a:pt x="1" y="136"/>
                  </a:cubicBezTo>
                  <a:cubicBezTo>
                    <a:pt x="1" y="136"/>
                    <a:pt x="1" y="136"/>
                    <a:pt x="1" y="136"/>
                  </a:cubicBezTo>
                  <a:cubicBezTo>
                    <a:pt x="0" y="140"/>
                    <a:pt x="3" y="145"/>
                    <a:pt x="7" y="146"/>
                  </a:cubicBezTo>
                  <a:cubicBezTo>
                    <a:pt x="8" y="146"/>
                    <a:pt x="9" y="147"/>
                    <a:pt x="11" y="147"/>
                  </a:cubicBezTo>
                  <a:cubicBezTo>
                    <a:pt x="14" y="147"/>
                    <a:pt x="17" y="145"/>
                    <a:pt x="18" y="142"/>
                  </a:cubicBezTo>
                  <a:cubicBezTo>
                    <a:pt x="35" y="105"/>
                    <a:pt x="35" y="105"/>
                    <a:pt x="35" y="105"/>
                  </a:cubicBezTo>
                  <a:cubicBezTo>
                    <a:pt x="34" y="153"/>
                    <a:pt x="32" y="230"/>
                    <a:pt x="32" y="233"/>
                  </a:cubicBezTo>
                  <a:cubicBezTo>
                    <a:pt x="32" y="233"/>
                    <a:pt x="32" y="233"/>
                    <a:pt x="32" y="233"/>
                  </a:cubicBezTo>
                  <a:cubicBezTo>
                    <a:pt x="32" y="239"/>
                    <a:pt x="37" y="243"/>
                    <a:pt x="43" y="243"/>
                  </a:cubicBezTo>
                  <a:cubicBezTo>
                    <a:pt x="49" y="243"/>
                    <a:pt x="53" y="239"/>
                    <a:pt x="54" y="233"/>
                  </a:cubicBezTo>
                  <a:cubicBezTo>
                    <a:pt x="61" y="171"/>
                    <a:pt x="61" y="171"/>
                    <a:pt x="61" y="171"/>
                  </a:cubicBezTo>
                  <a:cubicBezTo>
                    <a:pt x="69" y="233"/>
                    <a:pt x="69" y="233"/>
                    <a:pt x="69" y="233"/>
                  </a:cubicBezTo>
                  <a:cubicBezTo>
                    <a:pt x="69" y="239"/>
                    <a:pt x="74" y="243"/>
                    <a:pt x="80" y="243"/>
                  </a:cubicBezTo>
                  <a:cubicBezTo>
                    <a:pt x="80" y="243"/>
                    <a:pt x="80" y="243"/>
                    <a:pt x="80" y="243"/>
                  </a:cubicBezTo>
                  <a:cubicBezTo>
                    <a:pt x="85" y="243"/>
                    <a:pt x="90" y="239"/>
                    <a:pt x="91" y="233"/>
                  </a:cubicBezTo>
                  <a:cubicBezTo>
                    <a:pt x="91" y="233"/>
                    <a:pt x="91" y="233"/>
                    <a:pt x="91" y="233"/>
                  </a:cubicBezTo>
                  <a:cubicBezTo>
                    <a:pt x="90" y="230"/>
                    <a:pt x="88" y="153"/>
                    <a:pt x="87" y="105"/>
                  </a:cubicBezTo>
                  <a:cubicBezTo>
                    <a:pt x="104" y="142"/>
                    <a:pt x="104" y="142"/>
                    <a:pt x="104" y="142"/>
                  </a:cubicBezTo>
                  <a:cubicBezTo>
                    <a:pt x="105" y="145"/>
                    <a:pt x="108" y="147"/>
                    <a:pt x="112" y="147"/>
                  </a:cubicBezTo>
                  <a:cubicBezTo>
                    <a:pt x="113" y="147"/>
                    <a:pt x="114" y="146"/>
                    <a:pt x="115" y="146"/>
                  </a:cubicBezTo>
                  <a:cubicBezTo>
                    <a:pt x="120" y="145"/>
                    <a:pt x="122" y="140"/>
                    <a:pt x="121" y="136"/>
                  </a:cubicBezTo>
                  <a:close/>
                  <a:moveTo>
                    <a:pt x="61" y="46"/>
                  </a:moveTo>
                  <a:cubicBezTo>
                    <a:pt x="74" y="46"/>
                    <a:pt x="84" y="35"/>
                    <a:pt x="84" y="23"/>
                  </a:cubicBezTo>
                  <a:cubicBezTo>
                    <a:pt x="84" y="10"/>
                    <a:pt x="74" y="0"/>
                    <a:pt x="61" y="0"/>
                  </a:cubicBezTo>
                  <a:cubicBezTo>
                    <a:pt x="49" y="0"/>
                    <a:pt x="38" y="10"/>
                    <a:pt x="38" y="23"/>
                  </a:cubicBezTo>
                  <a:cubicBezTo>
                    <a:pt x="38" y="35"/>
                    <a:pt x="49" y="46"/>
                    <a:pt x="61" y="46"/>
                  </a:cubicBezTo>
                  <a:close/>
                </a:path>
              </a:pathLst>
            </a:custGeom>
            <a:solidFill>
              <a:schemeClr val="accent6">
                <a:lumMod val="20000"/>
                <a:lumOff val="80000"/>
              </a:schemeClr>
            </a:solidFill>
            <a:ln w="19050">
              <a:solidFill>
                <a:srgbClr val="0077B7"/>
              </a:solidFill>
              <a:round/>
              <a:headEnd/>
              <a:tailEnd/>
            </a:ln>
          </p:spPr>
          <p:txBody>
            <a:bodyPr vert="horz" wrap="square" lIns="121920" tIns="60960" rIns="121920" bIns="6096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0" cap="none" spc="0" normalizeH="0" baseline="0" noProof="0">
                <a:ln>
                  <a:noFill/>
                </a:ln>
                <a:solidFill>
                  <a:srgbClr val="000000"/>
                </a:solidFill>
                <a:effectLst/>
                <a:uLnTx/>
                <a:uFillTx/>
                <a:latin typeface="Book Antiqua"/>
                <a:ea typeface="+mn-ea"/>
                <a:cs typeface="+mn-cs"/>
              </a:endParaRPr>
            </a:p>
          </p:txBody>
        </p:sp>
      </p:grpSp>
      <p:sp>
        <p:nvSpPr>
          <p:cNvPr id="22" name="Freeform 5">
            <a:extLst>
              <a:ext uri="{FF2B5EF4-FFF2-40B4-BE49-F238E27FC236}">
                <a16:creationId xmlns:a16="http://schemas.microsoft.com/office/drawing/2014/main" id="{660C126B-C139-451B-8F85-A51E78EB0ACC}"/>
              </a:ext>
            </a:extLst>
          </p:cNvPr>
          <p:cNvSpPr>
            <a:spLocks noEditPoints="1"/>
          </p:cNvSpPr>
          <p:nvPr/>
        </p:nvSpPr>
        <p:spPr bwMode="auto">
          <a:xfrm>
            <a:off x="806791" y="1268412"/>
            <a:ext cx="428117" cy="777588"/>
          </a:xfrm>
          <a:custGeom>
            <a:avLst/>
            <a:gdLst>
              <a:gd name="T0" fmla="*/ 121 w 122"/>
              <a:gd name="T1" fmla="*/ 136 h 243"/>
              <a:gd name="T2" fmla="*/ 121 w 122"/>
              <a:gd name="T3" fmla="*/ 136 h 243"/>
              <a:gd name="T4" fmla="*/ 118 w 122"/>
              <a:gd name="T5" fmla="*/ 127 h 243"/>
              <a:gd name="T6" fmla="*/ 97 w 122"/>
              <a:gd name="T7" fmla="*/ 66 h 243"/>
              <a:gd name="T8" fmla="*/ 61 w 122"/>
              <a:gd name="T9" fmla="*/ 51 h 243"/>
              <a:gd name="T10" fmla="*/ 25 w 122"/>
              <a:gd name="T11" fmla="*/ 66 h 243"/>
              <a:gd name="T12" fmla="*/ 4 w 122"/>
              <a:gd name="T13" fmla="*/ 127 h 243"/>
              <a:gd name="T14" fmla="*/ 1 w 122"/>
              <a:gd name="T15" fmla="*/ 136 h 243"/>
              <a:gd name="T16" fmla="*/ 1 w 122"/>
              <a:gd name="T17" fmla="*/ 136 h 243"/>
              <a:gd name="T18" fmla="*/ 7 w 122"/>
              <a:gd name="T19" fmla="*/ 146 h 243"/>
              <a:gd name="T20" fmla="*/ 11 w 122"/>
              <a:gd name="T21" fmla="*/ 147 h 243"/>
              <a:gd name="T22" fmla="*/ 18 w 122"/>
              <a:gd name="T23" fmla="*/ 142 h 243"/>
              <a:gd name="T24" fmla="*/ 35 w 122"/>
              <a:gd name="T25" fmla="*/ 105 h 243"/>
              <a:gd name="T26" fmla="*/ 32 w 122"/>
              <a:gd name="T27" fmla="*/ 233 h 243"/>
              <a:gd name="T28" fmla="*/ 32 w 122"/>
              <a:gd name="T29" fmla="*/ 233 h 243"/>
              <a:gd name="T30" fmla="*/ 43 w 122"/>
              <a:gd name="T31" fmla="*/ 243 h 243"/>
              <a:gd name="T32" fmla="*/ 54 w 122"/>
              <a:gd name="T33" fmla="*/ 233 h 243"/>
              <a:gd name="T34" fmla="*/ 61 w 122"/>
              <a:gd name="T35" fmla="*/ 171 h 243"/>
              <a:gd name="T36" fmla="*/ 69 w 122"/>
              <a:gd name="T37" fmla="*/ 233 h 243"/>
              <a:gd name="T38" fmla="*/ 80 w 122"/>
              <a:gd name="T39" fmla="*/ 243 h 243"/>
              <a:gd name="T40" fmla="*/ 80 w 122"/>
              <a:gd name="T41" fmla="*/ 243 h 243"/>
              <a:gd name="T42" fmla="*/ 91 w 122"/>
              <a:gd name="T43" fmla="*/ 233 h 243"/>
              <a:gd name="T44" fmla="*/ 91 w 122"/>
              <a:gd name="T45" fmla="*/ 233 h 243"/>
              <a:gd name="T46" fmla="*/ 87 w 122"/>
              <a:gd name="T47" fmla="*/ 105 h 243"/>
              <a:gd name="T48" fmla="*/ 104 w 122"/>
              <a:gd name="T49" fmla="*/ 142 h 243"/>
              <a:gd name="T50" fmla="*/ 112 w 122"/>
              <a:gd name="T51" fmla="*/ 147 h 243"/>
              <a:gd name="T52" fmla="*/ 115 w 122"/>
              <a:gd name="T53" fmla="*/ 146 h 243"/>
              <a:gd name="T54" fmla="*/ 121 w 122"/>
              <a:gd name="T55" fmla="*/ 136 h 243"/>
              <a:gd name="T56" fmla="*/ 61 w 122"/>
              <a:gd name="T57" fmla="*/ 46 h 243"/>
              <a:gd name="T58" fmla="*/ 84 w 122"/>
              <a:gd name="T59" fmla="*/ 23 h 243"/>
              <a:gd name="T60" fmla="*/ 61 w 122"/>
              <a:gd name="T61" fmla="*/ 0 h 243"/>
              <a:gd name="T62" fmla="*/ 38 w 122"/>
              <a:gd name="T63" fmla="*/ 23 h 243"/>
              <a:gd name="T64" fmla="*/ 61 w 122"/>
              <a:gd name="T65" fmla="*/ 46 h 2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122" h="243">
                <a:moveTo>
                  <a:pt x="121" y="136"/>
                </a:moveTo>
                <a:cubicBezTo>
                  <a:pt x="121" y="136"/>
                  <a:pt x="121" y="136"/>
                  <a:pt x="121" y="136"/>
                </a:cubicBezTo>
                <a:cubicBezTo>
                  <a:pt x="121" y="135"/>
                  <a:pt x="120" y="131"/>
                  <a:pt x="118" y="127"/>
                </a:cubicBezTo>
                <a:cubicBezTo>
                  <a:pt x="112" y="109"/>
                  <a:pt x="100" y="72"/>
                  <a:pt x="97" y="66"/>
                </a:cubicBezTo>
                <a:cubicBezTo>
                  <a:pt x="92" y="55"/>
                  <a:pt x="82" y="51"/>
                  <a:pt x="61" y="51"/>
                </a:cubicBezTo>
                <a:cubicBezTo>
                  <a:pt x="41" y="51"/>
                  <a:pt x="30" y="55"/>
                  <a:pt x="25" y="66"/>
                </a:cubicBezTo>
                <a:cubicBezTo>
                  <a:pt x="22" y="72"/>
                  <a:pt x="10" y="109"/>
                  <a:pt x="4" y="127"/>
                </a:cubicBezTo>
                <a:cubicBezTo>
                  <a:pt x="3" y="131"/>
                  <a:pt x="2" y="135"/>
                  <a:pt x="1" y="136"/>
                </a:cubicBezTo>
                <a:cubicBezTo>
                  <a:pt x="1" y="136"/>
                  <a:pt x="1" y="136"/>
                  <a:pt x="1" y="136"/>
                </a:cubicBezTo>
                <a:cubicBezTo>
                  <a:pt x="0" y="140"/>
                  <a:pt x="3" y="145"/>
                  <a:pt x="7" y="146"/>
                </a:cubicBezTo>
                <a:cubicBezTo>
                  <a:pt x="8" y="146"/>
                  <a:pt x="9" y="147"/>
                  <a:pt x="11" y="147"/>
                </a:cubicBezTo>
                <a:cubicBezTo>
                  <a:pt x="14" y="147"/>
                  <a:pt x="17" y="145"/>
                  <a:pt x="18" y="142"/>
                </a:cubicBezTo>
                <a:cubicBezTo>
                  <a:pt x="35" y="105"/>
                  <a:pt x="35" y="105"/>
                  <a:pt x="35" y="105"/>
                </a:cubicBezTo>
                <a:cubicBezTo>
                  <a:pt x="34" y="153"/>
                  <a:pt x="32" y="230"/>
                  <a:pt x="32" y="233"/>
                </a:cubicBezTo>
                <a:cubicBezTo>
                  <a:pt x="32" y="233"/>
                  <a:pt x="32" y="233"/>
                  <a:pt x="32" y="233"/>
                </a:cubicBezTo>
                <a:cubicBezTo>
                  <a:pt x="32" y="239"/>
                  <a:pt x="37" y="243"/>
                  <a:pt x="43" y="243"/>
                </a:cubicBezTo>
                <a:cubicBezTo>
                  <a:pt x="49" y="243"/>
                  <a:pt x="53" y="239"/>
                  <a:pt x="54" y="233"/>
                </a:cubicBezTo>
                <a:cubicBezTo>
                  <a:pt x="61" y="171"/>
                  <a:pt x="61" y="171"/>
                  <a:pt x="61" y="171"/>
                </a:cubicBezTo>
                <a:cubicBezTo>
                  <a:pt x="69" y="233"/>
                  <a:pt x="69" y="233"/>
                  <a:pt x="69" y="233"/>
                </a:cubicBezTo>
                <a:cubicBezTo>
                  <a:pt x="69" y="239"/>
                  <a:pt x="74" y="243"/>
                  <a:pt x="80" y="243"/>
                </a:cubicBezTo>
                <a:cubicBezTo>
                  <a:pt x="80" y="243"/>
                  <a:pt x="80" y="243"/>
                  <a:pt x="80" y="243"/>
                </a:cubicBezTo>
                <a:cubicBezTo>
                  <a:pt x="85" y="243"/>
                  <a:pt x="90" y="239"/>
                  <a:pt x="91" y="233"/>
                </a:cubicBezTo>
                <a:cubicBezTo>
                  <a:pt x="91" y="233"/>
                  <a:pt x="91" y="233"/>
                  <a:pt x="91" y="233"/>
                </a:cubicBezTo>
                <a:cubicBezTo>
                  <a:pt x="90" y="230"/>
                  <a:pt x="88" y="153"/>
                  <a:pt x="87" y="105"/>
                </a:cubicBezTo>
                <a:cubicBezTo>
                  <a:pt x="104" y="142"/>
                  <a:pt x="104" y="142"/>
                  <a:pt x="104" y="142"/>
                </a:cubicBezTo>
                <a:cubicBezTo>
                  <a:pt x="105" y="145"/>
                  <a:pt x="108" y="147"/>
                  <a:pt x="112" y="147"/>
                </a:cubicBezTo>
                <a:cubicBezTo>
                  <a:pt x="113" y="147"/>
                  <a:pt x="114" y="146"/>
                  <a:pt x="115" y="146"/>
                </a:cubicBezTo>
                <a:cubicBezTo>
                  <a:pt x="120" y="145"/>
                  <a:pt x="122" y="140"/>
                  <a:pt x="121" y="136"/>
                </a:cubicBezTo>
                <a:close/>
                <a:moveTo>
                  <a:pt x="61" y="46"/>
                </a:moveTo>
                <a:cubicBezTo>
                  <a:pt x="74" y="46"/>
                  <a:pt x="84" y="35"/>
                  <a:pt x="84" y="23"/>
                </a:cubicBezTo>
                <a:cubicBezTo>
                  <a:pt x="84" y="10"/>
                  <a:pt x="74" y="0"/>
                  <a:pt x="61" y="0"/>
                </a:cubicBezTo>
                <a:cubicBezTo>
                  <a:pt x="49" y="0"/>
                  <a:pt x="38" y="10"/>
                  <a:pt x="38" y="23"/>
                </a:cubicBezTo>
                <a:cubicBezTo>
                  <a:pt x="38" y="35"/>
                  <a:pt x="49" y="46"/>
                  <a:pt x="61" y="46"/>
                </a:cubicBezTo>
                <a:close/>
              </a:path>
            </a:pathLst>
          </a:custGeom>
          <a:solidFill>
            <a:srgbClr val="0077B7">
              <a:alpha val="67000"/>
            </a:srgbClr>
          </a:solidFill>
          <a:ln w="19050">
            <a:solidFill>
              <a:srgbClr val="0077B7"/>
            </a:solidFill>
            <a:round/>
            <a:headEnd/>
            <a:tailEnd/>
          </a:ln>
        </p:spPr>
        <p:txBody>
          <a:bodyPr vert="horz" wrap="square" lIns="121920" tIns="60960" rIns="121920" bIns="6096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0" cap="none" spc="0" normalizeH="0" baseline="0" noProof="0">
              <a:ln>
                <a:noFill/>
              </a:ln>
              <a:solidFill>
                <a:srgbClr val="000000"/>
              </a:solidFill>
              <a:effectLst/>
              <a:uLnTx/>
              <a:uFillTx/>
              <a:latin typeface="Book Antiqua"/>
              <a:ea typeface="+mn-ea"/>
              <a:cs typeface="+mn-cs"/>
            </a:endParaRPr>
          </a:p>
        </p:txBody>
      </p:sp>
      <p:sp>
        <p:nvSpPr>
          <p:cNvPr id="23" name="Rectangle 22">
            <a:extLst>
              <a:ext uri="{FF2B5EF4-FFF2-40B4-BE49-F238E27FC236}">
                <a16:creationId xmlns:a16="http://schemas.microsoft.com/office/drawing/2014/main" id="{98465868-C34C-45AC-B941-229964FB100C}"/>
              </a:ext>
            </a:extLst>
          </p:cNvPr>
          <p:cNvSpPr/>
          <p:nvPr/>
        </p:nvSpPr>
        <p:spPr>
          <a:xfrm>
            <a:off x="3907272" y="1632080"/>
            <a:ext cx="7526925" cy="492443"/>
          </a:xfrm>
          <a:prstGeom prst="rect">
            <a:avLst/>
          </a:prstGeom>
        </p:spPr>
        <p:txBody>
          <a:bodyPr wrap="square" lIns="0" tIns="0" rIns="0" bIns="0">
            <a:spAutoFit/>
          </a:bodyPr>
          <a:lstStyle/>
          <a:p>
            <a:pPr lvl="0">
              <a:defRPr/>
            </a:pPr>
            <a:r>
              <a:rPr kumimoji="0" lang="en-GB" sz="1600" b="0" i="0" u="none" strike="noStrike" kern="1200" cap="none" spc="0" normalizeH="0" baseline="0" noProof="0">
                <a:ln>
                  <a:noFill/>
                </a:ln>
                <a:solidFill>
                  <a:sysClr val="windowText" lastClr="000000"/>
                </a:solidFill>
                <a:effectLst/>
                <a:uLnTx/>
                <a:uFillTx/>
                <a:latin typeface="Arial" panose="020B0604020202020204" pitchFamily="34" charset="0"/>
                <a:ea typeface="+mn-ea"/>
                <a:cs typeface="Arial" panose="020B0604020202020204" pitchFamily="34" charset="0"/>
              </a:rPr>
              <a:t>Alzheimer's Society UK estimates dementia affects one in six people aged 80</a:t>
            </a:r>
            <a:r>
              <a:rPr lang="en-GB" sz="1600">
                <a:solidFill>
                  <a:sysClr val="windowText" lastClr="000000"/>
                </a:solidFill>
                <a:latin typeface="Arial" panose="020B0604020202020204" pitchFamily="34" charset="0"/>
                <a:cs typeface="Arial" panose="020B0604020202020204" pitchFamily="34" charset="0"/>
              </a:rPr>
              <a:t>+. West Wales records show 1 in 10 people over 85 with dementia. </a:t>
            </a:r>
            <a:endParaRPr kumimoji="0" lang="en-GB" sz="16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4" name="Rectangle 23">
            <a:extLst>
              <a:ext uri="{FF2B5EF4-FFF2-40B4-BE49-F238E27FC236}">
                <a16:creationId xmlns:a16="http://schemas.microsoft.com/office/drawing/2014/main" id="{54ECC0E4-4351-4935-9358-CF4E1B7F3929}"/>
              </a:ext>
            </a:extLst>
          </p:cNvPr>
          <p:cNvSpPr/>
          <p:nvPr/>
        </p:nvSpPr>
        <p:spPr>
          <a:xfrm>
            <a:off x="3871413" y="1107833"/>
            <a:ext cx="2313903" cy="553998"/>
          </a:xfrm>
          <a:prstGeom prst="rect">
            <a:avLst/>
          </a:prstGeom>
        </p:spPr>
        <p:txBody>
          <a:bodyPr wrap="square" lIns="0" tIns="0" rIns="0" bIns="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107" normalizeH="0" baseline="0" noProof="0">
                <a:ln>
                  <a:noFill/>
                </a:ln>
                <a:solidFill>
                  <a:srgbClr val="000000"/>
                </a:solidFill>
                <a:effectLst/>
                <a:uLnTx/>
                <a:uFillTx/>
                <a:latin typeface="Century Gothic"/>
                <a:ea typeface="+mn-ea"/>
                <a:cs typeface="+mn-cs"/>
              </a:rPr>
              <a:t>1 in 6</a:t>
            </a:r>
          </a:p>
        </p:txBody>
      </p:sp>
      <p:sp>
        <p:nvSpPr>
          <p:cNvPr id="39" name="Rectangle 38">
            <a:extLst>
              <a:ext uri="{FF2B5EF4-FFF2-40B4-BE49-F238E27FC236}">
                <a16:creationId xmlns:a16="http://schemas.microsoft.com/office/drawing/2014/main" id="{4249D3A8-F65C-467A-9E9E-A7D0BF965D38}"/>
              </a:ext>
            </a:extLst>
          </p:cNvPr>
          <p:cNvSpPr/>
          <p:nvPr/>
        </p:nvSpPr>
        <p:spPr>
          <a:xfrm>
            <a:off x="9822281" y="3478933"/>
            <a:ext cx="2157411" cy="2552889"/>
          </a:xfrm>
          <a:prstGeom prst="rect">
            <a:avLst/>
          </a:prstGeom>
          <a:solidFill>
            <a:srgbClr val="00BFDF">
              <a:alpha val="20000"/>
            </a:srgbClr>
          </a:solidFill>
          <a:effectLst>
            <a:outerShdw blurRad="50800" dist="38100" dir="5400000" algn="t" rotWithShape="0">
              <a:prstClr val="black">
                <a:alpha val="40000"/>
              </a:prstClr>
            </a:outerShdw>
          </a:effectLst>
        </p:spPr>
        <p:txBody>
          <a:bodyPr wrap="square" lIns="182880" tIns="182880" rIns="182880" bIns="182880">
            <a:noAutofit/>
          </a:bodyPr>
          <a:lstStyle/>
          <a:p>
            <a:pPr marL="0" marR="0" lvl="0" indent="0" algn="l" defTabSz="914400" rtl="0" eaLnBrk="1" fontAlgn="auto" latinLnBrk="0" hangingPunct="1">
              <a:lnSpc>
                <a:spcPct val="110000"/>
              </a:lnSpc>
              <a:spcBef>
                <a:spcPts val="0"/>
              </a:spcBef>
              <a:spcAft>
                <a:spcPts val="800"/>
              </a:spcAft>
              <a:buClr>
                <a:srgbClr val="000000"/>
              </a:buClr>
              <a:buSzTx/>
              <a:buFontTx/>
              <a:buNone/>
              <a:tabLst/>
              <a:defRPr/>
            </a:pPr>
            <a:endParaRPr kumimoji="0" lang="en-US" sz="1400" b="0" i="0" u="none" strike="noStrike" kern="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grpSp>
        <p:nvGrpSpPr>
          <p:cNvPr id="40" name="Group 39">
            <a:extLst>
              <a:ext uri="{FF2B5EF4-FFF2-40B4-BE49-F238E27FC236}">
                <a16:creationId xmlns:a16="http://schemas.microsoft.com/office/drawing/2014/main" id="{6DBE4450-35B8-4FC0-9418-AA038953F62A}"/>
              </a:ext>
            </a:extLst>
          </p:cNvPr>
          <p:cNvGrpSpPr/>
          <p:nvPr/>
        </p:nvGrpSpPr>
        <p:grpSpPr>
          <a:xfrm>
            <a:off x="10204331" y="3564813"/>
            <a:ext cx="1523320" cy="352631"/>
            <a:chOff x="1788046" y="5300951"/>
            <a:chExt cx="3438764" cy="783276"/>
          </a:xfrm>
        </p:grpSpPr>
        <p:sp>
          <p:nvSpPr>
            <p:cNvPr id="41" name="Freeform 12">
              <a:extLst>
                <a:ext uri="{FF2B5EF4-FFF2-40B4-BE49-F238E27FC236}">
                  <a16:creationId xmlns:a16="http://schemas.microsoft.com/office/drawing/2014/main" id="{3551D944-2994-4B2C-9569-FB7393F88D47}"/>
                </a:ext>
              </a:extLst>
            </p:cNvPr>
            <p:cNvSpPr>
              <a:spLocks noEditPoints="1"/>
            </p:cNvSpPr>
            <p:nvPr/>
          </p:nvSpPr>
          <p:spPr bwMode="auto">
            <a:xfrm>
              <a:off x="1788046" y="5307939"/>
              <a:ext cx="381000" cy="776288"/>
            </a:xfrm>
            <a:custGeom>
              <a:avLst/>
              <a:gdLst>
                <a:gd name="T0" fmla="*/ 58 w 117"/>
                <a:gd name="T1" fmla="*/ 41 h 238"/>
                <a:gd name="T2" fmla="*/ 79 w 117"/>
                <a:gd name="T3" fmla="*/ 20 h 238"/>
                <a:gd name="T4" fmla="*/ 58 w 117"/>
                <a:gd name="T5" fmla="*/ 0 h 238"/>
                <a:gd name="T6" fmla="*/ 38 w 117"/>
                <a:gd name="T7" fmla="*/ 20 h 238"/>
                <a:gd name="T8" fmla="*/ 58 w 117"/>
                <a:gd name="T9" fmla="*/ 41 h 238"/>
                <a:gd name="T10" fmla="*/ 116 w 117"/>
                <a:gd name="T11" fmla="*/ 134 h 238"/>
                <a:gd name="T12" fmla="*/ 92 w 117"/>
                <a:gd name="T13" fmla="*/ 65 h 238"/>
                <a:gd name="T14" fmla="*/ 58 w 117"/>
                <a:gd name="T15" fmla="*/ 51 h 238"/>
                <a:gd name="T16" fmla="*/ 25 w 117"/>
                <a:gd name="T17" fmla="*/ 65 h 238"/>
                <a:gd name="T18" fmla="*/ 1 w 117"/>
                <a:gd name="T19" fmla="*/ 134 h 238"/>
                <a:gd name="T20" fmla="*/ 5 w 117"/>
                <a:gd name="T21" fmla="*/ 142 h 238"/>
                <a:gd name="T22" fmla="*/ 14 w 117"/>
                <a:gd name="T23" fmla="*/ 139 h 238"/>
                <a:gd name="T24" fmla="*/ 35 w 117"/>
                <a:gd name="T25" fmla="*/ 91 h 238"/>
                <a:gd name="T26" fmla="*/ 31 w 117"/>
                <a:gd name="T27" fmla="*/ 231 h 238"/>
                <a:gd name="T28" fmla="*/ 40 w 117"/>
                <a:gd name="T29" fmla="*/ 238 h 238"/>
                <a:gd name="T30" fmla="*/ 49 w 117"/>
                <a:gd name="T31" fmla="*/ 231 h 238"/>
                <a:gd name="T32" fmla="*/ 58 w 117"/>
                <a:gd name="T33" fmla="*/ 149 h 238"/>
                <a:gd name="T34" fmla="*/ 68 w 117"/>
                <a:gd name="T35" fmla="*/ 231 h 238"/>
                <a:gd name="T36" fmla="*/ 77 w 117"/>
                <a:gd name="T37" fmla="*/ 238 h 238"/>
                <a:gd name="T38" fmla="*/ 85 w 117"/>
                <a:gd name="T39" fmla="*/ 231 h 238"/>
                <a:gd name="T40" fmla="*/ 82 w 117"/>
                <a:gd name="T41" fmla="*/ 91 h 238"/>
                <a:gd name="T42" fmla="*/ 103 w 117"/>
                <a:gd name="T43" fmla="*/ 139 h 238"/>
                <a:gd name="T44" fmla="*/ 112 w 117"/>
                <a:gd name="T45" fmla="*/ 142 h 238"/>
                <a:gd name="T46" fmla="*/ 116 w 117"/>
                <a:gd name="T47" fmla="*/ 134 h 2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17" h="238">
                  <a:moveTo>
                    <a:pt x="58" y="41"/>
                  </a:moveTo>
                  <a:cubicBezTo>
                    <a:pt x="70" y="41"/>
                    <a:pt x="79" y="32"/>
                    <a:pt x="79" y="20"/>
                  </a:cubicBezTo>
                  <a:cubicBezTo>
                    <a:pt x="79" y="9"/>
                    <a:pt x="70" y="0"/>
                    <a:pt x="58" y="0"/>
                  </a:cubicBezTo>
                  <a:cubicBezTo>
                    <a:pt x="47" y="0"/>
                    <a:pt x="38" y="9"/>
                    <a:pt x="38" y="20"/>
                  </a:cubicBezTo>
                  <a:cubicBezTo>
                    <a:pt x="38" y="32"/>
                    <a:pt x="47" y="41"/>
                    <a:pt x="58" y="41"/>
                  </a:cubicBezTo>
                  <a:close/>
                  <a:moveTo>
                    <a:pt x="116" y="134"/>
                  </a:moveTo>
                  <a:cubicBezTo>
                    <a:pt x="116" y="135"/>
                    <a:pt x="96" y="73"/>
                    <a:pt x="92" y="65"/>
                  </a:cubicBezTo>
                  <a:cubicBezTo>
                    <a:pt x="88" y="56"/>
                    <a:pt x="79" y="51"/>
                    <a:pt x="58" y="51"/>
                  </a:cubicBezTo>
                  <a:cubicBezTo>
                    <a:pt x="38" y="51"/>
                    <a:pt x="29" y="56"/>
                    <a:pt x="25" y="65"/>
                  </a:cubicBezTo>
                  <a:cubicBezTo>
                    <a:pt x="20" y="73"/>
                    <a:pt x="1" y="135"/>
                    <a:pt x="1" y="134"/>
                  </a:cubicBezTo>
                  <a:cubicBezTo>
                    <a:pt x="0" y="137"/>
                    <a:pt x="2" y="141"/>
                    <a:pt x="5" y="142"/>
                  </a:cubicBezTo>
                  <a:cubicBezTo>
                    <a:pt x="9" y="143"/>
                    <a:pt x="12" y="142"/>
                    <a:pt x="14" y="139"/>
                  </a:cubicBezTo>
                  <a:cubicBezTo>
                    <a:pt x="35" y="91"/>
                    <a:pt x="35" y="91"/>
                    <a:pt x="35" y="91"/>
                  </a:cubicBezTo>
                  <a:cubicBezTo>
                    <a:pt x="35" y="91"/>
                    <a:pt x="32" y="231"/>
                    <a:pt x="31" y="231"/>
                  </a:cubicBezTo>
                  <a:cubicBezTo>
                    <a:pt x="32" y="235"/>
                    <a:pt x="36" y="238"/>
                    <a:pt x="40" y="238"/>
                  </a:cubicBezTo>
                  <a:cubicBezTo>
                    <a:pt x="45" y="238"/>
                    <a:pt x="48" y="235"/>
                    <a:pt x="49" y="231"/>
                  </a:cubicBezTo>
                  <a:cubicBezTo>
                    <a:pt x="58" y="149"/>
                    <a:pt x="58" y="149"/>
                    <a:pt x="58" y="149"/>
                  </a:cubicBezTo>
                  <a:cubicBezTo>
                    <a:pt x="68" y="231"/>
                    <a:pt x="68" y="231"/>
                    <a:pt x="68" y="231"/>
                  </a:cubicBezTo>
                  <a:cubicBezTo>
                    <a:pt x="68" y="235"/>
                    <a:pt x="72" y="238"/>
                    <a:pt x="77" y="238"/>
                  </a:cubicBezTo>
                  <a:cubicBezTo>
                    <a:pt x="81" y="238"/>
                    <a:pt x="85" y="235"/>
                    <a:pt x="85" y="231"/>
                  </a:cubicBezTo>
                  <a:cubicBezTo>
                    <a:pt x="85" y="231"/>
                    <a:pt x="82" y="91"/>
                    <a:pt x="82" y="91"/>
                  </a:cubicBezTo>
                  <a:cubicBezTo>
                    <a:pt x="103" y="139"/>
                    <a:pt x="103" y="139"/>
                    <a:pt x="103" y="139"/>
                  </a:cubicBezTo>
                  <a:cubicBezTo>
                    <a:pt x="105" y="142"/>
                    <a:pt x="108" y="143"/>
                    <a:pt x="112" y="142"/>
                  </a:cubicBezTo>
                  <a:cubicBezTo>
                    <a:pt x="115" y="141"/>
                    <a:pt x="117" y="137"/>
                    <a:pt x="116" y="134"/>
                  </a:cubicBezTo>
                  <a:close/>
                </a:path>
              </a:pathLst>
            </a:custGeom>
            <a:solidFill>
              <a:srgbClr val="0077B7"/>
            </a:solidFill>
            <a:ln>
              <a:solidFill>
                <a:srgbClr val="93BFE8"/>
              </a:solid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0077B7"/>
                </a:solidFill>
                <a:effectLst/>
                <a:uLnTx/>
                <a:uFillTx/>
                <a:latin typeface="Book Antiqua"/>
                <a:ea typeface="+mn-ea"/>
                <a:cs typeface="+mn-cs"/>
              </a:endParaRPr>
            </a:p>
          </p:txBody>
        </p:sp>
        <p:sp>
          <p:nvSpPr>
            <p:cNvPr id="42" name="Freeform 12">
              <a:extLst>
                <a:ext uri="{FF2B5EF4-FFF2-40B4-BE49-F238E27FC236}">
                  <a16:creationId xmlns:a16="http://schemas.microsoft.com/office/drawing/2014/main" id="{97FDDF4C-804F-4346-96B5-F346632B9507}"/>
                </a:ext>
              </a:extLst>
            </p:cNvPr>
            <p:cNvSpPr>
              <a:spLocks noEditPoints="1"/>
            </p:cNvSpPr>
            <p:nvPr/>
          </p:nvSpPr>
          <p:spPr bwMode="auto">
            <a:xfrm>
              <a:off x="2224869" y="5307939"/>
              <a:ext cx="381000" cy="776288"/>
            </a:xfrm>
            <a:custGeom>
              <a:avLst/>
              <a:gdLst>
                <a:gd name="T0" fmla="*/ 58 w 117"/>
                <a:gd name="T1" fmla="*/ 41 h 238"/>
                <a:gd name="T2" fmla="*/ 79 w 117"/>
                <a:gd name="T3" fmla="*/ 20 h 238"/>
                <a:gd name="T4" fmla="*/ 58 w 117"/>
                <a:gd name="T5" fmla="*/ 0 h 238"/>
                <a:gd name="T6" fmla="*/ 38 w 117"/>
                <a:gd name="T7" fmla="*/ 20 h 238"/>
                <a:gd name="T8" fmla="*/ 58 w 117"/>
                <a:gd name="T9" fmla="*/ 41 h 238"/>
                <a:gd name="T10" fmla="*/ 116 w 117"/>
                <a:gd name="T11" fmla="*/ 134 h 238"/>
                <a:gd name="T12" fmla="*/ 92 w 117"/>
                <a:gd name="T13" fmla="*/ 65 h 238"/>
                <a:gd name="T14" fmla="*/ 58 w 117"/>
                <a:gd name="T15" fmla="*/ 51 h 238"/>
                <a:gd name="T16" fmla="*/ 25 w 117"/>
                <a:gd name="T17" fmla="*/ 65 h 238"/>
                <a:gd name="T18" fmla="*/ 1 w 117"/>
                <a:gd name="T19" fmla="*/ 134 h 238"/>
                <a:gd name="T20" fmla="*/ 5 w 117"/>
                <a:gd name="T21" fmla="*/ 142 h 238"/>
                <a:gd name="T22" fmla="*/ 14 w 117"/>
                <a:gd name="T23" fmla="*/ 139 h 238"/>
                <a:gd name="T24" fmla="*/ 35 w 117"/>
                <a:gd name="T25" fmla="*/ 91 h 238"/>
                <a:gd name="T26" fmla="*/ 31 w 117"/>
                <a:gd name="T27" fmla="*/ 231 h 238"/>
                <a:gd name="T28" fmla="*/ 40 w 117"/>
                <a:gd name="T29" fmla="*/ 238 h 238"/>
                <a:gd name="T30" fmla="*/ 49 w 117"/>
                <a:gd name="T31" fmla="*/ 231 h 238"/>
                <a:gd name="T32" fmla="*/ 58 w 117"/>
                <a:gd name="T33" fmla="*/ 149 h 238"/>
                <a:gd name="T34" fmla="*/ 68 w 117"/>
                <a:gd name="T35" fmla="*/ 231 h 238"/>
                <a:gd name="T36" fmla="*/ 77 w 117"/>
                <a:gd name="T37" fmla="*/ 238 h 238"/>
                <a:gd name="T38" fmla="*/ 85 w 117"/>
                <a:gd name="T39" fmla="*/ 231 h 238"/>
                <a:gd name="T40" fmla="*/ 82 w 117"/>
                <a:gd name="T41" fmla="*/ 91 h 238"/>
                <a:gd name="T42" fmla="*/ 103 w 117"/>
                <a:gd name="T43" fmla="*/ 139 h 238"/>
                <a:gd name="T44" fmla="*/ 112 w 117"/>
                <a:gd name="T45" fmla="*/ 142 h 238"/>
                <a:gd name="T46" fmla="*/ 116 w 117"/>
                <a:gd name="T47" fmla="*/ 134 h 2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17" h="238">
                  <a:moveTo>
                    <a:pt x="58" y="41"/>
                  </a:moveTo>
                  <a:cubicBezTo>
                    <a:pt x="70" y="41"/>
                    <a:pt x="79" y="32"/>
                    <a:pt x="79" y="20"/>
                  </a:cubicBezTo>
                  <a:cubicBezTo>
                    <a:pt x="79" y="9"/>
                    <a:pt x="70" y="0"/>
                    <a:pt x="58" y="0"/>
                  </a:cubicBezTo>
                  <a:cubicBezTo>
                    <a:pt x="47" y="0"/>
                    <a:pt x="38" y="9"/>
                    <a:pt x="38" y="20"/>
                  </a:cubicBezTo>
                  <a:cubicBezTo>
                    <a:pt x="38" y="32"/>
                    <a:pt x="47" y="41"/>
                    <a:pt x="58" y="41"/>
                  </a:cubicBezTo>
                  <a:close/>
                  <a:moveTo>
                    <a:pt x="116" y="134"/>
                  </a:moveTo>
                  <a:cubicBezTo>
                    <a:pt x="116" y="135"/>
                    <a:pt x="96" y="73"/>
                    <a:pt x="92" y="65"/>
                  </a:cubicBezTo>
                  <a:cubicBezTo>
                    <a:pt x="88" y="56"/>
                    <a:pt x="79" y="51"/>
                    <a:pt x="58" y="51"/>
                  </a:cubicBezTo>
                  <a:cubicBezTo>
                    <a:pt x="38" y="51"/>
                    <a:pt x="29" y="56"/>
                    <a:pt x="25" y="65"/>
                  </a:cubicBezTo>
                  <a:cubicBezTo>
                    <a:pt x="20" y="73"/>
                    <a:pt x="1" y="135"/>
                    <a:pt x="1" y="134"/>
                  </a:cubicBezTo>
                  <a:cubicBezTo>
                    <a:pt x="0" y="137"/>
                    <a:pt x="2" y="141"/>
                    <a:pt x="5" y="142"/>
                  </a:cubicBezTo>
                  <a:cubicBezTo>
                    <a:pt x="9" y="143"/>
                    <a:pt x="12" y="142"/>
                    <a:pt x="14" y="139"/>
                  </a:cubicBezTo>
                  <a:cubicBezTo>
                    <a:pt x="35" y="91"/>
                    <a:pt x="35" y="91"/>
                    <a:pt x="35" y="91"/>
                  </a:cubicBezTo>
                  <a:cubicBezTo>
                    <a:pt x="35" y="91"/>
                    <a:pt x="32" y="231"/>
                    <a:pt x="31" y="231"/>
                  </a:cubicBezTo>
                  <a:cubicBezTo>
                    <a:pt x="32" y="235"/>
                    <a:pt x="36" y="238"/>
                    <a:pt x="40" y="238"/>
                  </a:cubicBezTo>
                  <a:cubicBezTo>
                    <a:pt x="45" y="238"/>
                    <a:pt x="48" y="235"/>
                    <a:pt x="49" y="231"/>
                  </a:cubicBezTo>
                  <a:cubicBezTo>
                    <a:pt x="58" y="149"/>
                    <a:pt x="58" y="149"/>
                    <a:pt x="58" y="149"/>
                  </a:cubicBezTo>
                  <a:cubicBezTo>
                    <a:pt x="68" y="231"/>
                    <a:pt x="68" y="231"/>
                    <a:pt x="68" y="231"/>
                  </a:cubicBezTo>
                  <a:cubicBezTo>
                    <a:pt x="68" y="235"/>
                    <a:pt x="72" y="238"/>
                    <a:pt x="77" y="238"/>
                  </a:cubicBezTo>
                  <a:cubicBezTo>
                    <a:pt x="81" y="238"/>
                    <a:pt x="85" y="235"/>
                    <a:pt x="85" y="231"/>
                  </a:cubicBezTo>
                  <a:cubicBezTo>
                    <a:pt x="85" y="231"/>
                    <a:pt x="82" y="91"/>
                    <a:pt x="82" y="91"/>
                  </a:cubicBezTo>
                  <a:cubicBezTo>
                    <a:pt x="103" y="139"/>
                    <a:pt x="103" y="139"/>
                    <a:pt x="103" y="139"/>
                  </a:cubicBezTo>
                  <a:cubicBezTo>
                    <a:pt x="105" y="142"/>
                    <a:pt x="108" y="143"/>
                    <a:pt x="112" y="142"/>
                  </a:cubicBezTo>
                  <a:cubicBezTo>
                    <a:pt x="115" y="141"/>
                    <a:pt x="117" y="137"/>
                    <a:pt x="116" y="134"/>
                  </a:cubicBezTo>
                  <a:close/>
                </a:path>
              </a:pathLst>
            </a:custGeom>
            <a:solidFill>
              <a:srgbClr val="0077B7"/>
            </a:solidFill>
            <a:ln>
              <a:solidFill>
                <a:srgbClr val="93BFE8"/>
              </a:solid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0077B7"/>
                </a:solidFill>
                <a:effectLst/>
                <a:uLnTx/>
                <a:uFillTx/>
                <a:latin typeface="Book Antiqua"/>
                <a:ea typeface="+mn-ea"/>
                <a:cs typeface="+mn-cs"/>
              </a:endParaRPr>
            </a:p>
          </p:txBody>
        </p:sp>
        <p:sp>
          <p:nvSpPr>
            <p:cNvPr id="43" name="Freeform 12">
              <a:extLst>
                <a:ext uri="{FF2B5EF4-FFF2-40B4-BE49-F238E27FC236}">
                  <a16:creationId xmlns:a16="http://schemas.microsoft.com/office/drawing/2014/main" id="{89360090-5FC5-44E3-8323-7A8C473B1245}"/>
                </a:ext>
              </a:extLst>
            </p:cNvPr>
            <p:cNvSpPr>
              <a:spLocks noEditPoints="1"/>
            </p:cNvSpPr>
            <p:nvPr/>
          </p:nvSpPr>
          <p:spPr bwMode="auto">
            <a:xfrm>
              <a:off x="2661692" y="5300951"/>
              <a:ext cx="381000" cy="776288"/>
            </a:xfrm>
            <a:custGeom>
              <a:avLst/>
              <a:gdLst>
                <a:gd name="T0" fmla="*/ 58 w 117"/>
                <a:gd name="T1" fmla="*/ 41 h 238"/>
                <a:gd name="T2" fmla="*/ 79 w 117"/>
                <a:gd name="T3" fmla="*/ 20 h 238"/>
                <a:gd name="T4" fmla="*/ 58 w 117"/>
                <a:gd name="T5" fmla="*/ 0 h 238"/>
                <a:gd name="T6" fmla="*/ 38 w 117"/>
                <a:gd name="T7" fmla="*/ 20 h 238"/>
                <a:gd name="T8" fmla="*/ 58 w 117"/>
                <a:gd name="T9" fmla="*/ 41 h 238"/>
                <a:gd name="T10" fmla="*/ 116 w 117"/>
                <a:gd name="T11" fmla="*/ 134 h 238"/>
                <a:gd name="T12" fmla="*/ 92 w 117"/>
                <a:gd name="T13" fmla="*/ 65 h 238"/>
                <a:gd name="T14" fmla="*/ 58 w 117"/>
                <a:gd name="T15" fmla="*/ 51 h 238"/>
                <a:gd name="T16" fmla="*/ 25 w 117"/>
                <a:gd name="T17" fmla="*/ 65 h 238"/>
                <a:gd name="T18" fmla="*/ 1 w 117"/>
                <a:gd name="T19" fmla="*/ 134 h 238"/>
                <a:gd name="T20" fmla="*/ 5 w 117"/>
                <a:gd name="T21" fmla="*/ 142 h 238"/>
                <a:gd name="T22" fmla="*/ 14 w 117"/>
                <a:gd name="T23" fmla="*/ 139 h 238"/>
                <a:gd name="T24" fmla="*/ 35 w 117"/>
                <a:gd name="T25" fmla="*/ 91 h 238"/>
                <a:gd name="T26" fmla="*/ 31 w 117"/>
                <a:gd name="T27" fmla="*/ 231 h 238"/>
                <a:gd name="T28" fmla="*/ 40 w 117"/>
                <a:gd name="T29" fmla="*/ 238 h 238"/>
                <a:gd name="T30" fmla="*/ 49 w 117"/>
                <a:gd name="T31" fmla="*/ 231 h 238"/>
                <a:gd name="T32" fmla="*/ 58 w 117"/>
                <a:gd name="T33" fmla="*/ 149 h 238"/>
                <a:gd name="T34" fmla="*/ 68 w 117"/>
                <a:gd name="T35" fmla="*/ 231 h 238"/>
                <a:gd name="T36" fmla="*/ 77 w 117"/>
                <a:gd name="T37" fmla="*/ 238 h 238"/>
                <a:gd name="T38" fmla="*/ 85 w 117"/>
                <a:gd name="T39" fmla="*/ 231 h 238"/>
                <a:gd name="T40" fmla="*/ 82 w 117"/>
                <a:gd name="T41" fmla="*/ 91 h 238"/>
                <a:gd name="T42" fmla="*/ 103 w 117"/>
                <a:gd name="T43" fmla="*/ 139 h 238"/>
                <a:gd name="T44" fmla="*/ 112 w 117"/>
                <a:gd name="T45" fmla="*/ 142 h 238"/>
                <a:gd name="T46" fmla="*/ 116 w 117"/>
                <a:gd name="T47" fmla="*/ 134 h 2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17" h="238">
                  <a:moveTo>
                    <a:pt x="58" y="41"/>
                  </a:moveTo>
                  <a:cubicBezTo>
                    <a:pt x="70" y="41"/>
                    <a:pt x="79" y="32"/>
                    <a:pt x="79" y="20"/>
                  </a:cubicBezTo>
                  <a:cubicBezTo>
                    <a:pt x="79" y="9"/>
                    <a:pt x="70" y="0"/>
                    <a:pt x="58" y="0"/>
                  </a:cubicBezTo>
                  <a:cubicBezTo>
                    <a:pt x="47" y="0"/>
                    <a:pt x="38" y="9"/>
                    <a:pt x="38" y="20"/>
                  </a:cubicBezTo>
                  <a:cubicBezTo>
                    <a:pt x="38" y="32"/>
                    <a:pt x="47" y="41"/>
                    <a:pt x="58" y="41"/>
                  </a:cubicBezTo>
                  <a:close/>
                  <a:moveTo>
                    <a:pt x="116" y="134"/>
                  </a:moveTo>
                  <a:cubicBezTo>
                    <a:pt x="116" y="135"/>
                    <a:pt x="96" y="73"/>
                    <a:pt x="92" y="65"/>
                  </a:cubicBezTo>
                  <a:cubicBezTo>
                    <a:pt x="88" y="56"/>
                    <a:pt x="79" y="51"/>
                    <a:pt x="58" y="51"/>
                  </a:cubicBezTo>
                  <a:cubicBezTo>
                    <a:pt x="38" y="51"/>
                    <a:pt x="29" y="56"/>
                    <a:pt x="25" y="65"/>
                  </a:cubicBezTo>
                  <a:cubicBezTo>
                    <a:pt x="20" y="73"/>
                    <a:pt x="1" y="135"/>
                    <a:pt x="1" y="134"/>
                  </a:cubicBezTo>
                  <a:cubicBezTo>
                    <a:pt x="0" y="137"/>
                    <a:pt x="2" y="141"/>
                    <a:pt x="5" y="142"/>
                  </a:cubicBezTo>
                  <a:cubicBezTo>
                    <a:pt x="9" y="143"/>
                    <a:pt x="12" y="142"/>
                    <a:pt x="14" y="139"/>
                  </a:cubicBezTo>
                  <a:cubicBezTo>
                    <a:pt x="35" y="91"/>
                    <a:pt x="35" y="91"/>
                    <a:pt x="35" y="91"/>
                  </a:cubicBezTo>
                  <a:cubicBezTo>
                    <a:pt x="35" y="91"/>
                    <a:pt x="32" y="231"/>
                    <a:pt x="31" y="231"/>
                  </a:cubicBezTo>
                  <a:cubicBezTo>
                    <a:pt x="32" y="235"/>
                    <a:pt x="36" y="238"/>
                    <a:pt x="40" y="238"/>
                  </a:cubicBezTo>
                  <a:cubicBezTo>
                    <a:pt x="45" y="238"/>
                    <a:pt x="48" y="235"/>
                    <a:pt x="49" y="231"/>
                  </a:cubicBezTo>
                  <a:cubicBezTo>
                    <a:pt x="58" y="149"/>
                    <a:pt x="58" y="149"/>
                    <a:pt x="58" y="149"/>
                  </a:cubicBezTo>
                  <a:cubicBezTo>
                    <a:pt x="68" y="231"/>
                    <a:pt x="68" y="231"/>
                    <a:pt x="68" y="231"/>
                  </a:cubicBezTo>
                  <a:cubicBezTo>
                    <a:pt x="68" y="235"/>
                    <a:pt x="72" y="238"/>
                    <a:pt x="77" y="238"/>
                  </a:cubicBezTo>
                  <a:cubicBezTo>
                    <a:pt x="81" y="238"/>
                    <a:pt x="85" y="235"/>
                    <a:pt x="85" y="231"/>
                  </a:cubicBezTo>
                  <a:cubicBezTo>
                    <a:pt x="85" y="231"/>
                    <a:pt x="82" y="91"/>
                    <a:pt x="82" y="91"/>
                  </a:cubicBezTo>
                  <a:cubicBezTo>
                    <a:pt x="103" y="139"/>
                    <a:pt x="103" y="139"/>
                    <a:pt x="103" y="139"/>
                  </a:cubicBezTo>
                  <a:cubicBezTo>
                    <a:pt x="105" y="142"/>
                    <a:pt x="108" y="143"/>
                    <a:pt x="112" y="142"/>
                  </a:cubicBezTo>
                  <a:cubicBezTo>
                    <a:pt x="115" y="141"/>
                    <a:pt x="117" y="137"/>
                    <a:pt x="116" y="134"/>
                  </a:cubicBezTo>
                  <a:close/>
                </a:path>
              </a:pathLst>
            </a:custGeom>
            <a:solidFill>
              <a:srgbClr val="0077B7"/>
            </a:solidFill>
            <a:ln>
              <a:solidFill>
                <a:srgbClr val="93BFE8"/>
              </a:solid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0077B7"/>
                </a:solidFill>
                <a:effectLst/>
                <a:uLnTx/>
                <a:uFillTx/>
                <a:latin typeface="Book Antiqua"/>
                <a:ea typeface="+mn-ea"/>
                <a:cs typeface="+mn-cs"/>
              </a:endParaRPr>
            </a:p>
          </p:txBody>
        </p:sp>
        <p:sp>
          <p:nvSpPr>
            <p:cNvPr id="44" name="Freeform 12">
              <a:extLst>
                <a:ext uri="{FF2B5EF4-FFF2-40B4-BE49-F238E27FC236}">
                  <a16:creationId xmlns:a16="http://schemas.microsoft.com/office/drawing/2014/main" id="{663BA02A-6E6D-4B64-BA7D-D7B9CE115048}"/>
                </a:ext>
              </a:extLst>
            </p:cNvPr>
            <p:cNvSpPr>
              <a:spLocks noEditPoints="1"/>
            </p:cNvSpPr>
            <p:nvPr/>
          </p:nvSpPr>
          <p:spPr bwMode="auto">
            <a:xfrm>
              <a:off x="3098515" y="5300951"/>
              <a:ext cx="381000" cy="776288"/>
            </a:xfrm>
            <a:custGeom>
              <a:avLst/>
              <a:gdLst>
                <a:gd name="T0" fmla="*/ 58 w 117"/>
                <a:gd name="T1" fmla="*/ 41 h 238"/>
                <a:gd name="T2" fmla="*/ 79 w 117"/>
                <a:gd name="T3" fmla="*/ 20 h 238"/>
                <a:gd name="T4" fmla="*/ 58 w 117"/>
                <a:gd name="T5" fmla="*/ 0 h 238"/>
                <a:gd name="T6" fmla="*/ 38 w 117"/>
                <a:gd name="T7" fmla="*/ 20 h 238"/>
                <a:gd name="T8" fmla="*/ 58 w 117"/>
                <a:gd name="T9" fmla="*/ 41 h 238"/>
                <a:gd name="T10" fmla="*/ 116 w 117"/>
                <a:gd name="T11" fmla="*/ 134 h 238"/>
                <a:gd name="T12" fmla="*/ 92 w 117"/>
                <a:gd name="T13" fmla="*/ 65 h 238"/>
                <a:gd name="T14" fmla="*/ 58 w 117"/>
                <a:gd name="T15" fmla="*/ 51 h 238"/>
                <a:gd name="T16" fmla="*/ 25 w 117"/>
                <a:gd name="T17" fmla="*/ 65 h 238"/>
                <a:gd name="T18" fmla="*/ 1 w 117"/>
                <a:gd name="T19" fmla="*/ 134 h 238"/>
                <a:gd name="T20" fmla="*/ 5 w 117"/>
                <a:gd name="T21" fmla="*/ 142 h 238"/>
                <a:gd name="T22" fmla="*/ 14 w 117"/>
                <a:gd name="T23" fmla="*/ 139 h 238"/>
                <a:gd name="T24" fmla="*/ 35 w 117"/>
                <a:gd name="T25" fmla="*/ 91 h 238"/>
                <a:gd name="T26" fmla="*/ 31 w 117"/>
                <a:gd name="T27" fmla="*/ 231 h 238"/>
                <a:gd name="T28" fmla="*/ 40 w 117"/>
                <a:gd name="T29" fmla="*/ 238 h 238"/>
                <a:gd name="T30" fmla="*/ 49 w 117"/>
                <a:gd name="T31" fmla="*/ 231 h 238"/>
                <a:gd name="T32" fmla="*/ 58 w 117"/>
                <a:gd name="T33" fmla="*/ 149 h 238"/>
                <a:gd name="T34" fmla="*/ 68 w 117"/>
                <a:gd name="T35" fmla="*/ 231 h 238"/>
                <a:gd name="T36" fmla="*/ 77 w 117"/>
                <a:gd name="T37" fmla="*/ 238 h 238"/>
                <a:gd name="T38" fmla="*/ 85 w 117"/>
                <a:gd name="T39" fmla="*/ 231 h 238"/>
                <a:gd name="T40" fmla="*/ 82 w 117"/>
                <a:gd name="T41" fmla="*/ 91 h 238"/>
                <a:gd name="T42" fmla="*/ 103 w 117"/>
                <a:gd name="T43" fmla="*/ 139 h 238"/>
                <a:gd name="T44" fmla="*/ 112 w 117"/>
                <a:gd name="T45" fmla="*/ 142 h 238"/>
                <a:gd name="T46" fmla="*/ 116 w 117"/>
                <a:gd name="T47" fmla="*/ 134 h 2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17" h="238">
                  <a:moveTo>
                    <a:pt x="58" y="41"/>
                  </a:moveTo>
                  <a:cubicBezTo>
                    <a:pt x="70" y="41"/>
                    <a:pt x="79" y="32"/>
                    <a:pt x="79" y="20"/>
                  </a:cubicBezTo>
                  <a:cubicBezTo>
                    <a:pt x="79" y="9"/>
                    <a:pt x="70" y="0"/>
                    <a:pt x="58" y="0"/>
                  </a:cubicBezTo>
                  <a:cubicBezTo>
                    <a:pt x="47" y="0"/>
                    <a:pt x="38" y="9"/>
                    <a:pt x="38" y="20"/>
                  </a:cubicBezTo>
                  <a:cubicBezTo>
                    <a:pt x="38" y="32"/>
                    <a:pt x="47" y="41"/>
                    <a:pt x="58" y="41"/>
                  </a:cubicBezTo>
                  <a:close/>
                  <a:moveTo>
                    <a:pt x="116" y="134"/>
                  </a:moveTo>
                  <a:cubicBezTo>
                    <a:pt x="116" y="135"/>
                    <a:pt x="96" y="73"/>
                    <a:pt x="92" y="65"/>
                  </a:cubicBezTo>
                  <a:cubicBezTo>
                    <a:pt x="88" y="56"/>
                    <a:pt x="79" y="51"/>
                    <a:pt x="58" y="51"/>
                  </a:cubicBezTo>
                  <a:cubicBezTo>
                    <a:pt x="38" y="51"/>
                    <a:pt x="29" y="56"/>
                    <a:pt x="25" y="65"/>
                  </a:cubicBezTo>
                  <a:cubicBezTo>
                    <a:pt x="20" y="73"/>
                    <a:pt x="1" y="135"/>
                    <a:pt x="1" y="134"/>
                  </a:cubicBezTo>
                  <a:cubicBezTo>
                    <a:pt x="0" y="137"/>
                    <a:pt x="2" y="141"/>
                    <a:pt x="5" y="142"/>
                  </a:cubicBezTo>
                  <a:cubicBezTo>
                    <a:pt x="9" y="143"/>
                    <a:pt x="12" y="142"/>
                    <a:pt x="14" y="139"/>
                  </a:cubicBezTo>
                  <a:cubicBezTo>
                    <a:pt x="35" y="91"/>
                    <a:pt x="35" y="91"/>
                    <a:pt x="35" y="91"/>
                  </a:cubicBezTo>
                  <a:cubicBezTo>
                    <a:pt x="35" y="91"/>
                    <a:pt x="32" y="231"/>
                    <a:pt x="31" y="231"/>
                  </a:cubicBezTo>
                  <a:cubicBezTo>
                    <a:pt x="32" y="235"/>
                    <a:pt x="36" y="238"/>
                    <a:pt x="40" y="238"/>
                  </a:cubicBezTo>
                  <a:cubicBezTo>
                    <a:pt x="45" y="238"/>
                    <a:pt x="48" y="235"/>
                    <a:pt x="49" y="231"/>
                  </a:cubicBezTo>
                  <a:cubicBezTo>
                    <a:pt x="58" y="149"/>
                    <a:pt x="58" y="149"/>
                    <a:pt x="58" y="149"/>
                  </a:cubicBezTo>
                  <a:cubicBezTo>
                    <a:pt x="68" y="231"/>
                    <a:pt x="68" y="231"/>
                    <a:pt x="68" y="231"/>
                  </a:cubicBezTo>
                  <a:cubicBezTo>
                    <a:pt x="68" y="235"/>
                    <a:pt x="72" y="238"/>
                    <a:pt x="77" y="238"/>
                  </a:cubicBezTo>
                  <a:cubicBezTo>
                    <a:pt x="81" y="238"/>
                    <a:pt x="85" y="235"/>
                    <a:pt x="85" y="231"/>
                  </a:cubicBezTo>
                  <a:cubicBezTo>
                    <a:pt x="85" y="231"/>
                    <a:pt x="82" y="91"/>
                    <a:pt x="82" y="91"/>
                  </a:cubicBezTo>
                  <a:cubicBezTo>
                    <a:pt x="103" y="139"/>
                    <a:pt x="103" y="139"/>
                    <a:pt x="103" y="139"/>
                  </a:cubicBezTo>
                  <a:cubicBezTo>
                    <a:pt x="105" y="142"/>
                    <a:pt x="108" y="143"/>
                    <a:pt x="112" y="142"/>
                  </a:cubicBezTo>
                  <a:cubicBezTo>
                    <a:pt x="115" y="141"/>
                    <a:pt x="117" y="137"/>
                    <a:pt x="116" y="134"/>
                  </a:cubicBezTo>
                  <a:close/>
                </a:path>
              </a:pathLst>
            </a:custGeom>
            <a:solidFill>
              <a:srgbClr val="0077B7"/>
            </a:solidFill>
            <a:ln>
              <a:solidFill>
                <a:srgbClr val="93BFE8"/>
              </a:solid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0077B7"/>
                </a:solidFill>
                <a:effectLst/>
                <a:uLnTx/>
                <a:uFillTx/>
                <a:latin typeface="Book Antiqua"/>
                <a:ea typeface="+mn-ea"/>
                <a:cs typeface="+mn-cs"/>
              </a:endParaRPr>
            </a:p>
          </p:txBody>
        </p:sp>
        <p:sp>
          <p:nvSpPr>
            <p:cNvPr id="45" name="Freeform 12">
              <a:extLst>
                <a:ext uri="{FF2B5EF4-FFF2-40B4-BE49-F238E27FC236}">
                  <a16:creationId xmlns:a16="http://schemas.microsoft.com/office/drawing/2014/main" id="{31AD0331-30AE-4A40-AFFC-2EBF43A75279}"/>
                </a:ext>
              </a:extLst>
            </p:cNvPr>
            <p:cNvSpPr>
              <a:spLocks noEditPoints="1"/>
            </p:cNvSpPr>
            <p:nvPr/>
          </p:nvSpPr>
          <p:spPr bwMode="auto">
            <a:xfrm>
              <a:off x="3535338" y="5307939"/>
              <a:ext cx="381000" cy="776288"/>
            </a:xfrm>
            <a:custGeom>
              <a:avLst/>
              <a:gdLst>
                <a:gd name="T0" fmla="*/ 58 w 117"/>
                <a:gd name="T1" fmla="*/ 41 h 238"/>
                <a:gd name="T2" fmla="*/ 79 w 117"/>
                <a:gd name="T3" fmla="*/ 20 h 238"/>
                <a:gd name="T4" fmla="*/ 58 w 117"/>
                <a:gd name="T5" fmla="*/ 0 h 238"/>
                <a:gd name="T6" fmla="*/ 38 w 117"/>
                <a:gd name="T7" fmla="*/ 20 h 238"/>
                <a:gd name="T8" fmla="*/ 58 w 117"/>
                <a:gd name="T9" fmla="*/ 41 h 238"/>
                <a:gd name="T10" fmla="*/ 116 w 117"/>
                <a:gd name="T11" fmla="*/ 134 h 238"/>
                <a:gd name="T12" fmla="*/ 92 w 117"/>
                <a:gd name="T13" fmla="*/ 65 h 238"/>
                <a:gd name="T14" fmla="*/ 58 w 117"/>
                <a:gd name="T15" fmla="*/ 51 h 238"/>
                <a:gd name="T16" fmla="*/ 25 w 117"/>
                <a:gd name="T17" fmla="*/ 65 h 238"/>
                <a:gd name="T18" fmla="*/ 1 w 117"/>
                <a:gd name="T19" fmla="*/ 134 h 238"/>
                <a:gd name="T20" fmla="*/ 5 w 117"/>
                <a:gd name="T21" fmla="*/ 142 h 238"/>
                <a:gd name="T22" fmla="*/ 14 w 117"/>
                <a:gd name="T23" fmla="*/ 139 h 238"/>
                <a:gd name="T24" fmla="*/ 35 w 117"/>
                <a:gd name="T25" fmla="*/ 91 h 238"/>
                <a:gd name="T26" fmla="*/ 31 w 117"/>
                <a:gd name="T27" fmla="*/ 231 h 238"/>
                <a:gd name="T28" fmla="*/ 40 w 117"/>
                <a:gd name="T29" fmla="*/ 238 h 238"/>
                <a:gd name="T30" fmla="*/ 49 w 117"/>
                <a:gd name="T31" fmla="*/ 231 h 238"/>
                <a:gd name="T32" fmla="*/ 58 w 117"/>
                <a:gd name="T33" fmla="*/ 149 h 238"/>
                <a:gd name="T34" fmla="*/ 68 w 117"/>
                <a:gd name="T35" fmla="*/ 231 h 238"/>
                <a:gd name="T36" fmla="*/ 77 w 117"/>
                <a:gd name="T37" fmla="*/ 238 h 238"/>
                <a:gd name="T38" fmla="*/ 85 w 117"/>
                <a:gd name="T39" fmla="*/ 231 h 238"/>
                <a:gd name="T40" fmla="*/ 82 w 117"/>
                <a:gd name="T41" fmla="*/ 91 h 238"/>
                <a:gd name="T42" fmla="*/ 103 w 117"/>
                <a:gd name="T43" fmla="*/ 139 h 238"/>
                <a:gd name="T44" fmla="*/ 112 w 117"/>
                <a:gd name="T45" fmla="*/ 142 h 238"/>
                <a:gd name="T46" fmla="*/ 116 w 117"/>
                <a:gd name="T47" fmla="*/ 134 h 2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17" h="238">
                  <a:moveTo>
                    <a:pt x="58" y="41"/>
                  </a:moveTo>
                  <a:cubicBezTo>
                    <a:pt x="70" y="41"/>
                    <a:pt x="79" y="32"/>
                    <a:pt x="79" y="20"/>
                  </a:cubicBezTo>
                  <a:cubicBezTo>
                    <a:pt x="79" y="9"/>
                    <a:pt x="70" y="0"/>
                    <a:pt x="58" y="0"/>
                  </a:cubicBezTo>
                  <a:cubicBezTo>
                    <a:pt x="47" y="0"/>
                    <a:pt x="38" y="9"/>
                    <a:pt x="38" y="20"/>
                  </a:cubicBezTo>
                  <a:cubicBezTo>
                    <a:pt x="38" y="32"/>
                    <a:pt x="47" y="41"/>
                    <a:pt x="58" y="41"/>
                  </a:cubicBezTo>
                  <a:close/>
                  <a:moveTo>
                    <a:pt x="116" y="134"/>
                  </a:moveTo>
                  <a:cubicBezTo>
                    <a:pt x="116" y="135"/>
                    <a:pt x="96" y="73"/>
                    <a:pt x="92" y="65"/>
                  </a:cubicBezTo>
                  <a:cubicBezTo>
                    <a:pt x="88" y="56"/>
                    <a:pt x="79" y="51"/>
                    <a:pt x="58" y="51"/>
                  </a:cubicBezTo>
                  <a:cubicBezTo>
                    <a:pt x="38" y="51"/>
                    <a:pt x="29" y="56"/>
                    <a:pt x="25" y="65"/>
                  </a:cubicBezTo>
                  <a:cubicBezTo>
                    <a:pt x="20" y="73"/>
                    <a:pt x="1" y="135"/>
                    <a:pt x="1" y="134"/>
                  </a:cubicBezTo>
                  <a:cubicBezTo>
                    <a:pt x="0" y="137"/>
                    <a:pt x="2" y="141"/>
                    <a:pt x="5" y="142"/>
                  </a:cubicBezTo>
                  <a:cubicBezTo>
                    <a:pt x="9" y="143"/>
                    <a:pt x="12" y="142"/>
                    <a:pt x="14" y="139"/>
                  </a:cubicBezTo>
                  <a:cubicBezTo>
                    <a:pt x="35" y="91"/>
                    <a:pt x="35" y="91"/>
                    <a:pt x="35" y="91"/>
                  </a:cubicBezTo>
                  <a:cubicBezTo>
                    <a:pt x="35" y="91"/>
                    <a:pt x="32" y="231"/>
                    <a:pt x="31" y="231"/>
                  </a:cubicBezTo>
                  <a:cubicBezTo>
                    <a:pt x="32" y="235"/>
                    <a:pt x="36" y="238"/>
                    <a:pt x="40" y="238"/>
                  </a:cubicBezTo>
                  <a:cubicBezTo>
                    <a:pt x="45" y="238"/>
                    <a:pt x="48" y="235"/>
                    <a:pt x="49" y="231"/>
                  </a:cubicBezTo>
                  <a:cubicBezTo>
                    <a:pt x="58" y="149"/>
                    <a:pt x="58" y="149"/>
                    <a:pt x="58" y="149"/>
                  </a:cubicBezTo>
                  <a:cubicBezTo>
                    <a:pt x="68" y="231"/>
                    <a:pt x="68" y="231"/>
                    <a:pt x="68" y="231"/>
                  </a:cubicBezTo>
                  <a:cubicBezTo>
                    <a:pt x="68" y="235"/>
                    <a:pt x="72" y="238"/>
                    <a:pt x="77" y="238"/>
                  </a:cubicBezTo>
                  <a:cubicBezTo>
                    <a:pt x="81" y="238"/>
                    <a:pt x="85" y="235"/>
                    <a:pt x="85" y="231"/>
                  </a:cubicBezTo>
                  <a:cubicBezTo>
                    <a:pt x="85" y="231"/>
                    <a:pt x="82" y="91"/>
                    <a:pt x="82" y="91"/>
                  </a:cubicBezTo>
                  <a:cubicBezTo>
                    <a:pt x="103" y="139"/>
                    <a:pt x="103" y="139"/>
                    <a:pt x="103" y="139"/>
                  </a:cubicBezTo>
                  <a:cubicBezTo>
                    <a:pt x="105" y="142"/>
                    <a:pt x="108" y="143"/>
                    <a:pt x="112" y="142"/>
                  </a:cubicBezTo>
                  <a:cubicBezTo>
                    <a:pt x="115" y="141"/>
                    <a:pt x="117" y="137"/>
                    <a:pt x="116" y="134"/>
                  </a:cubicBezTo>
                  <a:close/>
                </a:path>
              </a:pathLst>
            </a:custGeom>
            <a:solidFill>
              <a:srgbClr val="0077B7"/>
            </a:solidFill>
            <a:ln>
              <a:solidFill>
                <a:srgbClr val="93BFE8"/>
              </a:solid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0077B7"/>
                </a:solidFill>
                <a:effectLst/>
                <a:uLnTx/>
                <a:uFillTx/>
                <a:latin typeface="Book Antiqua"/>
                <a:ea typeface="+mn-ea"/>
                <a:cs typeface="+mn-cs"/>
              </a:endParaRPr>
            </a:p>
          </p:txBody>
        </p:sp>
        <p:sp>
          <p:nvSpPr>
            <p:cNvPr id="46" name="Freeform 12">
              <a:extLst>
                <a:ext uri="{FF2B5EF4-FFF2-40B4-BE49-F238E27FC236}">
                  <a16:creationId xmlns:a16="http://schemas.microsoft.com/office/drawing/2014/main" id="{FD44A8DC-46AF-41D8-B753-F7A3DEF2EC6D}"/>
                </a:ext>
              </a:extLst>
            </p:cNvPr>
            <p:cNvSpPr>
              <a:spLocks noEditPoints="1"/>
            </p:cNvSpPr>
            <p:nvPr/>
          </p:nvSpPr>
          <p:spPr bwMode="auto">
            <a:xfrm>
              <a:off x="3972161" y="5307939"/>
              <a:ext cx="381000" cy="776288"/>
            </a:xfrm>
            <a:custGeom>
              <a:avLst/>
              <a:gdLst>
                <a:gd name="T0" fmla="*/ 58 w 117"/>
                <a:gd name="T1" fmla="*/ 41 h 238"/>
                <a:gd name="T2" fmla="*/ 79 w 117"/>
                <a:gd name="T3" fmla="*/ 20 h 238"/>
                <a:gd name="T4" fmla="*/ 58 w 117"/>
                <a:gd name="T5" fmla="*/ 0 h 238"/>
                <a:gd name="T6" fmla="*/ 38 w 117"/>
                <a:gd name="T7" fmla="*/ 20 h 238"/>
                <a:gd name="T8" fmla="*/ 58 w 117"/>
                <a:gd name="T9" fmla="*/ 41 h 238"/>
                <a:gd name="T10" fmla="*/ 116 w 117"/>
                <a:gd name="T11" fmla="*/ 134 h 238"/>
                <a:gd name="T12" fmla="*/ 92 w 117"/>
                <a:gd name="T13" fmla="*/ 65 h 238"/>
                <a:gd name="T14" fmla="*/ 58 w 117"/>
                <a:gd name="T15" fmla="*/ 51 h 238"/>
                <a:gd name="T16" fmla="*/ 25 w 117"/>
                <a:gd name="T17" fmla="*/ 65 h 238"/>
                <a:gd name="T18" fmla="*/ 1 w 117"/>
                <a:gd name="T19" fmla="*/ 134 h 238"/>
                <a:gd name="T20" fmla="*/ 5 w 117"/>
                <a:gd name="T21" fmla="*/ 142 h 238"/>
                <a:gd name="T22" fmla="*/ 14 w 117"/>
                <a:gd name="T23" fmla="*/ 139 h 238"/>
                <a:gd name="T24" fmla="*/ 35 w 117"/>
                <a:gd name="T25" fmla="*/ 91 h 238"/>
                <a:gd name="T26" fmla="*/ 31 w 117"/>
                <a:gd name="T27" fmla="*/ 231 h 238"/>
                <a:gd name="T28" fmla="*/ 40 w 117"/>
                <a:gd name="T29" fmla="*/ 238 h 238"/>
                <a:gd name="T30" fmla="*/ 49 w 117"/>
                <a:gd name="T31" fmla="*/ 231 h 238"/>
                <a:gd name="T32" fmla="*/ 58 w 117"/>
                <a:gd name="T33" fmla="*/ 149 h 238"/>
                <a:gd name="T34" fmla="*/ 68 w 117"/>
                <a:gd name="T35" fmla="*/ 231 h 238"/>
                <a:gd name="T36" fmla="*/ 77 w 117"/>
                <a:gd name="T37" fmla="*/ 238 h 238"/>
                <a:gd name="T38" fmla="*/ 85 w 117"/>
                <a:gd name="T39" fmla="*/ 231 h 238"/>
                <a:gd name="T40" fmla="*/ 82 w 117"/>
                <a:gd name="T41" fmla="*/ 91 h 238"/>
                <a:gd name="T42" fmla="*/ 103 w 117"/>
                <a:gd name="T43" fmla="*/ 139 h 238"/>
                <a:gd name="T44" fmla="*/ 112 w 117"/>
                <a:gd name="T45" fmla="*/ 142 h 238"/>
                <a:gd name="T46" fmla="*/ 116 w 117"/>
                <a:gd name="T47" fmla="*/ 134 h 2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17" h="238">
                  <a:moveTo>
                    <a:pt x="58" y="41"/>
                  </a:moveTo>
                  <a:cubicBezTo>
                    <a:pt x="70" y="41"/>
                    <a:pt x="79" y="32"/>
                    <a:pt x="79" y="20"/>
                  </a:cubicBezTo>
                  <a:cubicBezTo>
                    <a:pt x="79" y="9"/>
                    <a:pt x="70" y="0"/>
                    <a:pt x="58" y="0"/>
                  </a:cubicBezTo>
                  <a:cubicBezTo>
                    <a:pt x="47" y="0"/>
                    <a:pt x="38" y="9"/>
                    <a:pt x="38" y="20"/>
                  </a:cubicBezTo>
                  <a:cubicBezTo>
                    <a:pt x="38" y="32"/>
                    <a:pt x="47" y="41"/>
                    <a:pt x="58" y="41"/>
                  </a:cubicBezTo>
                  <a:close/>
                  <a:moveTo>
                    <a:pt x="116" y="134"/>
                  </a:moveTo>
                  <a:cubicBezTo>
                    <a:pt x="116" y="135"/>
                    <a:pt x="96" y="73"/>
                    <a:pt x="92" y="65"/>
                  </a:cubicBezTo>
                  <a:cubicBezTo>
                    <a:pt x="88" y="56"/>
                    <a:pt x="79" y="51"/>
                    <a:pt x="58" y="51"/>
                  </a:cubicBezTo>
                  <a:cubicBezTo>
                    <a:pt x="38" y="51"/>
                    <a:pt x="29" y="56"/>
                    <a:pt x="25" y="65"/>
                  </a:cubicBezTo>
                  <a:cubicBezTo>
                    <a:pt x="20" y="73"/>
                    <a:pt x="1" y="135"/>
                    <a:pt x="1" y="134"/>
                  </a:cubicBezTo>
                  <a:cubicBezTo>
                    <a:pt x="0" y="137"/>
                    <a:pt x="2" y="141"/>
                    <a:pt x="5" y="142"/>
                  </a:cubicBezTo>
                  <a:cubicBezTo>
                    <a:pt x="9" y="143"/>
                    <a:pt x="12" y="142"/>
                    <a:pt x="14" y="139"/>
                  </a:cubicBezTo>
                  <a:cubicBezTo>
                    <a:pt x="35" y="91"/>
                    <a:pt x="35" y="91"/>
                    <a:pt x="35" y="91"/>
                  </a:cubicBezTo>
                  <a:cubicBezTo>
                    <a:pt x="35" y="91"/>
                    <a:pt x="32" y="231"/>
                    <a:pt x="31" y="231"/>
                  </a:cubicBezTo>
                  <a:cubicBezTo>
                    <a:pt x="32" y="235"/>
                    <a:pt x="36" y="238"/>
                    <a:pt x="40" y="238"/>
                  </a:cubicBezTo>
                  <a:cubicBezTo>
                    <a:pt x="45" y="238"/>
                    <a:pt x="48" y="235"/>
                    <a:pt x="49" y="231"/>
                  </a:cubicBezTo>
                  <a:cubicBezTo>
                    <a:pt x="58" y="149"/>
                    <a:pt x="58" y="149"/>
                    <a:pt x="58" y="149"/>
                  </a:cubicBezTo>
                  <a:cubicBezTo>
                    <a:pt x="68" y="231"/>
                    <a:pt x="68" y="231"/>
                    <a:pt x="68" y="231"/>
                  </a:cubicBezTo>
                  <a:cubicBezTo>
                    <a:pt x="68" y="235"/>
                    <a:pt x="72" y="238"/>
                    <a:pt x="77" y="238"/>
                  </a:cubicBezTo>
                  <a:cubicBezTo>
                    <a:pt x="81" y="238"/>
                    <a:pt x="85" y="235"/>
                    <a:pt x="85" y="231"/>
                  </a:cubicBezTo>
                  <a:cubicBezTo>
                    <a:pt x="85" y="231"/>
                    <a:pt x="82" y="91"/>
                    <a:pt x="82" y="91"/>
                  </a:cubicBezTo>
                  <a:cubicBezTo>
                    <a:pt x="103" y="139"/>
                    <a:pt x="103" y="139"/>
                    <a:pt x="103" y="139"/>
                  </a:cubicBezTo>
                  <a:cubicBezTo>
                    <a:pt x="105" y="142"/>
                    <a:pt x="108" y="143"/>
                    <a:pt x="112" y="142"/>
                  </a:cubicBezTo>
                  <a:cubicBezTo>
                    <a:pt x="115" y="141"/>
                    <a:pt x="117" y="137"/>
                    <a:pt x="116" y="134"/>
                  </a:cubicBezTo>
                  <a:close/>
                </a:path>
              </a:pathLst>
            </a:custGeom>
            <a:solidFill>
              <a:srgbClr val="0077B7"/>
            </a:solidFill>
            <a:ln>
              <a:solidFill>
                <a:srgbClr val="93BFE8"/>
              </a:solid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0077B7"/>
                </a:solidFill>
                <a:effectLst/>
                <a:uLnTx/>
                <a:uFillTx/>
                <a:latin typeface="Book Antiqua"/>
                <a:ea typeface="+mn-ea"/>
                <a:cs typeface="+mn-cs"/>
              </a:endParaRPr>
            </a:p>
          </p:txBody>
        </p:sp>
        <p:sp>
          <p:nvSpPr>
            <p:cNvPr id="47" name="Freeform 12">
              <a:extLst>
                <a:ext uri="{FF2B5EF4-FFF2-40B4-BE49-F238E27FC236}">
                  <a16:creationId xmlns:a16="http://schemas.microsoft.com/office/drawing/2014/main" id="{A29989A3-0BD6-422E-AEB7-303E91275D25}"/>
                </a:ext>
              </a:extLst>
            </p:cNvPr>
            <p:cNvSpPr>
              <a:spLocks noEditPoints="1"/>
            </p:cNvSpPr>
            <p:nvPr/>
          </p:nvSpPr>
          <p:spPr bwMode="auto">
            <a:xfrm>
              <a:off x="4408984" y="5307939"/>
              <a:ext cx="381000" cy="776288"/>
            </a:xfrm>
            <a:custGeom>
              <a:avLst/>
              <a:gdLst>
                <a:gd name="T0" fmla="*/ 58 w 117"/>
                <a:gd name="T1" fmla="*/ 41 h 238"/>
                <a:gd name="T2" fmla="*/ 79 w 117"/>
                <a:gd name="T3" fmla="*/ 20 h 238"/>
                <a:gd name="T4" fmla="*/ 58 w 117"/>
                <a:gd name="T5" fmla="*/ 0 h 238"/>
                <a:gd name="T6" fmla="*/ 38 w 117"/>
                <a:gd name="T7" fmla="*/ 20 h 238"/>
                <a:gd name="T8" fmla="*/ 58 w 117"/>
                <a:gd name="T9" fmla="*/ 41 h 238"/>
                <a:gd name="T10" fmla="*/ 116 w 117"/>
                <a:gd name="T11" fmla="*/ 134 h 238"/>
                <a:gd name="T12" fmla="*/ 92 w 117"/>
                <a:gd name="T13" fmla="*/ 65 h 238"/>
                <a:gd name="T14" fmla="*/ 58 w 117"/>
                <a:gd name="T15" fmla="*/ 51 h 238"/>
                <a:gd name="T16" fmla="*/ 25 w 117"/>
                <a:gd name="T17" fmla="*/ 65 h 238"/>
                <a:gd name="T18" fmla="*/ 1 w 117"/>
                <a:gd name="T19" fmla="*/ 134 h 238"/>
                <a:gd name="T20" fmla="*/ 5 w 117"/>
                <a:gd name="T21" fmla="*/ 142 h 238"/>
                <a:gd name="T22" fmla="*/ 14 w 117"/>
                <a:gd name="T23" fmla="*/ 139 h 238"/>
                <a:gd name="T24" fmla="*/ 35 w 117"/>
                <a:gd name="T25" fmla="*/ 91 h 238"/>
                <a:gd name="T26" fmla="*/ 31 w 117"/>
                <a:gd name="T27" fmla="*/ 231 h 238"/>
                <a:gd name="T28" fmla="*/ 40 w 117"/>
                <a:gd name="T29" fmla="*/ 238 h 238"/>
                <a:gd name="T30" fmla="*/ 49 w 117"/>
                <a:gd name="T31" fmla="*/ 231 h 238"/>
                <a:gd name="T32" fmla="*/ 58 w 117"/>
                <a:gd name="T33" fmla="*/ 149 h 238"/>
                <a:gd name="T34" fmla="*/ 68 w 117"/>
                <a:gd name="T35" fmla="*/ 231 h 238"/>
                <a:gd name="T36" fmla="*/ 77 w 117"/>
                <a:gd name="T37" fmla="*/ 238 h 238"/>
                <a:gd name="T38" fmla="*/ 85 w 117"/>
                <a:gd name="T39" fmla="*/ 231 h 238"/>
                <a:gd name="T40" fmla="*/ 82 w 117"/>
                <a:gd name="T41" fmla="*/ 91 h 238"/>
                <a:gd name="T42" fmla="*/ 103 w 117"/>
                <a:gd name="T43" fmla="*/ 139 h 238"/>
                <a:gd name="T44" fmla="*/ 112 w 117"/>
                <a:gd name="T45" fmla="*/ 142 h 238"/>
                <a:gd name="T46" fmla="*/ 116 w 117"/>
                <a:gd name="T47" fmla="*/ 134 h 2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17" h="238">
                  <a:moveTo>
                    <a:pt x="58" y="41"/>
                  </a:moveTo>
                  <a:cubicBezTo>
                    <a:pt x="70" y="41"/>
                    <a:pt x="79" y="32"/>
                    <a:pt x="79" y="20"/>
                  </a:cubicBezTo>
                  <a:cubicBezTo>
                    <a:pt x="79" y="9"/>
                    <a:pt x="70" y="0"/>
                    <a:pt x="58" y="0"/>
                  </a:cubicBezTo>
                  <a:cubicBezTo>
                    <a:pt x="47" y="0"/>
                    <a:pt x="38" y="9"/>
                    <a:pt x="38" y="20"/>
                  </a:cubicBezTo>
                  <a:cubicBezTo>
                    <a:pt x="38" y="32"/>
                    <a:pt x="47" y="41"/>
                    <a:pt x="58" y="41"/>
                  </a:cubicBezTo>
                  <a:close/>
                  <a:moveTo>
                    <a:pt x="116" y="134"/>
                  </a:moveTo>
                  <a:cubicBezTo>
                    <a:pt x="116" y="135"/>
                    <a:pt x="96" y="73"/>
                    <a:pt x="92" y="65"/>
                  </a:cubicBezTo>
                  <a:cubicBezTo>
                    <a:pt x="88" y="56"/>
                    <a:pt x="79" y="51"/>
                    <a:pt x="58" y="51"/>
                  </a:cubicBezTo>
                  <a:cubicBezTo>
                    <a:pt x="38" y="51"/>
                    <a:pt x="29" y="56"/>
                    <a:pt x="25" y="65"/>
                  </a:cubicBezTo>
                  <a:cubicBezTo>
                    <a:pt x="20" y="73"/>
                    <a:pt x="1" y="135"/>
                    <a:pt x="1" y="134"/>
                  </a:cubicBezTo>
                  <a:cubicBezTo>
                    <a:pt x="0" y="137"/>
                    <a:pt x="2" y="141"/>
                    <a:pt x="5" y="142"/>
                  </a:cubicBezTo>
                  <a:cubicBezTo>
                    <a:pt x="9" y="143"/>
                    <a:pt x="12" y="142"/>
                    <a:pt x="14" y="139"/>
                  </a:cubicBezTo>
                  <a:cubicBezTo>
                    <a:pt x="35" y="91"/>
                    <a:pt x="35" y="91"/>
                    <a:pt x="35" y="91"/>
                  </a:cubicBezTo>
                  <a:cubicBezTo>
                    <a:pt x="35" y="91"/>
                    <a:pt x="32" y="231"/>
                    <a:pt x="31" y="231"/>
                  </a:cubicBezTo>
                  <a:cubicBezTo>
                    <a:pt x="32" y="235"/>
                    <a:pt x="36" y="238"/>
                    <a:pt x="40" y="238"/>
                  </a:cubicBezTo>
                  <a:cubicBezTo>
                    <a:pt x="45" y="238"/>
                    <a:pt x="48" y="235"/>
                    <a:pt x="49" y="231"/>
                  </a:cubicBezTo>
                  <a:cubicBezTo>
                    <a:pt x="58" y="149"/>
                    <a:pt x="58" y="149"/>
                    <a:pt x="58" y="149"/>
                  </a:cubicBezTo>
                  <a:cubicBezTo>
                    <a:pt x="68" y="231"/>
                    <a:pt x="68" y="231"/>
                    <a:pt x="68" y="231"/>
                  </a:cubicBezTo>
                  <a:cubicBezTo>
                    <a:pt x="68" y="235"/>
                    <a:pt x="72" y="238"/>
                    <a:pt x="77" y="238"/>
                  </a:cubicBezTo>
                  <a:cubicBezTo>
                    <a:pt x="81" y="238"/>
                    <a:pt x="85" y="235"/>
                    <a:pt x="85" y="231"/>
                  </a:cubicBezTo>
                  <a:cubicBezTo>
                    <a:pt x="85" y="231"/>
                    <a:pt x="82" y="91"/>
                    <a:pt x="82" y="91"/>
                  </a:cubicBezTo>
                  <a:cubicBezTo>
                    <a:pt x="103" y="139"/>
                    <a:pt x="103" y="139"/>
                    <a:pt x="103" y="139"/>
                  </a:cubicBezTo>
                  <a:cubicBezTo>
                    <a:pt x="105" y="142"/>
                    <a:pt x="108" y="143"/>
                    <a:pt x="112" y="142"/>
                  </a:cubicBezTo>
                  <a:cubicBezTo>
                    <a:pt x="115" y="141"/>
                    <a:pt x="117" y="137"/>
                    <a:pt x="116" y="134"/>
                  </a:cubicBezTo>
                  <a:close/>
                </a:path>
              </a:pathLst>
            </a:custGeom>
            <a:solidFill>
              <a:srgbClr val="0077B7"/>
            </a:solidFill>
            <a:ln>
              <a:solidFill>
                <a:srgbClr val="93BFE8"/>
              </a:solid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0077B7"/>
                </a:solidFill>
                <a:effectLst/>
                <a:uLnTx/>
                <a:uFillTx/>
                <a:latin typeface="Book Antiqua"/>
                <a:ea typeface="+mn-ea"/>
                <a:cs typeface="+mn-cs"/>
              </a:endParaRPr>
            </a:p>
          </p:txBody>
        </p:sp>
        <p:sp>
          <p:nvSpPr>
            <p:cNvPr id="48" name="Freeform 12">
              <a:extLst>
                <a:ext uri="{FF2B5EF4-FFF2-40B4-BE49-F238E27FC236}">
                  <a16:creationId xmlns:a16="http://schemas.microsoft.com/office/drawing/2014/main" id="{B698504B-6624-414D-B9BC-938FD7C2B582}"/>
                </a:ext>
              </a:extLst>
            </p:cNvPr>
            <p:cNvSpPr>
              <a:spLocks noEditPoints="1"/>
            </p:cNvSpPr>
            <p:nvPr/>
          </p:nvSpPr>
          <p:spPr bwMode="auto">
            <a:xfrm>
              <a:off x="4845810" y="5307939"/>
              <a:ext cx="381000" cy="776288"/>
            </a:xfrm>
            <a:custGeom>
              <a:avLst/>
              <a:gdLst>
                <a:gd name="T0" fmla="*/ 58 w 117"/>
                <a:gd name="T1" fmla="*/ 41 h 238"/>
                <a:gd name="T2" fmla="*/ 79 w 117"/>
                <a:gd name="T3" fmla="*/ 20 h 238"/>
                <a:gd name="T4" fmla="*/ 58 w 117"/>
                <a:gd name="T5" fmla="*/ 0 h 238"/>
                <a:gd name="T6" fmla="*/ 38 w 117"/>
                <a:gd name="T7" fmla="*/ 20 h 238"/>
                <a:gd name="T8" fmla="*/ 58 w 117"/>
                <a:gd name="T9" fmla="*/ 41 h 238"/>
                <a:gd name="T10" fmla="*/ 116 w 117"/>
                <a:gd name="T11" fmla="*/ 134 h 238"/>
                <a:gd name="T12" fmla="*/ 92 w 117"/>
                <a:gd name="T13" fmla="*/ 65 h 238"/>
                <a:gd name="T14" fmla="*/ 58 w 117"/>
                <a:gd name="T15" fmla="*/ 51 h 238"/>
                <a:gd name="T16" fmla="*/ 25 w 117"/>
                <a:gd name="T17" fmla="*/ 65 h 238"/>
                <a:gd name="T18" fmla="*/ 1 w 117"/>
                <a:gd name="T19" fmla="*/ 134 h 238"/>
                <a:gd name="T20" fmla="*/ 5 w 117"/>
                <a:gd name="T21" fmla="*/ 142 h 238"/>
                <a:gd name="T22" fmla="*/ 14 w 117"/>
                <a:gd name="T23" fmla="*/ 139 h 238"/>
                <a:gd name="T24" fmla="*/ 35 w 117"/>
                <a:gd name="T25" fmla="*/ 91 h 238"/>
                <a:gd name="T26" fmla="*/ 31 w 117"/>
                <a:gd name="T27" fmla="*/ 231 h 238"/>
                <a:gd name="T28" fmla="*/ 40 w 117"/>
                <a:gd name="T29" fmla="*/ 238 h 238"/>
                <a:gd name="T30" fmla="*/ 49 w 117"/>
                <a:gd name="T31" fmla="*/ 231 h 238"/>
                <a:gd name="T32" fmla="*/ 58 w 117"/>
                <a:gd name="T33" fmla="*/ 149 h 238"/>
                <a:gd name="T34" fmla="*/ 68 w 117"/>
                <a:gd name="T35" fmla="*/ 231 h 238"/>
                <a:gd name="T36" fmla="*/ 77 w 117"/>
                <a:gd name="T37" fmla="*/ 238 h 238"/>
                <a:gd name="T38" fmla="*/ 85 w 117"/>
                <a:gd name="T39" fmla="*/ 231 h 238"/>
                <a:gd name="T40" fmla="*/ 82 w 117"/>
                <a:gd name="T41" fmla="*/ 91 h 238"/>
                <a:gd name="T42" fmla="*/ 103 w 117"/>
                <a:gd name="T43" fmla="*/ 139 h 238"/>
                <a:gd name="T44" fmla="*/ 112 w 117"/>
                <a:gd name="T45" fmla="*/ 142 h 238"/>
                <a:gd name="T46" fmla="*/ 116 w 117"/>
                <a:gd name="T47" fmla="*/ 134 h 2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17" h="238">
                  <a:moveTo>
                    <a:pt x="58" y="41"/>
                  </a:moveTo>
                  <a:cubicBezTo>
                    <a:pt x="70" y="41"/>
                    <a:pt x="79" y="32"/>
                    <a:pt x="79" y="20"/>
                  </a:cubicBezTo>
                  <a:cubicBezTo>
                    <a:pt x="79" y="9"/>
                    <a:pt x="70" y="0"/>
                    <a:pt x="58" y="0"/>
                  </a:cubicBezTo>
                  <a:cubicBezTo>
                    <a:pt x="47" y="0"/>
                    <a:pt x="38" y="9"/>
                    <a:pt x="38" y="20"/>
                  </a:cubicBezTo>
                  <a:cubicBezTo>
                    <a:pt x="38" y="32"/>
                    <a:pt x="47" y="41"/>
                    <a:pt x="58" y="41"/>
                  </a:cubicBezTo>
                  <a:close/>
                  <a:moveTo>
                    <a:pt x="116" y="134"/>
                  </a:moveTo>
                  <a:cubicBezTo>
                    <a:pt x="116" y="135"/>
                    <a:pt x="96" y="73"/>
                    <a:pt x="92" y="65"/>
                  </a:cubicBezTo>
                  <a:cubicBezTo>
                    <a:pt x="88" y="56"/>
                    <a:pt x="79" y="51"/>
                    <a:pt x="58" y="51"/>
                  </a:cubicBezTo>
                  <a:cubicBezTo>
                    <a:pt x="38" y="51"/>
                    <a:pt x="29" y="56"/>
                    <a:pt x="25" y="65"/>
                  </a:cubicBezTo>
                  <a:cubicBezTo>
                    <a:pt x="20" y="73"/>
                    <a:pt x="1" y="135"/>
                    <a:pt x="1" y="134"/>
                  </a:cubicBezTo>
                  <a:cubicBezTo>
                    <a:pt x="0" y="137"/>
                    <a:pt x="2" y="141"/>
                    <a:pt x="5" y="142"/>
                  </a:cubicBezTo>
                  <a:cubicBezTo>
                    <a:pt x="9" y="143"/>
                    <a:pt x="12" y="142"/>
                    <a:pt x="14" y="139"/>
                  </a:cubicBezTo>
                  <a:cubicBezTo>
                    <a:pt x="35" y="91"/>
                    <a:pt x="35" y="91"/>
                    <a:pt x="35" y="91"/>
                  </a:cubicBezTo>
                  <a:cubicBezTo>
                    <a:pt x="35" y="91"/>
                    <a:pt x="32" y="231"/>
                    <a:pt x="31" y="231"/>
                  </a:cubicBezTo>
                  <a:cubicBezTo>
                    <a:pt x="32" y="235"/>
                    <a:pt x="36" y="238"/>
                    <a:pt x="40" y="238"/>
                  </a:cubicBezTo>
                  <a:cubicBezTo>
                    <a:pt x="45" y="238"/>
                    <a:pt x="48" y="235"/>
                    <a:pt x="49" y="231"/>
                  </a:cubicBezTo>
                  <a:cubicBezTo>
                    <a:pt x="58" y="149"/>
                    <a:pt x="58" y="149"/>
                    <a:pt x="58" y="149"/>
                  </a:cubicBezTo>
                  <a:cubicBezTo>
                    <a:pt x="68" y="231"/>
                    <a:pt x="68" y="231"/>
                    <a:pt x="68" y="231"/>
                  </a:cubicBezTo>
                  <a:cubicBezTo>
                    <a:pt x="68" y="235"/>
                    <a:pt x="72" y="238"/>
                    <a:pt x="77" y="238"/>
                  </a:cubicBezTo>
                  <a:cubicBezTo>
                    <a:pt x="81" y="238"/>
                    <a:pt x="85" y="235"/>
                    <a:pt x="85" y="231"/>
                  </a:cubicBezTo>
                  <a:cubicBezTo>
                    <a:pt x="85" y="231"/>
                    <a:pt x="82" y="91"/>
                    <a:pt x="82" y="91"/>
                  </a:cubicBezTo>
                  <a:cubicBezTo>
                    <a:pt x="103" y="139"/>
                    <a:pt x="103" y="139"/>
                    <a:pt x="103" y="139"/>
                  </a:cubicBezTo>
                  <a:cubicBezTo>
                    <a:pt x="105" y="142"/>
                    <a:pt x="108" y="143"/>
                    <a:pt x="112" y="142"/>
                  </a:cubicBezTo>
                  <a:cubicBezTo>
                    <a:pt x="115" y="141"/>
                    <a:pt x="117" y="137"/>
                    <a:pt x="116" y="134"/>
                  </a:cubicBezTo>
                  <a:close/>
                </a:path>
              </a:pathLst>
            </a:custGeom>
            <a:solidFill>
              <a:srgbClr val="0077B7"/>
            </a:solidFill>
            <a:ln>
              <a:solidFill>
                <a:srgbClr val="93BFE8"/>
              </a:solid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0077B7"/>
                </a:solidFill>
                <a:effectLst/>
                <a:uLnTx/>
                <a:uFillTx/>
                <a:latin typeface="Book Antiqua"/>
                <a:ea typeface="+mn-ea"/>
                <a:cs typeface="+mn-cs"/>
              </a:endParaRPr>
            </a:p>
          </p:txBody>
        </p:sp>
      </p:grpSp>
      <p:sp>
        <p:nvSpPr>
          <p:cNvPr id="53" name="TextBox 52">
            <a:extLst>
              <a:ext uri="{FF2B5EF4-FFF2-40B4-BE49-F238E27FC236}">
                <a16:creationId xmlns:a16="http://schemas.microsoft.com/office/drawing/2014/main" id="{57618BF0-5B33-4610-9626-4911AB3EB172}"/>
              </a:ext>
            </a:extLst>
          </p:cNvPr>
          <p:cNvSpPr txBox="1"/>
          <p:nvPr/>
        </p:nvSpPr>
        <p:spPr bwMode="gray">
          <a:xfrm>
            <a:off x="403201" y="2200990"/>
            <a:ext cx="11463770" cy="1369606"/>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300"/>
              </a:spcBef>
              <a:spcAft>
                <a:spcPts val="0"/>
              </a:spcAft>
              <a:buClrTx/>
              <a:buSzTx/>
              <a:buFontTx/>
              <a:buNone/>
              <a:tabLst/>
              <a:defRPr/>
            </a:pPr>
            <a:r>
              <a:rPr kumimoji="0" lang="en-GB" sz="1400" b="0" i="0" u="none" strike="noStrike" kern="1200" cap="none" spc="0" normalizeH="0" baseline="0" noProof="0">
                <a:ln>
                  <a:noFill/>
                </a:ln>
                <a:solidFill>
                  <a:srgbClr val="000000"/>
                </a:solidFill>
                <a:effectLst/>
                <a:uLnTx/>
                <a:uFillTx/>
                <a:latin typeface="Century Gothic"/>
                <a:ea typeface="+mn-ea"/>
                <a:cs typeface="Arial" pitchFamily="34" charset="0"/>
              </a:rPr>
              <a:t>Alzheimer's Research estimates that the diagnosis rate* is 53% across Wales, suggesting a </a:t>
            </a:r>
            <a:r>
              <a:rPr kumimoji="0" lang="en-GB" sz="1400" b="1" i="0" u="none" strike="noStrike" kern="1200" cap="none" spc="0" normalizeH="0" baseline="0" noProof="0">
                <a:ln>
                  <a:noFill/>
                </a:ln>
                <a:solidFill>
                  <a:srgbClr val="000000"/>
                </a:solidFill>
                <a:effectLst/>
                <a:uLnTx/>
                <a:uFillTx/>
                <a:latin typeface="Century Gothic"/>
                <a:ea typeface="+mn-ea"/>
                <a:cs typeface="Arial" pitchFamily="34" charset="0"/>
              </a:rPr>
              <a:t>current</a:t>
            </a:r>
            <a:r>
              <a:rPr kumimoji="0" lang="en-GB" sz="1400" b="0" i="0" u="none" strike="noStrike" kern="1200" cap="none" spc="0" normalizeH="0" baseline="0" noProof="0">
                <a:ln>
                  <a:noFill/>
                </a:ln>
                <a:solidFill>
                  <a:srgbClr val="000000"/>
                </a:solidFill>
                <a:effectLst/>
                <a:uLnTx/>
                <a:uFillTx/>
                <a:latin typeface="Century Gothic"/>
                <a:ea typeface="+mn-ea"/>
                <a:cs typeface="Arial" pitchFamily="34" charset="0"/>
              </a:rPr>
              <a:t> unmet need across Hywel Dda of 2,400 patients</a:t>
            </a:r>
          </a:p>
          <a:p>
            <a:pPr marL="0" marR="0" lvl="0" indent="0" algn="l" defTabSz="914400" rtl="0" eaLnBrk="1" fontAlgn="auto" latinLnBrk="0" hangingPunct="1">
              <a:lnSpc>
                <a:spcPct val="100000"/>
              </a:lnSpc>
              <a:spcBef>
                <a:spcPts val="300"/>
              </a:spcBef>
              <a:spcAft>
                <a:spcPts val="0"/>
              </a:spcAft>
              <a:buClrTx/>
              <a:buSzTx/>
              <a:buFontTx/>
              <a:buNone/>
              <a:tabLst/>
              <a:defRPr/>
            </a:pPr>
            <a:endParaRPr kumimoji="0" lang="en-GB" sz="1400" b="0" i="0" u="none" strike="noStrike" kern="1200" cap="none" spc="0" normalizeH="0" baseline="0" noProof="0">
              <a:ln>
                <a:noFill/>
              </a:ln>
              <a:solidFill>
                <a:srgbClr val="000000"/>
              </a:solidFill>
              <a:effectLst/>
              <a:uLnTx/>
              <a:uFillTx/>
              <a:latin typeface="Century Gothic"/>
              <a:ea typeface="+mn-ea"/>
              <a:cs typeface="Arial" pitchFamily="34" charset="0"/>
            </a:endParaRPr>
          </a:p>
          <a:p>
            <a:pPr lvl="0">
              <a:spcBef>
                <a:spcPts val="300"/>
              </a:spcBef>
              <a:defRPr/>
            </a:pPr>
            <a:r>
              <a:rPr kumimoji="0" lang="en-GB" sz="1400" b="0" i="0" u="none" strike="noStrike" kern="1200" cap="none" spc="0" normalizeH="0" baseline="0" noProof="0">
                <a:ln>
                  <a:noFill/>
                </a:ln>
                <a:solidFill>
                  <a:srgbClr val="000000"/>
                </a:solidFill>
                <a:effectLst/>
                <a:uLnTx/>
                <a:uFillTx/>
                <a:latin typeface="Century Gothic"/>
                <a:ea typeface="+mn-ea"/>
                <a:cs typeface="Arial" pitchFamily="34" charset="0"/>
              </a:rPr>
              <a:t>The table below shows ALL diagnoses of dementia on the West Wales GP register </a:t>
            </a:r>
            <a:r>
              <a:rPr kumimoji="0" lang="en-GB" sz="1400" b="1" i="0" u="none" strike="noStrike" kern="1200" cap="none" spc="0" normalizeH="0" baseline="0" noProof="0">
                <a:ln>
                  <a:noFill/>
                </a:ln>
                <a:solidFill>
                  <a:srgbClr val="000000"/>
                </a:solidFill>
                <a:effectLst/>
                <a:uLnTx/>
                <a:uFillTx/>
                <a:latin typeface="Century Gothic"/>
                <a:ea typeface="+mn-ea"/>
                <a:cs typeface="Arial" pitchFamily="34" charset="0"/>
              </a:rPr>
              <a:t>forecasted forward</a:t>
            </a:r>
            <a:r>
              <a:rPr kumimoji="0" lang="en-GB" sz="1400" b="0" i="0" u="none" strike="noStrike" kern="1200" cap="none" spc="0" normalizeH="0" baseline="0" noProof="0">
                <a:ln>
                  <a:noFill/>
                </a:ln>
                <a:solidFill>
                  <a:srgbClr val="000000"/>
                </a:solidFill>
                <a:effectLst/>
                <a:uLnTx/>
                <a:uFillTx/>
                <a:latin typeface="Century Gothic"/>
                <a:ea typeface="+mn-ea"/>
                <a:cs typeface="Arial" pitchFamily="34" charset="0"/>
              </a:rPr>
              <a:t>, factoring in the increase in over </a:t>
            </a:r>
            <a:r>
              <a:rPr lang="en-GB" sz="1400">
                <a:solidFill>
                  <a:srgbClr val="000000"/>
                </a:solidFill>
                <a:latin typeface="Century Gothic"/>
                <a:cs typeface="Arial" pitchFamily="34" charset="0"/>
              </a:rPr>
              <a:t>85s and an estimate of undiagnosed need. Data on waiting lists was not available but it is important to find ways to monitor this as demand increases. </a:t>
            </a:r>
            <a:endParaRPr kumimoji="0" lang="en-GB" sz="1400" b="0" i="0" u="none" strike="noStrike" kern="1200" cap="none" spc="0" normalizeH="0" baseline="0" noProof="0">
              <a:ln>
                <a:noFill/>
              </a:ln>
              <a:solidFill>
                <a:srgbClr val="000000"/>
              </a:solidFill>
              <a:effectLst/>
              <a:uLnTx/>
              <a:uFillTx/>
              <a:latin typeface="Century Gothic"/>
              <a:ea typeface="+mn-ea"/>
              <a:cs typeface="Arial" pitchFamily="34" charset="0"/>
            </a:endParaRPr>
          </a:p>
        </p:txBody>
      </p:sp>
      <p:sp>
        <p:nvSpPr>
          <p:cNvPr id="61" name="TextBox 60">
            <a:extLst>
              <a:ext uri="{FF2B5EF4-FFF2-40B4-BE49-F238E27FC236}">
                <a16:creationId xmlns:a16="http://schemas.microsoft.com/office/drawing/2014/main" id="{072FB29B-E695-4895-BFD8-C344E1377CB4}"/>
              </a:ext>
            </a:extLst>
          </p:cNvPr>
          <p:cNvSpPr txBox="1"/>
          <p:nvPr/>
        </p:nvSpPr>
        <p:spPr bwMode="gray">
          <a:xfrm>
            <a:off x="4307664" y="6405038"/>
            <a:ext cx="7672028" cy="377026"/>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300"/>
              </a:spcBef>
              <a:spcAft>
                <a:spcPts val="0"/>
              </a:spcAft>
              <a:buClrTx/>
              <a:buSzTx/>
              <a:buFontTx/>
              <a:buNone/>
              <a:tabLst/>
              <a:defRPr/>
            </a:pPr>
            <a:r>
              <a:rPr kumimoji="0" lang="en-GB" sz="1100" b="0" i="0" u="none" strike="noStrike" kern="1200" cap="none" spc="0" normalizeH="0" baseline="0" noProof="0">
                <a:ln>
                  <a:noFill/>
                </a:ln>
                <a:solidFill>
                  <a:srgbClr val="000000"/>
                </a:solidFill>
                <a:effectLst/>
                <a:uLnTx/>
                <a:uFillTx/>
                <a:latin typeface="Century Gothic"/>
                <a:ea typeface="+mn-ea"/>
                <a:cs typeface="Arial" pitchFamily="34" charset="0"/>
              </a:rPr>
              <a:t>*The diagnosis rate is the diagnosis percentage compared to the estimated actual prevalence</a:t>
            </a:r>
          </a:p>
          <a:p>
            <a:pPr marL="0" marR="0" lvl="0" indent="0" algn="l" defTabSz="914400" rtl="0" eaLnBrk="1" fontAlgn="auto" latinLnBrk="0" hangingPunct="1">
              <a:lnSpc>
                <a:spcPct val="100000"/>
              </a:lnSpc>
              <a:spcBef>
                <a:spcPts val="300"/>
              </a:spcBef>
              <a:spcAft>
                <a:spcPts val="0"/>
              </a:spcAft>
              <a:buClrTx/>
              <a:buSzTx/>
              <a:buFontTx/>
              <a:buNone/>
              <a:tabLst/>
              <a:defRPr/>
            </a:pPr>
            <a:r>
              <a:rPr lang="en-GB" sz="1100">
                <a:solidFill>
                  <a:srgbClr val="000000"/>
                </a:solidFill>
                <a:latin typeface="Century Gothic"/>
                <a:cs typeface="Arial" pitchFamily="34" charset="0"/>
              </a:rPr>
              <a:t>** projection is based on the diagnosis rate remaining the same as current, this is a strictly ‘Do Nothing’ scenario</a:t>
            </a:r>
            <a:endParaRPr kumimoji="0" lang="en-GB" sz="1100" b="0" i="0" u="none" strike="noStrike" kern="1200" cap="none" spc="0" normalizeH="0" baseline="0" noProof="0">
              <a:ln>
                <a:noFill/>
              </a:ln>
              <a:solidFill>
                <a:srgbClr val="000000"/>
              </a:solidFill>
              <a:effectLst/>
              <a:uLnTx/>
              <a:uFillTx/>
              <a:latin typeface="Century Gothic"/>
              <a:ea typeface="+mn-ea"/>
              <a:cs typeface="Arial" pitchFamily="34" charset="0"/>
            </a:endParaRPr>
          </a:p>
        </p:txBody>
      </p:sp>
      <p:sp>
        <p:nvSpPr>
          <p:cNvPr id="3" name="Rectangle 2">
            <a:extLst>
              <a:ext uri="{FF2B5EF4-FFF2-40B4-BE49-F238E27FC236}">
                <a16:creationId xmlns:a16="http://schemas.microsoft.com/office/drawing/2014/main" id="{90491610-E9D7-4147-BCF5-C8734C19DC56}"/>
              </a:ext>
            </a:extLst>
          </p:cNvPr>
          <p:cNvSpPr/>
          <p:nvPr/>
        </p:nvSpPr>
        <p:spPr>
          <a:xfrm>
            <a:off x="9919353" y="4013475"/>
            <a:ext cx="2036199" cy="1701043"/>
          </a:xfrm>
          <a:prstGeom prst="rect">
            <a:avLst/>
          </a:prstGeom>
        </p:spPr>
        <p:txBody>
          <a:bodyPr wrap="square">
            <a:spAutoFit/>
          </a:bodyPr>
          <a:lstStyle/>
          <a:p>
            <a:pPr marL="0" marR="0" lvl="0" indent="0" algn="l" defTabSz="914400" rtl="0" eaLnBrk="1" fontAlgn="auto" latinLnBrk="0" hangingPunct="1">
              <a:lnSpc>
                <a:spcPct val="110000"/>
              </a:lnSpc>
              <a:spcBef>
                <a:spcPts val="0"/>
              </a:spcBef>
              <a:spcAft>
                <a:spcPts val="800"/>
              </a:spcAft>
              <a:buClr>
                <a:srgbClr val="000000"/>
              </a:buClr>
              <a:buSzTx/>
              <a:buFontTx/>
              <a:buNone/>
              <a:tabLst/>
              <a:defRPr/>
            </a:pPr>
            <a:r>
              <a:rPr kumimoji="0" lang="en-US" sz="1400" b="0" i="0" u="none" strike="noStrike" kern="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To put this into perspective…</a:t>
            </a:r>
          </a:p>
          <a:p>
            <a:pPr marL="0" marR="0" lvl="0" indent="0" algn="l" defTabSz="914400" rtl="0" eaLnBrk="1" fontAlgn="auto" latinLnBrk="0" hangingPunct="1">
              <a:lnSpc>
                <a:spcPct val="110000"/>
              </a:lnSpc>
              <a:spcBef>
                <a:spcPts val="0"/>
              </a:spcBef>
              <a:spcAft>
                <a:spcPts val="800"/>
              </a:spcAft>
              <a:buClr>
                <a:srgbClr val="000000"/>
              </a:buClr>
              <a:buSzTx/>
              <a:buFontTx/>
              <a:buNone/>
              <a:tabLst/>
              <a:defRPr/>
            </a:pPr>
            <a:endParaRPr kumimoji="0" lang="en-US" sz="1400" b="0" i="0" u="none" strike="noStrike" kern="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10000"/>
              </a:lnSpc>
              <a:spcBef>
                <a:spcPts val="0"/>
              </a:spcBef>
              <a:spcAft>
                <a:spcPts val="800"/>
              </a:spcAft>
              <a:buClr>
                <a:srgbClr val="000000"/>
              </a:buClr>
              <a:buSzTx/>
              <a:buFontTx/>
              <a:buNone/>
              <a:tabLst/>
              <a:defRPr/>
            </a:pPr>
            <a:r>
              <a:rPr kumimoji="0" lang="en-US" sz="1400" b="0" i="0" u="none" strike="noStrike" kern="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This is equivalent to everyone in </a:t>
            </a:r>
            <a:r>
              <a:rPr kumimoji="0" lang="en-US" sz="1400" b="1" i="0" u="sng" strike="noStrike" kern="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Pembroke</a:t>
            </a:r>
            <a:r>
              <a:rPr kumimoji="0" lang="en-US" sz="1400" b="0" i="0" u="none" strike="noStrike" kern="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 living with dementia.</a:t>
            </a:r>
          </a:p>
        </p:txBody>
      </p:sp>
      <p:sp>
        <p:nvSpPr>
          <p:cNvPr id="4" name="Slide Number Placeholder 3">
            <a:extLst>
              <a:ext uri="{FF2B5EF4-FFF2-40B4-BE49-F238E27FC236}">
                <a16:creationId xmlns:a16="http://schemas.microsoft.com/office/drawing/2014/main" id="{EB92CD73-DA00-49A1-9EBA-FB904501A723}"/>
              </a:ext>
            </a:extLst>
          </p:cNvPr>
          <p:cNvSpPr>
            <a:spLocks noGrp="1"/>
          </p:cNvSpPr>
          <p:nvPr>
            <p:ph type="sldNum" sz="quarter" idx="11"/>
          </p:nvPr>
        </p:nvSpPr>
        <p:spPr>
          <a:xfrm>
            <a:off x="11629748" y="6371158"/>
            <a:ext cx="210872" cy="365125"/>
          </a:xfrm>
        </p:spPr>
        <p:txBody>
          <a:bodyPr/>
          <a:lstStyle/>
          <a:p>
            <a:fld id="{EA3DA7B4-1CBC-4A9E-B9AD-6DD77CAE4334}" type="slidenum">
              <a:rPr lang="en-GB" smtClean="0"/>
              <a:t>8</a:t>
            </a:fld>
            <a:endParaRPr lang="en-GB"/>
          </a:p>
        </p:txBody>
      </p:sp>
      <p:pic>
        <p:nvPicPr>
          <p:cNvPr id="55" name="Picture 1" descr="Description: http://www.wwcp.org.uk/wp-content/uploads/2016/11/West-Wales-Care-Partnership-logo-Partneriaeth-Gofal-Gorllewin-Cymru-logo.jpg">
            <a:extLst>
              <a:ext uri="{FF2B5EF4-FFF2-40B4-BE49-F238E27FC236}">
                <a16:creationId xmlns:a16="http://schemas.microsoft.com/office/drawing/2014/main" id="{F1E7EA5E-237B-4181-8F11-5581058864B2}"/>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9137729" y="452962"/>
            <a:ext cx="1618557" cy="6597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5" name="Table 5">
            <a:extLst>
              <a:ext uri="{FF2B5EF4-FFF2-40B4-BE49-F238E27FC236}">
                <a16:creationId xmlns:a16="http://schemas.microsoft.com/office/drawing/2014/main" id="{68AC2EF1-7875-4E14-B01C-B3A4614D7846}"/>
              </a:ext>
            </a:extLst>
          </p:cNvPr>
          <p:cNvGraphicFramePr>
            <a:graphicFrameLocks noGrp="1"/>
          </p:cNvGraphicFramePr>
          <p:nvPr>
            <p:extLst>
              <p:ext uri="{D42A27DB-BD31-4B8C-83A1-F6EECF244321}">
                <p14:modId xmlns:p14="http://schemas.microsoft.com/office/powerpoint/2010/main" val="2668264469"/>
              </p:ext>
            </p:extLst>
          </p:nvPr>
        </p:nvGraphicFramePr>
        <p:xfrm>
          <a:off x="255895" y="3782647"/>
          <a:ext cx="8041620" cy="2306320"/>
        </p:xfrm>
        <a:graphic>
          <a:graphicData uri="http://schemas.openxmlformats.org/drawingml/2006/table">
            <a:tbl>
              <a:tblPr firstRow="1" bandRow="1">
                <a:tableStyleId>{5C22544A-7EE6-4342-B048-85BDC9FD1C3A}</a:tableStyleId>
              </a:tblPr>
              <a:tblGrid>
                <a:gridCol w="1375860">
                  <a:extLst>
                    <a:ext uri="{9D8B030D-6E8A-4147-A177-3AD203B41FA5}">
                      <a16:colId xmlns:a16="http://schemas.microsoft.com/office/drawing/2014/main" val="827760274"/>
                    </a:ext>
                  </a:extLst>
                </a:gridCol>
                <a:gridCol w="1086957">
                  <a:extLst>
                    <a:ext uri="{9D8B030D-6E8A-4147-A177-3AD203B41FA5}">
                      <a16:colId xmlns:a16="http://schemas.microsoft.com/office/drawing/2014/main" val="1123037510"/>
                    </a:ext>
                  </a:extLst>
                </a:gridCol>
                <a:gridCol w="1059477">
                  <a:extLst>
                    <a:ext uri="{9D8B030D-6E8A-4147-A177-3AD203B41FA5}">
                      <a16:colId xmlns:a16="http://schemas.microsoft.com/office/drawing/2014/main" val="3302417627"/>
                    </a:ext>
                  </a:extLst>
                </a:gridCol>
                <a:gridCol w="1001027">
                  <a:extLst>
                    <a:ext uri="{9D8B030D-6E8A-4147-A177-3AD203B41FA5}">
                      <a16:colId xmlns:a16="http://schemas.microsoft.com/office/drawing/2014/main" val="3807601315"/>
                    </a:ext>
                  </a:extLst>
                </a:gridCol>
                <a:gridCol w="1106906">
                  <a:extLst>
                    <a:ext uri="{9D8B030D-6E8A-4147-A177-3AD203B41FA5}">
                      <a16:colId xmlns:a16="http://schemas.microsoft.com/office/drawing/2014/main" val="415378518"/>
                    </a:ext>
                  </a:extLst>
                </a:gridCol>
                <a:gridCol w="1183907">
                  <a:extLst>
                    <a:ext uri="{9D8B030D-6E8A-4147-A177-3AD203B41FA5}">
                      <a16:colId xmlns:a16="http://schemas.microsoft.com/office/drawing/2014/main" val="2271512598"/>
                    </a:ext>
                  </a:extLst>
                </a:gridCol>
                <a:gridCol w="1227486">
                  <a:extLst>
                    <a:ext uri="{9D8B030D-6E8A-4147-A177-3AD203B41FA5}">
                      <a16:colId xmlns:a16="http://schemas.microsoft.com/office/drawing/2014/main" val="182785195"/>
                    </a:ext>
                  </a:extLst>
                </a:gridCol>
              </a:tblGrid>
              <a:tr h="370840">
                <a:tc>
                  <a:txBody>
                    <a:bodyPr/>
                    <a:lstStyle/>
                    <a:p>
                      <a:r>
                        <a:rPr lang="en-GB" sz="1050">
                          <a:solidFill>
                            <a:schemeClr val="bg2"/>
                          </a:solidFill>
                          <a:latin typeface="+mj-lt"/>
                        </a:rPr>
                        <a:t>County</a:t>
                      </a:r>
                    </a:p>
                  </a:txBody>
                  <a:tcPr>
                    <a:solidFill>
                      <a:schemeClr val="accent2"/>
                    </a:solidFill>
                  </a:tcPr>
                </a:tc>
                <a:tc>
                  <a:txBody>
                    <a:bodyPr/>
                    <a:lstStyle/>
                    <a:p>
                      <a:r>
                        <a:rPr lang="en-GB" sz="1050" u="sng">
                          <a:solidFill>
                            <a:schemeClr val="bg2"/>
                          </a:solidFill>
                          <a:latin typeface="+mj-lt"/>
                        </a:rPr>
                        <a:t>Current</a:t>
                      </a:r>
                      <a:r>
                        <a:rPr lang="en-GB" sz="1050">
                          <a:solidFill>
                            <a:schemeClr val="bg2"/>
                          </a:solidFill>
                          <a:latin typeface="+mj-lt"/>
                        </a:rPr>
                        <a:t> diagnosed (on GP register)</a:t>
                      </a:r>
                    </a:p>
                  </a:txBody>
                  <a:tcPr>
                    <a:solidFill>
                      <a:schemeClr val="accent2"/>
                    </a:solidFill>
                  </a:tcPr>
                </a:tc>
                <a:tc>
                  <a:txBody>
                    <a:bodyPr/>
                    <a:lstStyle/>
                    <a:p>
                      <a:r>
                        <a:rPr lang="en-GB" sz="1100" u="sng">
                          <a:solidFill>
                            <a:schemeClr val="bg2"/>
                          </a:solidFill>
                          <a:latin typeface="+mj-lt"/>
                        </a:rPr>
                        <a:t>Current</a:t>
                      </a:r>
                      <a:r>
                        <a:rPr lang="en-GB" sz="1050">
                          <a:solidFill>
                            <a:schemeClr val="bg2"/>
                          </a:solidFill>
                          <a:latin typeface="+mj-lt"/>
                        </a:rPr>
                        <a:t> estimated undiagnosed</a:t>
                      </a:r>
                    </a:p>
                  </a:txBody>
                  <a:tcPr>
                    <a:solidFill>
                      <a:schemeClr val="accent2"/>
                    </a:solidFill>
                  </a:tcPr>
                </a:tc>
                <a:tc>
                  <a:txBody>
                    <a:bodyPr/>
                    <a:lstStyle/>
                    <a:p>
                      <a:r>
                        <a:rPr lang="en-GB" sz="1100" u="sng">
                          <a:solidFill>
                            <a:schemeClr val="bg2"/>
                          </a:solidFill>
                          <a:latin typeface="+mj-lt"/>
                        </a:rPr>
                        <a:t>Current</a:t>
                      </a:r>
                      <a:r>
                        <a:rPr lang="en-GB" sz="1050">
                          <a:solidFill>
                            <a:schemeClr val="bg2"/>
                          </a:solidFill>
                          <a:latin typeface="+mj-lt"/>
                        </a:rPr>
                        <a:t> estimated total prevalence</a:t>
                      </a:r>
                    </a:p>
                  </a:txBody>
                  <a:tcPr>
                    <a:solidFill>
                      <a:schemeClr val="accent2"/>
                    </a:solidFill>
                  </a:tcPr>
                </a:tc>
                <a:tc>
                  <a:txBody>
                    <a:bodyPr/>
                    <a:lstStyle/>
                    <a:p>
                      <a:r>
                        <a:rPr lang="en-GB" sz="1100" u="sng">
                          <a:solidFill>
                            <a:schemeClr val="bg2"/>
                          </a:solidFill>
                          <a:latin typeface="+mj-lt"/>
                        </a:rPr>
                        <a:t>2040</a:t>
                      </a:r>
                      <a:r>
                        <a:rPr lang="en-GB" sz="1050">
                          <a:solidFill>
                            <a:schemeClr val="bg2"/>
                          </a:solidFill>
                          <a:latin typeface="+mj-lt"/>
                        </a:rPr>
                        <a:t> projected diagnosed** </a:t>
                      </a:r>
                      <a:r>
                        <a:rPr lang="en-GB" sz="800">
                          <a:solidFill>
                            <a:schemeClr val="bg2"/>
                          </a:solidFill>
                          <a:latin typeface="+mj-lt"/>
                        </a:rPr>
                        <a:t>(based on current diagnosis rate)</a:t>
                      </a:r>
                    </a:p>
                  </a:txBody>
                  <a:tcPr/>
                </a:tc>
                <a:tc>
                  <a:txBody>
                    <a:bodyPr/>
                    <a:lstStyle/>
                    <a:p>
                      <a:r>
                        <a:rPr lang="en-GB" sz="1100" u="sng">
                          <a:solidFill>
                            <a:schemeClr val="bg2"/>
                          </a:solidFill>
                          <a:latin typeface="+mj-lt"/>
                        </a:rPr>
                        <a:t>2040</a:t>
                      </a:r>
                      <a:r>
                        <a:rPr lang="en-GB" sz="1050">
                          <a:solidFill>
                            <a:schemeClr val="bg2"/>
                          </a:solidFill>
                          <a:latin typeface="+mj-lt"/>
                        </a:rPr>
                        <a:t> projected undiagnosed**</a:t>
                      </a:r>
                    </a:p>
                  </a:txBody>
                  <a:tcPr/>
                </a:tc>
                <a:tc>
                  <a:txBody>
                    <a:bodyPr/>
                    <a:lstStyle/>
                    <a:p>
                      <a:r>
                        <a:rPr lang="en-GB" sz="1100" u="sng">
                          <a:solidFill>
                            <a:schemeClr val="bg2"/>
                          </a:solidFill>
                          <a:latin typeface="+mj-lt"/>
                        </a:rPr>
                        <a:t>2040</a:t>
                      </a:r>
                      <a:r>
                        <a:rPr lang="en-GB" sz="1050">
                          <a:solidFill>
                            <a:schemeClr val="bg2"/>
                          </a:solidFill>
                          <a:latin typeface="+mj-lt"/>
                        </a:rPr>
                        <a:t> projected total prevalence</a:t>
                      </a:r>
                    </a:p>
                  </a:txBody>
                  <a:tcPr/>
                </a:tc>
                <a:extLst>
                  <a:ext uri="{0D108BD9-81ED-4DB2-BD59-A6C34878D82A}">
                    <a16:rowId xmlns:a16="http://schemas.microsoft.com/office/drawing/2014/main" val="1745330679"/>
                  </a:ext>
                </a:extLst>
              </a:tr>
              <a:tr h="370840">
                <a:tc>
                  <a:txBody>
                    <a:bodyPr/>
                    <a:lstStyle/>
                    <a:p>
                      <a:pPr algn="ctr"/>
                      <a:r>
                        <a:rPr lang="en-GB" sz="1100">
                          <a:solidFill>
                            <a:schemeClr val="bg1">
                              <a:lumMod val="75000"/>
                              <a:lumOff val="25000"/>
                            </a:schemeClr>
                          </a:solidFill>
                          <a:latin typeface="+mj-lt"/>
                        </a:rPr>
                        <a:t>Carmarthenshire</a:t>
                      </a:r>
                    </a:p>
                  </a:txBody>
                  <a:tcPr>
                    <a:solidFill>
                      <a:schemeClr val="accent2">
                        <a:lumMod val="40000"/>
                        <a:lumOff val="60000"/>
                      </a:schemeClr>
                    </a:solidFill>
                  </a:tcPr>
                </a:tc>
                <a:tc>
                  <a:txBody>
                    <a:bodyPr/>
                    <a:lstStyle/>
                    <a:p>
                      <a:pPr algn="ctr"/>
                      <a:r>
                        <a:rPr lang="en-GB" sz="1100">
                          <a:solidFill>
                            <a:schemeClr val="bg1">
                              <a:lumMod val="75000"/>
                              <a:lumOff val="25000"/>
                            </a:schemeClr>
                          </a:solidFill>
                          <a:latin typeface="+mj-lt"/>
                        </a:rPr>
                        <a:t>1,363</a:t>
                      </a:r>
                    </a:p>
                  </a:txBody>
                  <a:tcPr>
                    <a:solidFill>
                      <a:schemeClr val="accent2">
                        <a:lumMod val="40000"/>
                        <a:lumOff val="60000"/>
                      </a:schemeClr>
                    </a:solidFill>
                  </a:tcPr>
                </a:tc>
                <a:tc>
                  <a:txBody>
                    <a:bodyPr/>
                    <a:lstStyle/>
                    <a:p>
                      <a:pPr algn="ctr"/>
                      <a:r>
                        <a:rPr lang="en-GB" sz="1100">
                          <a:solidFill>
                            <a:schemeClr val="bg1">
                              <a:lumMod val="75000"/>
                              <a:lumOff val="25000"/>
                            </a:schemeClr>
                          </a:solidFill>
                          <a:latin typeface="+mj-lt"/>
                        </a:rPr>
                        <a:t>1,208</a:t>
                      </a:r>
                    </a:p>
                  </a:txBody>
                  <a:tcPr>
                    <a:solidFill>
                      <a:schemeClr val="accent2">
                        <a:lumMod val="40000"/>
                        <a:lumOff val="60000"/>
                      </a:schemeClr>
                    </a:solidFill>
                  </a:tcPr>
                </a:tc>
                <a:tc>
                  <a:txBody>
                    <a:bodyPr/>
                    <a:lstStyle/>
                    <a:p>
                      <a:pPr algn="ctr"/>
                      <a:r>
                        <a:rPr lang="en-GB" sz="1100">
                          <a:solidFill>
                            <a:schemeClr val="bg1">
                              <a:lumMod val="75000"/>
                              <a:lumOff val="25000"/>
                            </a:schemeClr>
                          </a:solidFill>
                          <a:latin typeface="+mj-lt"/>
                        </a:rPr>
                        <a:t>2.571</a:t>
                      </a:r>
                    </a:p>
                  </a:txBody>
                  <a:tcPr>
                    <a:solidFill>
                      <a:schemeClr val="accent2">
                        <a:lumMod val="40000"/>
                        <a:lumOff val="60000"/>
                      </a:schemeClr>
                    </a:solidFill>
                  </a:tcPr>
                </a:tc>
                <a:tc>
                  <a:txBody>
                    <a:bodyPr/>
                    <a:lstStyle/>
                    <a:p>
                      <a:pPr algn="ctr"/>
                      <a:r>
                        <a:rPr lang="en-GB" sz="1100">
                          <a:solidFill>
                            <a:schemeClr val="bg1">
                              <a:lumMod val="75000"/>
                              <a:lumOff val="25000"/>
                            </a:schemeClr>
                          </a:solidFill>
                          <a:latin typeface="+mj-lt"/>
                        </a:rPr>
                        <a:t>2,035</a:t>
                      </a:r>
                    </a:p>
                  </a:txBody>
                  <a:tcPr/>
                </a:tc>
                <a:tc>
                  <a:txBody>
                    <a:bodyPr/>
                    <a:lstStyle/>
                    <a:p>
                      <a:pPr algn="ctr"/>
                      <a:r>
                        <a:rPr lang="en-GB" sz="1100">
                          <a:solidFill>
                            <a:schemeClr val="bg1">
                              <a:lumMod val="75000"/>
                              <a:lumOff val="25000"/>
                            </a:schemeClr>
                          </a:solidFill>
                          <a:latin typeface="+mj-lt"/>
                        </a:rPr>
                        <a:t>1,793</a:t>
                      </a:r>
                    </a:p>
                  </a:txBody>
                  <a:tcPr/>
                </a:tc>
                <a:tc>
                  <a:txBody>
                    <a:bodyPr/>
                    <a:lstStyle/>
                    <a:p>
                      <a:pPr algn="ctr"/>
                      <a:r>
                        <a:rPr lang="en-GB" sz="1100">
                          <a:solidFill>
                            <a:schemeClr val="bg1">
                              <a:lumMod val="75000"/>
                              <a:lumOff val="25000"/>
                            </a:schemeClr>
                          </a:solidFill>
                          <a:latin typeface="+mj-lt"/>
                        </a:rPr>
                        <a:t>3,828</a:t>
                      </a:r>
                    </a:p>
                  </a:txBody>
                  <a:tcPr/>
                </a:tc>
                <a:extLst>
                  <a:ext uri="{0D108BD9-81ED-4DB2-BD59-A6C34878D82A}">
                    <a16:rowId xmlns:a16="http://schemas.microsoft.com/office/drawing/2014/main" val="3684900468"/>
                  </a:ext>
                </a:extLst>
              </a:tr>
              <a:tr h="370840">
                <a:tc>
                  <a:txBody>
                    <a:bodyPr/>
                    <a:lstStyle/>
                    <a:p>
                      <a:pPr algn="ctr"/>
                      <a:r>
                        <a:rPr lang="en-GB" sz="1100">
                          <a:solidFill>
                            <a:schemeClr val="bg1">
                              <a:lumMod val="75000"/>
                              <a:lumOff val="25000"/>
                            </a:schemeClr>
                          </a:solidFill>
                          <a:latin typeface="+mj-lt"/>
                        </a:rPr>
                        <a:t>Ceredigion</a:t>
                      </a:r>
                    </a:p>
                  </a:txBody>
                  <a:tcPr>
                    <a:solidFill>
                      <a:srgbClr val="F2F8EE"/>
                    </a:solidFill>
                  </a:tcPr>
                </a:tc>
                <a:tc>
                  <a:txBody>
                    <a:bodyPr/>
                    <a:lstStyle/>
                    <a:p>
                      <a:pPr algn="ctr"/>
                      <a:r>
                        <a:rPr lang="en-GB" sz="1100">
                          <a:solidFill>
                            <a:schemeClr val="bg1">
                              <a:lumMod val="75000"/>
                              <a:lumOff val="25000"/>
                            </a:schemeClr>
                          </a:solidFill>
                          <a:latin typeface="+mj-lt"/>
                        </a:rPr>
                        <a:t>578</a:t>
                      </a:r>
                    </a:p>
                  </a:txBody>
                  <a:tcPr>
                    <a:solidFill>
                      <a:srgbClr val="F2F8EE"/>
                    </a:solidFill>
                  </a:tcPr>
                </a:tc>
                <a:tc>
                  <a:txBody>
                    <a:bodyPr/>
                    <a:lstStyle/>
                    <a:p>
                      <a:pPr algn="ctr"/>
                      <a:r>
                        <a:rPr lang="en-GB" sz="1100">
                          <a:solidFill>
                            <a:schemeClr val="bg1">
                              <a:lumMod val="75000"/>
                              <a:lumOff val="25000"/>
                            </a:schemeClr>
                          </a:solidFill>
                          <a:latin typeface="+mj-lt"/>
                        </a:rPr>
                        <a:t>512</a:t>
                      </a:r>
                    </a:p>
                  </a:txBody>
                  <a:tcPr>
                    <a:solidFill>
                      <a:srgbClr val="F2F8EE"/>
                    </a:solidFill>
                  </a:tcPr>
                </a:tc>
                <a:tc>
                  <a:txBody>
                    <a:bodyPr/>
                    <a:lstStyle/>
                    <a:p>
                      <a:pPr algn="ctr"/>
                      <a:r>
                        <a:rPr lang="en-GB" sz="1100">
                          <a:solidFill>
                            <a:schemeClr val="bg1">
                              <a:lumMod val="75000"/>
                              <a:lumOff val="25000"/>
                            </a:schemeClr>
                          </a:solidFill>
                          <a:latin typeface="+mj-lt"/>
                        </a:rPr>
                        <a:t>1,090</a:t>
                      </a:r>
                    </a:p>
                  </a:txBody>
                  <a:tcPr>
                    <a:solidFill>
                      <a:srgbClr val="F2F8EE"/>
                    </a:solidFill>
                  </a:tcPr>
                </a:tc>
                <a:tc>
                  <a:txBody>
                    <a:bodyPr/>
                    <a:lstStyle/>
                    <a:p>
                      <a:pPr algn="ctr"/>
                      <a:r>
                        <a:rPr lang="en-GB" sz="1100">
                          <a:solidFill>
                            <a:schemeClr val="bg1">
                              <a:lumMod val="75000"/>
                              <a:lumOff val="25000"/>
                            </a:schemeClr>
                          </a:solidFill>
                          <a:latin typeface="+mj-lt"/>
                        </a:rPr>
                        <a:t>863</a:t>
                      </a:r>
                    </a:p>
                  </a:txBody>
                  <a:tcPr/>
                </a:tc>
                <a:tc>
                  <a:txBody>
                    <a:bodyPr/>
                    <a:lstStyle/>
                    <a:p>
                      <a:pPr algn="ctr"/>
                      <a:r>
                        <a:rPr lang="en-GB" sz="1100">
                          <a:solidFill>
                            <a:schemeClr val="bg1">
                              <a:lumMod val="75000"/>
                              <a:lumOff val="25000"/>
                            </a:schemeClr>
                          </a:solidFill>
                          <a:latin typeface="+mj-lt"/>
                        </a:rPr>
                        <a:t>760</a:t>
                      </a:r>
                    </a:p>
                  </a:txBody>
                  <a:tcPr/>
                </a:tc>
                <a:tc>
                  <a:txBody>
                    <a:bodyPr/>
                    <a:lstStyle/>
                    <a:p>
                      <a:pPr algn="ctr"/>
                      <a:r>
                        <a:rPr lang="en-GB" sz="1100">
                          <a:solidFill>
                            <a:schemeClr val="bg1">
                              <a:lumMod val="75000"/>
                              <a:lumOff val="25000"/>
                            </a:schemeClr>
                          </a:solidFill>
                          <a:latin typeface="+mj-lt"/>
                        </a:rPr>
                        <a:t>1,623</a:t>
                      </a:r>
                    </a:p>
                  </a:txBody>
                  <a:tcPr/>
                </a:tc>
                <a:extLst>
                  <a:ext uri="{0D108BD9-81ED-4DB2-BD59-A6C34878D82A}">
                    <a16:rowId xmlns:a16="http://schemas.microsoft.com/office/drawing/2014/main" val="3385677084"/>
                  </a:ext>
                </a:extLst>
              </a:tr>
              <a:tr h="370840">
                <a:tc>
                  <a:txBody>
                    <a:bodyPr/>
                    <a:lstStyle/>
                    <a:p>
                      <a:pPr algn="ctr"/>
                      <a:r>
                        <a:rPr lang="en-GB" sz="1100">
                          <a:solidFill>
                            <a:schemeClr val="bg1">
                              <a:lumMod val="75000"/>
                              <a:lumOff val="25000"/>
                            </a:schemeClr>
                          </a:solidFill>
                          <a:latin typeface="+mj-lt"/>
                        </a:rPr>
                        <a:t>Pembrokeshire</a:t>
                      </a:r>
                    </a:p>
                  </a:txBody>
                  <a:tcPr>
                    <a:solidFill>
                      <a:schemeClr val="accent2">
                        <a:lumMod val="40000"/>
                        <a:lumOff val="60000"/>
                      </a:schemeClr>
                    </a:solidFill>
                  </a:tcPr>
                </a:tc>
                <a:tc>
                  <a:txBody>
                    <a:bodyPr/>
                    <a:lstStyle/>
                    <a:p>
                      <a:pPr algn="ctr"/>
                      <a:r>
                        <a:rPr lang="en-GB" sz="1100">
                          <a:solidFill>
                            <a:schemeClr val="bg1">
                              <a:lumMod val="75000"/>
                              <a:lumOff val="25000"/>
                            </a:schemeClr>
                          </a:solidFill>
                          <a:latin typeface="+mj-lt"/>
                        </a:rPr>
                        <a:t>871</a:t>
                      </a:r>
                    </a:p>
                  </a:txBody>
                  <a:tcPr>
                    <a:solidFill>
                      <a:schemeClr val="accent2">
                        <a:lumMod val="40000"/>
                        <a:lumOff val="60000"/>
                      </a:schemeClr>
                    </a:solidFill>
                  </a:tcPr>
                </a:tc>
                <a:tc>
                  <a:txBody>
                    <a:bodyPr/>
                    <a:lstStyle/>
                    <a:p>
                      <a:pPr algn="ctr"/>
                      <a:r>
                        <a:rPr lang="en-GB" sz="1100">
                          <a:solidFill>
                            <a:schemeClr val="bg1">
                              <a:lumMod val="75000"/>
                              <a:lumOff val="25000"/>
                            </a:schemeClr>
                          </a:solidFill>
                          <a:latin typeface="+mj-lt"/>
                        </a:rPr>
                        <a:t>772</a:t>
                      </a:r>
                    </a:p>
                  </a:txBody>
                  <a:tcPr>
                    <a:solidFill>
                      <a:schemeClr val="accent2">
                        <a:lumMod val="40000"/>
                        <a:lumOff val="60000"/>
                      </a:schemeClr>
                    </a:solidFill>
                  </a:tcPr>
                </a:tc>
                <a:tc>
                  <a:txBody>
                    <a:bodyPr/>
                    <a:lstStyle/>
                    <a:p>
                      <a:pPr algn="ctr"/>
                      <a:r>
                        <a:rPr lang="en-GB" sz="1100">
                          <a:solidFill>
                            <a:schemeClr val="bg1">
                              <a:lumMod val="75000"/>
                              <a:lumOff val="25000"/>
                            </a:schemeClr>
                          </a:solidFill>
                          <a:latin typeface="+mj-lt"/>
                        </a:rPr>
                        <a:t>1,643</a:t>
                      </a:r>
                    </a:p>
                  </a:txBody>
                  <a:tcPr>
                    <a:solidFill>
                      <a:schemeClr val="accent2">
                        <a:lumMod val="40000"/>
                        <a:lumOff val="60000"/>
                      </a:schemeClr>
                    </a:solidFill>
                  </a:tcPr>
                </a:tc>
                <a:tc>
                  <a:txBody>
                    <a:bodyPr/>
                    <a:lstStyle/>
                    <a:p>
                      <a:pPr algn="ctr"/>
                      <a:r>
                        <a:rPr lang="en-GB" sz="1100">
                          <a:solidFill>
                            <a:schemeClr val="bg1">
                              <a:lumMod val="75000"/>
                              <a:lumOff val="25000"/>
                            </a:schemeClr>
                          </a:solidFill>
                          <a:latin typeface="+mj-lt"/>
                        </a:rPr>
                        <a:t>1,300</a:t>
                      </a:r>
                    </a:p>
                  </a:txBody>
                  <a:tcPr/>
                </a:tc>
                <a:tc>
                  <a:txBody>
                    <a:bodyPr/>
                    <a:lstStyle/>
                    <a:p>
                      <a:pPr algn="ctr"/>
                      <a:r>
                        <a:rPr lang="en-GB" sz="1100">
                          <a:solidFill>
                            <a:schemeClr val="bg1">
                              <a:lumMod val="75000"/>
                              <a:lumOff val="25000"/>
                            </a:schemeClr>
                          </a:solidFill>
                          <a:latin typeface="+mj-lt"/>
                        </a:rPr>
                        <a:t>1,145</a:t>
                      </a:r>
                    </a:p>
                  </a:txBody>
                  <a:tcPr/>
                </a:tc>
                <a:tc>
                  <a:txBody>
                    <a:bodyPr/>
                    <a:lstStyle/>
                    <a:p>
                      <a:pPr algn="ctr"/>
                      <a:r>
                        <a:rPr lang="en-GB" sz="1100">
                          <a:solidFill>
                            <a:schemeClr val="bg1">
                              <a:lumMod val="75000"/>
                              <a:lumOff val="25000"/>
                            </a:schemeClr>
                          </a:solidFill>
                          <a:latin typeface="+mj-lt"/>
                        </a:rPr>
                        <a:t>2,445</a:t>
                      </a:r>
                    </a:p>
                  </a:txBody>
                  <a:tcPr/>
                </a:tc>
                <a:extLst>
                  <a:ext uri="{0D108BD9-81ED-4DB2-BD59-A6C34878D82A}">
                    <a16:rowId xmlns:a16="http://schemas.microsoft.com/office/drawing/2014/main" val="3968767716"/>
                  </a:ext>
                </a:extLst>
              </a:tr>
              <a:tr h="370840">
                <a:tc>
                  <a:txBody>
                    <a:bodyPr/>
                    <a:lstStyle/>
                    <a:p>
                      <a:pPr algn="ctr"/>
                      <a:r>
                        <a:rPr lang="en-GB" sz="1400" b="1">
                          <a:solidFill>
                            <a:schemeClr val="bg1">
                              <a:lumMod val="75000"/>
                              <a:lumOff val="25000"/>
                            </a:schemeClr>
                          </a:solidFill>
                          <a:latin typeface="+mj-lt"/>
                        </a:rPr>
                        <a:t>West Wales</a:t>
                      </a:r>
                    </a:p>
                  </a:txBody>
                  <a:tcPr>
                    <a:solidFill>
                      <a:schemeClr val="tx2">
                        <a:lumMod val="60000"/>
                        <a:lumOff val="40000"/>
                      </a:schemeClr>
                    </a:solidFill>
                  </a:tcPr>
                </a:tc>
                <a:tc>
                  <a:txBody>
                    <a:bodyPr/>
                    <a:lstStyle/>
                    <a:p>
                      <a:pPr algn="ctr"/>
                      <a:r>
                        <a:rPr lang="en-GB" sz="1400" b="1">
                          <a:solidFill>
                            <a:schemeClr val="bg1">
                              <a:lumMod val="75000"/>
                              <a:lumOff val="25000"/>
                            </a:schemeClr>
                          </a:solidFill>
                          <a:latin typeface="+mj-lt"/>
                        </a:rPr>
                        <a:t>2,812</a:t>
                      </a:r>
                    </a:p>
                  </a:txBody>
                  <a:tcPr>
                    <a:solidFill>
                      <a:schemeClr val="tx2">
                        <a:lumMod val="60000"/>
                        <a:lumOff val="40000"/>
                      </a:schemeClr>
                    </a:solidFill>
                  </a:tcPr>
                </a:tc>
                <a:tc>
                  <a:txBody>
                    <a:bodyPr/>
                    <a:lstStyle/>
                    <a:p>
                      <a:pPr algn="ctr"/>
                      <a:r>
                        <a:rPr lang="en-GB" sz="1400" b="1">
                          <a:solidFill>
                            <a:schemeClr val="bg1">
                              <a:lumMod val="75000"/>
                              <a:lumOff val="25000"/>
                            </a:schemeClr>
                          </a:solidFill>
                          <a:latin typeface="+mj-lt"/>
                        </a:rPr>
                        <a:t>2,492</a:t>
                      </a:r>
                    </a:p>
                  </a:txBody>
                  <a:tcPr>
                    <a:solidFill>
                      <a:schemeClr val="tx2">
                        <a:lumMod val="60000"/>
                        <a:lumOff val="40000"/>
                      </a:schemeClr>
                    </a:solidFill>
                  </a:tcPr>
                </a:tc>
                <a:tc>
                  <a:txBody>
                    <a:bodyPr/>
                    <a:lstStyle/>
                    <a:p>
                      <a:pPr algn="ctr"/>
                      <a:r>
                        <a:rPr lang="en-GB" sz="1400" b="1">
                          <a:solidFill>
                            <a:schemeClr val="bg1">
                              <a:lumMod val="75000"/>
                              <a:lumOff val="25000"/>
                            </a:schemeClr>
                          </a:solidFill>
                          <a:latin typeface="+mj-lt"/>
                        </a:rPr>
                        <a:t>5,304</a:t>
                      </a:r>
                    </a:p>
                  </a:txBody>
                  <a:tcPr>
                    <a:solidFill>
                      <a:schemeClr val="tx2">
                        <a:lumMod val="60000"/>
                        <a:lumOff val="40000"/>
                      </a:schemeClr>
                    </a:solidFill>
                  </a:tcPr>
                </a:tc>
                <a:tc>
                  <a:txBody>
                    <a:bodyPr/>
                    <a:lstStyle/>
                    <a:p>
                      <a:pPr algn="ctr"/>
                      <a:r>
                        <a:rPr lang="en-GB" sz="1400" b="1">
                          <a:solidFill>
                            <a:schemeClr val="bg1">
                              <a:lumMod val="75000"/>
                              <a:lumOff val="25000"/>
                            </a:schemeClr>
                          </a:solidFill>
                          <a:latin typeface="+mj-lt"/>
                        </a:rPr>
                        <a:t>4,198</a:t>
                      </a:r>
                    </a:p>
                  </a:txBody>
                  <a:tcPr>
                    <a:solidFill>
                      <a:schemeClr val="tx2">
                        <a:lumMod val="60000"/>
                        <a:lumOff val="40000"/>
                      </a:schemeClr>
                    </a:solidFill>
                  </a:tcPr>
                </a:tc>
                <a:tc>
                  <a:txBody>
                    <a:bodyPr/>
                    <a:lstStyle/>
                    <a:p>
                      <a:pPr algn="ctr"/>
                      <a:r>
                        <a:rPr lang="en-GB" sz="1400" b="1">
                          <a:solidFill>
                            <a:schemeClr val="bg1">
                              <a:lumMod val="75000"/>
                              <a:lumOff val="25000"/>
                            </a:schemeClr>
                          </a:solidFill>
                          <a:latin typeface="+mj-lt"/>
                        </a:rPr>
                        <a:t>3,698</a:t>
                      </a:r>
                    </a:p>
                  </a:txBody>
                  <a:tcPr>
                    <a:solidFill>
                      <a:schemeClr val="tx2">
                        <a:lumMod val="60000"/>
                        <a:lumOff val="40000"/>
                      </a:schemeClr>
                    </a:solidFill>
                  </a:tcPr>
                </a:tc>
                <a:tc>
                  <a:txBody>
                    <a:bodyPr/>
                    <a:lstStyle/>
                    <a:p>
                      <a:pPr algn="ctr"/>
                      <a:r>
                        <a:rPr lang="en-GB" sz="1400" b="1">
                          <a:solidFill>
                            <a:schemeClr val="bg1">
                              <a:lumMod val="75000"/>
                              <a:lumOff val="25000"/>
                            </a:schemeClr>
                          </a:solidFill>
                          <a:latin typeface="+mj-lt"/>
                        </a:rPr>
                        <a:t>7,896</a:t>
                      </a:r>
                    </a:p>
                  </a:txBody>
                  <a:tcPr>
                    <a:solidFill>
                      <a:schemeClr val="tx2">
                        <a:lumMod val="60000"/>
                        <a:lumOff val="40000"/>
                      </a:schemeClr>
                    </a:solidFill>
                  </a:tcPr>
                </a:tc>
                <a:extLst>
                  <a:ext uri="{0D108BD9-81ED-4DB2-BD59-A6C34878D82A}">
                    <a16:rowId xmlns:a16="http://schemas.microsoft.com/office/drawing/2014/main" val="796415749"/>
                  </a:ext>
                </a:extLst>
              </a:tr>
            </a:tbl>
          </a:graphicData>
        </a:graphic>
      </p:graphicFrame>
      <p:sp>
        <p:nvSpPr>
          <p:cNvPr id="25" name="Oval 24">
            <a:extLst>
              <a:ext uri="{FF2B5EF4-FFF2-40B4-BE49-F238E27FC236}">
                <a16:creationId xmlns:a16="http://schemas.microsoft.com/office/drawing/2014/main" id="{5E73B52C-C8FC-45AD-8CE1-0EFC146D6D39}"/>
              </a:ext>
            </a:extLst>
          </p:cNvPr>
          <p:cNvSpPr/>
          <p:nvPr/>
        </p:nvSpPr>
        <p:spPr>
          <a:xfrm>
            <a:off x="8040183" y="4139506"/>
            <a:ext cx="1900968" cy="1782828"/>
          </a:xfrm>
          <a:prstGeom prst="ellipse">
            <a:avLst/>
          </a:prstGeom>
          <a:solidFill>
            <a:srgbClr val="0077B7"/>
          </a:solidFill>
          <a:ln w="38100">
            <a:noFill/>
          </a:ln>
          <a:effectLst>
            <a:outerShdw blurRad="50800" dist="38100" dir="5400000" algn="t"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3200" b="1">
                <a:solidFill>
                  <a:prstClr val="white"/>
                </a:solidFill>
                <a:latin typeface="Calibri" panose="020F0502020204030204"/>
                <a:cs typeface="Arial" panose="020B0604020202020204" pitchFamily="34" charset="0"/>
              </a:rPr>
              <a:t>7</a:t>
            </a:r>
            <a:r>
              <a:rPr kumimoji="0" lang="en-GB" sz="3200" b="1" i="0" u="none" strike="noStrike" kern="1200" cap="none" spc="0" normalizeH="0" baseline="0" noProof="0">
                <a:ln>
                  <a:noFill/>
                </a:ln>
                <a:solidFill>
                  <a:prstClr val="white"/>
                </a:solidFill>
                <a:effectLst/>
                <a:uLnTx/>
                <a:uFillTx/>
                <a:latin typeface="Calibri" panose="020F0502020204030204"/>
                <a:ea typeface="+mn-ea"/>
                <a:cs typeface="Arial" panose="020B0604020202020204" pitchFamily="34" charset="0"/>
              </a:rPr>
              <a:t>,896 </a:t>
            </a:r>
            <a:r>
              <a:rPr kumimoji="0" lang="en-GB" sz="3200" b="0" i="0" u="none" strike="noStrike" kern="1200" cap="none" spc="0" normalizeH="0" baseline="0" noProof="0">
                <a:ln>
                  <a:noFill/>
                </a:ln>
                <a:solidFill>
                  <a:prstClr val="white"/>
                </a:solidFill>
                <a:effectLst/>
                <a:uLnTx/>
                <a:uFillTx/>
                <a:latin typeface="Calibri" panose="020F0502020204030204"/>
                <a:ea typeface="+mn-ea"/>
                <a:cs typeface="Arial" panose="020B0604020202020204" pitchFamily="34" charset="0"/>
              </a:rPr>
              <a:t>by </a:t>
            </a:r>
            <a:r>
              <a:rPr kumimoji="0" lang="en-GB" sz="3200" b="1" i="0" u="none" strike="noStrike" kern="1200" cap="none" spc="0" normalizeH="0" baseline="0" noProof="0">
                <a:ln>
                  <a:noFill/>
                </a:ln>
                <a:solidFill>
                  <a:prstClr val="white"/>
                </a:solidFill>
                <a:effectLst/>
                <a:uLnTx/>
                <a:uFillTx/>
                <a:latin typeface="Calibri" panose="020F0502020204030204"/>
                <a:ea typeface="+mn-ea"/>
                <a:cs typeface="Arial" panose="020B0604020202020204" pitchFamily="34" charset="0"/>
              </a:rPr>
              <a:t>2040 </a:t>
            </a:r>
            <a:r>
              <a:rPr kumimoji="0" lang="en-GB" sz="1100" b="0" i="0" u="none" strike="noStrike" kern="1200" cap="none" spc="0" normalizeH="0" baseline="0" noProof="0">
                <a:ln>
                  <a:noFill/>
                </a:ln>
                <a:solidFill>
                  <a:prstClr val="white"/>
                </a:solidFill>
                <a:effectLst/>
                <a:uLnTx/>
                <a:uFillTx/>
                <a:latin typeface="Calibri" panose="020F0502020204030204"/>
                <a:ea typeface="+mn-ea"/>
                <a:cs typeface="Arial" panose="020B0604020202020204" pitchFamily="34" charset="0"/>
              </a:rPr>
              <a:t>(inc. undiagnosed need)</a:t>
            </a:r>
          </a:p>
        </p:txBody>
      </p:sp>
    </p:spTree>
    <p:extLst>
      <p:ext uri="{BB962C8B-B14F-4D97-AF65-F5344CB8AC3E}">
        <p14:creationId xmlns:p14="http://schemas.microsoft.com/office/powerpoint/2010/main" val="7321075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fade">
                                      <p:cBhvr>
                                        <p:cTn id="7" dur="300"/>
                                        <p:tgtEl>
                                          <p:spTgt spid="22"/>
                                        </p:tgtEl>
                                      </p:cBhvr>
                                    </p:animEffect>
                                  </p:childTnLst>
                                </p:cTn>
                              </p:par>
                              <p:par>
                                <p:cTn id="8" presetID="10" presetClass="entr" presetSubtype="0" fill="hold" grpId="0" nodeType="withEffect">
                                  <p:stCondLst>
                                    <p:cond delay="400"/>
                                  </p:stCondLst>
                                  <p:childTnLst>
                                    <p:set>
                                      <p:cBhvr>
                                        <p:cTn id="9" dur="1" fill="hold">
                                          <p:stCondLst>
                                            <p:cond delay="0"/>
                                          </p:stCondLst>
                                        </p:cTn>
                                        <p:tgtEl>
                                          <p:spTgt spid="24"/>
                                        </p:tgtEl>
                                        <p:attrNameLst>
                                          <p:attrName>style.visibility</p:attrName>
                                        </p:attrNameLst>
                                      </p:cBhvr>
                                      <p:to>
                                        <p:strVal val="visible"/>
                                      </p:to>
                                    </p:set>
                                    <p:animEffect transition="in" filter="fade">
                                      <p:cBhvr>
                                        <p:cTn id="10" dur="300"/>
                                        <p:tgtEl>
                                          <p:spTgt spid="24"/>
                                        </p:tgtEl>
                                      </p:cBhvr>
                                    </p:animEffect>
                                  </p:childTnLst>
                                </p:cTn>
                              </p:par>
                              <p:par>
                                <p:cTn id="11" presetID="10" presetClass="entr" presetSubtype="0" fill="hold" grpId="0" nodeType="withEffect">
                                  <p:stCondLst>
                                    <p:cond delay="400"/>
                                  </p:stCondLst>
                                  <p:childTnLst>
                                    <p:set>
                                      <p:cBhvr>
                                        <p:cTn id="12" dur="1" fill="hold">
                                          <p:stCondLst>
                                            <p:cond delay="0"/>
                                          </p:stCondLst>
                                        </p:cTn>
                                        <p:tgtEl>
                                          <p:spTgt spid="23"/>
                                        </p:tgtEl>
                                        <p:attrNameLst>
                                          <p:attrName>style.visibility</p:attrName>
                                        </p:attrNameLst>
                                      </p:cBhvr>
                                      <p:to>
                                        <p:strVal val="visible"/>
                                      </p:to>
                                    </p:set>
                                    <p:animEffect transition="in" filter="fade">
                                      <p:cBhvr>
                                        <p:cTn id="13" dur="3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P spid="23" grpId="0"/>
      <p:bldP spid="24"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7AB7A8-25DA-4D55-A386-906A6A67BB13}"/>
              </a:ext>
            </a:extLst>
          </p:cNvPr>
          <p:cNvSpPr>
            <a:spLocks noGrp="1"/>
          </p:cNvSpPr>
          <p:nvPr>
            <p:ph type="title"/>
          </p:nvPr>
        </p:nvSpPr>
        <p:spPr/>
        <p:txBody>
          <a:bodyPr/>
          <a:lstStyle/>
          <a:p>
            <a:r>
              <a:rPr lang="en-GB"/>
              <a:t>Dementia Diagnosis West Wales</a:t>
            </a:r>
          </a:p>
        </p:txBody>
      </p:sp>
      <p:pic>
        <p:nvPicPr>
          <p:cNvPr id="3" name="Picture 2">
            <a:extLst>
              <a:ext uri="{FF2B5EF4-FFF2-40B4-BE49-F238E27FC236}">
                <a16:creationId xmlns:a16="http://schemas.microsoft.com/office/drawing/2014/main" id="{87408E8F-FA80-4226-AB36-11876D307B7C}"/>
              </a:ext>
            </a:extLst>
          </p:cNvPr>
          <p:cNvPicPr>
            <a:picLocks noChangeAspect="1"/>
          </p:cNvPicPr>
          <p:nvPr/>
        </p:nvPicPr>
        <p:blipFill>
          <a:blip r:embed="rId2"/>
          <a:stretch>
            <a:fillRect/>
          </a:stretch>
        </p:blipFill>
        <p:spPr>
          <a:xfrm>
            <a:off x="245564" y="3686121"/>
            <a:ext cx="5711870" cy="3064263"/>
          </a:xfrm>
          <a:prstGeom prst="rect">
            <a:avLst/>
          </a:prstGeom>
          <a:effectLst>
            <a:outerShdw blurRad="50800" dist="38100" dir="5400000" algn="t" rotWithShape="0">
              <a:prstClr val="black">
                <a:alpha val="40000"/>
              </a:prstClr>
            </a:outerShdw>
          </a:effectLst>
        </p:spPr>
      </p:pic>
      <p:pic>
        <p:nvPicPr>
          <p:cNvPr id="4" name="Picture 3">
            <a:extLst>
              <a:ext uri="{FF2B5EF4-FFF2-40B4-BE49-F238E27FC236}">
                <a16:creationId xmlns:a16="http://schemas.microsoft.com/office/drawing/2014/main" id="{29EA8DBF-B124-4B4D-9865-D98BC17FBCF0}"/>
              </a:ext>
            </a:extLst>
          </p:cNvPr>
          <p:cNvPicPr>
            <a:picLocks noChangeAspect="1"/>
          </p:cNvPicPr>
          <p:nvPr/>
        </p:nvPicPr>
        <p:blipFill rotWithShape="1">
          <a:blip r:embed="rId3"/>
          <a:srcRect l="91515" t="16700" r="3864" b="79394"/>
          <a:stretch/>
        </p:blipFill>
        <p:spPr>
          <a:xfrm>
            <a:off x="863317" y="3699520"/>
            <a:ext cx="664361" cy="315845"/>
          </a:xfrm>
          <a:prstGeom prst="rect">
            <a:avLst/>
          </a:prstGeom>
        </p:spPr>
      </p:pic>
      <p:sp>
        <p:nvSpPr>
          <p:cNvPr id="5" name="Rectangle: Rounded Corners 4">
            <a:extLst>
              <a:ext uri="{FF2B5EF4-FFF2-40B4-BE49-F238E27FC236}">
                <a16:creationId xmlns:a16="http://schemas.microsoft.com/office/drawing/2014/main" id="{78495A5F-4C17-42DB-992A-1CB44F4E7020}"/>
              </a:ext>
            </a:extLst>
          </p:cNvPr>
          <p:cNvSpPr/>
          <p:nvPr/>
        </p:nvSpPr>
        <p:spPr bwMode="gray">
          <a:xfrm>
            <a:off x="445855" y="1181324"/>
            <a:ext cx="1628503" cy="957943"/>
          </a:xfrm>
          <a:prstGeom prst="roundRect">
            <a:avLst/>
          </a:prstGeom>
          <a:solidFill>
            <a:schemeClr val="bg2"/>
          </a:solidFill>
          <a:ln w="19050">
            <a:solidFill>
              <a:schemeClr val="accent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300"/>
              </a:spcBef>
              <a:spcAft>
                <a:spcPts val="0"/>
              </a:spcAft>
              <a:buClrTx/>
              <a:buSzTx/>
              <a:buFont typeface="Courier New" pitchFamily="49" charset="0"/>
              <a:buNone/>
              <a:tabLst/>
              <a:defRPr/>
            </a:pPr>
            <a:r>
              <a:rPr kumimoji="0" lang="en-GB" sz="1200" b="0" i="0" u="none" strike="noStrike" kern="1200" cap="none" spc="0" normalizeH="0" baseline="0" noProof="0">
                <a:ln>
                  <a:noFill/>
                </a:ln>
                <a:solidFill>
                  <a:srgbClr val="000000"/>
                </a:solidFill>
                <a:effectLst/>
                <a:uLnTx/>
                <a:uFillTx/>
                <a:latin typeface="Century Gothic"/>
                <a:ea typeface="+mn-ea"/>
                <a:cs typeface="Arial" pitchFamily="34" charset="0"/>
              </a:rPr>
              <a:t>Predominantly </a:t>
            </a:r>
            <a:r>
              <a:rPr kumimoji="0" lang="en-GB" sz="1200" b="1" i="0" u="none" strike="noStrike" kern="1200" cap="none" spc="0" normalizeH="0" baseline="0" noProof="0">
                <a:ln>
                  <a:noFill/>
                </a:ln>
                <a:solidFill>
                  <a:srgbClr val="000000"/>
                </a:solidFill>
                <a:effectLst/>
                <a:uLnTx/>
                <a:uFillTx/>
                <a:latin typeface="Century Gothic"/>
                <a:ea typeface="+mn-ea"/>
                <a:cs typeface="Arial" pitchFamily="34" charset="0"/>
              </a:rPr>
              <a:t>(62%) female </a:t>
            </a:r>
            <a:r>
              <a:rPr kumimoji="0" lang="en-GB" sz="1200" b="0" i="0" u="none" strike="noStrike" kern="1200" cap="none" spc="0" normalizeH="0" baseline="0" noProof="0">
                <a:ln>
                  <a:noFill/>
                </a:ln>
                <a:solidFill>
                  <a:srgbClr val="000000"/>
                </a:solidFill>
                <a:effectLst/>
                <a:uLnTx/>
                <a:uFillTx/>
                <a:latin typeface="Century Gothic"/>
                <a:ea typeface="+mn-ea"/>
                <a:cs typeface="Arial" pitchFamily="34" charset="0"/>
              </a:rPr>
              <a:t>due in part to longer life expectancy of women</a:t>
            </a:r>
          </a:p>
        </p:txBody>
      </p:sp>
      <p:sp>
        <p:nvSpPr>
          <p:cNvPr id="6" name="Rectangle: Rounded Corners 5">
            <a:extLst>
              <a:ext uri="{FF2B5EF4-FFF2-40B4-BE49-F238E27FC236}">
                <a16:creationId xmlns:a16="http://schemas.microsoft.com/office/drawing/2014/main" id="{23BF0F11-7E94-464D-82B4-A9491ACC2BB0}"/>
              </a:ext>
            </a:extLst>
          </p:cNvPr>
          <p:cNvSpPr/>
          <p:nvPr/>
        </p:nvSpPr>
        <p:spPr bwMode="gray">
          <a:xfrm>
            <a:off x="3968427" y="1181324"/>
            <a:ext cx="1628503" cy="957943"/>
          </a:xfrm>
          <a:prstGeom prst="roundRect">
            <a:avLst/>
          </a:prstGeom>
          <a:solidFill>
            <a:schemeClr val="bg2"/>
          </a:solidFill>
          <a:ln w="19050">
            <a:solidFill>
              <a:schemeClr val="accent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300"/>
              </a:spcBef>
              <a:spcAft>
                <a:spcPts val="0"/>
              </a:spcAft>
              <a:buClrTx/>
              <a:buSzTx/>
              <a:buFont typeface="Courier New" pitchFamily="49" charset="0"/>
              <a:buNone/>
              <a:tabLst/>
              <a:defRPr/>
            </a:pPr>
            <a:r>
              <a:rPr kumimoji="0" lang="en-GB" sz="1100" b="1" i="0" u="none" strike="noStrike" kern="1200" cap="none" spc="0" normalizeH="0" baseline="0" noProof="0">
                <a:ln>
                  <a:noFill/>
                </a:ln>
                <a:solidFill>
                  <a:srgbClr val="000000"/>
                </a:solidFill>
                <a:effectLst/>
                <a:uLnTx/>
                <a:uFillTx/>
                <a:latin typeface="Century Gothic"/>
                <a:ea typeface="+mn-ea"/>
                <a:cs typeface="Arial" pitchFamily="34" charset="0"/>
              </a:rPr>
              <a:t>45% of patients are over 85 years</a:t>
            </a:r>
            <a:r>
              <a:rPr kumimoji="0" lang="en-GB" sz="1100" b="0" i="0" u="none" strike="noStrike" kern="1200" cap="none" spc="0" normalizeH="0" baseline="0" noProof="0">
                <a:ln>
                  <a:noFill/>
                </a:ln>
                <a:solidFill>
                  <a:srgbClr val="000000"/>
                </a:solidFill>
                <a:effectLst/>
                <a:uLnTx/>
                <a:uFillTx/>
                <a:latin typeface="Century Gothic"/>
                <a:ea typeface="+mn-ea"/>
                <a:cs typeface="Arial" pitchFamily="34" charset="0"/>
              </a:rPr>
              <a:t> old and this population will grow across Hywel Dda</a:t>
            </a:r>
          </a:p>
        </p:txBody>
      </p:sp>
      <p:sp>
        <p:nvSpPr>
          <p:cNvPr id="7" name="Rectangle: Rounded Corners 6">
            <a:extLst>
              <a:ext uri="{FF2B5EF4-FFF2-40B4-BE49-F238E27FC236}">
                <a16:creationId xmlns:a16="http://schemas.microsoft.com/office/drawing/2014/main" id="{B7690275-C005-4D20-8E75-619EFA248BFC}"/>
              </a:ext>
            </a:extLst>
          </p:cNvPr>
          <p:cNvSpPr/>
          <p:nvPr/>
        </p:nvSpPr>
        <p:spPr bwMode="gray">
          <a:xfrm>
            <a:off x="5725547" y="1190360"/>
            <a:ext cx="1628503" cy="957943"/>
          </a:xfrm>
          <a:prstGeom prst="roundRect">
            <a:avLst/>
          </a:prstGeom>
          <a:solidFill>
            <a:schemeClr val="bg2"/>
          </a:solidFill>
          <a:ln w="19050">
            <a:solidFill>
              <a:schemeClr val="accent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300"/>
              </a:spcBef>
              <a:spcAft>
                <a:spcPts val="0"/>
              </a:spcAft>
              <a:buClrTx/>
              <a:buSzTx/>
              <a:buFont typeface="Courier New" pitchFamily="49" charset="0"/>
              <a:buNone/>
              <a:tabLst/>
              <a:defRPr/>
            </a:pPr>
            <a:r>
              <a:rPr kumimoji="0" lang="en-GB" sz="1100" b="1" i="0" u="none" strike="noStrike" kern="1200" cap="none" spc="0" normalizeH="0" baseline="0" noProof="0">
                <a:ln>
                  <a:noFill/>
                </a:ln>
                <a:solidFill>
                  <a:srgbClr val="000000"/>
                </a:solidFill>
                <a:effectLst/>
                <a:uLnTx/>
                <a:uFillTx/>
                <a:latin typeface="Century Gothic"/>
                <a:ea typeface="+mn-ea"/>
                <a:cs typeface="Arial" pitchFamily="34" charset="0"/>
              </a:rPr>
              <a:t>Leading cause of death </a:t>
            </a:r>
            <a:r>
              <a:rPr kumimoji="0" lang="en-GB" sz="1100" b="0" i="0" u="none" strike="noStrike" kern="1200" cap="none" spc="0" normalizeH="0" baseline="0" noProof="0">
                <a:ln>
                  <a:noFill/>
                </a:ln>
                <a:solidFill>
                  <a:srgbClr val="000000"/>
                </a:solidFill>
                <a:effectLst/>
                <a:uLnTx/>
                <a:uFillTx/>
                <a:latin typeface="Century Gothic"/>
                <a:ea typeface="+mn-ea"/>
                <a:cs typeface="Arial" pitchFamily="34" charset="0"/>
              </a:rPr>
              <a:t>in the UK (pre-</a:t>
            </a:r>
            <a:r>
              <a:rPr kumimoji="0" lang="en-GB" sz="1100" b="0" i="0" u="none" strike="noStrike" kern="1200" cap="none" spc="0" normalizeH="0" baseline="0" noProof="0">
                <a:ln>
                  <a:noFill/>
                </a:ln>
                <a:solidFill>
                  <a:schemeClr val="bg1"/>
                </a:solidFill>
                <a:effectLst/>
                <a:uLnTx/>
                <a:uFillTx/>
                <a:latin typeface="Century Gothic"/>
                <a:ea typeface="+mn-ea"/>
                <a:cs typeface="Arial" pitchFamily="34" charset="0"/>
              </a:rPr>
              <a:t>COVID-19</a:t>
            </a:r>
            <a:r>
              <a:rPr kumimoji="0" lang="en-GB" sz="1100" b="0" i="0" u="none" strike="noStrike" kern="1200" cap="none" spc="0" normalizeH="0" baseline="0" noProof="0">
                <a:ln>
                  <a:noFill/>
                </a:ln>
                <a:solidFill>
                  <a:srgbClr val="000000"/>
                </a:solidFill>
                <a:effectLst/>
                <a:uLnTx/>
                <a:uFillTx/>
                <a:latin typeface="Century Gothic"/>
                <a:ea typeface="+mn-ea"/>
                <a:cs typeface="Arial" pitchFamily="34" charset="0"/>
              </a:rPr>
              <a:t>) and represents 12.7% of all deaths</a:t>
            </a:r>
          </a:p>
        </p:txBody>
      </p:sp>
      <p:pic>
        <p:nvPicPr>
          <p:cNvPr id="8" name="Picture 7">
            <a:extLst>
              <a:ext uri="{FF2B5EF4-FFF2-40B4-BE49-F238E27FC236}">
                <a16:creationId xmlns:a16="http://schemas.microsoft.com/office/drawing/2014/main" id="{1E5F09D4-4C96-4EC0-A1B2-F100EFD1150E}"/>
              </a:ext>
            </a:extLst>
          </p:cNvPr>
          <p:cNvPicPr>
            <a:picLocks noChangeAspect="1"/>
          </p:cNvPicPr>
          <p:nvPr/>
        </p:nvPicPr>
        <p:blipFill>
          <a:blip r:embed="rId4"/>
          <a:stretch>
            <a:fillRect/>
          </a:stretch>
        </p:blipFill>
        <p:spPr>
          <a:xfrm>
            <a:off x="5957434" y="3686120"/>
            <a:ext cx="6128526" cy="3064263"/>
          </a:xfrm>
          <a:prstGeom prst="rect">
            <a:avLst/>
          </a:prstGeom>
          <a:effectLst>
            <a:outerShdw blurRad="50800" dist="38100" dir="5400000" algn="t" rotWithShape="0">
              <a:prstClr val="black">
                <a:alpha val="40000"/>
              </a:prstClr>
            </a:outerShdw>
          </a:effectLst>
        </p:spPr>
      </p:pic>
      <p:sp>
        <p:nvSpPr>
          <p:cNvPr id="9" name="TextBox 8">
            <a:extLst>
              <a:ext uri="{FF2B5EF4-FFF2-40B4-BE49-F238E27FC236}">
                <a16:creationId xmlns:a16="http://schemas.microsoft.com/office/drawing/2014/main" id="{F48C68CE-1FA5-4C4C-9AD4-AD15CD9C5BDF}"/>
              </a:ext>
            </a:extLst>
          </p:cNvPr>
          <p:cNvSpPr txBox="1"/>
          <p:nvPr/>
        </p:nvSpPr>
        <p:spPr bwMode="gray">
          <a:xfrm>
            <a:off x="6413129" y="3516842"/>
            <a:ext cx="5672831" cy="169277"/>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300"/>
              </a:spcBef>
              <a:spcAft>
                <a:spcPts val="0"/>
              </a:spcAft>
              <a:buClrTx/>
              <a:buSzTx/>
              <a:buFontTx/>
              <a:buNone/>
              <a:tabLst/>
              <a:defRPr/>
            </a:pPr>
            <a:r>
              <a:rPr kumimoji="0" lang="en-GB" sz="1100" b="1" i="0" u="none" strike="noStrike" kern="1200" cap="none" spc="0" normalizeH="0" baseline="0" noProof="0">
                <a:ln>
                  <a:noFill/>
                </a:ln>
                <a:solidFill>
                  <a:srgbClr val="000000"/>
                </a:solidFill>
                <a:effectLst/>
                <a:uLnTx/>
                <a:uFillTx/>
                <a:latin typeface="Century Gothic"/>
                <a:ea typeface="+mn-ea"/>
                <a:cs typeface="Arial" pitchFamily="34" charset="0"/>
              </a:rPr>
              <a:t>Leading causes of mortality, UK up to 2018 (showing most recent % of total deaths)</a:t>
            </a:r>
          </a:p>
        </p:txBody>
      </p:sp>
      <p:sp>
        <p:nvSpPr>
          <p:cNvPr id="10" name="TextBox 9">
            <a:extLst>
              <a:ext uri="{FF2B5EF4-FFF2-40B4-BE49-F238E27FC236}">
                <a16:creationId xmlns:a16="http://schemas.microsoft.com/office/drawing/2014/main" id="{DD47DCCE-86FD-4883-B1DC-506E58D5D21B}"/>
              </a:ext>
            </a:extLst>
          </p:cNvPr>
          <p:cNvSpPr txBox="1"/>
          <p:nvPr/>
        </p:nvSpPr>
        <p:spPr bwMode="gray">
          <a:xfrm>
            <a:off x="863317" y="3499287"/>
            <a:ext cx="4285973" cy="169277"/>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300"/>
              </a:spcBef>
              <a:spcAft>
                <a:spcPts val="0"/>
              </a:spcAft>
              <a:buClrTx/>
              <a:buSzTx/>
              <a:buFontTx/>
              <a:buNone/>
              <a:tabLst/>
              <a:defRPr/>
            </a:pPr>
            <a:r>
              <a:rPr kumimoji="0" lang="en-GB" sz="1100" b="1" i="0" u="none" strike="noStrike" kern="1200" cap="none" spc="0" normalizeH="0" baseline="0" noProof="0" dirty="0">
                <a:ln>
                  <a:noFill/>
                </a:ln>
                <a:solidFill>
                  <a:srgbClr val="000000"/>
                </a:solidFill>
                <a:effectLst/>
                <a:uLnTx/>
                <a:uFillTx/>
                <a:latin typeface="Century Gothic"/>
                <a:ea typeface="+mn-ea"/>
                <a:cs typeface="Arial" pitchFamily="34" charset="0"/>
              </a:rPr>
              <a:t>Patients on GP registers with a dementia diagnosis West Wales</a:t>
            </a:r>
          </a:p>
        </p:txBody>
      </p:sp>
      <p:sp>
        <p:nvSpPr>
          <p:cNvPr id="11" name="Rectangle: Rounded Corners 10">
            <a:extLst>
              <a:ext uri="{FF2B5EF4-FFF2-40B4-BE49-F238E27FC236}">
                <a16:creationId xmlns:a16="http://schemas.microsoft.com/office/drawing/2014/main" id="{75BDB503-2512-4F52-9AB5-06354A168ACA}"/>
              </a:ext>
            </a:extLst>
          </p:cNvPr>
          <p:cNvSpPr/>
          <p:nvPr/>
        </p:nvSpPr>
        <p:spPr bwMode="gray">
          <a:xfrm>
            <a:off x="7508122" y="1173556"/>
            <a:ext cx="1628503" cy="957943"/>
          </a:xfrm>
          <a:prstGeom prst="roundRect">
            <a:avLst/>
          </a:prstGeom>
          <a:solidFill>
            <a:schemeClr val="bg2"/>
          </a:solidFill>
          <a:ln w="19050">
            <a:solidFill>
              <a:schemeClr val="accent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300"/>
              </a:spcBef>
              <a:spcAft>
                <a:spcPts val="0"/>
              </a:spcAft>
              <a:buClrTx/>
              <a:buSzTx/>
              <a:buFont typeface="Courier New" pitchFamily="49" charset="0"/>
              <a:buNone/>
              <a:tabLst/>
              <a:defRPr/>
            </a:pPr>
            <a:r>
              <a:rPr kumimoji="0" lang="en-GB" sz="1100" b="1" i="0" u="none" strike="noStrike" kern="1200" cap="none" spc="0" normalizeH="0" baseline="0" noProof="0">
                <a:ln>
                  <a:noFill/>
                </a:ln>
                <a:solidFill>
                  <a:srgbClr val="000000"/>
                </a:solidFill>
                <a:effectLst/>
                <a:uLnTx/>
                <a:uFillTx/>
                <a:latin typeface="Century Gothic"/>
                <a:ea typeface="+mn-ea"/>
                <a:cs typeface="Arial" pitchFamily="34" charset="0"/>
              </a:rPr>
              <a:t>Diagnosis prevalence </a:t>
            </a:r>
            <a:r>
              <a:rPr kumimoji="0" lang="en-GB" sz="1100" b="0" i="0" u="none" strike="noStrike" kern="1200" cap="none" spc="0" normalizeH="0" baseline="0" noProof="0">
                <a:ln>
                  <a:noFill/>
                </a:ln>
                <a:solidFill>
                  <a:srgbClr val="000000"/>
                </a:solidFill>
                <a:effectLst/>
                <a:uLnTx/>
                <a:uFillTx/>
                <a:latin typeface="Century Gothic"/>
                <a:ea typeface="+mn-ea"/>
                <a:cs typeface="Arial" pitchFamily="34" charset="0"/>
              </a:rPr>
              <a:t>across </a:t>
            </a:r>
            <a:r>
              <a:rPr kumimoji="0" lang="en-GB" sz="1100" b="1" i="0" u="none" strike="noStrike" kern="1200" cap="none" spc="0" normalizeH="0" baseline="0" noProof="0">
                <a:ln>
                  <a:noFill/>
                </a:ln>
                <a:solidFill>
                  <a:srgbClr val="000000"/>
                </a:solidFill>
                <a:effectLst/>
                <a:uLnTx/>
                <a:uFillTx/>
                <a:latin typeface="Century Gothic"/>
                <a:ea typeface="+mn-ea"/>
                <a:cs typeface="Arial" pitchFamily="34" charset="0"/>
              </a:rPr>
              <a:t>Ceredigion is highest</a:t>
            </a:r>
            <a:r>
              <a:rPr kumimoji="0" lang="en-GB" sz="1100" b="0" i="0" u="none" strike="noStrike" kern="1200" cap="none" spc="0" normalizeH="0" baseline="0" noProof="0">
                <a:ln>
                  <a:noFill/>
                </a:ln>
                <a:solidFill>
                  <a:srgbClr val="000000"/>
                </a:solidFill>
                <a:effectLst/>
                <a:uLnTx/>
                <a:uFillTx/>
                <a:latin typeface="Century Gothic"/>
                <a:ea typeface="+mn-ea"/>
                <a:cs typeface="Arial" pitchFamily="34" charset="0"/>
              </a:rPr>
              <a:t>: 0.8% of total list</a:t>
            </a:r>
          </a:p>
        </p:txBody>
      </p:sp>
      <p:sp>
        <p:nvSpPr>
          <p:cNvPr id="12" name="Rectangle: Rounded Corners 11">
            <a:extLst>
              <a:ext uri="{FF2B5EF4-FFF2-40B4-BE49-F238E27FC236}">
                <a16:creationId xmlns:a16="http://schemas.microsoft.com/office/drawing/2014/main" id="{82C178A7-2B49-4250-8251-B231B220719B}"/>
              </a:ext>
            </a:extLst>
          </p:cNvPr>
          <p:cNvSpPr/>
          <p:nvPr/>
        </p:nvSpPr>
        <p:spPr bwMode="gray">
          <a:xfrm>
            <a:off x="9270645" y="1161113"/>
            <a:ext cx="1628503" cy="957943"/>
          </a:xfrm>
          <a:prstGeom prst="roundRect">
            <a:avLst/>
          </a:prstGeom>
          <a:solidFill>
            <a:schemeClr val="bg2"/>
          </a:solidFill>
          <a:ln w="19050">
            <a:solidFill>
              <a:srgbClr val="F59D0F"/>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300"/>
              </a:spcBef>
              <a:spcAft>
                <a:spcPts val="0"/>
              </a:spcAft>
              <a:buClrTx/>
              <a:buSzTx/>
              <a:buFont typeface="Courier New" pitchFamily="49" charset="0"/>
              <a:buNone/>
              <a:tabLst/>
              <a:defRPr/>
            </a:pPr>
            <a:r>
              <a:rPr kumimoji="0" lang="en-GB" sz="1100" b="1" i="0" u="none" strike="noStrike" kern="1200" cap="none" spc="0" normalizeH="0" baseline="0" noProof="0">
                <a:ln>
                  <a:noFill/>
                </a:ln>
                <a:solidFill>
                  <a:srgbClr val="000000"/>
                </a:solidFill>
                <a:effectLst/>
                <a:uLnTx/>
                <a:uFillTx/>
                <a:latin typeface="Century Gothic"/>
                <a:ea typeface="+mn-ea"/>
                <a:cs typeface="Arial" pitchFamily="34" charset="0"/>
              </a:rPr>
              <a:t>Ceredigion </a:t>
            </a:r>
            <a:r>
              <a:rPr kumimoji="0" lang="en-GB" sz="1100" b="0" i="0" u="none" strike="noStrike" kern="1200" cap="none" spc="0" normalizeH="0" baseline="0" noProof="0">
                <a:ln>
                  <a:noFill/>
                </a:ln>
                <a:solidFill>
                  <a:srgbClr val="000000"/>
                </a:solidFill>
                <a:effectLst/>
                <a:uLnTx/>
                <a:uFillTx/>
                <a:latin typeface="Century Gothic"/>
                <a:ea typeface="+mn-ea"/>
                <a:cs typeface="Arial" pitchFamily="34" charset="0"/>
              </a:rPr>
              <a:t>has the highest proportion of </a:t>
            </a:r>
            <a:r>
              <a:rPr kumimoji="0" lang="en-GB" sz="1100" b="1" i="0" u="none" strike="noStrike" kern="1200" cap="none" spc="0" normalizeH="0" baseline="0" noProof="0">
                <a:ln>
                  <a:noFill/>
                </a:ln>
                <a:solidFill>
                  <a:srgbClr val="000000"/>
                </a:solidFill>
                <a:effectLst/>
                <a:uLnTx/>
                <a:uFillTx/>
                <a:latin typeface="Century Gothic"/>
                <a:ea typeface="+mn-ea"/>
                <a:cs typeface="Arial" pitchFamily="34" charset="0"/>
              </a:rPr>
              <a:t>over 65s at 26%</a:t>
            </a:r>
            <a:r>
              <a:rPr lang="en-GB" sz="1100" b="1">
                <a:solidFill>
                  <a:srgbClr val="000000"/>
                </a:solidFill>
                <a:latin typeface="Century Gothic"/>
                <a:cs typeface="Arial" pitchFamily="34" charset="0"/>
              </a:rPr>
              <a:t>;</a:t>
            </a:r>
            <a:r>
              <a:rPr kumimoji="0" lang="en-GB" sz="1100" b="1" i="0" u="none" strike="noStrike" kern="1200" cap="none" spc="0" normalizeH="0" baseline="0" noProof="0">
                <a:ln>
                  <a:noFill/>
                </a:ln>
                <a:solidFill>
                  <a:srgbClr val="000000"/>
                </a:solidFill>
                <a:effectLst/>
                <a:uLnTx/>
                <a:uFillTx/>
                <a:latin typeface="Century Gothic"/>
                <a:ea typeface="+mn-ea"/>
                <a:cs typeface="Arial" pitchFamily="34" charset="0"/>
              </a:rPr>
              <a:t> </a:t>
            </a:r>
            <a:r>
              <a:rPr kumimoji="0" lang="en-GB" sz="1100" b="0" i="0" u="none" strike="noStrike" kern="1200" cap="none" spc="0" normalizeH="0" baseline="0" noProof="0">
                <a:ln>
                  <a:noFill/>
                </a:ln>
                <a:solidFill>
                  <a:srgbClr val="000000"/>
                </a:solidFill>
                <a:effectLst/>
                <a:uLnTx/>
                <a:uFillTx/>
                <a:latin typeface="Century Gothic"/>
                <a:ea typeface="+mn-ea"/>
                <a:cs typeface="Arial" pitchFamily="34" charset="0"/>
              </a:rPr>
              <a:t>the average for Hywel Dda is 25%</a:t>
            </a:r>
          </a:p>
        </p:txBody>
      </p:sp>
      <p:sp>
        <p:nvSpPr>
          <p:cNvPr id="13" name="Rectangle: Rounded Corners 12">
            <a:extLst>
              <a:ext uri="{FF2B5EF4-FFF2-40B4-BE49-F238E27FC236}">
                <a16:creationId xmlns:a16="http://schemas.microsoft.com/office/drawing/2014/main" id="{070809B3-76E4-41E1-A79B-0ACC5558A5ED}"/>
              </a:ext>
            </a:extLst>
          </p:cNvPr>
          <p:cNvSpPr/>
          <p:nvPr/>
        </p:nvSpPr>
        <p:spPr bwMode="gray">
          <a:xfrm>
            <a:off x="1336186" y="2288335"/>
            <a:ext cx="1665968" cy="957943"/>
          </a:xfrm>
          <a:prstGeom prst="roundRect">
            <a:avLst/>
          </a:prstGeom>
          <a:solidFill>
            <a:schemeClr val="bg2"/>
          </a:solidFill>
          <a:ln w="19050">
            <a:solidFill>
              <a:srgbClr val="F59D0F"/>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300"/>
              </a:spcBef>
              <a:spcAft>
                <a:spcPts val="0"/>
              </a:spcAft>
              <a:buClrTx/>
              <a:buSzTx/>
              <a:buFont typeface="Courier New" pitchFamily="49" charset="0"/>
              <a:buNone/>
              <a:tabLst/>
              <a:defRPr/>
            </a:pPr>
            <a:r>
              <a:rPr kumimoji="0" lang="en-GB" sz="1200" b="0" i="0" u="none" strike="noStrike" kern="1200" cap="none" spc="0" normalizeH="0" baseline="0" noProof="0">
                <a:ln>
                  <a:noFill/>
                </a:ln>
                <a:solidFill>
                  <a:srgbClr val="000000"/>
                </a:solidFill>
                <a:effectLst/>
                <a:uLnTx/>
                <a:uFillTx/>
                <a:latin typeface="Century Gothic"/>
                <a:ea typeface="+mn-ea"/>
                <a:cs typeface="Arial" pitchFamily="34" charset="0"/>
              </a:rPr>
              <a:t>The population of Hywel Dda is ageing, </a:t>
            </a:r>
            <a:r>
              <a:rPr kumimoji="0" lang="en-GB" sz="1200" b="1" i="0" u="none" strike="noStrike" kern="1200" cap="none" spc="0" normalizeH="0" baseline="0" noProof="0">
                <a:ln>
                  <a:noFill/>
                </a:ln>
                <a:solidFill>
                  <a:srgbClr val="000000"/>
                </a:solidFill>
                <a:effectLst/>
                <a:uLnTx/>
                <a:uFillTx/>
                <a:latin typeface="Century Gothic"/>
                <a:ea typeface="+mn-ea"/>
                <a:cs typeface="Arial" pitchFamily="34" charset="0"/>
              </a:rPr>
              <a:t>over 10% will be over 85 by </a:t>
            </a:r>
            <a:r>
              <a:rPr kumimoji="0" lang="en-GB" sz="1200" b="1" i="0" u="none" strike="noStrike" kern="1200" cap="none" spc="0" normalizeH="0" baseline="0" noProof="0">
                <a:ln>
                  <a:noFill/>
                </a:ln>
                <a:solidFill>
                  <a:schemeClr val="bg1"/>
                </a:solidFill>
                <a:effectLst/>
                <a:uLnTx/>
                <a:uFillTx/>
                <a:latin typeface="Century Gothic"/>
                <a:ea typeface="+mn-ea"/>
                <a:cs typeface="Arial" pitchFamily="34" charset="0"/>
              </a:rPr>
              <a:t>2040</a:t>
            </a:r>
          </a:p>
        </p:txBody>
      </p:sp>
      <p:sp>
        <p:nvSpPr>
          <p:cNvPr id="15" name="Rectangle: Rounded Corners 14">
            <a:extLst>
              <a:ext uri="{FF2B5EF4-FFF2-40B4-BE49-F238E27FC236}">
                <a16:creationId xmlns:a16="http://schemas.microsoft.com/office/drawing/2014/main" id="{383FE189-AD01-44FF-A38D-8CF404B306DE}"/>
              </a:ext>
            </a:extLst>
          </p:cNvPr>
          <p:cNvSpPr/>
          <p:nvPr/>
        </p:nvSpPr>
        <p:spPr bwMode="gray">
          <a:xfrm>
            <a:off x="2211307" y="1181324"/>
            <a:ext cx="1628503" cy="957943"/>
          </a:xfrm>
          <a:prstGeom prst="roundRect">
            <a:avLst/>
          </a:prstGeom>
          <a:solidFill>
            <a:schemeClr val="bg2"/>
          </a:solidFill>
          <a:ln w="19050">
            <a:solidFill>
              <a:schemeClr val="accent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300"/>
              </a:spcBef>
              <a:spcAft>
                <a:spcPts val="0"/>
              </a:spcAft>
              <a:buClrTx/>
              <a:buSzTx/>
              <a:buFont typeface="Courier New" pitchFamily="49" charset="0"/>
              <a:buNone/>
              <a:tabLst/>
              <a:defRPr/>
            </a:pPr>
            <a:r>
              <a:rPr kumimoji="0" lang="en-GB" sz="1100" b="1" i="0" u="none" strike="noStrike" kern="1200" cap="none" spc="0" normalizeH="0" baseline="0" noProof="0">
                <a:ln>
                  <a:noFill/>
                </a:ln>
                <a:solidFill>
                  <a:srgbClr val="000000"/>
                </a:solidFill>
                <a:effectLst/>
                <a:uLnTx/>
                <a:uFillTx/>
                <a:latin typeface="Century Gothic"/>
                <a:ea typeface="+mn-ea"/>
                <a:cs typeface="Arial" pitchFamily="34" charset="0"/>
              </a:rPr>
              <a:t>65% </a:t>
            </a:r>
            <a:r>
              <a:rPr kumimoji="0" lang="en-GB" sz="1100" b="0" i="0" u="none" strike="noStrike" kern="1200" cap="none" spc="0" normalizeH="0" baseline="0" noProof="0">
                <a:ln>
                  <a:noFill/>
                </a:ln>
                <a:solidFill>
                  <a:srgbClr val="000000"/>
                </a:solidFill>
                <a:effectLst/>
                <a:uLnTx/>
                <a:uFillTx/>
                <a:latin typeface="Century Gothic"/>
                <a:ea typeface="+mn-ea"/>
                <a:cs typeface="Arial" pitchFamily="34" charset="0"/>
              </a:rPr>
              <a:t>of dementia patients in UK are women and they also make </a:t>
            </a:r>
            <a:r>
              <a:rPr kumimoji="0" lang="en-GB" sz="1100" b="1" i="0" u="none" strike="noStrike" kern="1200" cap="none" spc="0" normalizeH="0" baseline="0" noProof="0">
                <a:ln>
                  <a:noFill/>
                </a:ln>
                <a:solidFill>
                  <a:srgbClr val="000000"/>
                </a:solidFill>
                <a:effectLst/>
                <a:uLnTx/>
                <a:uFillTx/>
                <a:latin typeface="Century Gothic"/>
                <a:ea typeface="+mn-ea"/>
                <a:cs typeface="Arial" pitchFamily="34" charset="0"/>
              </a:rPr>
              <a:t>up over 60% of carers</a:t>
            </a:r>
          </a:p>
        </p:txBody>
      </p:sp>
      <p:sp>
        <p:nvSpPr>
          <p:cNvPr id="16" name="Rectangle: Rounded Corners 15">
            <a:extLst>
              <a:ext uri="{FF2B5EF4-FFF2-40B4-BE49-F238E27FC236}">
                <a16:creationId xmlns:a16="http://schemas.microsoft.com/office/drawing/2014/main" id="{E2E5C236-6772-436A-AB06-0C629B44C4FC}"/>
              </a:ext>
            </a:extLst>
          </p:cNvPr>
          <p:cNvSpPr/>
          <p:nvPr/>
        </p:nvSpPr>
        <p:spPr bwMode="gray">
          <a:xfrm>
            <a:off x="6680823" y="2278595"/>
            <a:ext cx="1628503" cy="957943"/>
          </a:xfrm>
          <a:prstGeom prst="roundRect">
            <a:avLst/>
          </a:prstGeom>
          <a:solidFill>
            <a:schemeClr val="bg2"/>
          </a:solidFill>
          <a:ln w="19050">
            <a:solidFill>
              <a:schemeClr val="accent2"/>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300"/>
              </a:spcBef>
              <a:spcAft>
                <a:spcPts val="0"/>
              </a:spcAft>
              <a:buClrTx/>
              <a:buSzTx/>
              <a:buFont typeface="Courier New" pitchFamily="49" charset="0"/>
              <a:buNone/>
              <a:tabLst/>
              <a:defRPr/>
            </a:pPr>
            <a:r>
              <a:rPr kumimoji="0" lang="en-GB" sz="1200" b="1" i="0" u="none" strike="noStrike" kern="1200" cap="none" spc="0" normalizeH="0" baseline="0" noProof="0">
                <a:ln>
                  <a:noFill/>
                </a:ln>
                <a:solidFill>
                  <a:srgbClr val="000000"/>
                </a:solidFill>
                <a:effectLst/>
                <a:uLnTx/>
                <a:uFillTx/>
                <a:latin typeface="Century Gothic"/>
                <a:ea typeface="+mn-ea"/>
                <a:cs typeface="Arial" pitchFamily="34" charset="0"/>
              </a:rPr>
              <a:t>84 patients</a:t>
            </a:r>
            <a:r>
              <a:rPr kumimoji="0" lang="en-GB" sz="1200" b="0" i="0" u="none" strike="noStrike" kern="1200" cap="none" spc="0" normalizeH="0" baseline="0" noProof="0">
                <a:ln>
                  <a:noFill/>
                </a:ln>
                <a:solidFill>
                  <a:srgbClr val="000000"/>
                </a:solidFill>
                <a:effectLst/>
                <a:uLnTx/>
                <a:uFillTx/>
                <a:latin typeface="Century Gothic"/>
                <a:ea typeface="+mn-ea"/>
                <a:cs typeface="Arial" pitchFamily="34" charset="0"/>
              </a:rPr>
              <a:t> on the register with young onset dementia (0.06% of adults)</a:t>
            </a:r>
            <a:endParaRPr kumimoji="0" lang="en-GB" sz="1200" b="1" i="0" u="none" strike="noStrike" kern="1200" cap="none" spc="0" normalizeH="0" baseline="0" noProof="0">
              <a:ln>
                <a:noFill/>
              </a:ln>
              <a:solidFill>
                <a:srgbClr val="000000"/>
              </a:solidFill>
              <a:effectLst/>
              <a:uLnTx/>
              <a:uFillTx/>
              <a:latin typeface="Century Gothic"/>
              <a:ea typeface="+mn-ea"/>
              <a:cs typeface="Arial" pitchFamily="34" charset="0"/>
            </a:endParaRPr>
          </a:p>
        </p:txBody>
      </p:sp>
      <p:sp>
        <p:nvSpPr>
          <p:cNvPr id="17" name="Rectangle: Rounded Corners 16">
            <a:extLst>
              <a:ext uri="{FF2B5EF4-FFF2-40B4-BE49-F238E27FC236}">
                <a16:creationId xmlns:a16="http://schemas.microsoft.com/office/drawing/2014/main" id="{A1BB76F1-6FFE-425F-B281-F461B7018735}"/>
              </a:ext>
            </a:extLst>
          </p:cNvPr>
          <p:cNvSpPr/>
          <p:nvPr/>
        </p:nvSpPr>
        <p:spPr bwMode="gray">
          <a:xfrm>
            <a:off x="8418557" y="2273726"/>
            <a:ext cx="1628503" cy="957943"/>
          </a:xfrm>
          <a:prstGeom prst="roundRect">
            <a:avLst/>
          </a:prstGeom>
          <a:solidFill>
            <a:schemeClr val="bg2"/>
          </a:solidFill>
          <a:ln w="19050">
            <a:solidFill>
              <a:schemeClr val="accent2"/>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300"/>
              </a:spcBef>
              <a:spcAft>
                <a:spcPts val="0"/>
              </a:spcAft>
              <a:buClrTx/>
              <a:buSzTx/>
              <a:buFont typeface="Courier New" pitchFamily="49" charset="0"/>
              <a:buNone/>
              <a:tabLst/>
              <a:defRPr/>
            </a:pPr>
            <a:r>
              <a:rPr kumimoji="0" lang="en-GB" sz="1200" b="1" i="0" u="none" strike="noStrike" kern="1200" cap="none" spc="0" normalizeH="0" baseline="0" noProof="0" dirty="0">
                <a:ln>
                  <a:noFill/>
                </a:ln>
                <a:solidFill>
                  <a:srgbClr val="000000"/>
                </a:solidFill>
                <a:effectLst/>
                <a:uLnTx/>
                <a:uFillTx/>
                <a:latin typeface="Century Gothic"/>
                <a:ea typeface="+mn-ea"/>
                <a:cs typeface="Arial" pitchFamily="34" charset="0"/>
              </a:rPr>
              <a:t>56% of </a:t>
            </a:r>
            <a:r>
              <a:rPr kumimoji="0" lang="en-GB" sz="1200" b="0" i="0" u="none" strike="noStrike" kern="1200" cap="none" spc="0" normalizeH="0" baseline="0" noProof="0" dirty="0">
                <a:ln>
                  <a:noFill/>
                </a:ln>
                <a:solidFill>
                  <a:srgbClr val="000000"/>
                </a:solidFill>
                <a:effectLst/>
                <a:uLnTx/>
                <a:uFillTx/>
                <a:latin typeface="Century Gothic"/>
                <a:ea typeface="+mn-ea"/>
                <a:cs typeface="Arial" pitchFamily="34" charset="0"/>
              </a:rPr>
              <a:t>young onset* diagnosis </a:t>
            </a:r>
            <a:r>
              <a:rPr kumimoji="0" lang="en-GB" sz="1200" b="1" i="0" u="none" strike="noStrike" kern="1200" cap="none" spc="0" normalizeH="0" baseline="0" noProof="0" dirty="0">
                <a:ln>
                  <a:noFill/>
                </a:ln>
                <a:solidFill>
                  <a:srgbClr val="000000"/>
                </a:solidFill>
                <a:effectLst/>
                <a:uLnTx/>
                <a:uFillTx/>
                <a:latin typeface="Century Gothic"/>
                <a:ea typeface="+mn-ea"/>
                <a:cs typeface="Arial" pitchFamily="34" charset="0"/>
              </a:rPr>
              <a:t>are male </a:t>
            </a:r>
            <a:r>
              <a:rPr kumimoji="0" lang="en-GB" sz="1200" b="0" i="0" u="none" strike="noStrike" kern="1200" cap="none" spc="0" normalizeH="0" baseline="0" noProof="0" dirty="0">
                <a:ln>
                  <a:noFill/>
                </a:ln>
                <a:solidFill>
                  <a:srgbClr val="000000"/>
                </a:solidFill>
                <a:effectLst/>
                <a:uLnTx/>
                <a:uFillTx/>
                <a:latin typeface="Century Gothic"/>
                <a:ea typeface="+mn-ea"/>
                <a:cs typeface="Arial" pitchFamily="34" charset="0"/>
              </a:rPr>
              <a:t>(24 are in Carms and 10 in Ceredigion)</a:t>
            </a:r>
          </a:p>
        </p:txBody>
      </p:sp>
      <p:sp>
        <p:nvSpPr>
          <p:cNvPr id="18" name="Rectangle: Rounded Corners 17">
            <a:extLst>
              <a:ext uri="{FF2B5EF4-FFF2-40B4-BE49-F238E27FC236}">
                <a16:creationId xmlns:a16="http://schemas.microsoft.com/office/drawing/2014/main" id="{F657408B-747C-423A-87F8-4C93BB45FB58}"/>
              </a:ext>
            </a:extLst>
          </p:cNvPr>
          <p:cNvSpPr/>
          <p:nvPr/>
        </p:nvSpPr>
        <p:spPr bwMode="gray">
          <a:xfrm>
            <a:off x="3125701" y="2280013"/>
            <a:ext cx="1665968" cy="957943"/>
          </a:xfrm>
          <a:prstGeom prst="roundRect">
            <a:avLst/>
          </a:prstGeom>
          <a:solidFill>
            <a:schemeClr val="bg2"/>
          </a:solidFill>
          <a:ln w="19050">
            <a:solidFill>
              <a:srgbClr val="F59D0F"/>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300"/>
              </a:spcBef>
              <a:spcAft>
                <a:spcPts val="0"/>
              </a:spcAft>
              <a:buClrTx/>
              <a:buSzTx/>
              <a:buFont typeface="Courier New" pitchFamily="49" charset="0"/>
              <a:buNone/>
              <a:tabLst/>
              <a:defRPr/>
            </a:pPr>
            <a:r>
              <a:rPr kumimoji="0" lang="en-GB" sz="1200" b="0" i="0" u="none" strike="noStrike" kern="1200" cap="none" spc="0" normalizeH="0" baseline="0" noProof="0">
                <a:ln>
                  <a:noFill/>
                </a:ln>
                <a:solidFill>
                  <a:srgbClr val="000000"/>
                </a:solidFill>
                <a:effectLst/>
                <a:uLnTx/>
                <a:uFillTx/>
                <a:latin typeface="Century Gothic"/>
                <a:ea typeface="+mn-ea"/>
                <a:cs typeface="Arial" pitchFamily="34" charset="0"/>
              </a:rPr>
              <a:t>Adult population is reducing across all areas, in particular in </a:t>
            </a:r>
            <a:r>
              <a:rPr kumimoji="0" lang="en-GB" sz="1200" b="1" i="0" u="none" strike="noStrike" kern="1200" cap="none" spc="0" normalizeH="0" baseline="0" noProof="0">
                <a:ln>
                  <a:noFill/>
                </a:ln>
                <a:solidFill>
                  <a:srgbClr val="000000"/>
                </a:solidFill>
                <a:effectLst/>
                <a:uLnTx/>
                <a:uFillTx/>
                <a:latin typeface="Century Gothic"/>
                <a:ea typeface="+mn-ea"/>
                <a:cs typeface="Arial" pitchFamily="34" charset="0"/>
              </a:rPr>
              <a:t>Ceredigion </a:t>
            </a:r>
          </a:p>
          <a:p>
            <a:pPr marL="0" marR="0" lvl="0" indent="0" algn="ctr" defTabSz="914400" rtl="0" eaLnBrk="1" fontAlgn="auto" latinLnBrk="0" hangingPunct="1">
              <a:lnSpc>
                <a:spcPct val="100000"/>
              </a:lnSpc>
              <a:spcBef>
                <a:spcPts val="300"/>
              </a:spcBef>
              <a:spcAft>
                <a:spcPts val="0"/>
              </a:spcAft>
              <a:buClrTx/>
              <a:buSzTx/>
              <a:buFont typeface="Courier New" pitchFamily="49" charset="0"/>
              <a:buNone/>
              <a:tabLst/>
              <a:defRPr/>
            </a:pPr>
            <a:r>
              <a:rPr kumimoji="0" lang="en-GB" sz="1200" b="1" i="0" u="none" strike="noStrike" kern="1200" cap="none" spc="0" normalizeH="0" baseline="0" noProof="0">
                <a:ln>
                  <a:noFill/>
                </a:ln>
                <a:solidFill>
                  <a:srgbClr val="000000"/>
                </a:solidFill>
                <a:effectLst/>
                <a:uLnTx/>
                <a:uFillTx/>
                <a:latin typeface="Century Gothic"/>
                <a:ea typeface="+mn-ea"/>
                <a:cs typeface="Arial" pitchFamily="34" charset="0"/>
              </a:rPr>
              <a:t>(-11% 2040)</a:t>
            </a:r>
          </a:p>
        </p:txBody>
      </p:sp>
      <p:sp>
        <p:nvSpPr>
          <p:cNvPr id="19" name="Rectangle: Rounded Corners 18">
            <a:extLst>
              <a:ext uri="{FF2B5EF4-FFF2-40B4-BE49-F238E27FC236}">
                <a16:creationId xmlns:a16="http://schemas.microsoft.com/office/drawing/2014/main" id="{0BDD2ED9-98AD-4545-9197-9BC760C8DC5B}"/>
              </a:ext>
            </a:extLst>
          </p:cNvPr>
          <p:cNvSpPr/>
          <p:nvPr/>
        </p:nvSpPr>
        <p:spPr bwMode="gray">
          <a:xfrm>
            <a:off x="4891529" y="2297371"/>
            <a:ext cx="1665968" cy="957943"/>
          </a:xfrm>
          <a:prstGeom prst="roundRect">
            <a:avLst/>
          </a:prstGeom>
          <a:solidFill>
            <a:schemeClr val="bg2"/>
          </a:solidFill>
          <a:ln w="19050">
            <a:solidFill>
              <a:srgbClr val="F59D0F"/>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300"/>
              </a:spcBef>
              <a:spcAft>
                <a:spcPts val="0"/>
              </a:spcAft>
              <a:buClrTx/>
              <a:buSzTx/>
              <a:buFont typeface="Courier New" pitchFamily="49" charset="0"/>
              <a:buNone/>
              <a:tabLst/>
              <a:defRPr/>
            </a:pPr>
            <a:r>
              <a:rPr kumimoji="0" lang="en-GB" sz="1150" b="0" i="0" u="none" strike="noStrike" kern="1200" cap="none" spc="0" normalizeH="0" baseline="0" noProof="0">
                <a:ln>
                  <a:noFill/>
                </a:ln>
                <a:solidFill>
                  <a:srgbClr val="000000"/>
                </a:solidFill>
                <a:effectLst/>
                <a:uLnTx/>
                <a:uFillTx/>
                <a:latin typeface="Century Gothic"/>
                <a:ea typeface="+mn-ea"/>
                <a:cs typeface="Arial" pitchFamily="34" charset="0"/>
              </a:rPr>
              <a:t>Decreasing adult population reduces supportive care for the older population</a:t>
            </a:r>
          </a:p>
        </p:txBody>
      </p:sp>
      <p:sp>
        <p:nvSpPr>
          <p:cNvPr id="14" name="Slide Number Placeholder 13">
            <a:extLst>
              <a:ext uri="{FF2B5EF4-FFF2-40B4-BE49-F238E27FC236}">
                <a16:creationId xmlns:a16="http://schemas.microsoft.com/office/drawing/2014/main" id="{F18A3ED0-BADE-427C-9375-8086FBF35F2C}"/>
              </a:ext>
            </a:extLst>
          </p:cNvPr>
          <p:cNvSpPr>
            <a:spLocks noGrp="1"/>
          </p:cNvSpPr>
          <p:nvPr>
            <p:ph type="sldNum" sz="quarter" idx="11"/>
          </p:nvPr>
        </p:nvSpPr>
        <p:spPr>
          <a:xfrm>
            <a:off x="9097420" y="6507515"/>
            <a:ext cx="2743200" cy="365125"/>
          </a:xfrm>
        </p:spPr>
        <p:txBody>
          <a:bodyPr/>
          <a:lstStyle/>
          <a:p>
            <a:fld id="{EA3DA7B4-1CBC-4A9E-B9AD-6DD77CAE4334}" type="slidenum">
              <a:rPr lang="en-GB" smtClean="0"/>
              <a:t>9</a:t>
            </a:fld>
            <a:endParaRPr lang="en-GB"/>
          </a:p>
        </p:txBody>
      </p:sp>
      <p:pic>
        <p:nvPicPr>
          <p:cNvPr id="21" name="Picture 1" descr="Description: http://www.wwcp.org.uk/wp-content/uploads/2016/11/West-Wales-Care-Partnership-logo-Partneriaeth-Gofal-Gorllewin-Cymru-logo.jpg">
            <a:extLst>
              <a:ext uri="{FF2B5EF4-FFF2-40B4-BE49-F238E27FC236}">
                <a16:creationId xmlns:a16="http://schemas.microsoft.com/office/drawing/2014/main" id="{3EB6535A-8410-47A9-9F03-7675F942F498}"/>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9137729" y="452962"/>
            <a:ext cx="1618557" cy="6597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 name="TextBox 21">
            <a:extLst>
              <a:ext uri="{FF2B5EF4-FFF2-40B4-BE49-F238E27FC236}">
                <a16:creationId xmlns:a16="http://schemas.microsoft.com/office/drawing/2014/main" id="{CAF62AC2-A4C9-47AD-BF77-0DD2010820F9}"/>
              </a:ext>
            </a:extLst>
          </p:cNvPr>
          <p:cNvSpPr txBox="1"/>
          <p:nvPr/>
        </p:nvSpPr>
        <p:spPr bwMode="gray">
          <a:xfrm>
            <a:off x="10041661" y="2139267"/>
            <a:ext cx="2150340" cy="1323439"/>
          </a:xfrm>
          <a:prstGeom prst="rect">
            <a:avLst/>
          </a:prstGeom>
          <a:noFill/>
        </p:spPr>
        <p:txBody>
          <a:bodyPr wrap="square">
            <a:spAutoFit/>
          </a:bodyPr>
          <a:lstStyle/>
          <a:p>
            <a:r>
              <a:rPr lang="en-GB" sz="800" dirty="0">
                <a:latin typeface="+mj-lt"/>
              </a:rPr>
              <a:t>*Young onset dementia is the onset of dementia when a person is under 65 years old. Across West Wales there are 84 patients on the registers who are under 65 years old. Of those, 55 are in the 60-65 year age group. This gives West Wales a rate of 0.04% across the population in the adult population, which is very similar to the rate seen across Wales registers nationally. </a:t>
            </a:r>
          </a:p>
        </p:txBody>
      </p:sp>
    </p:spTree>
    <p:extLst>
      <p:ext uri="{BB962C8B-B14F-4D97-AF65-F5344CB8AC3E}">
        <p14:creationId xmlns:p14="http://schemas.microsoft.com/office/powerpoint/2010/main" val="3367209794"/>
      </p:ext>
    </p:extLst>
  </p:cSld>
  <p:clrMapOvr>
    <a:masterClrMapping/>
  </p:clrMapOvr>
</p:sld>
</file>

<file path=ppt/theme/theme1.xml><?xml version="1.0" encoding="utf-8"?>
<a:theme xmlns:a="http://schemas.openxmlformats.org/drawingml/2006/main" name="TITLES">
  <a:themeElements>
    <a:clrScheme name="Attain">
      <a:dk1>
        <a:srgbClr val="0077B7"/>
      </a:dk1>
      <a:lt1>
        <a:srgbClr val="000000"/>
      </a:lt1>
      <a:dk2>
        <a:srgbClr val="757574"/>
      </a:dk2>
      <a:lt2>
        <a:srgbClr val="FFFFFF"/>
      </a:lt2>
      <a:accent1>
        <a:srgbClr val="0077B7"/>
      </a:accent1>
      <a:accent2>
        <a:srgbClr val="7DB956"/>
      </a:accent2>
      <a:accent3>
        <a:srgbClr val="757574"/>
      </a:accent3>
      <a:accent4>
        <a:srgbClr val="003B5B"/>
      </a:accent4>
      <a:accent5>
        <a:srgbClr val="93BFE8"/>
      </a:accent5>
      <a:accent6>
        <a:srgbClr val="00BFDF"/>
      </a:accent6>
      <a:hlink>
        <a:srgbClr val="0077BA"/>
      </a:hlink>
      <a:folHlink>
        <a:srgbClr val="7F7F7F"/>
      </a:folHlink>
    </a:clrScheme>
    <a:fontScheme name="Custom 62">
      <a:majorFont>
        <a:latin typeface="Century Gothic"/>
        <a:ea typeface=""/>
        <a:cs typeface=""/>
      </a:majorFont>
      <a:minorFont>
        <a:latin typeface="Book Antiqu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gray">
        <a:solidFill>
          <a:schemeClr val="bg2"/>
        </a:solidFill>
        <a:ln w="19050">
          <a:solidFill>
            <a:schemeClr val="accent1"/>
          </a:solidFill>
        </a:ln>
      </a:spPr>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defPPr marL="0" indent="0" algn="ctr">
          <a:spcBef>
            <a:spcPts val="300"/>
          </a:spcBef>
          <a:buFont typeface="Courier New" pitchFamily="49" charset="0"/>
          <a:buNone/>
          <a:defRPr sz="1400" dirty="0" smtClean="0">
            <a:solidFill>
              <a:schemeClr val="bg1"/>
            </a:solidFill>
            <a:cs typeface="Arial" pitchFamily="34" charset="0"/>
          </a:defRPr>
        </a:defPPr>
      </a:lstStyle>
      <a:style>
        <a:lnRef idx="2">
          <a:schemeClr val="accent1">
            <a:shade val="50000"/>
          </a:schemeClr>
        </a:lnRef>
        <a:fillRef idx="1">
          <a:schemeClr val="accent1"/>
        </a:fillRef>
        <a:effectRef idx="0">
          <a:schemeClr val="accent1"/>
        </a:effectRef>
        <a:fontRef idx="minor">
          <a:schemeClr val="lt1"/>
        </a:fontRef>
      </a:style>
    </a:spDef>
    <a:lnDef>
      <a:spPr>
        <a:ln>
          <a:solidFill>
            <a:schemeClr val="tx1"/>
          </a:solidFill>
          <a:tailEnd type="none"/>
        </a:ln>
      </a:spPr>
      <a:bodyPr/>
      <a:lstStyle/>
      <a:style>
        <a:lnRef idx="1">
          <a:schemeClr val="accent1"/>
        </a:lnRef>
        <a:fillRef idx="0">
          <a:schemeClr val="accent1"/>
        </a:fillRef>
        <a:effectRef idx="0">
          <a:schemeClr val="accent1"/>
        </a:effectRef>
        <a:fontRef idx="minor">
          <a:schemeClr val="tx1"/>
        </a:fontRef>
      </a:style>
    </a:lnDef>
    <a:txDef>
      <a:spPr bwMode="gray">
        <a:noFill/>
      </a:spPr>
      <a:bodyPr wrap="square" lIns="0" tIns="0" rIns="0" bIns="0" rtlCol="0">
        <a:spAutoFit/>
      </a:bodyPr>
      <a:lstStyle>
        <a:defPPr algn="l">
          <a:spcBef>
            <a:spcPts val="300"/>
          </a:spcBef>
          <a:defRPr sz="1400" dirty="0" err="1" smtClean="0">
            <a:solidFill>
              <a:schemeClr val="bg1"/>
            </a:solidFill>
            <a:cs typeface="Arial" pitchFamily="34" charset="0"/>
          </a:defRPr>
        </a:defPPr>
      </a:lstStyle>
    </a:txDef>
  </a:objectDefaults>
  <a:extraClrSchemeLst/>
  <a:custClrLst>
    <a:custClr>
      <a:srgbClr val="0077B7"/>
    </a:custClr>
    <a:custClr>
      <a:srgbClr val="7DB956"/>
    </a:custClr>
    <a:custClr>
      <a:srgbClr val="757574"/>
    </a:custClr>
    <a:custClr>
      <a:srgbClr val="003B5B"/>
    </a:custClr>
    <a:custClr>
      <a:srgbClr val="F59D0F"/>
    </a:custClr>
    <a:custClr>
      <a:srgbClr val="5EA384"/>
    </a:custClr>
    <a:custClr>
      <a:srgbClr val="64609D"/>
    </a:custClr>
    <a:custClr>
      <a:srgbClr val="93BFE8"/>
    </a:custClr>
    <a:custClr>
      <a:srgbClr val="1DBADF"/>
    </a:custClr>
    <a:custClr>
      <a:srgbClr val="000000"/>
    </a:custClr>
    <a:custClr>
      <a:srgbClr val="80BBDB"/>
    </a:custClr>
    <a:custClr>
      <a:srgbClr val="BEDCAB"/>
    </a:custClr>
    <a:custClr>
      <a:srgbClr val="BABABA"/>
    </a:custClr>
    <a:custClr>
      <a:srgbClr val="809DAD"/>
    </a:custClr>
    <a:custClr>
      <a:srgbClr val="FACE87"/>
    </a:custClr>
    <a:custClr>
      <a:srgbClr val="AFD1C2"/>
    </a:custClr>
    <a:custClr>
      <a:srgbClr val="B2AFCE"/>
    </a:custClr>
    <a:custClr>
      <a:srgbClr val="C9DFF4"/>
    </a:custClr>
    <a:custClr>
      <a:srgbClr val="8EDDEF"/>
    </a:custClr>
    <a:custClr>
      <a:srgbClr val="808080"/>
    </a:custClr>
    <a:custClr>
      <a:srgbClr val="B2D6E9"/>
    </a:custClr>
    <a:custClr>
      <a:srgbClr val="D8EACC"/>
    </a:custClr>
    <a:custClr>
      <a:srgbClr val="D5D5D5"/>
    </a:custClr>
    <a:custClr>
      <a:srgbClr val="B2C4CD"/>
    </a:custClr>
    <a:custClr>
      <a:srgbClr val="FCE1B7"/>
    </a:custClr>
    <a:custClr>
      <a:srgbClr val="CEE3DA"/>
    </a:custClr>
    <a:custClr>
      <a:srgbClr val="D0CFE1"/>
    </a:custClr>
    <a:custClr>
      <a:srgbClr val="DEECF8"/>
    </a:custClr>
    <a:custClr>
      <a:srgbClr val="BBEAF5"/>
    </a:custClr>
    <a:custClr>
      <a:srgbClr val="B2B2B2"/>
    </a:custClr>
    <a:custClr>
      <a:srgbClr val="D9EBF4"/>
    </a:custClr>
    <a:custClr>
      <a:srgbClr val="ECF5E6"/>
    </a:custClr>
    <a:custClr>
      <a:srgbClr val="EAEAEA"/>
    </a:custClr>
    <a:custClr>
      <a:srgbClr val="D9E2E7"/>
    </a:custClr>
    <a:custClr>
      <a:srgbClr val="FEF0DB"/>
    </a:custClr>
    <a:custClr>
      <a:srgbClr val="E7F1ED"/>
    </a:custClr>
    <a:custClr>
      <a:srgbClr val="E8E7F0"/>
    </a:custClr>
    <a:custClr>
      <a:srgbClr val="EFF5FC"/>
    </a:custClr>
    <a:custClr>
      <a:srgbClr val="DDF5FA"/>
    </a:custClr>
    <a:custClr>
      <a:srgbClr val="D9D9D9"/>
    </a:custClr>
  </a:custClr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AttainDocType xmlns="943ac382-e910-4b52-b6d0-45f74ce26083" xsi:nil="true"/>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3831CC8517BF5D44A872CFDAA1B213D8" ma:contentTypeVersion="3" ma:contentTypeDescription="Create a new document." ma:contentTypeScope="" ma:versionID="49100030fa5e9be0b11645c31fe1b5bd">
  <xsd:schema xmlns:xsd="http://www.w3.org/2001/XMLSchema" xmlns:xs="http://www.w3.org/2001/XMLSchema" xmlns:p="http://schemas.microsoft.com/office/2006/metadata/properties" xmlns:ns2="943ac382-e910-4b52-b6d0-45f74ce26083" xmlns:ns3="c088fdb8-212c-4df8-9e41-3aeb47acb93b" targetNamespace="http://schemas.microsoft.com/office/2006/metadata/properties" ma:root="true" ma:fieldsID="8d6d327a37628c44920064b748d3b005" ns2:_="" ns3:_="">
    <xsd:import namespace="943ac382-e910-4b52-b6d0-45f74ce26083"/>
    <xsd:import namespace="c088fdb8-212c-4df8-9e41-3aeb47acb93b"/>
    <xsd:element name="properties">
      <xsd:complexType>
        <xsd:sequence>
          <xsd:element name="documentManagement">
            <xsd:complexType>
              <xsd:all>
                <xsd:element ref="ns2:AttainDocType" minOccurs="0"/>
                <xsd:element ref="ns3:MediaServiceMetadata" minOccurs="0"/>
                <xsd:element ref="ns3:MediaServiceFast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943ac382-e910-4b52-b6d0-45f74ce26083" elementFormDefault="qualified">
    <xsd:import namespace="http://schemas.microsoft.com/office/2006/documentManagement/types"/>
    <xsd:import namespace="http://schemas.microsoft.com/office/infopath/2007/PartnerControls"/>
    <xsd:element name="AttainDocType" ma:index="8" nillable="true" ma:displayName="Attain Doc Type" ma:default="" ma:format="Dropdown" ma:internalName="AttainDocType">
      <xsd:simpleType>
        <xsd:restriction base="dms:Choice">
          <xsd:enumeration value="Case Study"/>
          <xsd:enumeration value="Final Deliverable"/>
          <xsd:enumeration value="Financial"/>
          <xsd:enumeration value="PID"/>
          <xsd:enumeration value="Proposal"/>
          <xsd:enumeration value="Survey"/>
        </xsd:restriction>
      </xsd:simpleType>
    </xsd:element>
  </xsd:schema>
  <xsd:schema xmlns:xsd="http://www.w3.org/2001/XMLSchema" xmlns:xs="http://www.w3.org/2001/XMLSchema" xmlns:dms="http://schemas.microsoft.com/office/2006/documentManagement/types" xmlns:pc="http://schemas.microsoft.com/office/infopath/2007/PartnerControls" targetNamespace="c088fdb8-212c-4df8-9e41-3aeb47acb93b" elementFormDefault="qualified">
    <xsd:import namespace="http://schemas.microsoft.com/office/2006/documentManagement/types"/>
    <xsd:import namespace="http://schemas.microsoft.com/office/infopath/2007/PartnerControls"/>
    <xsd:element name="MediaServiceMetadata" ma:index="9" nillable="true" ma:displayName="MediaServiceMetadata" ma:hidden="true" ma:internalName="MediaServiceMetadata" ma:readOnly="true">
      <xsd:simpleType>
        <xsd:restriction base="dms:Note"/>
      </xsd:simpleType>
    </xsd:element>
    <xsd:element name="MediaServiceFastMetadata" ma:index="10" nillable="true" ma:displayName="MediaServiceFastMetadata" ma:hidden="true" ma:internalName="MediaServiceFastMetadata" ma:readOnly="true">
      <xsd:simpleType>
        <xsd:restriction base="dms:Note"/>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25547458-504A-4BC9-A88D-CB904E337140}">
  <ds:schemaRefs>
    <ds:schemaRef ds:uri="http://schemas.microsoft.com/office/2006/metadata/properties"/>
    <ds:schemaRef ds:uri="http://purl.org/dc/dcmitype/"/>
    <ds:schemaRef ds:uri="http://purl.org/dc/terms/"/>
    <ds:schemaRef ds:uri="c088fdb8-212c-4df8-9e41-3aeb47acb93b"/>
    <ds:schemaRef ds:uri="http://schemas.microsoft.com/office/2006/documentManagement/types"/>
    <ds:schemaRef ds:uri="943ac382-e910-4b52-b6d0-45f74ce26083"/>
    <ds:schemaRef ds:uri="http://www.w3.org/XML/1998/namespace"/>
    <ds:schemaRef ds:uri="http://schemas.microsoft.com/office/infopath/2007/PartnerControls"/>
    <ds:schemaRef ds:uri="http://schemas.openxmlformats.org/package/2006/metadata/core-properties"/>
    <ds:schemaRef ds:uri="http://purl.org/dc/elements/1.1/"/>
  </ds:schemaRefs>
</ds:datastoreItem>
</file>

<file path=customXml/itemProps2.xml><?xml version="1.0" encoding="utf-8"?>
<ds:datastoreItem xmlns:ds="http://schemas.openxmlformats.org/officeDocument/2006/customXml" ds:itemID="{8B0CD928-F679-4B08-8F0A-CD027CB48770}">
  <ds:schemaRefs>
    <ds:schemaRef ds:uri="http://schemas.microsoft.com/sharepoint/v3/contenttype/forms"/>
  </ds:schemaRefs>
</ds:datastoreItem>
</file>

<file path=customXml/itemProps3.xml><?xml version="1.0" encoding="utf-8"?>
<ds:datastoreItem xmlns:ds="http://schemas.openxmlformats.org/officeDocument/2006/customXml" ds:itemID="{B26980A0-CFEC-406F-9C7F-D12DA153CD40}">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943ac382-e910-4b52-b6d0-45f74ce26083"/>
    <ds:schemaRef ds:uri="c088fdb8-212c-4df8-9e41-3aeb47acb93b"/>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otalTime>64</TotalTime>
  <Words>17366</Words>
  <Application>Microsoft Office PowerPoint</Application>
  <PresentationFormat>Widescreen</PresentationFormat>
  <Paragraphs>1497</Paragraphs>
  <Slides>68</Slides>
  <Notes>23</Notes>
  <HiddenSlides>0</HiddenSlides>
  <MMClips>0</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68</vt:i4>
      </vt:variant>
    </vt:vector>
  </HeadingPairs>
  <TitlesOfParts>
    <vt:vector size="78" baseType="lpstr">
      <vt:lpstr>Arial</vt:lpstr>
      <vt:lpstr>Book Antiqua</vt:lpstr>
      <vt:lpstr>Calibri</vt:lpstr>
      <vt:lpstr>Century Gothic</vt:lpstr>
      <vt:lpstr>Courier New</vt:lpstr>
      <vt:lpstr>Monotype Sorts</vt:lpstr>
      <vt:lpstr>Open Sans</vt:lpstr>
      <vt:lpstr>Symbol</vt:lpstr>
      <vt:lpstr>Wingdings</vt:lpstr>
      <vt:lpstr>TITLES</vt:lpstr>
      <vt:lpstr>PowerPoint Presentation</vt:lpstr>
      <vt:lpstr>Contents</vt:lpstr>
      <vt:lpstr>1. Background</vt:lpstr>
      <vt:lpstr>Background</vt:lpstr>
      <vt:lpstr>Background</vt:lpstr>
      <vt:lpstr>Project requirements and activities</vt:lpstr>
      <vt:lpstr>2. Population needs analysis</vt:lpstr>
      <vt:lpstr>Population projection of those with dementia in West Wales</vt:lpstr>
      <vt:lpstr>Dementia Diagnosis West Wales</vt:lpstr>
      <vt:lpstr>3. Current action plans, regional transformation projects​</vt:lpstr>
      <vt:lpstr>Relevant dementia documents for Wales:</vt:lpstr>
      <vt:lpstr>EoLC Health Board dementia specific provision - West Wales area</vt:lpstr>
      <vt:lpstr>4. What does best practice tell us?</vt:lpstr>
      <vt:lpstr>Dementia – key areas of focus</vt:lpstr>
      <vt:lpstr>Early diagnosis – in the community</vt:lpstr>
      <vt:lpstr>Early diagnosis</vt:lpstr>
      <vt:lpstr>Implementing care pathways</vt:lpstr>
      <vt:lpstr>PowerPoint Presentation</vt:lpstr>
      <vt:lpstr>End of life care</vt:lpstr>
      <vt:lpstr>5. Feedback from structured interviews</vt:lpstr>
      <vt:lpstr>Stakeholder Engagement</vt:lpstr>
      <vt:lpstr>PowerPoint Presentation</vt:lpstr>
      <vt:lpstr>PowerPoint Presentation</vt:lpstr>
      <vt:lpstr>PowerPoint Presentation</vt:lpstr>
      <vt:lpstr>PowerPoint Presentation</vt:lpstr>
      <vt:lpstr>6. West Wales Dementia Service Vision and Wellbeing Pathway</vt:lpstr>
      <vt:lpstr>PowerPoint Presentation</vt:lpstr>
      <vt:lpstr>PowerPoint Presentation</vt:lpstr>
      <vt:lpstr>Dementia action plan Wales 2018-22</vt:lpstr>
      <vt:lpstr>PowerPoint Presentation</vt:lpstr>
      <vt:lpstr>PowerPoint Presentation</vt:lpstr>
      <vt:lpstr>PowerPoint Presentation</vt:lpstr>
      <vt:lpstr>PowerPoint Presentation</vt:lpstr>
      <vt:lpstr>PowerPoint Presentation</vt:lpstr>
      <vt:lpstr>PowerPoint Presentation</vt:lpstr>
      <vt:lpstr>Services aligned to the dementia wellbeing pathway</vt:lpstr>
      <vt:lpstr>7. Our approach to Implementing the Dementia Wellbeing Pathway</vt:lpstr>
      <vt:lpstr>Wellbeing, risk reduction, delaying onset, raising awareness and understanding</vt:lpstr>
      <vt:lpstr>Recognition, identification support and training</vt:lpstr>
      <vt:lpstr>Assessment and diagnosis </vt:lpstr>
      <vt:lpstr>Living well with dementia</vt:lpstr>
      <vt:lpstr>Increased support when you need it</vt:lpstr>
      <vt:lpstr>Delivering the initiatives through programme  management</vt:lpstr>
      <vt:lpstr>Proposed Delivery Approach: Programme Workstream Management</vt:lpstr>
      <vt:lpstr>Approach to implementing the Dementia strategy and Wellbeing Pathway</vt:lpstr>
      <vt:lpstr>Proposed workstreams to deliver the WWCP Dementia strategy</vt:lpstr>
      <vt:lpstr>Proposed Delivery Approach: Portfolio Management</vt:lpstr>
      <vt:lpstr>PowerPoint Presentation</vt:lpstr>
      <vt:lpstr>8. Next steps for 2022/23</vt:lpstr>
      <vt:lpstr>PowerPoint Presentation</vt:lpstr>
      <vt:lpstr>9. Appendix 1: West Wales Population Analysis</vt:lpstr>
      <vt:lpstr>West Wales population analysis (ONS)</vt:lpstr>
      <vt:lpstr>West Wales Dementia (QOF Register)</vt:lpstr>
      <vt:lpstr>Dementia by cluster</vt:lpstr>
      <vt:lpstr>Map</vt:lpstr>
      <vt:lpstr>Dementia- prevalence</vt:lpstr>
      <vt:lpstr>Health board comparison</vt:lpstr>
      <vt:lpstr>Young onset</vt:lpstr>
      <vt:lpstr>10. Appendix 2: Feedback From Initial Structured Interviews</vt:lpstr>
      <vt:lpstr>Stakeholder Engagement</vt:lpstr>
      <vt:lpstr>PowerPoint Presentation</vt:lpstr>
      <vt:lpstr>PowerPoint Presentation</vt:lpstr>
      <vt:lpstr>11. Appendix 3: Approach to managing the programme of work</vt:lpstr>
      <vt:lpstr>What does good programme management  look like?</vt:lpstr>
      <vt:lpstr>The components of a good programme (1)</vt:lpstr>
      <vt:lpstr>The components of a good programme (2)</vt:lpstr>
      <vt:lpstr>Proposed Delivery Approach: Programme Workstream Management</vt:lpstr>
      <vt:lpstr>Contacts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Su Gordon-Graham</dc:creator>
  <cp:lastModifiedBy>Michael McClymont</cp:lastModifiedBy>
  <cp:revision>2</cp:revision>
  <dcterms:created xsi:type="dcterms:W3CDTF">2021-04-19T07:32:29Z</dcterms:created>
  <dcterms:modified xsi:type="dcterms:W3CDTF">2022-06-13T11:17:04Z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0x0101003831CC8517BF5D44A872CFDAA1B213D8</vt:lpwstr>
  </property>
</Properties>
</file>