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2"/>
  </p:notesMasterIdLst>
  <p:handoutMasterIdLst>
    <p:handoutMasterId r:id="rId63"/>
  </p:handoutMasterIdLst>
  <p:sldIdLst>
    <p:sldId id="256" r:id="rId2"/>
    <p:sldId id="257" r:id="rId3"/>
    <p:sldId id="262" r:id="rId4"/>
    <p:sldId id="336" r:id="rId5"/>
    <p:sldId id="343" r:id="rId6"/>
    <p:sldId id="285" r:id="rId7"/>
    <p:sldId id="342" r:id="rId8"/>
    <p:sldId id="293" r:id="rId9"/>
    <p:sldId id="344" r:id="rId10"/>
    <p:sldId id="345" r:id="rId11"/>
    <p:sldId id="338" r:id="rId12"/>
    <p:sldId id="341" r:id="rId13"/>
    <p:sldId id="340" r:id="rId14"/>
    <p:sldId id="326" r:id="rId15"/>
    <p:sldId id="258" r:id="rId16"/>
    <p:sldId id="296" r:id="rId17"/>
    <p:sldId id="305" r:id="rId18"/>
    <p:sldId id="286" r:id="rId19"/>
    <p:sldId id="289" r:id="rId20"/>
    <p:sldId id="287" r:id="rId21"/>
    <p:sldId id="288" r:id="rId22"/>
    <p:sldId id="349" r:id="rId23"/>
    <p:sldId id="350" r:id="rId24"/>
    <p:sldId id="304" r:id="rId25"/>
    <p:sldId id="317" r:id="rId26"/>
    <p:sldId id="356" r:id="rId27"/>
    <p:sldId id="357" r:id="rId28"/>
    <p:sldId id="309" r:id="rId29"/>
    <p:sldId id="297" r:id="rId30"/>
    <p:sldId id="290" r:id="rId31"/>
    <p:sldId id="291" r:id="rId32"/>
    <p:sldId id="294" r:id="rId33"/>
    <p:sldId id="331" r:id="rId34"/>
    <p:sldId id="351" r:id="rId35"/>
    <p:sldId id="334" r:id="rId36"/>
    <p:sldId id="299" r:id="rId37"/>
    <p:sldId id="282" r:id="rId38"/>
    <p:sldId id="274" r:id="rId39"/>
    <p:sldId id="275" r:id="rId40"/>
    <p:sldId id="276" r:id="rId41"/>
    <p:sldId id="277" r:id="rId42"/>
    <p:sldId id="278" r:id="rId43"/>
    <p:sldId id="279" r:id="rId44"/>
    <p:sldId id="280" r:id="rId45"/>
    <p:sldId id="281" r:id="rId46"/>
    <p:sldId id="327" r:id="rId47"/>
    <p:sldId id="264" r:id="rId48"/>
    <p:sldId id="302" r:id="rId49"/>
    <p:sldId id="269" r:id="rId50"/>
    <p:sldId id="271" r:id="rId51"/>
    <p:sldId id="272" r:id="rId52"/>
    <p:sldId id="352" r:id="rId53"/>
    <p:sldId id="353" r:id="rId54"/>
    <p:sldId id="354" r:id="rId55"/>
    <p:sldId id="355" r:id="rId56"/>
    <p:sldId id="358" r:id="rId57"/>
    <p:sldId id="260" r:id="rId58"/>
    <p:sldId id="263" r:id="rId59"/>
    <p:sldId id="261" r:id="rId60"/>
    <p:sldId id="359" r:id="rId6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82069" autoAdjust="0"/>
  </p:normalViewPr>
  <p:slideViewPr>
    <p:cSldViewPr snapToGrid="0">
      <p:cViewPr varScale="1">
        <p:scale>
          <a:sx n="61" d="100"/>
          <a:sy n="61" d="100"/>
        </p:scale>
        <p:origin x="372" y="72"/>
      </p:cViewPr>
      <p:guideLst/>
    </p:cSldViewPr>
  </p:slideViewPr>
  <p:notesTextViewPr>
    <p:cViewPr>
      <p:scale>
        <a:sx n="1" d="1"/>
        <a:sy n="1" d="1"/>
      </p:scale>
      <p:origin x="0" y="0"/>
    </p:cViewPr>
  </p:notesTextViewPr>
  <p:sorterViewPr>
    <p:cViewPr>
      <p:scale>
        <a:sx n="56" d="100"/>
        <a:sy n="56" d="100"/>
      </p:scale>
      <p:origin x="0" y="-5454"/>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ymru.nhs.uk\hdd_dfs\shares\Former-MentalHealth\Psychol\Ceredigion\LTC%20Service\Database\Service%20Evaluation\Service%20evaluation\Service%20Evaluation%20Data%20Version%202%20Form.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ymru.nhs.uk\hdd_dfs\shares\Former-MentalHealth\Psychol\Ceredigion\LTC%20Service\Database\Service%20Evaluation\Service%20evaluation\Service%20Evaluation%20Data%20Version%202%20Form.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GB" sz="3200" b="1" dirty="0"/>
              <a:t>Clinical Health</a:t>
            </a:r>
            <a:r>
              <a:rPr lang="en-GB" sz="3200" b="1" baseline="0" dirty="0"/>
              <a:t> </a:t>
            </a:r>
            <a:r>
              <a:rPr lang="en-GB" sz="3200" b="1" baseline="0" dirty="0" smtClean="0"/>
              <a:t>Psychology </a:t>
            </a:r>
            <a:r>
              <a:rPr lang="en-GB" sz="3200" b="1" baseline="0" dirty="0"/>
              <a:t>Referrals</a:t>
            </a:r>
          </a:p>
          <a:p>
            <a:pPr>
              <a:defRPr sz="1000" b="1"/>
            </a:pPr>
            <a:r>
              <a:rPr lang="en-GB" sz="3200" b="1" baseline="0" dirty="0" smtClean="0"/>
              <a:t>2014-2018</a:t>
            </a:r>
          </a:p>
          <a:p>
            <a:pPr>
              <a:defRPr sz="1000" b="1"/>
            </a:pPr>
            <a:r>
              <a:rPr lang="en-GB" sz="3200" b="0" baseline="0" dirty="0" smtClean="0"/>
              <a:t>n = 887</a:t>
            </a:r>
            <a:endParaRPr lang="en-GB" sz="3200" b="0" dirty="0"/>
          </a:p>
        </c:rich>
      </c:tx>
      <c:layout>
        <c:manualLayout>
          <c:xMode val="edge"/>
          <c:yMode val="edge"/>
          <c:x val="0.26877715013884135"/>
          <c:y val="1.71746195635821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Summary!$A$5</c:f>
              <c:strCache>
                <c:ptCount val="1"/>
                <c:pt idx="0">
                  <c:v>2014</c:v>
                </c:pt>
              </c:strCache>
            </c:strRef>
          </c:tx>
          <c:spPr>
            <a:ln w="28575" cap="rnd">
              <a:solidFill>
                <a:schemeClr val="accent1"/>
              </a:solidFill>
              <a:round/>
            </a:ln>
            <a:effectLst/>
          </c:spPr>
          <c:marker>
            <c:symbol val="none"/>
          </c:marker>
          <c:cat>
            <c:strRef>
              <c:f>Summary!$B$4:$M$4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Summary!$B$5:$M$5</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1</c:v>
                </c:pt>
              </c:numCache>
            </c:numRef>
          </c:val>
          <c:smooth val="0"/>
          <c:extLst>
            <c:ext xmlns:c16="http://schemas.microsoft.com/office/drawing/2014/chart" uri="{C3380CC4-5D6E-409C-BE32-E72D297353CC}">
              <c16:uniqueId val="{00000000-DA7C-46FE-B89E-5E595DAF83B8}"/>
            </c:ext>
          </c:extLst>
        </c:ser>
        <c:ser>
          <c:idx val="1"/>
          <c:order val="1"/>
          <c:tx>
            <c:strRef>
              <c:f>Summary!$A$6</c:f>
              <c:strCache>
                <c:ptCount val="1"/>
                <c:pt idx="0">
                  <c:v>2015</c:v>
                </c:pt>
              </c:strCache>
            </c:strRef>
          </c:tx>
          <c:spPr>
            <a:ln w="28575" cap="rnd">
              <a:solidFill>
                <a:schemeClr val="accent2"/>
              </a:solidFill>
              <a:round/>
            </a:ln>
            <a:effectLst/>
          </c:spPr>
          <c:marker>
            <c:symbol val="none"/>
          </c:marker>
          <c:cat>
            <c:strRef>
              <c:f>Summary!$B$4:$M$4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Summary!$B$6:$M$6</c:f>
              <c:numCache>
                <c:formatCode>General</c:formatCode>
                <c:ptCount val="12"/>
                <c:pt idx="0">
                  <c:v>0</c:v>
                </c:pt>
                <c:pt idx="1">
                  <c:v>0</c:v>
                </c:pt>
                <c:pt idx="2">
                  <c:v>2</c:v>
                </c:pt>
                <c:pt idx="3">
                  <c:v>2</c:v>
                </c:pt>
                <c:pt idx="4">
                  <c:v>2</c:v>
                </c:pt>
                <c:pt idx="5">
                  <c:v>1</c:v>
                </c:pt>
                <c:pt idx="6">
                  <c:v>0</c:v>
                </c:pt>
                <c:pt idx="7">
                  <c:v>4</c:v>
                </c:pt>
                <c:pt idx="8">
                  <c:v>5</c:v>
                </c:pt>
                <c:pt idx="9">
                  <c:v>2</c:v>
                </c:pt>
                <c:pt idx="10">
                  <c:v>3</c:v>
                </c:pt>
                <c:pt idx="11">
                  <c:v>0</c:v>
                </c:pt>
              </c:numCache>
            </c:numRef>
          </c:val>
          <c:smooth val="0"/>
          <c:extLst>
            <c:ext xmlns:c16="http://schemas.microsoft.com/office/drawing/2014/chart" uri="{C3380CC4-5D6E-409C-BE32-E72D297353CC}">
              <c16:uniqueId val="{00000001-DA7C-46FE-B89E-5E595DAF83B8}"/>
            </c:ext>
          </c:extLst>
        </c:ser>
        <c:ser>
          <c:idx val="2"/>
          <c:order val="2"/>
          <c:tx>
            <c:strRef>
              <c:f>Summary!$A$7</c:f>
              <c:strCache>
                <c:ptCount val="1"/>
                <c:pt idx="0">
                  <c:v>2016</c:v>
                </c:pt>
              </c:strCache>
            </c:strRef>
          </c:tx>
          <c:spPr>
            <a:ln w="28575" cap="rnd">
              <a:solidFill>
                <a:schemeClr val="accent3"/>
              </a:solidFill>
              <a:round/>
            </a:ln>
            <a:effectLst/>
          </c:spPr>
          <c:marker>
            <c:symbol val="none"/>
          </c:marker>
          <c:cat>
            <c:strRef>
              <c:f>Summary!$B$4:$M$4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Summary!$B$7:$M$7</c:f>
              <c:numCache>
                <c:formatCode>General</c:formatCode>
                <c:ptCount val="12"/>
                <c:pt idx="0">
                  <c:v>2</c:v>
                </c:pt>
                <c:pt idx="1">
                  <c:v>2</c:v>
                </c:pt>
                <c:pt idx="2">
                  <c:v>1</c:v>
                </c:pt>
                <c:pt idx="3">
                  <c:v>4</c:v>
                </c:pt>
                <c:pt idx="4">
                  <c:v>10</c:v>
                </c:pt>
                <c:pt idx="5">
                  <c:v>15</c:v>
                </c:pt>
                <c:pt idx="6">
                  <c:v>16</c:v>
                </c:pt>
                <c:pt idx="7">
                  <c:v>12</c:v>
                </c:pt>
                <c:pt idx="8">
                  <c:v>11</c:v>
                </c:pt>
                <c:pt idx="9">
                  <c:v>29</c:v>
                </c:pt>
                <c:pt idx="10">
                  <c:v>13</c:v>
                </c:pt>
                <c:pt idx="11">
                  <c:v>24</c:v>
                </c:pt>
              </c:numCache>
            </c:numRef>
          </c:val>
          <c:smooth val="0"/>
          <c:extLst>
            <c:ext xmlns:c16="http://schemas.microsoft.com/office/drawing/2014/chart" uri="{C3380CC4-5D6E-409C-BE32-E72D297353CC}">
              <c16:uniqueId val="{00000002-DA7C-46FE-B89E-5E595DAF83B8}"/>
            </c:ext>
          </c:extLst>
        </c:ser>
        <c:ser>
          <c:idx val="3"/>
          <c:order val="3"/>
          <c:tx>
            <c:strRef>
              <c:f>Summary!$A$8</c:f>
              <c:strCache>
                <c:ptCount val="1"/>
                <c:pt idx="0">
                  <c:v>2017</c:v>
                </c:pt>
              </c:strCache>
            </c:strRef>
          </c:tx>
          <c:spPr>
            <a:ln w="28575" cap="rnd">
              <a:solidFill>
                <a:schemeClr val="accent4"/>
              </a:solidFill>
              <a:round/>
            </a:ln>
            <a:effectLst/>
          </c:spPr>
          <c:marker>
            <c:symbol val="none"/>
          </c:marker>
          <c:cat>
            <c:strRef>
              <c:f>Summary!$B$4:$M$4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Summary!$B$8:$M$8</c:f>
              <c:numCache>
                <c:formatCode>General</c:formatCode>
                <c:ptCount val="12"/>
                <c:pt idx="0">
                  <c:v>16</c:v>
                </c:pt>
                <c:pt idx="1">
                  <c:v>12</c:v>
                </c:pt>
                <c:pt idx="2">
                  <c:v>28</c:v>
                </c:pt>
                <c:pt idx="3">
                  <c:v>33</c:v>
                </c:pt>
                <c:pt idx="4">
                  <c:v>20</c:v>
                </c:pt>
                <c:pt idx="5">
                  <c:v>28</c:v>
                </c:pt>
                <c:pt idx="6">
                  <c:v>24</c:v>
                </c:pt>
                <c:pt idx="7">
                  <c:v>32</c:v>
                </c:pt>
                <c:pt idx="8">
                  <c:v>29</c:v>
                </c:pt>
                <c:pt idx="9">
                  <c:v>32</c:v>
                </c:pt>
                <c:pt idx="10">
                  <c:v>25</c:v>
                </c:pt>
                <c:pt idx="11">
                  <c:v>27</c:v>
                </c:pt>
              </c:numCache>
            </c:numRef>
          </c:val>
          <c:smooth val="0"/>
          <c:extLst>
            <c:ext xmlns:c16="http://schemas.microsoft.com/office/drawing/2014/chart" uri="{C3380CC4-5D6E-409C-BE32-E72D297353CC}">
              <c16:uniqueId val="{00000003-DA7C-46FE-B89E-5E595DAF83B8}"/>
            </c:ext>
          </c:extLst>
        </c:ser>
        <c:ser>
          <c:idx val="4"/>
          <c:order val="4"/>
          <c:tx>
            <c:strRef>
              <c:f>Summary!$A$9</c:f>
              <c:strCache>
                <c:ptCount val="1"/>
                <c:pt idx="0">
                  <c:v>2018</c:v>
                </c:pt>
              </c:strCache>
            </c:strRef>
          </c:tx>
          <c:spPr>
            <a:ln w="28575" cap="rnd">
              <a:solidFill>
                <a:schemeClr val="accent5"/>
              </a:solidFill>
              <a:round/>
            </a:ln>
            <a:effectLst/>
          </c:spPr>
          <c:marker>
            <c:symbol val="none"/>
          </c:marker>
          <c:cat>
            <c:strRef>
              <c:f>Summary!$B$4:$M$4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Summary!$B$9:$M$9</c:f>
              <c:numCache>
                <c:formatCode>General</c:formatCode>
                <c:ptCount val="12"/>
                <c:pt idx="0">
                  <c:v>24</c:v>
                </c:pt>
                <c:pt idx="1">
                  <c:v>14</c:v>
                </c:pt>
                <c:pt idx="2">
                  <c:v>21</c:v>
                </c:pt>
                <c:pt idx="3">
                  <c:v>29</c:v>
                </c:pt>
                <c:pt idx="4">
                  <c:v>30</c:v>
                </c:pt>
                <c:pt idx="5">
                  <c:v>22</c:v>
                </c:pt>
                <c:pt idx="6">
                  <c:v>31</c:v>
                </c:pt>
                <c:pt idx="7">
                  <c:v>26</c:v>
                </c:pt>
                <c:pt idx="8">
                  <c:v>22</c:v>
                </c:pt>
                <c:pt idx="9">
                  <c:v>30</c:v>
                </c:pt>
                <c:pt idx="10">
                  <c:v>24</c:v>
                </c:pt>
                <c:pt idx="11">
                  <c:v>16</c:v>
                </c:pt>
              </c:numCache>
            </c:numRef>
          </c:val>
          <c:smooth val="0"/>
          <c:extLst>
            <c:ext xmlns:c16="http://schemas.microsoft.com/office/drawing/2014/chart" uri="{C3380CC4-5D6E-409C-BE32-E72D297353CC}">
              <c16:uniqueId val="{00000004-DA7C-46FE-B89E-5E595DAF83B8}"/>
            </c:ext>
          </c:extLst>
        </c:ser>
        <c:dLbls>
          <c:showLegendKey val="0"/>
          <c:showVal val="0"/>
          <c:showCatName val="0"/>
          <c:showSerName val="0"/>
          <c:showPercent val="0"/>
          <c:showBubbleSize val="0"/>
        </c:dLbls>
        <c:smooth val="0"/>
        <c:axId val="302794456"/>
        <c:axId val="302794784"/>
      </c:lineChart>
      <c:catAx>
        <c:axId val="3027944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Months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2794784"/>
        <c:crosses val="autoZero"/>
        <c:auto val="1"/>
        <c:lblAlgn val="ctr"/>
        <c:lblOffset val="100"/>
        <c:noMultiLvlLbl val="0"/>
      </c:catAx>
      <c:valAx>
        <c:axId val="302794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No of Referrals</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2794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[Service Evaluation Data Version 2 Form.xlsx]Sheet1!PivotTable1</c:name>
    <c:fmtId val="1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Q1.   I am satisfied with the Psychology Service</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pivotFmt>
      <c:pivotFmt>
        <c:idx val="1"/>
        <c:spPr>
          <a:solidFill>
            <a:schemeClr val="accent2"/>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2"/>
          </a:solidFill>
          <a:ln>
            <a:noFill/>
          </a:ln>
          <a:effectLst>
            <a:outerShdw blurRad="254000" sx="102000" sy="102000" algn="ctr" rotWithShape="0">
              <a:prstClr val="black">
                <a:alpha val="20000"/>
              </a:prstClr>
            </a:outerShdw>
          </a:effectLst>
        </c:spPr>
      </c:pivotFmt>
      <c:pivotFmt>
        <c:idx val="4"/>
        <c:spPr>
          <a:solidFill>
            <a:schemeClr val="accent2"/>
          </a:solidFill>
          <a:ln>
            <a:noFill/>
          </a:ln>
          <a:effectLst>
            <a:outerShdw blurRad="254000" sx="102000" sy="102000" algn="ctr" rotWithShape="0">
              <a:prstClr val="black">
                <a:alpha val="20000"/>
              </a:prstClr>
            </a:outerShdw>
          </a:effectLst>
        </c:spPr>
      </c:pivotFmt>
      <c:pivotFmt>
        <c:idx val="5"/>
        <c:spPr>
          <a:solidFill>
            <a:schemeClr val="accent2"/>
          </a:solidFill>
          <a:ln>
            <a:noFill/>
          </a:ln>
          <a:effectLst>
            <a:outerShdw blurRad="254000" sx="102000" sy="102000" algn="ctr" rotWithShape="0">
              <a:prstClr val="black">
                <a:alpha val="20000"/>
              </a:prstClr>
            </a:outerShdw>
          </a:effectLst>
        </c:spPr>
      </c:pivotFmt>
      <c:pivotFmt>
        <c:idx val="6"/>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2"/>
          </a:solidFill>
          <a:ln>
            <a:noFill/>
          </a:ln>
          <a:effectLst>
            <a:outerShdw blurRad="254000" sx="102000" sy="102000" algn="ctr" rotWithShape="0">
              <a:prstClr val="black">
                <a:alpha val="20000"/>
              </a:prstClr>
            </a:outerShdw>
          </a:effectLst>
        </c:spPr>
      </c:pivotFmt>
      <c:pivotFmt>
        <c:idx val="8"/>
        <c:spPr>
          <a:solidFill>
            <a:schemeClr val="accent2"/>
          </a:solidFill>
          <a:ln>
            <a:noFill/>
          </a:ln>
          <a:effectLst>
            <a:outerShdw blurRad="254000" sx="102000" sy="102000" algn="ctr" rotWithShape="0">
              <a:prstClr val="black">
                <a:alpha val="20000"/>
              </a:prstClr>
            </a:outerShdw>
          </a:effectLst>
        </c:spPr>
      </c:pivotFmt>
      <c:pivotFmt>
        <c:idx val="9"/>
        <c:spPr>
          <a:solidFill>
            <a:schemeClr val="accent2"/>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Sheet1!$B$3</c:f>
              <c:strCache>
                <c:ptCount val="1"/>
                <c:pt idx="0">
                  <c:v>Total</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FE0-4FE2-B859-8167183E38D1}"/>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FE0-4FE2-B859-8167183E38D1}"/>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FE0-4FE2-B859-8167183E38D1}"/>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Sheet1!$A$4:$A$7</c:f>
              <c:strCache>
                <c:ptCount val="3"/>
                <c:pt idx="0">
                  <c:v>Agree</c:v>
                </c:pt>
                <c:pt idx="1">
                  <c:v>Neutral</c:v>
                </c:pt>
                <c:pt idx="2">
                  <c:v>Strongly Agree</c:v>
                </c:pt>
              </c:strCache>
            </c:strRef>
          </c:cat>
          <c:val>
            <c:numRef>
              <c:f>Sheet1!$B$4:$B$7</c:f>
              <c:numCache>
                <c:formatCode>General</c:formatCode>
                <c:ptCount val="3"/>
                <c:pt idx="0">
                  <c:v>10</c:v>
                </c:pt>
                <c:pt idx="1">
                  <c:v>1</c:v>
                </c:pt>
                <c:pt idx="2">
                  <c:v>38</c:v>
                </c:pt>
              </c:numCache>
            </c:numRef>
          </c:val>
          <c:extLst>
            <c:ext xmlns:c16="http://schemas.microsoft.com/office/drawing/2014/chart" uri="{C3380CC4-5D6E-409C-BE32-E72D297353CC}">
              <c16:uniqueId val="{00000006-6FE0-4FE2-B859-8167183E38D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0723810338925006"/>
          <c:y val="0.22723258975904012"/>
          <c:w val="0.18551551979915551"/>
          <c:h val="0.4034424221735017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[Service Evaluation Data Version 2 Form.xlsx]Sheet1!PivotTable1</c:name>
    <c:fmtId val="17"/>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Q2.  We</a:t>
            </a:r>
            <a:r>
              <a:rPr lang="en-GB" baseline="0"/>
              <a:t> focused on matters that were important to me</a:t>
            </a:r>
            <a:r>
              <a:rPr lang="en-GB"/>
              <a:t>   </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pivotFmt>
      <c:pivotFmt>
        <c:idx val="1"/>
        <c:spPr>
          <a:solidFill>
            <a:schemeClr val="accent1"/>
          </a:solidFill>
          <a:ln>
            <a:noFill/>
          </a:ln>
          <a:effectLst>
            <a:outerShdw blurRad="254000" sx="102000" sy="102000" algn="ctr" rotWithShape="0">
              <a:prstClr val="black">
                <a:alpha val="20000"/>
              </a:prstClr>
            </a:outerShdw>
          </a:effectLst>
        </c:spPr>
        <c:marker>
          <c:spPr>
            <a:solidFill>
              <a:schemeClr val="accent1">
                <a:alpha val="85000"/>
              </a:schemeClr>
            </a:solidFill>
            <a:ln>
              <a:noFill/>
            </a:ln>
            <a:effectLst/>
          </c:spPr>
        </c:marker>
        <c:dLbl>
          <c:idx val="0"/>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254000" sx="102000" sy="102000" algn="ctr" rotWithShape="0">
              <a:prstClr val="black">
                <a:alpha val="20000"/>
              </a:prstClr>
            </a:outerShdw>
          </a:effectLst>
        </c:spPr>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Sheet1!$B$3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E9-48B8-BEB9-F3B95597D04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E9-48B8-BEB9-F3B95597D048}"/>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Sheet1!$A$4:$A$6</c:f>
              <c:strCache>
                <c:ptCount val="2"/>
                <c:pt idx="0">
                  <c:v>Agree</c:v>
                </c:pt>
                <c:pt idx="1">
                  <c:v>Strongly Agree</c:v>
                </c:pt>
              </c:strCache>
            </c:strRef>
          </c:cat>
          <c:val>
            <c:numRef>
              <c:f>Sheet1!$B$4:$B$6</c:f>
              <c:numCache>
                <c:formatCode>General</c:formatCode>
                <c:ptCount val="2"/>
                <c:pt idx="0">
                  <c:v>6</c:v>
                </c:pt>
                <c:pt idx="1">
                  <c:v>43</c:v>
                </c:pt>
              </c:numCache>
            </c:numRef>
          </c:val>
          <c:extLst>
            <c:ext xmlns:c16="http://schemas.microsoft.com/office/drawing/2014/chart" uri="{C3380CC4-5D6E-409C-BE32-E72D297353CC}">
              <c16:uniqueId val="{00000004-B2E9-48B8-BEB9-F3B95597D04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[Service Evaluation Data Version 2 Form.xlsx]Sheet1!PivotTable1</c:name>
    <c:fmtId val="26"/>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2000"/>
              <a:t>Q3.</a:t>
            </a:r>
            <a:r>
              <a:rPr lang="en-GB" sz="2000" baseline="0"/>
              <a:t> My ability to manage my emotional wellbeing has improved</a:t>
            </a:r>
            <a:r>
              <a:rPr lang="en-GB" sz="2000"/>
              <a:t>   </a:t>
            </a:r>
          </a:p>
        </c:rich>
      </c:tx>
      <c:layout>
        <c:manualLayout>
          <c:xMode val="edge"/>
          <c:yMode val="edge"/>
          <c:x val="0.15909011373578302"/>
          <c:y val="2.777777777777777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pivotFmt>
      <c:pivotFmt>
        <c:idx val="1"/>
        <c:spPr>
          <a:solidFill>
            <a:schemeClr val="accent2"/>
          </a:solidFill>
          <a:ln>
            <a:noFill/>
          </a:ln>
          <a:effectLst>
            <a:outerShdw blurRad="254000" sx="102000" sy="102000" algn="ctr" rotWithShape="0">
              <a:prstClr val="black">
                <a:alpha val="20000"/>
              </a:prstClr>
            </a:outerShdw>
          </a:effectLst>
        </c:spPr>
        <c:marker>
          <c:spPr>
            <a:solidFill>
              <a:schemeClr val="accent2">
                <a:alpha val="85000"/>
              </a:schemeClr>
            </a:solidFill>
            <a:ln>
              <a:noFill/>
            </a:ln>
            <a:effectLst/>
          </c:spPr>
        </c:marker>
        <c:dLbl>
          <c:idx val="0"/>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2"/>
          </a:solidFill>
          <a:ln>
            <a:noFill/>
          </a:ln>
          <a:effectLst>
            <a:outerShdw blurRad="254000" sx="102000" sy="102000" algn="ctr" rotWithShape="0">
              <a:prstClr val="black">
                <a:alpha val="20000"/>
              </a:prstClr>
            </a:outerShdw>
          </a:effectLst>
        </c:spPr>
      </c:pivotFmt>
      <c:pivotFmt>
        <c:idx val="6"/>
        <c:spPr>
          <a:solidFill>
            <a:schemeClr val="accent2"/>
          </a:solidFill>
          <a:ln>
            <a:noFill/>
          </a:ln>
          <a:effectLst>
            <a:outerShdw blurRad="254000" sx="102000" sy="102000" algn="ctr" rotWithShape="0">
              <a:prstClr val="black">
                <a:alpha val="20000"/>
              </a:prstClr>
            </a:outerShdw>
          </a:effectLst>
        </c:spPr>
      </c:pivotFmt>
      <c:pivotFmt>
        <c:idx val="7"/>
        <c:spPr>
          <a:solidFill>
            <a:schemeClr val="accent2"/>
          </a:solidFill>
          <a:ln>
            <a:noFill/>
          </a:ln>
          <a:effectLst>
            <a:outerShdw blurRad="254000" sx="102000" sy="102000" algn="ctr" rotWithShape="0">
              <a:prstClr val="black">
                <a:alpha val="20000"/>
              </a:prstClr>
            </a:outerShdw>
          </a:effectLst>
        </c:spPr>
      </c:pivotFmt>
      <c:pivotFmt>
        <c:idx val="8"/>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9"/>
        <c:spPr>
          <a:solidFill>
            <a:schemeClr val="accent2"/>
          </a:solidFill>
          <a:ln>
            <a:noFill/>
          </a:ln>
          <a:effectLst>
            <a:outerShdw blurRad="254000" sx="102000" sy="102000" algn="ctr" rotWithShape="0">
              <a:prstClr val="black">
                <a:alpha val="20000"/>
              </a:prstClr>
            </a:outerShdw>
          </a:effectLst>
        </c:spPr>
      </c:pivotFmt>
      <c:pivotFmt>
        <c:idx val="10"/>
        <c:spPr>
          <a:solidFill>
            <a:schemeClr val="accent2"/>
          </a:solidFill>
          <a:ln>
            <a:noFill/>
          </a:ln>
          <a:effectLst>
            <a:outerShdw blurRad="254000" sx="102000" sy="102000" algn="ctr" rotWithShape="0">
              <a:prstClr val="black">
                <a:alpha val="20000"/>
              </a:prstClr>
            </a:outerShdw>
          </a:effectLst>
        </c:spPr>
      </c:pivotFmt>
      <c:pivotFmt>
        <c:idx val="11"/>
        <c:spPr>
          <a:solidFill>
            <a:schemeClr val="accent2"/>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Sheet1!$B$3</c:f>
              <c:strCache>
                <c:ptCount val="1"/>
                <c:pt idx="0">
                  <c:v>Total</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44E-47F5-B2FE-D38B299F9BFA}"/>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44E-47F5-B2FE-D38B299F9BFA}"/>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44E-47F5-B2FE-D38B299F9BFA}"/>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44E-47F5-B2FE-D38B299F9BFA}"/>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Sheet1!$A$4:$A$8</c:f>
              <c:strCache>
                <c:ptCount val="4"/>
                <c:pt idx="0">
                  <c:v>Agree</c:v>
                </c:pt>
                <c:pt idx="1">
                  <c:v>Disagree</c:v>
                </c:pt>
                <c:pt idx="2">
                  <c:v>Neutral</c:v>
                </c:pt>
                <c:pt idx="3">
                  <c:v>Strongly Agree</c:v>
                </c:pt>
              </c:strCache>
            </c:strRef>
          </c:cat>
          <c:val>
            <c:numRef>
              <c:f>Sheet1!$B$4:$B$8</c:f>
              <c:numCache>
                <c:formatCode>General</c:formatCode>
                <c:ptCount val="4"/>
                <c:pt idx="0">
                  <c:v>17</c:v>
                </c:pt>
                <c:pt idx="1">
                  <c:v>2</c:v>
                </c:pt>
                <c:pt idx="2">
                  <c:v>12</c:v>
                </c:pt>
                <c:pt idx="3">
                  <c:v>16</c:v>
                </c:pt>
              </c:numCache>
            </c:numRef>
          </c:val>
          <c:extLst>
            <c:ext xmlns:c16="http://schemas.microsoft.com/office/drawing/2014/chart" uri="{C3380CC4-5D6E-409C-BE32-E72D297353CC}">
              <c16:uniqueId val="{00000007-7F6F-4AC0-B4AF-A810F8AB800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[Service Evaluation Data Version 2 Form.xlsx]Sheet1!PivotTable1</c:name>
    <c:fmtId val="33"/>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2000" dirty="0" smtClean="0"/>
              <a:t>Q4.</a:t>
            </a:r>
            <a:r>
              <a:rPr lang="en-GB" sz="2000" baseline="0" dirty="0" smtClean="0"/>
              <a:t> </a:t>
            </a:r>
            <a:r>
              <a:rPr lang="en-GB" sz="2000" baseline="0" dirty="0"/>
              <a:t>My ability to manage my physical health has improved</a:t>
            </a:r>
            <a:r>
              <a:rPr lang="en-GB" sz="2000" dirty="0"/>
              <a:t>   </a:t>
            </a:r>
          </a:p>
        </c:rich>
      </c:tx>
      <c:layout>
        <c:manualLayout>
          <c:xMode val="edge"/>
          <c:yMode val="edge"/>
          <c:x val="0.15631233595800528"/>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pivotFmt>
      <c:pivotFmt>
        <c:idx val="1"/>
        <c:spPr>
          <a:solidFill>
            <a:schemeClr val="accent1"/>
          </a:solidFill>
          <a:ln>
            <a:noFill/>
          </a:ln>
          <a:effectLst>
            <a:outerShdw blurRad="254000" sx="102000" sy="102000" algn="ctr" rotWithShape="0">
              <a:prstClr val="black">
                <a:alpha val="20000"/>
              </a:prstClr>
            </a:outerShdw>
          </a:effectLst>
        </c:spPr>
        <c:marker>
          <c:spPr>
            <a:solidFill>
              <a:schemeClr val="accent1">
                <a:alpha val="85000"/>
              </a:schemeClr>
            </a:solidFill>
            <a:ln>
              <a:noFill/>
            </a:ln>
            <a:effectLst/>
          </c:spPr>
        </c:marker>
        <c:dLbl>
          <c:idx val="0"/>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c:spPr>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Sheet1!$B$3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DD5-4A18-93A2-6E243DC5452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DD5-4A18-93A2-6E243DC5452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DD5-4A18-93A2-6E243DC5452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DD5-4A18-93A2-6E243DC54527}"/>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Sheet1!$A$4:$A$8</c:f>
              <c:strCache>
                <c:ptCount val="4"/>
                <c:pt idx="0">
                  <c:v>Agree</c:v>
                </c:pt>
                <c:pt idx="1">
                  <c:v>Disagree</c:v>
                </c:pt>
                <c:pt idx="2">
                  <c:v>Neutral</c:v>
                </c:pt>
                <c:pt idx="3">
                  <c:v>Strongly Agree</c:v>
                </c:pt>
              </c:strCache>
            </c:strRef>
          </c:cat>
          <c:val>
            <c:numRef>
              <c:f>Sheet1!$B$4:$B$8</c:f>
              <c:numCache>
                <c:formatCode>General</c:formatCode>
                <c:ptCount val="4"/>
                <c:pt idx="0">
                  <c:v>17</c:v>
                </c:pt>
                <c:pt idx="1">
                  <c:v>2</c:v>
                </c:pt>
                <c:pt idx="2">
                  <c:v>12</c:v>
                </c:pt>
                <c:pt idx="3">
                  <c:v>16</c:v>
                </c:pt>
              </c:numCache>
            </c:numRef>
          </c:val>
          <c:extLst>
            <c:ext xmlns:c16="http://schemas.microsoft.com/office/drawing/2014/chart" uri="{C3380CC4-5D6E-409C-BE32-E72D297353CC}">
              <c16:uniqueId val="{00000008-CDD5-4A18-93A2-6E243DC5452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[Service Evaluation Data Version 2 Form.xlsx]Sheet5!PivotTable3</c:name>
    <c:fmtId val="13"/>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Q5.  If my friend or family needed this sort of help I would suggest this service</a:t>
            </a:r>
          </a:p>
        </c:rich>
      </c:tx>
      <c:layout>
        <c:manualLayout>
          <c:xMode val="edge"/>
          <c:yMode val="edge"/>
          <c:x val="0.14566120810985583"/>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dLbl>
          <c:idx val="0"/>
          <c:dLblPos val="outEnd"/>
          <c:showLegendKey val="0"/>
          <c:showVal val="0"/>
          <c:showCatName val="1"/>
          <c:showSerName val="0"/>
          <c:showPercent val="1"/>
          <c:showBubbleSize val="0"/>
          <c:extLst>
            <c:ext xmlns:c15="http://schemas.microsoft.com/office/drawing/2012/chart" uri="{CE6537A1-D6FC-4f65-9D91-7224C49458BB}"/>
          </c:extLst>
        </c:dLbl>
      </c:pivotFmt>
      <c:pivotFmt>
        <c:idx val="1"/>
      </c:pivotFmt>
      <c:pivotFmt>
        <c:idx val="2"/>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254000" sx="102000" sy="102000" algn="ctr" rotWithShape="0">
              <a:prstClr val="black">
                <a:alpha val="20000"/>
              </a:prstClr>
            </a:outerShdw>
          </a:effectLst>
        </c:spPr>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pivotFmt>
      <c:pivotFmt>
        <c:idx val="7"/>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Sheet5!$B$3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F4F-4F4A-971A-72D09519983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F4F-4F4A-971A-72D09519983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F4F-4F4A-971A-72D095199837}"/>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Sheet5!$A$4:$A$7</c:f>
              <c:strCache>
                <c:ptCount val="3"/>
                <c:pt idx="0">
                  <c:v>Agree</c:v>
                </c:pt>
                <c:pt idx="1">
                  <c:v>Neutral</c:v>
                </c:pt>
                <c:pt idx="2">
                  <c:v>Strongly Agree</c:v>
                </c:pt>
              </c:strCache>
            </c:strRef>
          </c:cat>
          <c:val>
            <c:numRef>
              <c:f>Sheet5!$B$4:$B$7</c:f>
              <c:numCache>
                <c:formatCode>General</c:formatCode>
                <c:ptCount val="3"/>
                <c:pt idx="0">
                  <c:v>9</c:v>
                </c:pt>
                <c:pt idx="1">
                  <c:v>1</c:v>
                </c:pt>
                <c:pt idx="2">
                  <c:v>39</c:v>
                </c:pt>
              </c:numCache>
            </c:numRef>
          </c:val>
          <c:extLst>
            <c:ext xmlns:c16="http://schemas.microsoft.com/office/drawing/2014/chart" uri="{C3380CC4-5D6E-409C-BE32-E72D297353CC}">
              <c16:uniqueId val="{00000006-AF4F-4F4A-971A-72D09519983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[Service Evaluation Data Version 2 Form.xlsx]Sheet7!PivotTable4</c:name>
    <c:fmtId val="10"/>
  </c:pivotSource>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Q6. How would you rate the service overall?</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ivotFmts>
      <c:pivotFmt>
        <c:idx val="0"/>
      </c:pivotFmt>
      <c:pivotFmt>
        <c:idx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pivotFmt>
      <c:pivotFmt>
        <c:idx val="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pivotFmt>
      <c:pivotFmt>
        <c:idx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7"/>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Sheet7!$B$3</c:f>
              <c:strCache>
                <c:ptCount val="1"/>
                <c:pt idx="0">
                  <c:v>Total</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0DFF-49B8-AF03-002F73FB0CD8}"/>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0DFF-49B8-AF03-002F73FB0CD8}"/>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0DFF-49B8-AF03-002F73FB0CD8}"/>
              </c:ext>
            </c:extLst>
          </c:dPt>
          <c:cat>
            <c:strRef>
              <c:f>Sheet7!$A$4:$A$7</c:f>
              <c:strCache>
                <c:ptCount val="3"/>
                <c:pt idx="0">
                  <c:v>Excellent</c:v>
                </c:pt>
                <c:pt idx="1">
                  <c:v>Fair</c:v>
                </c:pt>
                <c:pt idx="2">
                  <c:v>Good</c:v>
                </c:pt>
              </c:strCache>
            </c:strRef>
          </c:cat>
          <c:val>
            <c:numRef>
              <c:f>Sheet7!$B$4:$B$7</c:f>
              <c:numCache>
                <c:formatCode>General</c:formatCode>
                <c:ptCount val="3"/>
                <c:pt idx="0">
                  <c:v>43</c:v>
                </c:pt>
                <c:pt idx="1">
                  <c:v>1</c:v>
                </c:pt>
                <c:pt idx="2">
                  <c:v>3</c:v>
                </c:pt>
              </c:numCache>
            </c:numRef>
          </c:val>
          <c:extLst>
            <c:ext xmlns:c16="http://schemas.microsoft.com/office/drawing/2014/chart" uri="{C3380CC4-5D6E-409C-BE32-E72D297353CC}">
              <c16:uniqueId val="{00000006-0DFF-49B8-AF03-002F73FB0CD8}"/>
            </c:ext>
          </c:extLst>
        </c:ser>
        <c:dLbls>
          <c:showLegendKey val="0"/>
          <c:showVal val="0"/>
          <c:showCatName val="0"/>
          <c:showSerName val="0"/>
          <c:showPercent val="0"/>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DB7E5-474F-40F1-8D33-79A6196500F1}" type="doc">
      <dgm:prSet loTypeId="urn:microsoft.com/office/officeart/2005/8/layout/pyramid1" loCatId="pyramid" qsTypeId="urn:microsoft.com/office/officeart/2005/8/quickstyle/simple1" qsCatId="simple" csTypeId="urn:microsoft.com/office/officeart/2005/8/colors/colorful3" csCatId="colorful" phldr="1"/>
      <dgm:spPr/>
    </dgm:pt>
    <dgm:pt modelId="{255F6D46-FDA7-457B-A5DC-179AC02E3784}">
      <dgm:prSet phldrT="[Text]" custT="1"/>
      <dgm:spPr/>
      <dgm:t>
        <a:bodyPr/>
        <a:lstStyle/>
        <a:p>
          <a:endParaRPr lang="en-GB" sz="2000" dirty="0" smtClean="0"/>
        </a:p>
        <a:p>
          <a:endParaRPr lang="en-GB" sz="2000" dirty="0" smtClean="0"/>
        </a:p>
        <a:p>
          <a:endParaRPr lang="en-GB" sz="2000" dirty="0" smtClean="0"/>
        </a:p>
        <a:p>
          <a:endParaRPr lang="en-GB" sz="2000" dirty="0" smtClean="0"/>
        </a:p>
        <a:p>
          <a:r>
            <a:rPr lang="en-GB" sz="2000" dirty="0" smtClean="0"/>
            <a:t>Clinical Health Psychology</a:t>
          </a:r>
        </a:p>
        <a:p>
          <a:r>
            <a:rPr lang="en-GB" sz="2000" dirty="0" smtClean="0"/>
            <a:t>LTC</a:t>
          </a:r>
          <a:endParaRPr lang="en-GB" sz="2000" dirty="0"/>
        </a:p>
      </dgm:t>
    </dgm:pt>
    <dgm:pt modelId="{078888B4-F034-475D-A73B-E8CF61EDB5B2}" type="parTrans" cxnId="{B9AE9478-05D2-43B5-8D26-8362D7393798}">
      <dgm:prSet/>
      <dgm:spPr/>
      <dgm:t>
        <a:bodyPr/>
        <a:lstStyle/>
        <a:p>
          <a:endParaRPr lang="en-GB" sz="1400"/>
        </a:p>
      </dgm:t>
    </dgm:pt>
    <dgm:pt modelId="{028E3566-7F9A-42BE-AE9D-D207A4BF8E83}" type="sibTrans" cxnId="{B9AE9478-05D2-43B5-8D26-8362D7393798}">
      <dgm:prSet/>
      <dgm:spPr/>
      <dgm:t>
        <a:bodyPr/>
        <a:lstStyle/>
        <a:p>
          <a:endParaRPr lang="en-GB" sz="1400"/>
        </a:p>
      </dgm:t>
    </dgm:pt>
    <dgm:pt modelId="{4B0DE92F-026A-4281-9210-11E7CAD9B794}">
      <dgm:prSet phldrT="[Text]" custT="1"/>
      <dgm:spPr/>
      <dgm:t>
        <a:bodyPr/>
        <a:lstStyle/>
        <a:p>
          <a:r>
            <a:rPr lang="en-GB" sz="2000" dirty="0" smtClean="0"/>
            <a:t>Health and Social Care Workforce (LTC)</a:t>
          </a:r>
          <a:endParaRPr lang="en-GB" sz="2000" dirty="0"/>
        </a:p>
      </dgm:t>
    </dgm:pt>
    <dgm:pt modelId="{B0E18992-2A24-4FEF-98CC-9B9E112E61CE}" type="parTrans" cxnId="{AB46FFD5-358B-4C35-99B9-FBFA5F9CA7BD}">
      <dgm:prSet/>
      <dgm:spPr/>
      <dgm:t>
        <a:bodyPr/>
        <a:lstStyle/>
        <a:p>
          <a:endParaRPr lang="en-GB" sz="1400"/>
        </a:p>
      </dgm:t>
    </dgm:pt>
    <dgm:pt modelId="{5F8B0AC2-D6A9-4E66-AB74-7689C1B354FE}" type="sibTrans" cxnId="{AB46FFD5-358B-4C35-99B9-FBFA5F9CA7BD}">
      <dgm:prSet/>
      <dgm:spPr/>
      <dgm:t>
        <a:bodyPr/>
        <a:lstStyle/>
        <a:p>
          <a:endParaRPr lang="en-GB" sz="1400"/>
        </a:p>
      </dgm:t>
    </dgm:pt>
    <dgm:pt modelId="{BFAD8717-44B5-4E84-83C9-5C0D613F0D04}">
      <dgm:prSet phldrT="[Text]" custT="1"/>
      <dgm:spPr/>
      <dgm:t>
        <a:bodyPr/>
        <a:lstStyle/>
        <a:p>
          <a:r>
            <a:rPr lang="en-GB" sz="2000" dirty="0" smtClean="0"/>
            <a:t>Epidemiology</a:t>
          </a:r>
          <a:endParaRPr lang="en-GB" sz="2000" dirty="0"/>
        </a:p>
      </dgm:t>
    </dgm:pt>
    <dgm:pt modelId="{4E3C45F6-6A89-408D-8A38-6812215263CB}" type="parTrans" cxnId="{D0A54809-8F21-406E-9D7A-ED8815C1988F}">
      <dgm:prSet/>
      <dgm:spPr/>
      <dgm:t>
        <a:bodyPr/>
        <a:lstStyle/>
        <a:p>
          <a:endParaRPr lang="en-GB" sz="1400"/>
        </a:p>
      </dgm:t>
    </dgm:pt>
    <dgm:pt modelId="{08E86AD0-7CDD-447D-8B2E-CF8B0E51D7D3}" type="sibTrans" cxnId="{D0A54809-8F21-406E-9D7A-ED8815C1988F}">
      <dgm:prSet/>
      <dgm:spPr/>
      <dgm:t>
        <a:bodyPr/>
        <a:lstStyle/>
        <a:p>
          <a:endParaRPr lang="en-GB" sz="1400"/>
        </a:p>
      </dgm:t>
    </dgm:pt>
    <dgm:pt modelId="{135C4670-D84B-408B-A341-8FF18B6BDCD3}" type="pres">
      <dgm:prSet presAssocID="{993DB7E5-474F-40F1-8D33-79A6196500F1}" presName="Name0" presStyleCnt="0">
        <dgm:presLayoutVars>
          <dgm:dir/>
          <dgm:animLvl val="lvl"/>
          <dgm:resizeHandles val="exact"/>
        </dgm:presLayoutVars>
      </dgm:prSet>
      <dgm:spPr/>
    </dgm:pt>
    <dgm:pt modelId="{113E0077-C445-4E46-920B-A223E3C4D0B3}" type="pres">
      <dgm:prSet presAssocID="{255F6D46-FDA7-457B-A5DC-179AC02E3784}" presName="Name8" presStyleCnt="0"/>
      <dgm:spPr/>
    </dgm:pt>
    <dgm:pt modelId="{FEA2D96F-402B-4AB8-B16B-5819A6FF9D3D}" type="pres">
      <dgm:prSet presAssocID="{255F6D46-FDA7-457B-A5DC-179AC02E3784}" presName="level" presStyleLbl="node1" presStyleIdx="0" presStyleCnt="3" custScaleY="158184">
        <dgm:presLayoutVars>
          <dgm:chMax val="1"/>
          <dgm:bulletEnabled val="1"/>
        </dgm:presLayoutVars>
      </dgm:prSet>
      <dgm:spPr/>
      <dgm:t>
        <a:bodyPr/>
        <a:lstStyle/>
        <a:p>
          <a:endParaRPr lang="en-GB"/>
        </a:p>
      </dgm:t>
    </dgm:pt>
    <dgm:pt modelId="{59BDE772-385F-4C6B-8701-E67DEAF951AB}" type="pres">
      <dgm:prSet presAssocID="{255F6D46-FDA7-457B-A5DC-179AC02E3784}" presName="levelTx" presStyleLbl="revTx" presStyleIdx="0" presStyleCnt="0">
        <dgm:presLayoutVars>
          <dgm:chMax val="1"/>
          <dgm:bulletEnabled val="1"/>
        </dgm:presLayoutVars>
      </dgm:prSet>
      <dgm:spPr/>
      <dgm:t>
        <a:bodyPr/>
        <a:lstStyle/>
        <a:p>
          <a:endParaRPr lang="en-GB"/>
        </a:p>
      </dgm:t>
    </dgm:pt>
    <dgm:pt modelId="{EB2C6A60-EE66-4788-B2C0-2AD239AB4A99}" type="pres">
      <dgm:prSet presAssocID="{4B0DE92F-026A-4281-9210-11E7CAD9B794}" presName="Name8" presStyleCnt="0"/>
      <dgm:spPr/>
    </dgm:pt>
    <dgm:pt modelId="{AFB7C90A-3ED0-4531-B44F-1371EA4320C2}" type="pres">
      <dgm:prSet presAssocID="{4B0DE92F-026A-4281-9210-11E7CAD9B794}" presName="level" presStyleLbl="node1" presStyleIdx="1" presStyleCnt="3">
        <dgm:presLayoutVars>
          <dgm:chMax val="1"/>
          <dgm:bulletEnabled val="1"/>
        </dgm:presLayoutVars>
      </dgm:prSet>
      <dgm:spPr/>
      <dgm:t>
        <a:bodyPr/>
        <a:lstStyle/>
        <a:p>
          <a:endParaRPr lang="en-GB"/>
        </a:p>
      </dgm:t>
    </dgm:pt>
    <dgm:pt modelId="{D8286B28-D988-4EA5-B3AB-BB663BFAD78C}" type="pres">
      <dgm:prSet presAssocID="{4B0DE92F-026A-4281-9210-11E7CAD9B794}" presName="levelTx" presStyleLbl="revTx" presStyleIdx="0" presStyleCnt="0">
        <dgm:presLayoutVars>
          <dgm:chMax val="1"/>
          <dgm:bulletEnabled val="1"/>
        </dgm:presLayoutVars>
      </dgm:prSet>
      <dgm:spPr/>
      <dgm:t>
        <a:bodyPr/>
        <a:lstStyle/>
        <a:p>
          <a:endParaRPr lang="en-GB"/>
        </a:p>
      </dgm:t>
    </dgm:pt>
    <dgm:pt modelId="{9CC2B32C-0521-425B-8ABC-A8A1FBE22B08}" type="pres">
      <dgm:prSet presAssocID="{BFAD8717-44B5-4E84-83C9-5C0D613F0D04}" presName="Name8" presStyleCnt="0"/>
      <dgm:spPr/>
    </dgm:pt>
    <dgm:pt modelId="{E4A72D99-D612-4124-8F86-91B08C78CE73}" type="pres">
      <dgm:prSet presAssocID="{BFAD8717-44B5-4E84-83C9-5C0D613F0D04}" presName="level" presStyleLbl="node1" presStyleIdx="2" presStyleCnt="3" custScaleY="49415">
        <dgm:presLayoutVars>
          <dgm:chMax val="1"/>
          <dgm:bulletEnabled val="1"/>
        </dgm:presLayoutVars>
      </dgm:prSet>
      <dgm:spPr/>
      <dgm:t>
        <a:bodyPr/>
        <a:lstStyle/>
        <a:p>
          <a:endParaRPr lang="en-GB"/>
        </a:p>
      </dgm:t>
    </dgm:pt>
    <dgm:pt modelId="{41A06745-5A77-489B-8713-93A53C173D4B}" type="pres">
      <dgm:prSet presAssocID="{BFAD8717-44B5-4E84-83C9-5C0D613F0D04}" presName="levelTx" presStyleLbl="revTx" presStyleIdx="0" presStyleCnt="0">
        <dgm:presLayoutVars>
          <dgm:chMax val="1"/>
          <dgm:bulletEnabled val="1"/>
        </dgm:presLayoutVars>
      </dgm:prSet>
      <dgm:spPr/>
      <dgm:t>
        <a:bodyPr/>
        <a:lstStyle/>
        <a:p>
          <a:endParaRPr lang="en-GB"/>
        </a:p>
      </dgm:t>
    </dgm:pt>
  </dgm:ptLst>
  <dgm:cxnLst>
    <dgm:cxn modelId="{A285E596-87F5-4005-94A3-54BF39946ED2}" type="presOf" srcId="{993DB7E5-474F-40F1-8D33-79A6196500F1}" destId="{135C4670-D84B-408B-A341-8FF18B6BDCD3}" srcOrd="0" destOrd="0" presId="urn:microsoft.com/office/officeart/2005/8/layout/pyramid1"/>
    <dgm:cxn modelId="{C93898E6-7AEB-4E4C-812E-3970E7A5896C}" type="presOf" srcId="{4B0DE92F-026A-4281-9210-11E7CAD9B794}" destId="{AFB7C90A-3ED0-4531-B44F-1371EA4320C2}" srcOrd="0" destOrd="0" presId="urn:microsoft.com/office/officeart/2005/8/layout/pyramid1"/>
    <dgm:cxn modelId="{40BC8DDE-7B92-4428-B43A-911565CD2024}" type="presOf" srcId="{255F6D46-FDA7-457B-A5DC-179AC02E3784}" destId="{59BDE772-385F-4C6B-8701-E67DEAF951AB}" srcOrd="1" destOrd="0" presId="urn:microsoft.com/office/officeart/2005/8/layout/pyramid1"/>
    <dgm:cxn modelId="{4DD0D561-7805-4639-A725-F7B38283968C}" type="presOf" srcId="{4B0DE92F-026A-4281-9210-11E7CAD9B794}" destId="{D8286B28-D988-4EA5-B3AB-BB663BFAD78C}" srcOrd="1" destOrd="0" presId="urn:microsoft.com/office/officeart/2005/8/layout/pyramid1"/>
    <dgm:cxn modelId="{52AA6445-86E7-4D13-8B02-B46BAC183A76}" type="presOf" srcId="{BFAD8717-44B5-4E84-83C9-5C0D613F0D04}" destId="{41A06745-5A77-489B-8713-93A53C173D4B}" srcOrd="1" destOrd="0" presId="urn:microsoft.com/office/officeart/2005/8/layout/pyramid1"/>
    <dgm:cxn modelId="{D0A54809-8F21-406E-9D7A-ED8815C1988F}" srcId="{993DB7E5-474F-40F1-8D33-79A6196500F1}" destId="{BFAD8717-44B5-4E84-83C9-5C0D613F0D04}" srcOrd="2" destOrd="0" parTransId="{4E3C45F6-6A89-408D-8A38-6812215263CB}" sibTransId="{08E86AD0-7CDD-447D-8B2E-CF8B0E51D7D3}"/>
    <dgm:cxn modelId="{C0F556C1-65EC-4938-99BD-EDACB8A88B25}" type="presOf" srcId="{255F6D46-FDA7-457B-A5DC-179AC02E3784}" destId="{FEA2D96F-402B-4AB8-B16B-5819A6FF9D3D}" srcOrd="0" destOrd="0" presId="urn:microsoft.com/office/officeart/2005/8/layout/pyramid1"/>
    <dgm:cxn modelId="{B9AE9478-05D2-43B5-8D26-8362D7393798}" srcId="{993DB7E5-474F-40F1-8D33-79A6196500F1}" destId="{255F6D46-FDA7-457B-A5DC-179AC02E3784}" srcOrd="0" destOrd="0" parTransId="{078888B4-F034-475D-A73B-E8CF61EDB5B2}" sibTransId="{028E3566-7F9A-42BE-AE9D-D207A4BF8E83}"/>
    <dgm:cxn modelId="{AB46FFD5-358B-4C35-99B9-FBFA5F9CA7BD}" srcId="{993DB7E5-474F-40F1-8D33-79A6196500F1}" destId="{4B0DE92F-026A-4281-9210-11E7CAD9B794}" srcOrd="1" destOrd="0" parTransId="{B0E18992-2A24-4FEF-98CC-9B9E112E61CE}" sibTransId="{5F8B0AC2-D6A9-4E66-AB74-7689C1B354FE}"/>
    <dgm:cxn modelId="{6C8C8B11-6361-4B13-BF96-45A1E9B08496}" type="presOf" srcId="{BFAD8717-44B5-4E84-83C9-5C0D613F0D04}" destId="{E4A72D99-D612-4124-8F86-91B08C78CE73}" srcOrd="0" destOrd="0" presId="urn:microsoft.com/office/officeart/2005/8/layout/pyramid1"/>
    <dgm:cxn modelId="{71700591-F88D-4295-886E-7A0B54A45846}" type="presParOf" srcId="{135C4670-D84B-408B-A341-8FF18B6BDCD3}" destId="{113E0077-C445-4E46-920B-A223E3C4D0B3}" srcOrd="0" destOrd="0" presId="urn:microsoft.com/office/officeart/2005/8/layout/pyramid1"/>
    <dgm:cxn modelId="{E26EFF7A-8868-43F2-9BDE-24FDE05213BA}" type="presParOf" srcId="{113E0077-C445-4E46-920B-A223E3C4D0B3}" destId="{FEA2D96F-402B-4AB8-B16B-5819A6FF9D3D}" srcOrd="0" destOrd="0" presId="urn:microsoft.com/office/officeart/2005/8/layout/pyramid1"/>
    <dgm:cxn modelId="{08AFF39C-CD20-4FD7-AE2A-C1CBCED55CD3}" type="presParOf" srcId="{113E0077-C445-4E46-920B-A223E3C4D0B3}" destId="{59BDE772-385F-4C6B-8701-E67DEAF951AB}" srcOrd="1" destOrd="0" presId="urn:microsoft.com/office/officeart/2005/8/layout/pyramid1"/>
    <dgm:cxn modelId="{A6A65484-4ED5-4E7B-A9E0-84289CC68362}" type="presParOf" srcId="{135C4670-D84B-408B-A341-8FF18B6BDCD3}" destId="{EB2C6A60-EE66-4788-B2C0-2AD239AB4A99}" srcOrd="1" destOrd="0" presId="urn:microsoft.com/office/officeart/2005/8/layout/pyramid1"/>
    <dgm:cxn modelId="{72548EA0-0269-46C0-B53D-BFEFEC851227}" type="presParOf" srcId="{EB2C6A60-EE66-4788-B2C0-2AD239AB4A99}" destId="{AFB7C90A-3ED0-4531-B44F-1371EA4320C2}" srcOrd="0" destOrd="0" presId="urn:microsoft.com/office/officeart/2005/8/layout/pyramid1"/>
    <dgm:cxn modelId="{D742EFB0-3A46-4AFB-8FE9-4A0DBF1D54A4}" type="presParOf" srcId="{EB2C6A60-EE66-4788-B2C0-2AD239AB4A99}" destId="{D8286B28-D988-4EA5-B3AB-BB663BFAD78C}" srcOrd="1" destOrd="0" presId="urn:microsoft.com/office/officeart/2005/8/layout/pyramid1"/>
    <dgm:cxn modelId="{7CB2B542-EDE7-4050-9675-14039486DE13}" type="presParOf" srcId="{135C4670-D84B-408B-A341-8FF18B6BDCD3}" destId="{9CC2B32C-0521-425B-8ABC-A8A1FBE22B08}" srcOrd="2" destOrd="0" presId="urn:microsoft.com/office/officeart/2005/8/layout/pyramid1"/>
    <dgm:cxn modelId="{FFA70626-534A-4CDE-A032-B192E1788CCF}" type="presParOf" srcId="{9CC2B32C-0521-425B-8ABC-A8A1FBE22B08}" destId="{E4A72D99-D612-4124-8F86-91B08C78CE73}" srcOrd="0" destOrd="0" presId="urn:microsoft.com/office/officeart/2005/8/layout/pyramid1"/>
    <dgm:cxn modelId="{CEDAA603-C239-419E-A3A0-195A9B112955}" type="presParOf" srcId="{9CC2B32C-0521-425B-8ABC-A8A1FBE22B08}" destId="{41A06745-5A77-489B-8713-93A53C173D4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54D5A2-9DA5-4981-A8EA-F9318C5185C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478FEFA-0384-4EF9-BDA2-362B533A1A1A}">
      <dgm:prSet phldrT="[Text]"/>
      <dgm:spPr/>
      <dgm:t>
        <a:bodyPr/>
        <a:lstStyle/>
        <a:p>
          <a:r>
            <a:rPr lang="en-US" dirty="0" smtClean="0"/>
            <a:t>Clinical Health Psychology Lead</a:t>
          </a:r>
          <a:endParaRPr lang="en-US" dirty="0"/>
        </a:p>
      </dgm:t>
    </dgm:pt>
    <dgm:pt modelId="{252362CC-9AFC-4950-A5F9-DF666103E5A5}" type="parTrans" cxnId="{A233FF69-EAFC-4C14-88A2-E8DCD5A38B84}">
      <dgm:prSet/>
      <dgm:spPr/>
      <dgm:t>
        <a:bodyPr/>
        <a:lstStyle/>
        <a:p>
          <a:endParaRPr lang="en-US"/>
        </a:p>
      </dgm:t>
    </dgm:pt>
    <dgm:pt modelId="{90208EB3-4FD9-47AE-BEC1-6A2999086775}" type="sibTrans" cxnId="{A233FF69-EAFC-4C14-88A2-E8DCD5A38B84}">
      <dgm:prSet/>
      <dgm:spPr/>
      <dgm:t>
        <a:bodyPr/>
        <a:lstStyle/>
        <a:p>
          <a:endParaRPr lang="en-US"/>
        </a:p>
      </dgm:t>
    </dgm:pt>
    <dgm:pt modelId="{88AF3781-555C-4306-BA2C-B434C551CB7C}">
      <dgm:prSet phldrT="[Text]"/>
      <dgm:spPr/>
      <dgm:t>
        <a:bodyPr/>
        <a:lstStyle/>
        <a:p>
          <a:r>
            <a:rPr lang="en-US" dirty="0" smtClean="0"/>
            <a:t>North Ceredigion </a:t>
          </a:r>
        </a:p>
        <a:p>
          <a:r>
            <a:rPr lang="en-US" dirty="0" smtClean="0"/>
            <a:t>Clinical Psychologist</a:t>
          </a:r>
        </a:p>
        <a:p>
          <a:r>
            <a:rPr lang="en-US" dirty="0" smtClean="0"/>
            <a:t>1.0 </a:t>
          </a:r>
          <a:r>
            <a:rPr lang="en-US" dirty="0" smtClean="0"/>
            <a:t>wte</a:t>
          </a:r>
        </a:p>
        <a:p>
          <a:r>
            <a:rPr lang="en-US" dirty="0" smtClean="0"/>
            <a:t>IMTP</a:t>
          </a:r>
          <a:endParaRPr lang="en-US" dirty="0"/>
        </a:p>
      </dgm:t>
    </dgm:pt>
    <dgm:pt modelId="{DB0B9858-2194-425F-B8DC-8F7AB3F3A35F}" type="parTrans" cxnId="{BB575AF8-6069-4A16-A03F-3A74E5ECAE06}">
      <dgm:prSet/>
      <dgm:spPr/>
      <dgm:t>
        <a:bodyPr/>
        <a:lstStyle/>
        <a:p>
          <a:endParaRPr lang="en-US"/>
        </a:p>
      </dgm:t>
    </dgm:pt>
    <dgm:pt modelId="{E1BD2436-D3A5-4EBE-A7DF-730F471A6406}" type="sibTrans" cxnId="{BB575AF8-6069-4A16-A03F-3A74E5ECAE06}">
      <dgm:prSet/>
      <dgm:spPr/>
      <dgm:t>
        <a:bodyPr/>
        <a:lstStyle/>
        <a:p>
          <a:endParaRPr lang="en-US"/>
        </a:p>
      </dgm:t>
    </dgm:pt>
    <dgm:pt modelId="{D3E85186-9D2D-48BC-B287-8FF351DA0D56}">
      <dgm:prSet phldrT="[Text]"/>
      <dgm:spPr/>
      <dgm:t>
        <a:bodyPr/>
        <a:lstStyle/>
        <a:p>
          <a:r>
            <a:rPr lang="en-US" dirty="0" smtClean="0"/>
            <a:t>South Ceredigion Clinical Psychologist</a:t>
          </a:r>
        </a:p>
        <a:p>
          <a:r>
            <a:rPr lang="en-US" dirty="0" smtClean="0"/>
            <a:t>1.0wte </a:t>
          </a:r>
          <a:endParaRPr lang="en-US" dirty="0" smtClean="0"/>
        </a:p>
        <a:p>
          <a:r>
            <a:rPr lang="en-US" dirty="0" smtClean="0"/>
            <a:t>IMTP</a:t>
          </a:r>
          <a:endParaRPr lang="en-US" dirty="0"/>
        </a:p>
      </dgm:t>
    </dgm:pt>
    <dgm:pt modelId="{8E37A090-430D-499D-A120-A37ADC4565EC}" type="parTrans" cxnId="{5576A43B-0D55-4EB2-8F06-F19F50A7C9A1}">
      <dgm:prSet/>
      <dgm:spPr/>
      <dgm:t>
        <a:bodyPr/>
        <a:lstStyle/>
        <a:p>
          <a:endParaRPr lang="en-US"/>
        </a:p>
      </dgm:t>
    </dgm:pt>
    <dgm:pt modelId="{A61CEB26-040B-4E9F-A920-F33ABDCA2C0E}" type="sibTrans" cxnId="{5576A43B-0D55-4EB2-8F06-F19F50A7C9A1}">
      <dgm:prSet/>
      <dgm:spPr/>
      <dgm:t>
        <a:bodyPr/>
        <a:lstStyle/>
        <a:p>
          <a:endParaRPr lang="en-US"/>
        </a:p>
      </dgm:t>
    </dgm:pt>
    <dgm:pt modelId="{C0490EC1-96DE-4898-A328-94A7EE7CC022}">
      <dgm:prSet phldrT="[Text]"/>
      <dgm:spPr/>
      <dgm:t>
        <a:bodyPr/>
        <a:lstStyle/>
        <a:p>
          <a:r>
            <a:rPr lang="en-US" dirty="0" smtClean="0"/>
            <a:t>Llanelli &amp; Amman Gwend</a:t>
          </a:r>
        </a:p>
        <a:p>
          <a:r>
            <a:rPr lang="en-US" dirty="0" smtClean="0"/>
            <a:t>0.8 </a:t>
          </a:r>
          <a:r>
            <a:rPr lang="en-US" dirty="0" smtClean="0"/>
            <a:t>wte</a:t>
          </a:r>
        </a:p>
        <a:p>
          <a:r>
            <a:rPr lang="en-US" dirty="0" smtClean="0"/>
            <a:t>IMTP</a:t>
          </a:r>
          <a:endParaRPr lang="en-US" dirty="0"/>
        </a:p>
      </dgm:t>
    </dgm:pt>
    <dgm:pt modelId="{F7677399-B9A5-40EF-97A1-5641F6DD5ADA}" type="parTrans" cxnId="{A88717D0-9236-44A9-891D-E686AC504076}">
      <dgm:prSet/>
      <dgm:spPr/>
      <dgm:t>
        <a:bodyPr/>
        <a:lstStyle/>
        <a:p>
          <a:endParaRPr lang="en-US"/>
        </a:p>
      </dgm:t>
    </dgm:pt>
    <dgm:pt modelId="{1B13EEDE-4F16-4963-B02A-B21649336AF9}" type="sibTrans" cxnId="{A88717D0-9236-44A9-891D-E686AC504076}">
      <dgm:prSet/>
      <dgm:spPr/>
      <dgm:t>
        <a:bodyPr/>
        <a:lstStyle/>
        <a:p>
          <a:endParaRPr lang="en-US"/>
        </a:p>
      </dgm:t>
    </dgm:pt>
    <dgm:pt modelId="{F640E008-789D-40D6-8535-CE1B401D141F}">
      <dgm:prSet phldrT="[Text]"/>
      <dgm:spPr/>
      <dgm:t>
        <a:bodyPr/>
        <a:lstStyle/>
        <a:p>
          <a:r>
            <a:rPr lang="en-US" dirty="0" smtClean="0">
              <a:solidFill>
                <a:srgbClr val="FF0000"/>
              </a:solidFill>
            </a:rPr>
            <a:t>Llanelli &amp; Amman Gwend</a:t>
          </a:r>
        </a:p>
        <a:p>
          <a:r>
            <a:rPr lang="en-US" dirty="0" smtClean="0">
              <a:solidFill>
                <a:srgbClr val="FF0000"/>
              </a:solidFill>
            </a:rPr>
            <a:t>0.6 </a:t>
          </a:r>
          <a:r>
            <a:rPr lang="en-US" dirty="0" smtClean="0">
              <a:solidFill>
                <a:srgbClr val="FF0000"/>
              </a:solidFill>
            </a:rPr>
            <a:t>wte</a:t>
          </a:r>
        </a:p>
        <a:p>
          <a:r>
            <a:rPr lang="en-US" dirty="0" smtClean="0">
              <a:solidFill>
                <a:srgbClr val="FF0000"/>
              </a:solidFill>
            </a:rPr>
            <a:t>ICF</a:t>
          </a:r>
          <a:endParaRPr lang="en-US" dirty="0">
            <a:solidFill>
              <a:srgbClr val="FF0000"/>
            </a:solidFill>
          </a:endParaRPr>
        </a:p>
      </dgm:t>
    </dgm:pt>
    <dgm:pt modelId="{1E91A5A4-564F-4767-8BA7-C13C614FB052}" type="parTrans" cxnId="{CF128DCA-5FCD-4535-B8D4-1A8506EEDE7A}">
      <dgm:prSet/>
      <dgm:spPr/>
      <dgm:t>
        <a:bodyPr/>
        <a:lstStyle/>
        <a:p>
          <a:endParaRPr lang="en-US"/>
        </a:p>
      </dgm:t>
    </dgm:pt>
    <dgm:pt modelId="{036B3485-4876-467B-9DCA-5F24AD028F24}" type="sibTrans" cxnId="{CF128DCA-5FCD-4535-B8D4-1A8506EEDE7A}">
      <dgm:prSet/>
      <dgm:spPr/>
      <dgm:t>
        <a:bodyPr/>
        <a:lstStyle/>
        <a:p>
          <a:endParaRPr lang="en-US"/>
        </a:p>
      </dgm:t>
    </dgm:pt>
    <dgm:pt modelId="{F106F3A1-F04E-4ED2-9449-6176ACD2E706}">
      <dgm:prSet/>
      <dgm:spPr/>
      <dgm:t>
        <a:bodyPr/>
        <a:lstStyle/>
        <a:p>
          <a:r>
            <a:rPr lang="en-US" dirty="0" smtClean="0">
              <a:solidFill>
                <a:srgbClr val="FF0000"/>
              </a:solidFill>
            </a:rPr>
            <a:t>Carmarthen 2 T’s</a:t>
          </a:r>
        </a:p>
        <a:p>
          <a:r>
            <a:rPr lang="en-US" dirty="0" smtClean="0">
              <a:solidFill>
                <a:srgbClr val="FF0000"/>
              </a:solidFill>
            </a:rPr>
            <a:t>0.8 </a:t>
          </a:r>
          <a:r>
            <a:rPr lang="en-US" dirty="0" smtClean="0">
              <a:solidFill>
                <a:srgbClr val="FF0000"/>
              </a:solidFill>
            </a:rPr>
            <a:t>wte</a:t>
          </a:r>
        </a:p>
        <a:p>
          <a:r>
            <a:rPr lang="en-US" dirty="0" smtClean="0">
              <a:solidFill>
                <a:srgbClr val="FF0000"/>
              </a:solidFill>
            </a:rPr>
            <a:t>ICF</a:t>
          </a:r>
          <a:endParaRPr lang="en-US" dirty="0">
            <a:solidFill>
              <a:srgbClr val="FF0000"/>
            </a:solidFill>
          </a:endParaRPr>
        </a:p>
      </dgm:t>
    </dgm:pt>
    <dgm:pt modelId="{8649C04B-48B8-40F2-836D-86F7B6865B48}" type="parTrans" cxnId="{ADFF648E-5171-4872-8E54-B717BD2B260C}">
      <dgm:prSet/>
      <dgm:spPr/>
      <dgm:t>
        <a:bodyPr/>
        <a:lstStyle/>
        <a:p>
          <a:endParaRPr lang="en-US"/>
        </a:p>
      </dgm:t>
    </dgm:pt>
    <dgm:pt modelId="{5690D153-0A29-4E73-B2F7-C06C3B99FAFC}" type="sibTrans" cxnId="{ADFF648E-5171-4872-8E54-B717BD2B260C}">
      <dgm:prSet/>
      <dgm:spPr/>
      <dgm:t>
        <a:bodyPr/>
        <a:lstStyle/>
        <a:p>
          <a:endParaRPr lang="en-US"/>
        </a:p>
      </dgm:t>
    </dgm:pt>
    <dgm:pt modelId="{B0964A64-A33C-43A5-9692-5979D3ADF27F}" type="pres">
      <dgm:prSet presAssocID="{9454D5A2-9DA5-4981-A8EA-F9318C5185C1}" presName="hierChild1" presStyleCnt="0">
        <dgm:presLayoutVars>
          <dgm:chPref val="1"/>
          <dgm:dir/>
          <dgm:animOne val="branch"/>
          <dgm:animLvl val="lvl"/>
          <dgm:resizeHandles/>
        </dgm:presLayoutVars>
      </dgm:prSet>
      <dgm:spPr/>
      <dgm:t>
        <a:bodyPr/>
        <a:lstStyle/>
        <a:p>
          <a:endParaRPr lang="en-US"/>
        </a:p>
      </dgm:t>
    </dgm:pt>
    <dgm:pt modelId="{703CF9A5-25FC-4262-91A5-228B0B85B695}" type="pres">
      <dgm:prSet presAssocID="{2478FEFA-0384-4EF9-BDA2-362B533A1A1A}" presName="hierRoot1" presStyleCnt="0"/>
      <dgm:spPr/>
    </dgm:pt>
    <dgm:pt modelId="{B55FC6BE-BD5A-4C46-B5C4-7A3E078D63CB}" type="pres">
      <dgm:prSet presAssocID="{2478FEFA-0384-4EF9-BDA2-362B533A1A1A}" presName="composite" presStyleCnt="0"/>
      <dgm:spPr/>
    </dgm:pt>
    <dgm:pt modelId="{C79A54B1-201F-4CA1-9506-79BE45EF6587}" type="pres">
      <dgm:prSet presAssocID="{2478FEFA-0384-4EF9-BDA2-362B533A1A1A}" presName="background" presStyleLbl="node0" presStyleIdx="0" presStyleCnt="1"/>
      <dgm:spPr/>
    </dgm:pt>
    <dgm:pt modelId="{A2987AA1-455A-4CD5-A4EF-04715C1A09FA}" type="pres">
      <dgm:prSet presAssocID="{2478FEFA-0384-4EF9-BDA2-362B533A1A1A}" presName="text" presStyleLbl="fgAcc0" presStyleIdx="0" presStyleCnt="1">
        <dgm:presLayoutVars>
          <dgm:chPref val="3"/>
        </dgm:presLayoutVars>
      </dgm:prSet>
      <dgm:spPr/>
      <dgm:t>
        <a:bodyPr/>
        <a:lstStyle/>
        <a:p>
          <a:endParaRPr lang="en-US"/>
        </a:p>
      </dgm:t>
    </dgm:pt>
    <dgm:pt modelId="{592C4D36-6683-4257-90D8-BDD7A546DE50}" type="pres">
      <dgm:prSet presAssocID="{2478FEFA-0384-4EF9-BDA2-362B533A1A1A}" presName="hierChild2" presStyleCnt="0"/>
      <dgm:spPr/>
    </dgm:pt>
    <dgm:pt modelId="{D0FFD886-3EC2-412B-9523-C050C46E4383}" type="pres">
      <dgm:prSet presAssocID="{DB0B9858-2194-425F-B8DC-8F7AB3F3A35F}" presName="Name10" presStyleLbl="parChTrans1D2" presStyleIdx="0" presStyleCnt="3"/>
      <dgm:spPr/>
      <dgm:t>
        <a:bodyPr/>
        <a:lstStyle/>
        <a:p>
          <a:endParaRPr lang="en-US"/>
        </a:p>
      </dgm:t>
    </dgm:pt>
    <dgm:pt modelId="{B980C27D-4BE8-4324-B706-E29E6B4C89F9}" type="pres">
      <dgm:prSet presAssocID="{88AF3781-555C-4306-BA2C-B434C551CB7C}" presName="hierRoot2" presStyleCnt="0"/>
      <dgm:spPr/>
    </dgm:pt>
    <dgm:pt modelId="{07ABA2E2-90C3-4A60-BED4-BA0C984B5DAA}" type="pres">
      <dgm:prSet presAssocID="{88AF3781-555C-4306-BA2C-B434C551CB7C}" presName="composite2" presStyleCnt="0"/>
      <dgm:spPr/>
    </dgm:pt>
    <dgm:pt modelId="{86FC58A6-33FC-40E3-BBC8-52347B45C6B6}" type="pres">
      <dgm:prSet presAssocID="{88AF3781-555C-4306-BA2C-B434C551CB7C}" presName="background2" presStyleLbl="node2" presStyleIdx="0" presStyleCnt="3"/>
      <dgm:spPr/>
    </dgm:pt>
    <dgm:pt modelId="{64A6CE7B-D24B-4E79-AA9E-D562F321D996}" type="pres">
      <dgm:prSet presAssocID="{88AF3781-555C-4306-BA2C-B434C551CB7C}" presName="text2" presStyleLbl="fgAcc2" presStyleIdx="0" presStyleCnt="3" custLinFactNeighborX="-1531" custLinFactNeighborY="3215">
        <dgm:presLayoutVars>
          <dgm:chPref val="3"/>
        </dgm:presLayoutVars>
      </dgm:prSet>
      <dgm:spPr/>
      <dgm:t>
        <a:bodyPr/>
        <a:lstStyle/>
        <a:p>
          <a:endParaRPr lang="en-US"/>
        </a:p>
      </dgm:t>
    </dgm:pt>
    <dgm:pt modelId="{718ACA95-4B68-4696-9789-C5C48056BAB0}" type="pres">
      <dgm:prSet presAssocID="{88AF3781-555C-4306-BA2C-B434C551CB7C}" presName="hierChild3" presStyleCnt="0"/>
      <dgm:spPr/>
    </dgm:pt>
    <dgm:pt modelId="{ACE2BB49-9603-4E57-8AA7-8BB0E3EAB94C}" type="pres">
      <dgm:prSet presAssocID="{8E37A090-430D-499D-A120-A37ADC4565EC}" presName="Name17" presStyleLbl="parChTrans1D3" presStyleIdx="0" presStyleCnt="2"/>
      <dgm:spPr/>
      <dgm:t>
        <a:bodyPr/>
        <a:lstStyle/>
        <a:p>
          <a:endParaRPr lang="en-US"/>
        </a:p>
      </dgm:t>
    </dgm:pt>
    <dgm:pt modelId="{326A5DDE-D7C7-4BD6-9E2B-04CE5922CA82}" type="pres">
      <dgm:prSet presAssocID="{D3E85186-9D2D-48BC-B287-8FF351DA0D56}" presName="hierRoot3" presStyleCnt="0"/>
      <dgm:spPr/>
    </dgm:pt>
    <dgm:pt modelId="{E09BD1F9-6BF4-4387-A940-AB79E0C4DA17}" type="pres">
      <dgm:prSet presAssocID="{D3E85186-9D2D-48BC-B287-8FF351DA0D56}" presName="composite3" presStyleCnt="0"/>
      <dgm:spPr/>
    </dgm:pt>
    <dgm:pt modelId="{CD97C9CD-83B9-4423-A691-EFF542094DD3}" type="pres">
      <dgm:prSet presAssocID="{D3E85186-9D2D-48BC-B287-8FF351DA0D56}" presName="background3" presStyleLbl="node3" presStyleIdx="0" presStyleCnt="2"/>
      <dgm:spPr/>
    </dgm:pt>
    <dgm:pt modelId="{EDD2A541-BE99-438F-9380-90E620DBFBC7}" type="pres">
      <dgm:prSet presAssocID="{D3E85186-9D2D-48BC-B287-8FF351DA0D56}" presName="text3" presStyleLbl="fgAcc3" presStyleIdx="0" presStyleCnt="2" custLinFactNeighborX="-1550" custLinFactNeighborY="38">
        <dgm:presLayoutVars>
          <dgm:chPref val="3"/>
        </dgm:presLayoutVars>
      </dgm:prSet>
      <dgm:spPr/>
      <dgm:t>
        <a:bodyPr/>
        <a:lstStyle/>
        <a:p>
          <a:endParaRPr lang="en-US"/>
        </a:p>
      </dgm:t>
    </dgm:pt>
    <dgm:pt modelId="{C6CCF08D-A980-4DE9-84B5-6C16905C4DB7}" type="pres">
      <dgm:prSet presAssocID="{D3E85186-9D2D-48BC-B287-8FF351DA0D56}" presName="hierChild4" presStyleCnt="0"/>
      <dgm:spPr/>
    </dgm:pt>
    <dgm:pt modelId="{C6CEAA08-C501-4A63-BE81-AA2A8E04E8E7}" type="pres">
      <dgm:prSet presAssocID="{F7677399-B9A5-40EF-97A1-5641F6DD5ADA}" presName="Name10" presStyleLbl="parChTrans1D2" presStyleIdx="1" presStyleCnt="3"/>
      <dgm:spPr/>
      <dgm:t>
        <a:bodyPr/>
        <a:lstStyle/>
        <a:p>
          <a:endParaRPr lang="en-US"/>
        </a:p>
      </dgm:t>
    </dgm:pt>
    <dgm:pt modelId="{973E7F70-95D9-44F6-8B33-F8FE8D9B9EB8}" type="pres">
      <dgm:prSet presAssocID="{C0490EC1-96DE-4898-A328-94A7EE7CC022}" presName="hierRoot2" presStyleCnt="0"/>
      <dgm:spPr/>
    </dgm:pt>
    <dgm:pt modelId="{809A0EEE-8365-4BC2-92B9-2BB85879613D}" type="pres">
      <dgm:prSet presAssocID="{C0490EC1-96DE-4898-A328-94A7EE7CC022}" presName="composite2" presStyleCnt="0"/>
      <dgm:spPr/>
    </dgm:pt>
    <dgm:pt modelId="{63A91CED-C4D7-4227-A764-3DF10A6F9683}" type="pres">
      <dgm:prSet presAssocID="{C0490EC1-96DE-4898-A328-94A7EE7CC022}" presName="background2" presStyleLbl="node2" presStyleIdx="1" presStyleCnt="3"/>
      <dgm:spPr/>
    </dgm:pt>
    <dgm:pt modelId="{61E23F2C-143C-4A74-9D5D-3AE28A983C45}" type="pres">
      <dgm:prSet presAssocID="{C0490EC1-96DE-4898-A328-94A7EE7CC022}" presName="text2" presStyleLbl="fgAcc2" presStyleIdx="1" presStyleCnt="3">
        <dgm:presLayoutVars>
          <dgm:chPref val="3"/>
        </dgm:presLayoutVars>
      </dgm:prSet>
      <dgm:spPr/>
      <dgm:t>
        <a:bodyPr/>
        <a:lstStyle/>
        <a:p>
          <a:endParaRPr lang="en-US"/>
        </a:p>
      </dgm:t>
    </dgm:pt>
    <dgm:pt modelId="{EACF1D20-5710-4F42-86DE-7ABECAD5B1A9}" type="pres">
      <dgm:prSet presAssocID="{C0490EC1-96DE-4898-A328-94A7EE7CC022}" presName="hierChild3" presStyleCnt="0"/>
      <dgm:spPr/>
    </dgm:pt>
    <dgm:pt modelId="{0D98FE59-A349-4F1A-82DB-DBEA1D95D1DE}" type="pres">
      <dgm:prSet presAssocID="{1E91A5A4-564F-4767-8BA7-C13C614FB052}" presName="Name17" presStyleLbl="parChTrans1D3" presStyleIdx="1" presStyleCnt="2"/>
      <dgm:spPr/>
      <dgm:t>
        <a:bodyPr/>
        <a:lstStyle/>
        <a:p>
          <a:endParaRPr lang="en-US"/>
        </a:p>
      </dgm:t>
    </dgm:pt>
    <dgm:pt modelId="{572A4B14-B8AE-41D0-B644-E3A93B13D4D0}" type="pres">
      <dgm:prSet presAssocID="{F640E008-789D-40D6-8535-CE1B401D141F}" presName="hierRoot3" presStyleCnt="0"/>
      <dgm:spPr/>
    </dgm:pt>
    <dgm:pt modelId="{B4840162-7D69-46D6-A9B4-522A78285AE9}" type="pres">
      <dgm:prSet presAssocID="{F640E008-789D-40D6-8535-CE1B401D141F}" presName="composite3" presStyleCnt="0"/>
      <dgm:spPr/>
    </dgm:pt>
    <dgm:pt modelId="{BF63EC19-2DB2-42C4-9E0D-264DEB0EDD52}" type="pres">
      <dgm:prSet presAssocID="{F640E008-789D-40D6-8535-CE1B401D141F}" presName="background3" presStyleLbl="node3" presStyleIdx="1" presStyleCnt="2"/>
      <dgm:spPr/>
    </dgm:pt>
    <dgm:pt modelId="{70ECB14C-1EF5-4D8A-BC1D-59F10A254BD5}" type="pres">
      <dgm:prSet presAssocID="{F640E008-789D-40D6-8535-CE1B401D141F}" presName="text3" presStyleLbl="fgAcc3" presStyleIdx="1" presStyleCnt="2" custLinFactNeighborX="1404" custLinFactNeighborY="38">
        <dgm:presLayoutVars>
          <dgm:chPref val="3"/>
        </dgm:presLayoutVars>
      </dgm:prSet>
      <dgm:spPr/>
      <dgm:t>
        <a:bodyPr/>
        <a:lstStyle/>
        <a:p>
          <a:endParaRPr lang="en-US"/>
        </a:p>
      </dgm:t>
    </dgm:pt>
    <dgm:pt modelId="{0B6A2939-911D-4EBA-9137-BE713DFD00B5}" type="pres">
      <dgm:prSet presAssocID="{F640E008-789D-40D6-8535-CE1B401D141F}" presName="hierChild4" presStyleCnt="0"/>
      <dgm:spPr/>
    </dgm:pt>
    <dgm:pt modelId="{B8D8C16A-8138-489D-A48F-A1B25A777514}" type="pres">
      <dgm:prSet presAssocID="{8649C04B-48B8-40F2-836D-86F7B6865B48}" presName="Name10" presStyleLbl="parChTrans1D2" presStyleIdx="2" presStyleCnt="3"/>
      <dgm:spPr/>
      <dgm:t>
        <a:bodyPr/>
        <a:lstStyle/>
        <a:p>
          <a:endParaRPr lang="en-US"/>
        </a:p>
      </dgm:t>
    </dgm:pt>
    <dgm:pt modelId="{3AD41B09-9365-4E03-92E3-C33864659852}" type="pres">
      <dgm:prSet presAssocID="{F106F3A1-F04E-4ED2-9449-6176ACD2E706}" presName="hierRoot2" presStyleCnt="0"/>
      <dgm:spPr/>
    </dgm:pt>
    <dgm:pt modelId="{3ADF96CE-C5FC-414D-BE5D-322A4E2B0310}" type="pres">
      <dgm:prSet presAssocID="{F106F3A1-F04E-4ED2-9449-6176ACD2E706}" presName="composite2" presStyleCnt="0"/>
      <dgm:spPr/>
    </dgm:pt>
    <dgm:pt modelId="{2B11D222-4259-4079-9E7A-4413BA4A3429}" type="pres">
      <dgm:prSet presAssocID="{F106F3A1-F04E-4ED2-9449-6176ACD2E706}" presName="background2" presStyleLbl="node2" presStyleIdx="2" presStyleCnt="3"/>
      <dgm:spPr/>
    </dgm:pt>
    <dgm:pt modelId="{9AF1D860-8B10-4996-9C52-09C6A0A5042F}" type="pres">
      <dgm:prSet presAssocID="{F106F3A1-F04E-4ED2-9449-6176ACD2E706}" presName="text2" presStyleLbl="fgAcc2" presStyleIdx="2" presStyleCnt="3">
        <dgm:presLayoutVars>
          <dgm:chPref val="3"/>
        </dgm:presLayoutVars>
      </dgm:prSet>
      <dgm:spPr/>
      <dgm:t>
        <a:bodyPr/>
        <a:lstStyle/>
        <a:p>
          <a:endParaRPr lang="en-US"/>
        </a:p>
      </dgm:t>
    </dgm:pt>
    <dgm:pt modelId="{3F2B8A0A-81D3-4E82-989B-D610A677D52C}" type="pres">
      <dgm:prSet presAssocID="{F106F3A1-F04E-4ED2-9449-6176ACD2E706}" presName="hierChild3" presStyleCnt="0"/>
      <dgm:spPr/>
    </dgm:pt>
  </dgm:ptLst>
  <dgm:cxnLst>
    <dgm:cxn modelId="{319B8776-2651-4701-B7D5-7C6A29655979}" type="presOf" srcId="{2478FEFA-0384-4EF9-BDA2-362B533A1A1A}" destId="{A2987AA1-455A-4CD5-A4EF-04715C1A09FA}" srcOrd="0" destOrd="0" presId="urn:microsoft.com/office/officeart/2005/8/layout/hierarchy1"/>
    <dgm:cxn modelId="{CF128DCA-5FCD-4535-B8D4-1A8506EEDE7A}" srcId="{C0490EC1-96DE-4898-A328-94A7EE7CC022}" destId="{F640E008-789D-40D6-8535-CE1B401D141F}" srcOrd="0" destOrd="0" parTransId="{1E91A5A4-564F-4767-8BA7-C13C614FB052}" sibTransId="{036B3485-4876-467B-9DCA-5F24AD028F24}"/>
    <dgm:cxn modelId="{2526215F-DA81-413A-9C61-D1C360585A6B}" type="presOf" srcId="{F7677399-B9A5-40EF-97A1-5641F6DD5ADA}" destId="{C6CEAA08-C501-4A63-BE81-AA2A8E04E8E7}" srcOrd="0" destOrd="0" presId="urn:microsoft.com/office/officeart/2005/8/layout/hierarchy1"/>
    <dgm:cxn modelId="{25C99445-3765-4877-89D2-07A7BAE452E5}" type="presOf" srcId="{C0490EC1-96DE-4898-A328-94A7EE7CC022}" destId="{61E23F2C-143C-4A74-9D5D-3AE28A983C45}" srcOrd="0" destOrd="0" presId="urn:microsoft.com/office/officeart/2005/8/layout/hierarchy1"/>
    <dgm:cxn modelId="{97E5DF5C-1676-4104-9FC7-AA1A0E16DEC5}" type="presOf" srcId="{8E37A090-430D-499D-A120-A37ADC4565EC}" destId="{ACE2BB49-9603-4E57-8AA7-8BB0E3EAB94C}" srcOrd="0" destOrd="0" presId="urn:microsoft.com/office/officeart/2005/8/layout/hierarchy1"/>
    <dgm:cxn modelId="{A233FF69-EAFC-4C14-88A2-E8DCD5A38B84}" srcId="{9454D5A2-9DA5-4981-A8EA-F9318C5185C1}" destId="{2478FEFA-0384-4EF9-BDA2-362B533A1A1A}" srcOrd="0" destOrd="0" parTransId="{252362CC-9AFC-4950-A5F9-DF666103E5A5}" sibTransId="{90208EB3-4FD9-47AE-BEC1-6A2999086775}"/>
    <dgm:cxn modelId="{BB575AF8-6069-4A16-A03F-3A74E5ECAE06}" srcId="{2478FEFA-0384-4EF9-BDA2-362B533A1A1A}" destId="{88AF3781-555C-4306-BA2C-B434C551CB7C}" srcOrd="0" destOrd="0" parTransId="{DB0B9858-2194-425F-B8DC-8F7AB3F3A35F}" sibTransId="{E1BD2436-D3A5-4EBE-A7DF-730F471A6406}"/>
    <dgm:cxn modelId="{63B51E7C-A83A-4AF2-8A4E-38D1EC3DEC4F}" type="presOf" srcId="{DB0B9858-2194-425F-B8DC-8F7AB3F3A35F}" destId="{D0FFD886-3EC2-412B-9523-C050C46E4383}" srcOrd="0" destOrd="0" presId="urn:microsoft.com/office/officeart/2005/8/layout/hierarchy1"/>
    <dgm:cxn modelId="{CD0FABC8-48D0-4DEB-B6FA-A626F5ABBDF3}" type="presOf" srcId="{1E91A5A4-564F-4767-8BA7-C13C614FB052}" destId="{0D98FE59-A349-4F1A-82DB-DBEA1D95D1DE}" srcOrd="0" destOrd="0" presId="urn:microsoft.com/office/officeart/2005/8/layout/hierarchy1"/>
    <dgm:cxn modelId="{640F7797-2C24-4ECB-A203-AD97B9766E9D}" type="presOf" srcId="{9454D5A2-9DA5-4981-A8EA-F9318C5185C1}" destId="{B0964A64-A33C-43A5-9692-5979D3ADF27F}" srcOrd="0" destOrd="0" presId="urn:microsoft.com/office/officeart/2005/8/layout/hierarchy1"/>
    <dgm:cxn modelId="{08FAEC6B-5FB6-4085-B58C-7C1784F61D10}" type="presOf" srcId="{D3E85186-9D2D-48BC-B287-8FF351DA0D56}" destId="{EDD2A541-BE99-438F-9380-90E620DBFBC7}" srcOrd="0" destOrd="0" presId="urn:microsoft.com/office/officeart/2005/8/layout/hierarchy1"/>
    <dgm:cxn modelId="{5576A43B-0D55-4EB2-8F06-F19F50A7C9A1}" srcId="{88AF3781-555C-4306-BA2C-B434C551CB7C}" destId="{D3E85186-9D2D-48BC-B287-8FF351DA0D56}" srcOrd="0" destOrd="0" parTransId="{8E37A090-430D-499D-A120-A37ADC4565EC}" sibTransId="{A61CEB26-040B-4E9F-A920-F33ABDCA2C0E}"/>
    <dgm:cxn modelId="{ADFF648E-5171-4872-8E54-B717BD2B260C}" srcId="{2478FEFA-0384-4EF9-BDA2-362B533A1A1A}" destId="{F106F3A1-F04E-4ED2-9449-6176ACD2E706}" srcOrd="2" destOrd="0" parTransId="{8649C04B-48B8-40F2-836D-86F7B6865B48}" sibTransId="{5690D153-0A29-4E73-B2F7-C06C3B99FAFC}"/>
    <dgm:cxn modelId="{4B3CEE7B-9EAB-4BA1-9E1B-071C74C0A445}" type="presOf" srcId="{F106F3A1-F04E-4ED2-9449-6176ACD2E706}" destId="{9AF1D860-8B10-4996-9C52-09C6A0A5042F}" srcOrd="0" destOrd="0" presId="urn:microsoft.com/office/officeart/2005/8/layout/hierarchy1"/>
    <dgm:cxn modelId="{889D01AA-D54B-454F-948C-5ACA428780CC}" type="presOf" srcId="{88AF3781-555C-4306-BA2C-B434C551CB7C}" destId="{64A6CE7B-D24B-4E79-AA9E-D562F321D996}" srcOrd="0" destOrd="0" presId="urn:microsoft.com/office/officeart/2005/8/layout/hierarchy1"/>
    <dgm:cxn modelId="{F47BC7C2-9A6B-4104-B1BE-2951B5EB81CF}" type="presOf" srcId="{8649C04B-48B8-40F2-836D-86F7B6865B48}" destId="{B8D8C16A-8138-489D-A48F-A1B25A777514}" srcOrd="0" destOrd="0" presId="urn:microsoft.com/office/officeart/2005/8/layout/hierarchy1"/>
    <dgm:cxn modelId="{A88717D0-9236-44A9-891D-E686AC504076}" srcId="{2478FEFA-0384-4EF9-BDA2-362B533A1A1A}" destId="{C0490EC1-96DE-4898-A328-94A7EE7CC022}" srcOrd="1" destOrd="0" parTransId="{F7677399-B9A5-40EF-97A1-5641F6DD5ADA}" sibTransId="{1B13EEDE-4F16-4963-B02A-B21649336AF9}"/>
    <dgm:cxn modelId="{AF2AE7E9-7FE2-4D51-BEF1-047EF3480BB8}" type="presOf" srcId="{F640E008-789D-40D6-8535-CE1B401D141F}" destId="{70ECB14C-1EF5-4D8A-BC1D-59F10A254BD5}" srcOrd="0" destOrd="0" presId="urn:microsoft.com/office/officeart/2005/8/layout/hierarchy1"/>
    <dgm:cxn modelId="{E0431324-57F5-470B-B1E3-3FA6DE8FBBC9}" type="presParOf" srcId="{B0964A64-A33C-43A5-9692-5979D3ADF27F}" destId="{703CF9A5-25FC-4262-91A5-228B0B85B695}" srcOrd="0" destOrd="0" presId="urn:microsoft.com/office/officeart/2005/8/layout/hierarchy1"/>
    <dgm:cxn modelId="{105E647D-C2B1-44B7-9BCB-E800AFC02F89}" type="presParOf" srcId="{703CF9A5-25FC-4262-91A5-228B0B85B695}" destId="{B55FC6BE-BD5A-4C46-B5C4-7A3E078D63CB}" srcOrd="0" destOrd="0" presId="urn:microsoft.com/office/officeart/2005/8/layout/hierarchy1"/>
    <dgm:cxn modelId="{CD551FA0-F0E8-4C80-A330-96DA2C08656D}" type="presParOf" srcId="{B55FC6BE-BD5A-4C46-B5C4-7A3E078D63CB}" destId="{C79A54B1-201F-4CA1-9506-79BE45EF6587}" srcOrd="0" destOrd="0" presId="urn:microsoft.com/office/officeart/2005/8/layout/hierarchy1"/>
    <dgm:cxn modelId="{DDC7BB27-A5D2-44E3-AF16-1C9634B89BB5}" type="presParOf" srcId="{B55FC6BE-BD5A-4C46-B5C4-7A3E078D63CB}" destId="{A2987AA1-455A-4CD5-A4EF-04715C1A09FA}" srcOrd="1" destOrd="0" presId="urn:microsoft.com/office/officeart/2005/8/layout/hierarchy1"/>
    <dgm:cxn modelId="{3B1D732E-048A-49C8-9B99-185855DFB329}" type="presParOf" srcId="{703CF9A5-25FC-4262-91A5-228B0B85B695}" destId="{592C4D36-6683-4257-90D8-BDD7A546DE50}" srcOrd="1" destOrd="0" presId="urn:microsoft.com/office/officeart/2005/8/layout/hierarchy1"/>
    <dgm:cxn modelId="{86C3D43A-A992-413A-AA96-B3C629DCA5D4}" type="presParOf" srcId="{592C4D36-6683-4257-90D8-BDD7A546DE50}" destId="{D0FFD886-3EC2-412B-9523-C050C46E4383}" srcOrd="0" destOrd="0" presId="urn:microsoft.com/office/officeart/2005/8/layout/hierarchy1"/>
    <dgm:cxn modelId="{766DFD83-3D4F-4A02-BF1C-3B5A5946F6BE}" type="presParOf" srcId="{592C4D36-6683-4257-90D8-BDD7A546DE50}" destId="{B980C27D-4BE8-4324-B706-E29E6B4C89F9}" srcOrd="1" destOrd="0" presId="urn:microsoft.com/office/officeart/2005/8/layout/hierarchy1"/>
    <dgm:cxn modelId="{F369E5CA-E0FD-4AFA-958D-8664091DEBD8}" type="presParOf" srcId="{B980C27D-4BE8-4324-B706-E29E6B4C89F9}" destId="{07ABA2E2-90C3-4A60-BED4-BA0C984B5DAA}" srcOrd="0" destOrd="0" presId="urn:microsoft.com/office/officeart/2005/8/layout/hierarchy1"/>
    <dgm:cxn modelId="{0D0D00BC-C2DA-4F63-8DB4-8E6901274D4E}" type="presParOf" srcId="{07ABA2E2-90C3-4A60-BED4-BA0C984B5DAA}" destId="{86FC58A6-33FC-40E3-BBC8-52347B45C6B6}" srcOrd="0" destOrd="0" presId="urn:microsoft.com/office/officeart/2005/8/layout/hierarchy1"/>
    <dgm:cxn modelId="{BCFDC4D6-7040-470C-8B98-75E51BA13077}" type="presParOf" srcId="{07ABA2E2-90C3-4A60-BED4-BA0C984B5DAA}" destId="{64A6CE7B-D24B-4E79-AA9E-D562F321D996}" srcOrd="1" destOrd="0" presId="urn:microsoft.com/office/officeart/2005/8/layout/hierarchy1"/>
    <dgm:cxn modelId="{9D93E509-5F6B-4892-A6F5-11643DB8D723}" type="presParOf" srcId="{B980C27D-4BE8-4324-B706-E29E6B4C89F9}" destId="{718ACA95-4B68-4696-9789-C5C48056BAB0}" srcOrd="1" destOrd="0" presId="urn:microsoft.com/office/officeart/2005/8/layout/hierarchy1"/>
    <dgm:cxn modelId="{0C05A00D-C744-4E60-9143-7CE082928DB8}" type="presParOf" srcId="{718ACA95-4B68-4696-9789-C5C48056BAB0}" destId="{ACE2BB49-9603-4E57-8AA7-8BB0E3EAB94C}" srcOrd="0" destOrd="0" presId="urn:microsoft.com/office/officeart/2005/8/layout/hierarchy1"/>
    <dgm:cxn modelId="{D8667178-F73C-41AE-AD4C-F42F8DB0A26F}" type="presParOf" srcId="{718ACA95-4B68-4696-9789-C5C48056BAB0}" destId="{326A5DDE-D7C7-4BD6-9E2B-04CE5922CA82}" srcOrd="1" destOrd="0" presId="urn:microsoft.com/office/officeart/2005/8/layout/hierarchy1"/>
    <dgm:cxn modelId="{42C55E3B-A71D-4ED2-8046-5E64EF0D0B5E}" type="presParOf" srcId="{326A5DDE-D7C7-4BD6-9E2B-04CE5922CA82}" destId="{E09BD1F9-6BF4-4387-A940-AB79E0C4DA17}" srcOrd="0" destOrd="0" presId="urn:microsoft.com/office/officeart/2005/8/layout/hierarchy1"/>
    <dgm:cxn modelId="{17F6E2F3-6A65-4638-B5E8-AF5E9F30E5C9}" type="presParOf" srcId="{E09BD1F9-6BF4-4387-A940-AB79E0C4DA17}" destId="{CD97C9CD-83B9-4423-A691-EFF542094DD3}" srcOrd="0" destOrd="0" presId="urn:microsoft.com/office/officeart/2005/8/layout/hierarchy1"/>
    <dgm:cxn modelId="{DF4C850C-64A6-4F04-8BE6-3205985C7549}" type="presParOf" srcId="{E09BD1F9-6BF4-4387-A940-AB79E0C4DA17}" destId="{EDD2A541-BE99-438F-9380-90E620DBFBC7}" srcOrd="1" destOrd="0" presId="urn:microsoft.com/office/officeart/2005/8/layout/hierarchy1"/>
    <dgm:cxn modelId="{DCC20ECC-9554-48F6-888B-CF90F79C7CAF}" type="presParOf" srcId="{326A5DDE-D7C7-4BD6-9E2B-04CE5922CA82}" destId="{C6CCF08D-A980-4DE9-84B5-6C16905C4DB7}" srcOrd="1" destOrd="0" presId="urn:microsoft.com/office/officeart/2005/8/layout/hierarchy1"/>
    <dgm:cxn modelId="{E4683485-2BAD-4CE8-AE26-591B92025683}" type="presParOf" srcId="{592C4D36-6683-4257-90D8-BDD7A546DE50}" destId="{C6CEAA08-C501-4A63-BE81-AA2A8E04E8E7}" srcOrd="2" destOrd="0" presId="urn:microsoft.com/office/officeart/2005/8/layout/hierarchy1"/>
    <dgm:cxn modelId="{A1BC25BB-0170-41FF-BC00-14FDED79AA96}" type="presParOf" srcId="{592C4D36-6683-4257-90D8-BDD7A546DE50}" destId="{973E7F70-95D9-44F6-8B33-F8FE8D9B9EB8}" srcOrd="3" destOrd="0" presId="urn:microsoft.com/office/officeart/2005/8/layout/hierarchy1"/>
    <dgm:cxn modelId="{BB7BB0F9-F29B-421B-B2BD-748971D36C5E}" type="presParOf" srcId="{973E7F70-95D9-44F6-8B33-F8FE8D9B9EB8}" destId="{809A0EEE-8365-4BC2-92B9-2BB85879613D}" srcOrd="0" destOrd="0" presId="urn:microsoft.com/office/officeart/2005/8/layout/hierarchy1"/>
    <dgm:cxn modelId="{BF61E42C-8759-410B-A01C-8F0BBDE61FCA}" type="presParOf" srcId="{809A0EEE-8365-4BC2-92B9-2BB85879613D}" destId="{63A91CED-C4D7-4227-A764-3DF10A6F9683}" srcOrd="0" destOrd="0" presId="urn:microsoft.com/office/officeart/2005/8/layout/hierarchy1"/>
    <dgm:cxn modelId="{22E5E68D-0489-4E2E-A648-CECD0A96710C}" type="presParOf" srcId="{809A0EEE-8365-4BC2-92B9-2BB85879613D}" destId="{61E23F2C-143C-4A74-9D5D-3AE28A983C45}" srcOrd="1" destOrd="0" presId="urn:microsoft.com/office/officeart/2005/8/layout/hierarchy1"/>
    <dgm:cxn modelId="{B6BC01A6-9FC3-43C0-AE12-D20EF2F37FD7}" type="presParOf" srcId="{973E7F70-95D9-44F6-8B33-F8FE8D9B9EB8}" destId="{EACF1D20-5710-4F42-86DE-7ABECAD5B1A9}" srcOrd="1" destOrd="0" presId="urn:microsoft.com/office/officeart/2005/8/layout/hierarchy1"/>
    <dgm:cxn modelId="{EC666EAD-B571-4F05-B7CB-78DC824C0B8F}" type="presParOf" srcId="{EACF1D20-5710-4F42-86DE-7ABECAD5B1A9}" destId="{0D98FE59-A349-4F1A-82DB-DBEA1D95D1DE}" srcOrd="0" destOrd="0" presId="urn:microsoft.com/office/officeart/2005/8/layout/hierarchy1"/>
    <dgm:cxn modelId="{10873D1A-A62E-4A9F-9D49-F3FB33247965}" type="presParOf" srcId="{EACF1D20-5710-4F42-86DE-7ABECAD5B1A9}" destId="{572A4B14-B8AE-41D0-B644-E3A93B13D4D0}" srcOrd="1" destOrd="0" presId="urn:microsoft.com/office/officeart/2005/8/layout/hierarchy1"/>
    <dgm:cxn modelId="{C6B9F100-2C9A-4038-B7CF-82C179CFB203}" type="presParOf" srcId="{572A4B14-B8AE-41D0-B644-E3A93B13D4D0}" destId="{B4840162-7D69-46D6-A9B4-522A78285AE9}" srcOrd="0" destOrd="0" presId="urn:microsoft.com/office/officeart/2005/8/layout/hierarchy1"/>
    <dgm:cxn modelId="{FA77885B-B790-42B8-8A9A-EFD8E2CBC8A4}" type="presParOf" srcId="{B4840162-7D69-46D6-A9B4-522A78285AE9}" destId="{BF63EC19-2DB2-42C4-9E0D-264DEB0EDD52}" srcOrd="0" destOrd="0" presId="urn:microsoft.com/office/officeart/2005/8/layout/hierarchy1"/>
    <dgm:cxn modelId="{1A3724F9-6E82-42FC-8053-6D6CADEE319A}" type="presParOf" srcId="{B4840162-7D69-46D6-A9B4-522A78285AE9}" destId="{70ECB14C-1EF5-4D8A-BC1D-59F10A254BD5}" srcOrd="1" destOrd="0" presId="urn:microsoft.com/office/officeart/2005/8/layout/hierarchy1"/>
    <dgm:cxn modelId="{A27ED972-DD8D-4F75-803C-8828A020536D}" type="presParOf" srcId="{572A4B14-B8AE-41D0-B644-E3A93B13D4D0}" destId="{0B6A2939-911D-4EBA-9137-BE713DFD00B5}" srcOrd="1" destOrd="0" presId="urn:microsoft.com/office/officeart/2005/8/layout/hierarchy1"/>
    <dgm:cxn modelId="{D645995D-32E1-4BB9-B890-05B0F0E6E10A}" type="presParOf" srcId="{592C4D36-6683-4257-90D8-BDD7A546DE50}" destId="{B8D8C16A-8138-489D-A48F-A1B25A777514}" srcOrd="4" destOrd="0" presId="urn:microsoft.com/office/officeart/2005/8/layout/hierarchy1"/>
    <dgm:cxn modelId="{678A41C5-16CF-4FE0-8A51-C3BE04424892}" type="presParOf" srcId="{592C4D36-6683-4257-90D8-BDD7A546DE50}" destId="{3AD41B09-9365-4E03-92E3-C33864659852}" srcOrd="5" destOrd="0" presId="urn:microsoft.com/office/officeart/2005/8/layout/hierarchy1"/>
    <dgm:cxn modelId="{C140B870-E598-46FA-8CD6-C66A3CA0AF86}" type="presParOf" srcId="{3AD41B09-9365-4E03-92E3-C33864659852}" destId="{3ADF96CE-C5FC-414D-BE5D-322A4E2B0310}" srcOrd="0" destOrd="0" presId="urn:microsoft.com/office/officeart/2005/8/layout/hierarchy1"/>
    <dgm:cxn modelId="{99586655-B91D-46DF-83E0-B59A19121094}" type="presParOf" srcId="{3ADF96CE-C5FC-414D-BE5D-322A4E2B0310}" destId="{2B11D222-4259-4079-9E7A-4413BA4A3429}" srcOrd="0" destOrd="0" presId="urn:microsoft.com/office/officeart/2005/8/layout/hierarchy1"/>
    <dgm:cxn modelId="{ACA612F4-E70B-40E5-A6B6-D5FD3949F0E1}" type="presParOf" srcId="{3ADF96CE-C5FC-414D-BE5D-322A4E2B0310}" destId="{9AF1D860-8B10-4996-9C52-09C6A0A5042F}" srcOrd="1" destOrd="0" presId="urn:microsoft.com/office/officeart/2005/8/layout/hierarchy1"/>
    <dgm:cxn modelId="{B5AB1499-DA76-46C2-B437-FA3499ED3795}" type="presParOf" srcId="{3AD41B09-9365-4E03-92E3-C33864659852}" destId="{3F2B8A0A-81D3-4E82-989B-D610A677D52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2D96F-402B-4AB8-B16B-5819A6FF9D3D}">
      <dsp:nvSpPr>
        <dsp:cNvPr id="0" name=""/>
        <dsp:cNvSpPr/>
      </dsp:nvSpPr>
      <dsp:spPr>
        <a:xfrm>
          <a:off x="1285807" y="0"/>
          <a:ext cx="2722541" cy="2950844"/>
        </a:xfrm>
        <a:prstGeom prst="trapezoid">
          <a:avLst>
            <a:gd name="adj" fmla="val 5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dirty="0" smtClean="0"/>
        </a:p>
        <a:p>
          <a:pPr lvl="0" algn="ctr" defTabSz="889000">
            <a:lnSpc>
              <a:spcPct val="90000"/>
            </a:lnSpc>
            <a:spcBef>
              <a:spcPct val="0"/>
            </a:spcBef>
            <a:spcAft>
              <a:spcPct val="35000"/>
            </a:spcAft>
          </a:pPr>
          <a:endParaRPr lang="en-GB" sz="2000" kern="1200" dirty="0" smtClean="0"/>
        </a:p>
        <a:p>
          <a:pPr lvl="0" algn="ctr" defTabSz="889000">
            <a:lnSpc>
              <a:spcPct val="90000"/>
            </a:lnSpc>
            <a:spcBef>
              <a:spcPct val="0"/>
            </a:spcBef>
            <a:spcAft>
              <a:spcPct val="35000"/>
            </a:spcAft>
          </a:pPr>
          <a:endParaRPr lang="en-GB" sz="2000" kern="1200" dirty="0" smtClean="0"/>
        </a:p>
        <a:p>
          <a:pPr lvl="0" algn="ctr" defTabSz="889000">
            <a:lnSpc>
              <a:spcPct val="90000"/>
            </a:lnSpc>
            <a:spcBef>
              <a:spcPct val="0"/>
            </a:spcBef>
            <a:spcAft>
              <a:spcPct val="35000"/>
            </a:spcAft>
          </a:pPr>
          <a:endParaRPr lang="en-GB" sz="2000" kern="1200" dirty="0" smtClean="0"/>
        </a:p>
        <a:p>
          <a:pPr lvl="0" algn="ctr" defTabSz="889000">
            <a:lnSpc>
              <a:spcPct val="90000"/>
            </a:lnSpc>
            <a:spcBef>
              <a:spcPct val="0"/>
            </a:spcBef>
            <a:spcAft>
              <a:spcPct val="35000"/>
            </a:spcAft>
          </a:pPr>
          <a:r>
            <a:rPr lang="en-GB" sz="2000" kern="1200" dirty="0" smtClean="0"/>
            <a:t>Clinical Health Psychology</a:t>
          </a:r>
        </a:p>
        <a:p>
          <a:pPr lvl="0" algn="ctr" defTabSz="889000">
            <a:lnSpc>
              <a:spcPct val="90000"/>
            </a:lnSpc>
            <a:spcBef>
              <a:spcPct val="0"/>
            </a:spcBef>
            <a:spcAft>
              <a:spcPct val="35000"/>
            </a:spcAft>
          </a:pPr>
          <a:r>
            <a:rPr lang="en-GB" sz="2000" kern="1200" dirty="0" smtClean="0"/>
            <a:t>LTC</a:t>
          </a:r>
          <a:endParaRPr lang="en-GB" sz="2000" kern="1200" dirty="0"/>
        </a:p>
      </dsp:txBody>
      <dsp:txXfrm>
        <a:off x="1285807" y="0"/>
        <a:ext cx="2722541" cy="2950844"/>
      </dsp:txXfrm>
    </dsp:sp>
    <dsp:sp modelId="{AFB7C90A-3ED0-4531-B44F-1371EA4320C2}">
      <dsp:nvSpPr>
        <dsp:cNvPr id="0" name=""/>
        <dsp:cNvSpPr/>
      </dsp:nvSpPr>
      <dsp:spPr>
        <a:xfrm>
          <a:off x="425246" y="2950844"/>
          <a:ext cx="4443664" cy="1865450"/>
        </a:xfrm>
        <a:prstGeom prst="trapezoid">
          <a:avLst>
            <a:gd name="adj" fmla="val 46132"/>
          </a:avLst>
        </a:prstGeom>
        <a:solidFill>
          <a:schemeClr val="accent3">
            <a:hueOff val="1123605"/>
            <a:satOff val="-25215"/>
            <a:lumOff val="-78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Health and Social Care Workforce (LTC)</a:t>
          </a:r>
          <a:endParaRPr lang="en-GB" sz="2000" kern="1200" dirty="0"/>
        </a:p>
      </dsp:txBody>
      <dsp:txXfrm>
        <a:off x="1202887" y="2950844"/>
        <a:ext cx="2888381" cy="1865450"/>
      </dsp:txXfrm>
    </dsp:sp>
    <dsp:sp modelId="{E4A72D99-D612-4124-8F86-91B08C78CE73}">
      <dsp:nvSpPr>
        <dsp:cNvPr id="0" name=""/>
        <dsp:cNvSpPr/>
      </dsp:nvSpPr>
      <dsp:spPr>
        <a:xfrm>
          <a:off x="0" y="4816294"/>
          <a:ext cx="5294156" cy="921812"/>
        </a:xfrm>
        <a:prstGeom prst="trapezoid">
          <a:avLst>
            <a:gd name="adj" fmla="val 46132"/>
          </a:avLst>
        </a:prstGeom>
        <a:solidFill>
          <a:schemeClr val="accent3">
            <a:hueOff val="2247211"/>
            <a:satOff val="-50430"/>
            <a:lumOff val="-156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Epidemiology</a:t>
          </a:r>
          <a:endParaRPr lang="en-GB" sz="2000" kern="1200" dirty="0"/>
        </a:p>
      </dsp:txBody>
      <dsp:txXfrm>
        <a:off x="926477" y="4816294"/>
        <a:ext cx="3441202" cy="921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8C16A-8138-489D-A48F-A1B25A777514}">
      <dsp:nvSpPr>
        <dsp:cNvPr id="0" name=""/>
        <dsp:cNvSpPr/>
      </dsp:nvSpPr>
      <dsp:spPr>
        <a:xfrm>
          <a:off x="4884611" y="1426377"/>
          <a:ext cx="2744383" cy="653038"/>
        </a:xfrm>
        <a:custGeom>
          <a:avLst/>
          <a:gdLst/>
          <a:ahLst/>
          <a:cxnLst/>
          <a:rect l="0" t="0" r="0" b="0"/>
          <a:pathLst>
            <a:path>
              <a:moveTo>
                <a:pt x="0" y="0"/>
              </a:moveTo>
              <a:lnTo>
                <a:pt x="0" y="445026"/>
              </a:lnTo>
              <a:lnTo>
                <a:pt x="2744383" y="445026"/>
              </a:lnTo>
              <a:lnTo>
                <a:pt x="2744383" y="65303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98FE59-A349-4F1A-82DB-DBEA1D95D1DE}">
      <dsp:nvSpPr>
        <dsp:cNvPr id="0" name=""/>
        <dsp:cNvSpPr/>
      </dsp:nvSpPr>
      <dsp:spPr>
        <a:xfrm>
          <a:off x="4838891" y="3505248"/>
          <a:ext cx="91440" cy="653580"/>
        </a:xfrm>
        <a:custGeom>
          <a:avLst/>
          <a:gdLst/>
          <a:ahLst/>
          <a:cxnLst/>
          <a:rect l="0" t="0" r="0" b="0"/>
          <a:pathLst>
            <a:path>
              <a:moveTo>
                <a:pt x="45720" y="0"/>
              </a:moveTo>
              <a:lnTo>
                <a:pt x="45720" y="445568"/>
              </a:lnTo>
              <a:lnTo>
                <a:pt x="77245" y="445568"/>
              </a:lnTo>
              <a:lnTo>
                <a:pt x="77245" y="65358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CEAA08-C501-4A63-BE81-AA2A8E04E8E7}">
      <dsp:nvSpPr>
        <dsp:cNvPr id="0" name=""/>
        <dsp:cNvSpPr/>
      </dsp:nvSpPr>
      <dsp:spPr>
        <a:xfrm>
          <a:off x="4838891" y="1426377"/>
          <a:ext cx="91440" cy="653038"/>
        </a:xfrm>
        <a:custGeom>
          <a:avLst/>
          <a:gdLst/>
          <a:ahLst/>
          <a:cxnLst/>
          <a:rect l="0" t="0" r="0" b="0"/>
          <a:pathLst>
            <a:path>
              <a:moveTo>
                <a:pt x="45720" y="0"/>
              </a:moveTo>
              <a:lnTo>
                <a:pt x="45720" y="65303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2BB49-9603-4E57-8AA7-8BB0E3EAB94C}">
      <dsp:nvSpPr>
        <dsp:cNvPr id="0" name=""/>
        <dsp:cNvSpPr/>
      </dsp:nvSpPr>
      <dsp:spPr>
        <a:xfrm>
          <a:off x="2059704" y="3551088"/>
          <a:ext cx="91440" cy="607739"/>
        </a:xfrm>
        <a:custGeom>
          <a:avLst/>
          <a:gdLst/>
          <a:ahLst/>
          <a:cxnLst/>
          <a:rect l="0" t="0" r="0" b="0"/>
          <a:pathLst>
            <a:path>
              <a:moveTo>
                <a:pt x="46146" y="0"/>
              </a:moveTo>
              <a:lnTo>
                <a:pt x="46146" y="399728"/>
              </a:lnTo>
              <a:lnTo>
                <a:pt x="45720" y="399728"/>
              </a:lnTo>
              <a:lnTo>
                <a:pt x="45720" y="60773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FD886-3EC2-412B-9523-C050C46E4383}">
      <dsp:nvSpPr>
        <dsp:cNvPr id="0" name=""/>
        <dsp:cNvSpPr/>
      </dsp:nvSpPr>
      <dsp:spPr>
        <a:xfrm>
          <a:off x="2105850" y="1426377"/>
          <a:ext cx="2778760" cy="698879"/>
        </a:xfrm>
        <a:custGeom>
          <a:avLst/>
          <a:gdLst/>
          <a:ahLst/>
          <a:cxnLst/>
          <a:rect l="0" t="0" r="0" b="0"/>
          <a:pathLst>
            <a:path>
              <a:moveTo>
                <a:pt x="2778760" y="0"/>
              </a:moveTo>
              <a:lnTo>
                <a:pt x="2778760" y="490867"/>
              </a:lnTo>
              <a:lnTo>
                <a:pt x="0" y="490867"/>
              </a:lnTo>
              <a:lnTo>
                <a:pt x="0" y="69887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9A54B1-201F-4CA1-9506-79BE45EF6587}">
      <dsp:nvSpPr>
        <dsp:cNvPr id="0" name=""/>
        <dsp:cNvSpPr/>
      </dsp:nvSpPr>
      <dsp:spPr>
        <a:xfrm>
          <a:off x="3761908" y="545"/>
          <a:ext cx="2245404" cy="142583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87AA1-455A-4CD5-A4EF-04715C1A09FA}">
      <dsp:nvSpPr>
        <dsp:cNvPr id="0" name=""/>
        <dsp:cNvSpPr/>
      </dsp:nvSpPr>
      <dsp:spPr>
        <a:xfrm>
          <a:off x="4011398" y="237560"/>
          <a:ext cx="2245404" cy="142583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Clinical Health Psychology Lead</a:t>
          </a:r>
          <a:endParaRPr lang="en-US" sz="1600" kern="1200" dirty="0"/>
        </a:p>
      </dsp:txBody>
      <dsp:txXfrm>
        <a:off x="4053159" y="279321"/>
        <a:ext cx="2161882" cy="1342309"/>
      </dsp:txXfrm>
    </dsp:sp>
    <dsp:sp modelId="{86FC58A6-33FC-40E3-BBC8-52347B45C6B6}">
      <dsp:nvSpPr>
        <dsp:cNvPr id="0" name=""/>
        <dsp:cNvSpPr/>
      </dsp:nvSpPr>
      <dsp:spPr>
        <a:xfrm>
          <a:off x="983148" y="2125256"/>
          <a:ext cx="2245404" cy="142583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6CE7B-D24B-4E79-AA9E-D562F321D996}">
      <dsp:nvSpPr>
        <dsp:cNvPr id="0" name=""/>
        <dsp:cNvSpPr/>
      </dsp:nvSpPr>
      <dsp:spPr>
        <a:xfrm>
          <a:off x="1232637" y="2362271"/>
          <a:ext cx="2245404" cy="142583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North Ceredigion </a:t>
          </a:r>
        </a:p>
        <a:p>
          <a:pPr lvl="0" algn="ctr" defTabSz="711200">
            <a:lnSpc>
              <a:spcPct val="90000"/>
            </a:lnSpc>
            <a:spcBef>
              <a:spcPct val="0"/>
            </a:spcBef>
            <a:spcAft>
              <a:spcPct val="35000"/>
            </a:spcAft>
          </a:pPr>
          <a:r>
            <a:rPr lang="en-US" sz="1600" kern="1200" dirty="0" smtClean="0"/>
            <a:t>Clinical Psychologist</a:t>
          </a:r>
        </a:p>
        <a:p>
          <a:pPr lvl="0" algn="ctr" defTabSz="711200">
            <a:lnSpc>
              <a:spcPct val="90000"/>
            </a:lnSpc>
            <a:spcBef>
              <a:spcPct val="0"/>
            </a:spcBef>
            <a:spcAft>
              <a:spcPct val="35000"/>
            </a:spcAft>
          </a:pPr>
          <a:r>
            <a:rPr lang="en-US" sz="1600" kern="1200" dirty="0" smtClean="0"/>
            <a:t>1.0 </a:t>
          </a:r>
          <a:r>
            <a:rPr lang="en-US" sz="1600" kern="1200" dirty="0" smtClean="0"/>
            <a:t>wte</a:t>
          </a:r>
        </a:p>
        <a:p>
          <a:pPr lvl="0" algn="ctr" defTabSz="711200">
            <a:lnSpc>
              <a:spcPct val="90000"/>
            </a:lnSpc>
            <a:spcBef>
              <a:spcPct val="0"/>
            </a:spcBef>
            <a:spcAft>
              <a:spcPct val="35000"/>
            </a:spcAft>
          </a:pPr>
          <a:r>
            <a:rPr lang="en-US" sz="1600" kern="1200" dirty="0" smtClean="0"/>
            <a:t>IMTP</a:t>
          </a:r>
          <a:endParaRPr lang="en-US" sz="1600" kern="1200" dirty="0"/>
        </a:p>
      </dsp:txBody>
      <dsp:txXfrm>
        <a:off x="1274398" y="2404032"/>
        <a:ext cx="2161882" cy="1342309"/>
      </dsp:txXfrm>
    </dsp:sp>
    <dsp:sp modelId="{CD97C9CD-83B9-4423-A691-EFF542094DD3}">
      <dsp:nvSpPr>
        <dsp:cNvPr id="0" name=""/>
        <dsp:cNvSpPr/>
      </dsp:nvSpPr>
      <dsp:spPr>
        <a:xfrm>
          <a:off x="982721" y="4158828"/>
          <a:ext cx="2245404" cy="142583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D2A541-BE99-438F-9380-90E620DBFBC7}">
      <dsp:nvSpPr>
        <dsp:cNvPr id="0" name=""/>
        <dsp:cNvSpPr/>
      </dsp:nvSpPr>
      <dsp:spPr>
        <a:xfrm>
          <a:off x="1232211" y="4395843"/>
          <a:ext cx="2245404" cy="142583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South Ceredigion Clinical Psychologist</a:t>
          </a:r>
        </a:p>
        <a:p>
          <a:pPr lvl="0" algn="ctr" defTabSz="711200">
            <a:lnSpc>
              <a:spcPct val="90000"/>
            </a:lnSpc>
            <a:spcBef>
              <a:spcPct val="0"/>
            </a:spcBef>
            <a:spcAft>
              <a:spcPct val="35000"/>
            </a:spcAft>
          </a:pPr>
          <a:r>
            <a:rPr lang="en-US" sz="1600" kern="1200" dirty="0" smtClean="0"/>
            <a:t>1.0wte </a:t>
          </a:r>
          <a:endParaRPr lang="en-US" sz="1600" kern="1200" dirty="0" smtClean="0"/>
        </a:p>
        <a:p>
          <a:pPr lvl="0" algn="ctr" defTabSz="711200">
            <a:lnSpc>
              <a:spcPct val="90000"/>
            </a:lnSpc>
            <a:spcBef>
              <a:spcPct val="0"/>
            </a:spcBef>
            <a:spcAft>
              <a:spcPct val="35000"/>
            </a:spcAft>
          </a:pPr>
          <a:r>
            <a:rPr lang="en-US" sz="1600" kern="1200" dirty="0" smtClean="0"/>
            <a:t>IMTP</a:t>
          </a:r>
          <a:endParaRPr lang="en-US" sz="1600" kern="1200" dirty="0"/>
        </a:p>
      </dsp:txBody>
      <dsp:txXfrm>
        <a:off x="1273972" y="4437604"/>
        <a:ext cx="2161882" cy="1342309"/>
      </dsp:txXfrm>
    </dsp:sp>
    <dsp:sp modelId="{63A91CED-C4D7-4227-A764-3DF10A6F9683}">
      <dsp:nvSpPr>
        <dsp:cNvPr id="0" name=""/>
        <dsp:cNvSpPr/>
      </dsp:nvSpPr>
      <dsp:spPr>
        <a:xfrm>
          <a:off x="3761908" y="2079416"/>
          <a:ext cx="2245404" cy="142583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23F2C-143C-4A74-9D5D-3AE28A983C45}">
      <dsp:nvSpPr>
        <dsp:cNvPr id="0" name=""/>
        <dsp:cNvSpPr/>
      </dsp:nvSpPr>
      <dsp:spPr>
        <a:xfrm>
          <a:off x="4011398" y="2316430"/>
          <a:ext cx="2245404" cy="142583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Llanelli &amp; Amman Gwend</a:t>
          </a:r>
        </a:p>
        <a:p>
          <a:pPr lvl="0" algn="ctr" defTabSz="711200">
            <a:lnSpc>
              <a:spcPct val="90000"/>
            </a:lnSpc>
            <a:spcBef>
              <a:spcPct val="0"/>
            </a:spcBef>
            <a:spcAft>
              <a:spcPct val="35000"/>
            </a:spcAft>
          </a:pPr>
          <a:r>
            <a:rPr lang="en-US" sz="1600" kern="1200" dirty="0" smtClean="0"/>
            <a:t>0.8 </a:t>
          </a:r>
          <a:r>
            <a:rPr lang="en-US" sz="1600" kern="1200" dirty="0" smtClean="0"/>
            <a:t>wte</a:t>
          </a:r>
        </a:p>
        <a:p>
          <a:pPr lvl="0" algn="ctr" defTabSz="711200">
            <a:lnSpc>
              <a:spcPct val="90000"/>
            </a:lnSpc>
            <a:spcBef>
              <a:spcPct val="0"/>
            </a:spcBef>
            <a:spcAft>
              <a:spcPct val="35000"/>
            </a:spcAft>
          </a:pPr>
          <a:r>
            <a:rPr lang="en-US" sz="1600" kern="1200" dirty="0" smtClean="0"/>
            <a:t>IMTP</a:t>
          </a:r>
          <a:endParaRPr lang="en-US" sz="1600" kern="1200" dirty="0"/>
        </a:p>
      </dsp:txBody>
      <dsp:txXfrm>
        <a:off x="4053159" y="2358191"/>
        <a:ext cx="2161882" cy="1342309"/>
      </dsp:txXfrm>
    </dsp:sp>
    <dsp:sp modelId="{BF63EC19-2DB2-42C4-9E0D-264DEB0EDD52}">
      <dsp:nvSpPr>
        <dsp:cNvPr id="0" name=""/>
        <dsp:cNvSpPr/>
      </dsp:nvSpPr>
      <dsp:spPr>
        <a:xfrm>
          <a:off x="3793434" y="4158828"/>
          <a:ext cx="2245404" cy="142583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ECB14C-1EF5-4D8A-BC1D-59F10A254BD5}">
      <dsp:nvSpPr>
        <dsp:cNvPr id="0" name=""/>
        <dsp:cNvSpPr/>
      </dsp:nvSpPr>
      <dsp:spPr>
        <a:xfrm>
          <a:off x="4042923" y="4395843"/>
          <a:ext cx="2245404" cy="142583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0000"/>
              </a:solidFill>
            </a:rPr>
            <a:t>Llanelli &amp; Amman Gwend</a:t>
          </a:r>
        </a:p>
        <a:p>
          <a:pPr lvl="0" algn="ctr" defTabSz="711200">
            <a:lnSpc>
              <a:spcPct val="90000"/>
            </a:lnSpc>
            <a:spcBef>
              <a:spcPct val="0"/>
            </a:spcBef>
            <a:spcAft>
              <a:spcPct val="35000"/>
            </a:spcAft>
          </a:pPr>
          <a:r>
            <a:rPr lang="en-US" sz="1600" kern="1200" dirty="0" smtClean="0">
              <a:solidFill>
                <a:srgbClr val="FF0000"/>
              </a:solidFill>
            </a:rPr>
            <a:t>0.6 </a:t>
          </a:r>
          <a:r>
            <a:rPr lang="en-US" sz="1600" kern="1200" dirty="0" smtClean="0">
              <a:solidFill>
                <a:srgbClr val="FF0000"/>
              </a:solidFill>
            </a:rPr>
            <a:t>wte</a:t>
          </a:r>
        </a:p>
        <a:p>
          <a:pPr lvl="0" algn="ctr" defTabSz="711200">
            <a:lnSpc>
              <a:spcPct val="90000"/>
            </a:lnSpc>
            <a:spcBef>
              <a:spcPct val="0"/>
            </a:spcBef>
            <a:spcAft>
              <a:spcPct val="35000"/>
            </a:spcAft>
          </a:pPr>
          <a:r>
            <a:rPr lang="en-US" sz="1600" kern="1200" dirty="0" smtClean="0">
              <a:solidFill>
                <a:srgbClr val="FF0000"/>
              </a:solidFill>
            </a:rPr>
            <a:t>ICF</a:t>
          </a:r>
          <a:endParaRPr lang="en-US" sz="1600" kern="1200" dirty="0">
            <a:solidFill>
              <a:srgbClr val="FF0000"/>
            </a:solidFill>
          </a:endParaRPr>
        </a:p>
      </dsp:txBody>
      <dsp:txXfrm>
        <a:off x="4084684" y="4437604"/>
        <a:ext cx="2161882" cy="1342309"/>
      </dsp:txXfrm>
    </dsp:sp>
    <dsp:sp modelId="{2B11D222-4259-4079-9E7A-4413BA4A3429}">
      <dsp:nvSpPr>
        <dsp:cNvPr id="0" name=""/>
        <dsp:cNvSpPr/>
      </dsp:nvSpPr>
      <dsp:spPr>
        <a:xfrm>
          <a:off x="6506292" y="2079416"/>
          <a:ext cx="2245404" cy="142583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1D860-8B10-4996-9C52-09C6A0A5042F}">
      <dsp:nvSpPr>
        <dsp:cNvPr id="0" name=""/>
        <dsp:cNvSpPr/>
      </dsp:nvSpPr>
      <dsp:spPr>
        <a:xfrm>
          <a:off x="6755781" y="2316430"/>
          <a:ext cx="2245404" cy="142583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0000"/>
              </a:solidFill>
            </a:rPr>
            <a:t>Carmarthen 2 T’s</a:t>
          </a:r>
        </a:p>
        <a:p>
          <a:pPr lvl="0" algn="ctr" defTabSz="711200">
            <a:lnSpc>
              <a:spcPct val="90000"/>
            </a:lnSpc>
            <a:spcBef>
              <a:spcPct val="0"/>
            </a:spcBef>
            <a:spcAft>
              <a:spcPct val="35000"/>
            </a:spcAft>
          </a:pPr>
          <a:r>
            <a:rPr lang="en-US" sz="1600" kern="1200" dirty="0" smtClean="0">
              <a:solidFill>
                <a:srgbClr val="FF0000"/>
              </a:solidFill>
            </a:rPr>
            <a:t>0.8 </a:t>
          </a:r>
          <a:r>
            <a:rPr lang="en-US" sz="1600" kern="1200" dirty="0" smtClean="0">
              <a:solidFill>
                <a:srgbClr val="FF0000"/>
              </a:solidFill>
            </a:rPr>
            <a:t>wte</a:t>
          </a:r>
        </a:p>
        <a:p>
          <a:pPr lvl="0" algn="ctr" defTabSz="711200">
            <a:lnSpc>
              <a:spcPct val="90000"/>
            </a:lnSpc>
            <a:spcBef>
              <a:spcPct val="0"/>
            </a:spcBef>
            <a:spcAft>
              <a:spcPct val="35000"/>
            </a:spcAft>
          </a:pPr>
          <a:r>
            <a:rPr lang="en-US" sz="1600" kern="1200" dirty="0" smtClean="0">
              <a:solidFill>
                <a:srgbClr val="FF0000"/>
              </a:solidFill>
            </a:rPr>
            <a:t>ICF</a:t>
          </a:r>
          <a:endParaRPr lang="en-US" sz="1600" kern="1200" dirty="0">
            <a:solidFill>
              <a:srgbClr val="FF0000"/>
            </a:solidFill>
          </a:endParaRPr>
        </a:p>
      </dsp:txBody>
      <dsp:txXfrm>
        <a:off x="6797542" y="2358191"/>
        <a:ext cx="2161882" cy="134230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95909BFB-835E-444C-B48B-4194E76E92E6}" type="datetimeFigureOut">
              <a:rPr lang="en-GB" smtClean="0"/>
              <a:t>23/01/2019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99B58DD-BD62-4140-9E6D-3AFB562B18F1}" type="slidenum">
              <a:rPr lang="en-GB" smtClean="0"/>
              <a:t>‹#›</a:t>
            </a:fld>
            <a:endParaRPr lang="en-GB"/>
          </a:p>
        </p:txBody>
      </p:sp>
    </p:spTree>
    <p:extLst>
      <p:ext uri="{BB962C8B-B14F-4D97-AF65-F5344CB8AC3E}">
        <p14:creationId xmlns:p14="http://schemas.microsoft.com/office/powerpoint/2010/main" val="343622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50BAC99-A02B-4D0E-AB8C-120F6C0B2273}" type="datetimeFigureOut">
              <a:rPr lang="en-GB" smtClean="0"/>
              <a:t>23/01/2019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FF647E3-A297-40E6-91E1-BFF52163B8FB}" type="slidenum">
              <a:rPr lang="en-GB" smtClean="0"/>
              <a:t>‹#›</a:t>
            </a:fld>
            <a:endParaRPr lang="en-GB"/>
          </a:p>
        </p:txBody>
      </p:sp>
    </p:spTree>
    <p:extLst>
      <p:ext uri="{BB962C8B-B14F-4D97-AF65-F5344CB8AC3E}">
        <p14:creationId xmlns:p14="http://schemas.microsoft.com/office/powerpoint/2010/main" val="1252310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F2B91-6AEC-46E0-8708-1BE97529A892}" type="slidenum">
              <a:rPr lang="en-GB"/>
              <a:pPr/>
              <a:t>9</a:t>
            </a:fld>
            <a:endParaRPr lang="en-GB"/>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5950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ctr">
              <a:buNone/>
            </a:pPr>
            <a:r>
              <a:rPr lang="en-GB" sz="1200" i="1" dirty="0" smtClean="0">
                <a:solidFill>
                  <a:prstClr val="black"/>
                </a:solidFill>
              </a:rPr>
              <a:t>There are also wider implications for how we care for the growing number of people with long-term conditions. Internationally, the prevailing approach to this is to attempt to reduce demands on formal care by supporting patients to manage their own condition effectively. But attempting this without recognising the effect of co-existing mental health problems is a recipe for failure. </a:t>
            </a:r>
          </a:p>
          <a:p>
            <a:pPr marL="0" lvl="0" indent="0" algn="ctr">
              <a:buNone/>
            </a:pPr>
            <a:endParaRPr lang="en-GB" sz="1200" i="1" dirty="0" smtClean="0">
              <a:solidFill>
                <a:prstClr val="black"/>
              </a:solidFill>
            </a:endParaRPr>
          </a:p>
          <a:p>
            <a:pPr marL="0" lvl="0" indent="0" algn="ctr">
              <a:buNone/>
            </a:pPr>
            <a:r>
              <a:rPr lang="en-GB" sz="1200" i="1" dirty="0" smtClean="0">
                <a:solidFill>
                  <a:prstClr val="black"/>
                </a:solidFill>
              </a:rPr>
              <a:t>Left untreated, mental health problems can significantly reduce the motivation and energy needed for self-management, and lead to poorer adherence to treatment plans among people with diabetes, cardiovascular disease and other long-term conditions. This goes a long way towards explaining why this group experience poorer physical health outcomes, as well as greater service costs.”</a:t>
            </a:r>
          </a:p>
          <a:p>
            <a:endParaRPr lang="en-GB" i="1"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F647E3-A297-40E6-91E1-BFF52163B8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90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E7584-E5EA-45EB-B5B7-A304CD194CBE}" type="slidenum">
              <a:rPr lang="en-GB"/>
              <a:pPr/>
              <a:t>10</a:t>
            </a:fld>
            <a:endParaRPr lang="en-GB"/>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170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469C7-8DE6-455B-AE19-0D127D1A9045}" type="slidenum">
              <a:rPr lang="en-GB"/>
              <a:pPr/>
              <a:t>11</a:t>
            </a:fld>
            <a:endParaRPr lang="en-GB"/>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17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F647E3-A297-40E6-91E1-BFF52163B8FB}" type="slidenum">
              <a:rPr lang="en-GB" smtClean="0"/>
              <a:t>17</a:t>
            </a:fld>
            <a:endParaRPr lang="en-GB"/>
          </a:p>
        </p:txBody>
      </p:sp>
    </p:spTree>
    <p:extLst>
      <p:ext uri="{BB962C8B-B14F-4D97-AF65-F5344CB8AC3E}">
        <p14:creationId xmlns:p14="http://schemas.microsoft.com/office/powerpoint/2010/main" val="411221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Total 887</a:t>
            </a:r>
            <a:endParaRPr lang="en-GB" dirty="0"/>
          </a:p>
        </p:txBody>
      </p:sp>
      <p:sp>
        <p:nvSpPr>
          <p:cNvPr id="4" name="Slide Number Placeholder 3"/>
          <p:cNvSpPr>
            <a:spLocks noGrp="1"/>
          </p:cNvSpPr>
          <p:nvPr>
            <p:ph type="sldNum" sz="quarter" idx="10"/>
          </p:nvPr>
        </p:nvSpPr>
        <p:spPr/>
        <p:txBody>
          <a:bodyPr/>
          <a:lstStyle/>
          <a:p>
            <a:fld id="{BFF647E3-A297-40E6-91E1-BFF52163B8FB}" type="slidenum">
              <a:rPr lang="en-GB" smtClean="0"/>
              <a:t>18</a:t>
            </a:fld>
            <a:endParaRPr lang="en-GB"/>
          </a:p>
        </p:txBody>
      </p:sp>
    </p:spTree>
    <p:extLst>
      <p:ext uri="{BB962C8B-B14F-4D97-AF65-F5344CB8AC3E}">
        <p14:creationId xmlns:p14="http://schemas.microsoft.com/office/powerpoint/2010/main" val="372226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kern="1200" dirty="0" smtClean="0">
                <a:solidFill>
                  <a:schemeClr val="tx1"/>
                </a:solidFill>
                <a:latin typeface="+mn-lt"/>
                <a:ea typeface="+mn-ea"/>
                <a:cs typeface="+mn-cs"/>
              </a:rPr>
              <a:t>NICE</a:t>
            </a:r>
            <a:r>
              <a:rPr lang="en-GB" sz="1200" kern="1200" baseline="0" dirty="0" smtClean="0">
                <a:solidFill>
                  <a:schemeClr val="tx1"/>
                </a:solidFill>
                <a:latin typeface="+mn-lt"/>
                <a:ea typeface="+mn-ea"/>
                <a:cs typeface="+mn-cs"/>
              </a:rPr>
              <a:t> present a s</a:t>
            </a:r>
            <a:r>
              <a:rPr lang="en-GB" sz="1200" kern="1200" dirty="0" smtClean="0">
                <a:solidFill>
                  <a:schemeClr val="tx1"/>
                </a:solidFill>
                <a:latin typeface="+mn-lt"/>
                <a:ea typeface="+mn-ea"/>
                <a:cs typeface="+mn-cs"/>
              </a:rPr>
              <a:t>tepped care approach</a:t>
            </a:r>
            <a:r>
              <a:rPr lang="en-GB" sz="1200" kern="1200" baseline="0" dirty="0" smtClean="0">
                <a:solidFill>
                  <a:schemeClr val="tx1"/>
                </a:solidFill>
                <a:latin typeface="+mn-lt"/>
                <a:ea typeface="+mn-ea"/>
                <a:cs typeface="+mn-cs"/>
              </a:rPr>
              <a:t> to managing depression in LTC. </a:t>
            </a:r>
          </a:p>
          <a:p>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The</a:t>
            </a:r>
            <a:r>
              <a:rPr lang="en-GB" sz="1200" kern="1200" baseline="0" dirty="0" smtClean="0">
                <a:solidFill>
                  <a:schemeClr val="tx1"/>
                </a:solidFill>
                <a:latin typeface="+mn-lt"/>
                <a:ea typeface="+mn-ea"/>
                <a:cs typeface="+mn-cs"/>
              </a:rPr>
              <a:t> p</a:t>
            </a:r>
            <a:r>
              <a:rPr lang="en-GB" sz="1200" kern="1200" dirty="0" smtClean="0">
                <a:solidFill>
                  <a:schemeClr val="tx1"/>
                </a:solidFill>
                <a:latin typeface="+mn-lt"/>
                <a:ea typeface="+mn-ea"/>
                <a:cs typeface="+mn-cs"/>
              </a:rPr>
              <a:t>rinciple</a:t>
            </a:r>
            <a:r>
              <a:rPr lang="en-GB" sz="1200" kern="1200" baseline="0" dirty="0" smtClean="0">
                <a:solidFill>
                  <a:schemeClr val="tx1"/>
                </a:solidFill>
                <a:latin typeface="+mn-lt"/>
                <a:ea typeface="+mn-ea"/>
                <a:cs typeface="+mn-cs"/>
              </a:rPr>
              <a:t> underpinning the model is that the</a:t>
            </a:r>
            <a:r>
              <a:rPr lang="en-GB" sz="1200" kern="1200" dirty="0" smtClean="0">
                <a:solidFill>
                  <a:schemeClr val="tx1"/>
                </a:solidFill>
                <a:latin typeface="+mn-lt"/>
                <a:ea typeface="+mn-ea"/>
                <a:cs typeface="+mn-cs"/>
              </a:rPr>
              <a:t> least intrusive intervention is provided first</a:t>
            </a:r>
            <a:r>
              <a:rPr lang="en-GB" sz="1200" kern="1200" baseline="0" dirty="0" smtClean="0">
                <a:solidFill>
                  <a:schemeClr val="tx1"/>
                </a:solidFill>
                <a:latin typeface="+mn-lt"/>
                <a:ea typeface="+mn-ea"/>
                <a:cs typeface="+mn-cs"/>
              </a:rPr>
              <a:t> and i</a:t>
            </a:r>
            <a:r>
              <a:rPr lang="en-GB" sz="1200" kern="1200" dirty="0" smtClean="0">
                <a:solidFill>
                  <a:schemeClr val="tx1"/>
                </a:solidFill>
                <a:latin typeface="+mn-lt"/>
                <a:ea typeface="+mn-ea"/>
                <a:cs typeface="+mn-cs"/>
              </a:rPr>
              <a:t>f the patient does not benefit from that intervention, then consider offering an intervention in the next step. Although the guidelines</a:t>
            </a:r>
            <a:r>
              <a:rPr lang="en-GB" sz="1200" kern="1200" baseline="0" dirty="0" smtClean="0">
                <a:solidFill>
                  <a:schemeClr val="tx1"/>
                </a:solidFill>
                <a:latin typeface="+mn-lt"/>
                <a:ea typeface="+mn-ea"/>
                <a:cs typeface="+mn-cs"/>
              </a:rPr>
              <a:t> have been developed specifically around depression, we can use the same principle to approach other psychological difficulties also, including anxiety, difficulties with adjusting or coping and loss.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GB" sz="1200" kern="1200" baseline="0" dirty="0" smtClean="0">
                <a:solidFill>
                  <a:schemeClr val="tx1"/>
                </a:solidFill>
                <a:latin typeface="+mn-lt"/>
                <a:ea typeface="+mn-ea"/>
                <a:cs typeface="+mn-cs"/>
              </a:rPr>
              <a:t>This training package aims to support the delivery of Steps 1 and 2, which are highlighted in green here.</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Step 1 which we</a:t>
            </a:r>
            <a:r>
              <a:rPr lang="en-GB" sz="1200" kern="1200" baseline="0" dirty="0" smtClean="0">
                <a:solidFill>
                  <a:schemeClr val="tx1"/>
                </a:solidFill>
                <a:latin typeface="+mn-lt"/>
                <a:ea typeface="+mn-ea"/>
                <a:cs typeface="+mn-cs"/>
              </a:rPr>
              <a:t> will cover this morning/today</a:t>
            </a:r>
            <a:r>
              <a:rPr lang="en-GB" sz="1200" kern="1200" dirty="0" smtClean="0">
                <a:solidFill>
                  <a:schemeClr val="tx1"/>
                </a:solidFill>
                <a:latin typeface="+mn-lt"/>
                <a:ea typeface="+mn-ea"/>
                <a:cs typeface="+mn-cs"/>
              </a:rPr>
              <a:t> refers to the</a:t>
            </a:r>
            <a:r>
              <a:rPr lang="en-GB" sz="1200" kern="1200" baseline="0" dirty="0" smtClean="0">
                <a:solidFill>
                  <a:schemeClr val="tx1"/>
                </a:solidFill>
                <a:latin typeface="+mn-lt"/>
                <a:ea typeface="+mn-ea"/>
                <a:cs typeface="+mn-cs"/>
              </a:rPr>
              <a:t> r</a:t>
            </a:r>
            <a:r>
              <a:rPr lang="en-GB" sz="1200" kern="1200" dirty="0" smtClean="0">
                <a:solidFill>
                  <a:schemeClr val="tx1"/>
                </a:solidFill>
                <a:latin typeface="+mn-lt"/>
                <a:ea typeface="+mn-ea"/>
                <a:cs typeface="+mn-cs"/>
              </a:rPr>
              <a:t>ecognition, assessment &amp; initial management of depression in primary care</a:t>
            </a:r>
          </a:p>
          <a:p>
            <a:r>
              <a:rPr lang="en-GB" sz="1200" kern="1200" dirty="0" smtClean="0">
                <a:solidFill>
                  <a:schemeClr val="tx1"/>
                </a:solidFill>
                <a:latin typeface="+mn-lt"/>
                <a:ea typeface="+mn-ea"/>
                <a:cs typeface="+mn-cs"/>
              </a:rPr>
              <a:t>Step 2, will</a:t>
            </a:r>
            <a:r>
              <a:rPr lang="en-GB" sz="1200" kern="1200" baseline="0" dirty="0" smtClean="0">
                <a:solidFill>
                  <a:schemeClr val="tx1"/>
                </a:solidFill>
                <a:latin typeface="+mn-lt"/>
                <a:ea typeface="+mn-ea"/>
                <a:cs typeface="+mn-cs"/>
              </a:rPr>
              <a:t> be looked at this afternoon/at a later date, with a specific focus on low level psychosocial interventions, such as behavioural activation and problem solving. </a:t>
            </a:r>
          </a:p>
          <a:p>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Medication gets mentioned in step 2 – but according to NICE it should not be used routinely to manage </a:t>
            </a:r>
            <a:r>
              <a:rPr lang="en-GB" baseline="0" dirty="0" err="1" smtClean="0"/>
              <a:t>subthreshold</a:t>
            </a:r>
            <a:r>
              <a:rPr lang="en-GB" baseline="0" dirty="0" smtClean="0"/>
              <a:t> or mild depression in patients with LTC because the risk to benefit ratio is poor. There are some exceptions, such as previous history of moderate/severe depression or if depression persists after other interventions. </a:t>
            </a:r>
          </a:p>
          <a:p>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There are a number of</a:t>
            </a:r>
            <a:r>
              <a:rPr lang="en-GB" sz="1200" kern="1200" baseline="0" dirty="0" smtClean="0">
                <a:solidFill>
                  <a:schemeClr val="tx1"/>
                </a:solidFill>
                <a:latin typeface="+mn-lt"/>
                <a:ea typeface="+mn-ea"/>
                <a:cs typeface="+mn-cs"/>
              </a:rPr>
              <a:t> reasons for us to be offering this training and some of our goals include:</a:t>
            </a:r>
          </a:p>
          <a:p>
            <a:pPr lvl="1">
              <a:buFont typeface="Arial" pitchFamily="34" charset="0"/>
              <a:buChar char="•"/>
            </a:pPr>
            <a:r>
              <a:rPr lang="en-GB" sz="1200" kern="1200" dirty="0" smtClean="0">
                <a:solidFill>
                  <a:schemeClr val="tx1"/>
                </a:solidFill>
                <a:latin typeface="+mn-lt"/>
                <a:ea typeface="+mn-ea"/>
                <a:cs typeface="+mn-cs"/>
              </a:rPr>
              <a:t>To</a:t>
            </a:r>
            <a:r>
              <a:rPr lang="en-GB" sz="1200" kern="1200" baseline="0" dirty="0" smtClean="0">
                <a:solidFill>
                  <a:schemeClr val="tx1"/>
                </a:solidFill>
                <a:latin typeface="+mn-lt"/>
                <a:ea typeface="+mn-ea"/>
                <a:cs typeface="+mn-cs"/>
              </a:rPr>
              <a:t> i</a:t>
            </a:r>
            <a:r>
              <a:rPr lang="en-GB" sz="1200" kern="1200" dirty="0" smtClean="0">
                <a:solidFill>
                  <a:schemeClr val="tx1"/>
                </a:solidFill>
                <a:latin typeface="+mn-lt"/>
                <a:ea typeface="+mn-ea"/>
                <a:cs typeface="+mn-cs"/>
              </a:rPr>
              <a:t>ncrease psychological mindedness and skill </a:t>
            </a:r>
            <a:r>
              <a:rPr lang="en-GB" sz="1200" kern="1200" baseline="0" dirty="0" smtClean="0">
                <a:solidFill>
                  <a:schemeClr val="tx1"/>
                </a:solidFill>
                <a:latin typeface="+mn-lt"/>
                <a:ea typeface="+mn-ea"/>
                <a:cs typeface="+mn-cs"/>
              </a:rPr>
              <a:t>in the physical health setting – (that is, the ability </a:t>
            </a:r>
            <a:r>
              <a:rPr lang="en-GB" sz="1200" kern="1200" dirty="0" smtClean="0">
                <a:solidFill>
                  <a:schemeClr val="tx1"/>
                </a:solidFill>
                <a:latin typeface="+mn-lt"/>
                <a:ea typeface="+mn-ea"/>
                <a:cs typeface="+mn-cs"/>
              </a:rPr>
              <a:t>to</a:t>
            </a:r>
            <a:r>
              <a:rPr lang="en-GB" sz="1200" kern="1200" baseline="0" dirty="0" smtClean="0">
                <a:solidFill>
                  <a:schemeClr val="tx1"/>
                </a:solidFill>
                <a:latin typeface="+mn-lt"/>
                <a:ea typeface="+mn-ea"/>
                <a:cs typeface="+mn-cs"/>
              </a:rPr>
              <a:t> think more psychologically about people; to reflect on own and other’s behaviour; to bring an additional line of thinking to your work,)</a:t>
            </a:r>
            <a:endParaRPr lang="en-GB" sz="1200" kern="1200" dirty="0" smtClean="0">
              <a:solidFill>
                <a:schemeClr val="tx1"/>
              </a:solidFill>
              <a:latin typeface="+mn-lt"/>
              <a:ea typeface="+mn-ea"/>
              <a:cs typeface="+mn-cs"/>
            </a:endParaRPr>
          </a:p>
          <a:p>
            <a:pPr lvl="0"/>
            <a:endParaRPr lang="en-GB"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To</a:t>
            </a:r>
            <a:r>
              <a:rPr lang="en-GB" sz="1200" kern="1200" baseline="0" dirty="0" smtClean="0">
                <a:solidFill>
                  <a:schemeClr val="tx1"/>
                </a:solidFill>
                <a:latin typeface="+mn-lt"/>
                <a:ea typeface="+mn-ea"/>
                <a:cs typeface="+mn-cs"/>
              </a:rPr>
              <a:t> develop people’s skills in</a:t>
            </a:r>
            <a:r>
              <a:rPr lang="en-GB" sz="1200" kern="1200" dirty="0" smtClean="0">
                <a:solidFill>
                  <a:schemeClr val="tx1"/>
                </a:solidFill>
                <a:latin typeface="+mn-lt"/>
                <a:ea typeface="+mn-ea"/>
                <a:cs typeface="+mn-cs"/>
              </a:rPr>
              <a:t> recognition, assessment, and management of depression</a:t>
            </a:r>
            <a:r>
              <a:rPr lang="en-GB" sz="1200" kern="1200" baseline="0" dirty="0" smtClean="0">
                <a:solidFill>
                  <a:schemeClr val="tx1"/>
                </a:solidFill>
                <a:latin typeface="+mn-lt"/>
                <a:ea typeface="+mn-ea"/>
                <a:cs typeface="+mn-cs"/>
              </a:rPr>
              <a:t> and anxiety</a:t>
            </a:r>
          </a:p>
          <a:p>
            <a:pPr lvl="1">
              <a:buFont typeface="Arial" pitchFamily="34" charset="0"/>
              <a:buChar char="•"/>
            </a:pPr>
            <a:endParaRPr lang="en-GB"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To</a:t>
            </a:r>
            <a:r>
              <a:rPr lang="en-GB" sz="1200" kern="1200" baseline="0" dirty="0" smtClean="0">
                <a:solidFill>
                  <a:schemeClr val="tx1"/>
                </a:solidFill>
                <a:latin typeface="+mn-lt"/>
                <a:ea typeface="+mn-ea"/>
                <a:cs typeface="+mn-cs"/>
              </a:rPr>
              <a:t> e</a:t>
            </a:r>
            <a:r>
              <a:rPr lang="en-GB" sz="1200" kern="1200" dirty="0" smtClean="0">
                <a:solidFill>
                  <a:schemeClr val="tx1"/>
                </a:solidFill>
                <a:latin typeface="+mn-lt"/>
                <a:ea typeface="+mn-ea"/>
                <a:cs typeface="+mn-cs"/>
              </a:rPr>
              <a:t>nhance psychological skills of the health workforce and to support colleagues </a:t>
            </a:r>
          </a:p>
          <a:p>
            <a:pPr lvl="1">
              <a:buFont typeface="Arial" pitchFamily="34" charset="0"/>
              <a:buChar char="•"/>
            </a:pPr>
            <a:endParaRPr lang="en-GB" sz="1200" kern="1200" dirty="0" smtClean="0">
              <a:solidFill>
                <a:schemeClr val="tx1"/>
              </a:solidFill>
              <a:latin typeface="+mn-lt"/>
              <a:ea typeface="+mn-ea"/>
              <a:cs typeface="+mn-cs"/>
            </a:endParaRPr>
          </a:p>
          <a:p>
            <a:r>
              <a:rPr lang="en-GB" dirty="0" smtClean="0"/>
              <a:t>All of which</a:t>
            </a:r>
            <a:r>
              <a:rPr lang="en-GB" baseline="0" dirty="0" smtClean="0"/>
              <a:t> serves to improve the emotional and physical wellbeing of people with long term conditions.</a:t>
            </a:r>
            <a:endParaRPr lang="en-GB" dirty="0" smtClean="0"/>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9127DA-1E97-4FE0-8EB2-0F7128A05D9D}"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471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177 met clinical</a:t>
            </a:r>
            <a:r>
              <a:rPr lang="en-GB" baseline="0" dirty="0" smtClean="0"/>
              <a:t> anxiety levels. Data shows levels of clinical anxiety at point of discharge</a:t>
            </a:r>
          </a:p>
        </p:txBody>
      </p:sp>
      <p:sp>
        <p:nvSpPr>
          <p:cNvPr id="4" name="Slide Number Placeholder 3"/>
          <p:cNvSpPr>
            <a:spLocks noGrp="1"/>
          </p:cNvSpPr>
          <p:nvPr>
            <p:ph type="sldNum" sz="quarter" idx="10"/>
          </p:nvPr>
        </p:nvSpPr>
        <p:spPr/>
        <p:txBody>
          <a:bodyPr/>
          <a:lstStyle/>
          <a:p>
            <a:fld id="{BFF647E3-A297-40E6-91E1-BFF52163B8FB}" type="slidenum">
              <a:rPr lang="en-GB" smtClean="0"/>
              <a:t>33</a:t>
            </a:fld>
            <a:endParaRPr lang="en-GB"/>
          </a:p>
        </p:txBody>
      </p:sp>
    </p:spTree>
    <p:extLst>
      <p:ext uri="{BB962C8B-B14F-4D97-AF65-F5344CB8AC3E}">
        <p14:creationId xmlns:p14="http://schemas.microsoft.com/office/powerpoint/2010/main" val="325987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Total</a:t>
            </a:r>
            <a:r>
              <a:rPr lang="en-GB" baseline="0" dirty="0" smtClean="0"/>
              <a:t> of those with elevated Hba1c . 8 month data. From April 2018</a:t>
            </a:r>
            <a:endParaRPr lang="en-GB" dirty="0"/>
          </a:p>
        </p:txBody>
      </p:sp>
      <p:sp>
        <p:nvSpPr>
          <p:cNvPr id="4" name="Slide Number Placeholder 3"/>
          <p:cNvSpPr>
            <a:spLocks noGrp="1"/>
          </p:cNvSpPr>
          <p:nvPr>
            <p:ph type="sldNum" sz="quarter" idx="10"/>
          </p:nvPr>
        </p:nvSpPr>
        <p:spPr/>
        <p:txBody>
          <a:bodyPr/>
          <a:lstStyle/>
          <a:p>
            <a:fld id="{BFF647E3-A297-40E6-91E1-BFF52163B8FB}" type="slidenum">
              <a:rPr lang="en-GB" smtClean="0"/>
              <a:t>35</a:t>
            </a:fld>
            <a:endParaRPr lang="en-GB"/>
          </a:p>
        </p:txBody>
      </p:sp>
    </p:spTree>
    <p:extLst>
      <p:ext uri="{BB962C8B-B14F-4D97-AF65-F5344CB8AC3E}">
        <p14:creationId xmlns:p14="http://schemas.microsoft.com/office/powerpoint/2010/main" val="413752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Perpetua" panose="02020502060401020303" pitchFamily="18" charset="0"/>
              </a:rPr>
              <a:t>Excellent        Good        Fair        Poor        Very Poor </a:t>
            </a:r>
            <a:endParaRPr lang="en-GB" dirty="0"/>
          </a:p>
        </p:txBody>
      </p:sp>
      <p:sp>
        <p:nvSpPr>
          <p:cNvPr id="4" name="Slide Number Placeholder 3"/>
          <p:cNvSpPr>
            <a:spLocks noGrp="1"/>
          </p:cNvSpPr>
          <p:nvPr>
            <p:ph type="sldNum" sz="quarter" idx="10"/>
          </p:nvPr>
        </p:nvSpPr>
        <p:spPr/>
        <p:txBody>
          <a:bodyPr/>
          <a:lstStyle/>
          <a:p>
            <a:fld id="{BFF647E3-A297-40E6-91E1-BFF52163B8FB}" type="slidenum">
              <a:rPr lang="en-GB" smtClean="0"/>
              <a:t>37</a:t>
            </a:fld>
            <a:endParaRPr lang="en-GB"/>
          </a:p>
        </p:txBody>
      </p:sp>
    </p:spTree>
    <p:extLst>
      <p:ext uri="{BB962C8B-B14F-4D97-AF65-F5344CB8AC3E}">
        <p14:creationId xmlns:p14="http://schemas.microsoft.com/office/powerpoint/2010/main" val="299596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263585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352885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1530291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94665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496694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3463140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4086475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2021555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36059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356333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322329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322709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171672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358419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38749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196200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28F991F-BE7D-48E1-8E89-4A774B6B1B92}" type="datetimeFigureOut">
              <a:rPr lang="en-GB" smtClean="0"/>
              <a:pPr/>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8D86E-236E-4378-8926-CA9F258B1AFC}" type="slidenum">
              <a:rPr lang="en-GB" smtClean="0"/>
              <a:pPr/>
              <a:t>‹#›</a:t>
            </a:fld>
            <a:endParaRPr lang="en-GB"/>
          </a:p>
        </p:txBody>
      </p:sp>
    </p:spTree>
    <p:extLst>
      <p:ext uri="{BB962C8B-B14F-4D97-AF65-F5344CB8AC3E}">
        <p14:creationId xmlns:p14="http://schemas.microsoft.com/office/powerpoint/2010/main" val="199434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8F991F-BE7D-48E1-8E89-4A774B6B1B92}" type="datetimeFigureOut">
              <a:rPr lang="en-GB" smtClean="0"/>
              <a:pPr/>
              <a:t>23/01/2019</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58D86E-236E-4378-8926-CA9F258B1AFC}" type="slidenum">
              <a:rPr lang="en-GB" smtClean="0"/>
              <a:pPr/>
              <a:t>‹#›</a:t>
            </a:fld>
            <a:endParaRPr lang="en-GB"/>
          </a:p>
        </p:txBody>
      </p:sp>
    </p:spTree>
    <p:extLst>
      <p:ext uri="{BB962C8B-B14F-4D97-AF65-F5344CB8AC3E}">
        <p14:creationId xmlns:p14="http://schemas.microsoft.com/office/powerpoint/2010/main" val="28016193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447" y="1154052"/>
            <a:ext cx="10843735" cy="2387600"/>
          </a:xfrm>
        </p:spPr>
        <p:txBody>
          <a:bodyPr/>
          <a:lstStyle/>
          <a:p>
            <a:r>
              <a:rPr lang="en-GB" b="1" dirty="0" smtClean="0">
                <a:latin typeface="Baskerville Old Face" panose="02020602080505020303" pitchFamily="18" charset="0"/>
              </a:rPr>
              <a:t>Integrated Care Fund Challenge Session</a:t>
            </a:r>
            <a:endParaRPr lang="en-GB" b="1" dirty="0">
              <a:latin typeface="Baskerville Old Face" panose="02020602080505020303" pitchFamily="18" charset="0"/>
            </a:endParaRPr>
          </a:p>
        </p:txBody>
      </p:sp>
      <p:sp>
        <p:nvSpPr>
          <p:cNvPr id="3" name="Subtitle 2"/>
          <p:cNvSpPr>
            <a:spLocks noGrp="1"/>
          </p:cNvSpPr>
          <p:nvPr>
            <p:ph type="subTitle" idx="1"/>
          </p:nvPr>
        </p:nvSpPr>
        <p:spPr>
          <a:xfrm>
            <a:off x="1452560" y="3757666"/>
            <a:ext cx="9365694" cy="1655762"/>
          </a:xfrm>
        </p:spPr>
        <p:txBody>
          <a:bodyPr/>
          <a:lstStyle/>
          <a:p>
            <a:r>
              <a:rPr lang="en-GB" i="1" dirty="0" smtClean="0">
                <a:latin typeface="Baskerville Old Face" panose="02020602080505020303" pitchFamily="18" charset="0"/>
              </a:rPr>
              <a:t>Clinical Health Psychology in Integrated Care Services</a:t>
            </a:r>
          </a:p>
          <a:p>
            <a:r>
              <a:rPr lang="en-GB" i="1" dirty="0" smtClean="0">
                <a:latin typeface="Baskerville Old Face" panose="02020602080505020303" pitchFamily="18" charset="0"/>
              </a:rPr>
              <a:t>Long Term</a:t>
            </a:r>
            <a:r>
              <a:rPr lang="en-GB" i="1" dirty="0" smtClean="0">
                <a:latin typeface="Baskerville Old Face" panose="02020602080505020303" pitchFamily="18" charset="0"/>
              </a:rPr>
              <a:t> </a:t>
            </a:r>
            <a:r>
              <a:rPr lang="en-GB" i="1" dirty="0" smtClean="0">
                <a:latin typeface="Baskerville Old Face" panose="02020602080505020303" pitchFamily="18" charset="0"/>
              </a:rPr>
              <a:t>Conditions &amp; Frailty</a:t>
            </a:r>
            <a:endParaRPr lang="en-GB" i="1" dirty="0">
              <a:latin typeface="Baskerville Old Face" panose="02020602080505020303" pitchFamily="18" charset="0"/>
            </a:endParaRPr>
          </a:p>
        </p:txBody>
      </p:sp>
      <p:sp>
        <p:nvSpPr>
          <p:cNvPr id="4" name="Rectangle 2"/>
          <p:cNvSpPr>
            <a:spLocks noChangeArrowheads="1"/>
          </p:cNvSpPr>
          <p:nvPr/>
        </p:nvSpPr>
        <p:spPr bwMode="auto">
          <a:xfrm>
            <a:off x="366712" y="831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2839388350"/>
              </p:ext>
            </p:extLst>
          </p:nvPr>
        </p:nvGraphicFramePr>
        <p:xfrm>
          <a:off x="973804" y="5235114"/>
          <a:ext cx="3425201" cy="1052268"/>
        </p:xfrm>
        <a:graphic>
          <a:graphicData uri="http://schemas.openxmlformats.org/presentationml/2006/ole">
            <mc:AlternateContent xmlns:mc="http://schemas.openxmlformats.org/markup-compatibility/2006">
              <mc:Choice xmlns:v="urn:schemas-microsoft-com:vml" Requires="v">
                <p:oleObj spid="_x0000_s2252" name="Bitmap Image" r:id="rId3" imgW="6857143" imgH="1714739" progId="Paint.Picture">
                  <p:embed/>
                </p:oleObj>
              </mc:Choice>
              <mc:Fallback>
                <p:oleObj name="Bitmap Image" r:id="rId3" imgW="6857143" imgH="1714739"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804" y="5235114"/>
                        <a:ext cx="3425201" cy="1052268"/>
                      </a:xfrm>
                      <a:prstGeom prst="rect">
                        <a:avLst/>
                      </a:prstGeom>
                      <a:noFill/>
                    </p:spPr>
                  </p:pic>
                </p:oleObj>
              </mc:Fallback>
            </mc:AlternateContent>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7820" y="316574"/>
            <a:ext cx="3250434" cy="1133285"/>
          </a:xfrm>
          <a:prstGeom prst="rect">
            <a:avLst/>
          </a:prstGeom>
        </p:spPr>
      </p:pic>
      <p:sp>
        <p:nvSpPr>
          <p:cNvPr id="9" name="Rectangle 11"/>
          <p:cNvSpPr>
            <a:spLocks noChangeArrowheads="1"/>
          </p:cNvSpPr>
          <p:nvPr/>
        </p:nvSpPr>
        <p:spPr bwMode="auto">
          <a:xfrm>
            <a:off x="5502876" y="52693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Object 9"/>
          <p:cNvGraphicFramePr>
            <a:graphicFrameLocks noChangeAspect="1"/>
          </p:cNvGraphicFramePr>
          <p:nvPr>
            <p:extLst>
              <p:ext uri="{D42A27DB-BD31-4B8C-83A1-F6EECF244321}">
                <p14:modId xmlns:p14="http://schemas.microsoft.com/office/powerpoint/2010/main" val="3645564024"/>
              </p:ext>
            </p:extLst>
          </p:nvPr>
        </p:nvGraphicFramePr>
        <p:xfrm>
          <a:off x="5502876" y="5269380"/>
          <a:ext cx="1924050" cy="1162050"/>
        </p:xfrm>
        <a:graphic>
          <a:graphicData uri="http://schemas.openxmlformats.org/presentationml/2006/ole">
            <mc:AlternateContent xmlns:mc="http://schemas.openxmlformats.org/markup-compatibility/2006">
              <mc:Choice xmlns:v="urn:schemas-microsoft-com:vml" Requires="v">
                <p:oleObj spid="_x0000_s2253" r:id="rId6" imgW="4667902" imgH="1971950" progId="MSPhotoEd.3">
                  <p:embed/>
                </p:oleObj>
              </mc:Choice>
              <mc:Fallback>
                <p:oleObj r:id="rId6" imgW="4667902" imgH="1971950" progId="MSPhotoEd.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2876" y="5269380"/>
                        <a:ext cx="1924050"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0"/>
          <p:cNvPicPr/>
          <p:nvPr/>
        </p:nvPicPr>
        <p:blipFill>
          <a:blip r:embed="rId8">
            <a:extLst>
              <a:ext uri="{28A0092B-C50C-407E-A947-70E740481C1C}">
                <a14:useLocalDpi xmlns:a14="http://schemas.microsoft.com/office/drawing/2010/main" val="0"/>
              </a:ext>
            </a:extLst>
          </a:blip>
          <a:stretch>
            <a:fillRect/>
          </a:stretch>
        </p:blipFill>
        <p:spPr>
          <a:xfrm>
            <a:off x="8530797" y="5306307"/>
            <a:ext cx="2409825" cy="981075"/>
          </a:xfrm>
          <a:prstGeom prst="rect">
            <a:avLst/>
          </a:prstGeom>
        </p:spPr>
      </p:pic>
    </p:spTree>
    <p:extLst>
      <p:ext uri="{BB962C8B-B14F-4D97-AF65-F5344CB8AC3E}">
        <p14:creationId xmlns:p14="http://schemas.microsoft.com/office/powerpoint/2010/main" val="69460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484309" y="165099"/>
            <a:ext cx="10018713" cy="1752599"/>
          </a:xfrm>
        </p:spPr>
        <p:txBody>
          <a:bodyPr>
            <a:normAutofit fontScale="90000"/>
          </a:bodyPr>
          <a:lstStyle/>
          <a:p>
            <a:r>
              <a:rPr lang="en-GB" dirty="0"/>
              <a:t>Poorer outcomes &amp; Prognosis</a:t>
            </a:r>
            <a:br>
              <a:rPr lang="en-GB" dirty="0"/>
            </a:br>
            <a:r>
              <a:rPr lang="en-GB" dirty="0"/>
              <a:t/>
            </a:r>
            <a:br>
              <a:rPr lang="en-GB" dirty="0"/>
            </a:br>
            <a:r>
              <a:rPr lang="en-GB" dirty="0"/>
              <a:t> </a:t>
            </a:r>
          </a:p>
        </p:txBody>
      </p:sp>
      <p:sp>
        <p:nvSpPr>
          <p:cNvPr id="84995" name="Rectangle 3"/>
          <p:cNvSpPr>
            <a:spLocks noGrp="1" noChangeArrowheads="1"/>
          </p:cNvSpPr>
          <p:nvPr>
            <p:ph idx="1"/>
          </p:nvPr>
        </p:nvSpPr>
        <p:spPr>
          <a:xfrm>
            <a:off x="2057123" y="2301766"/>
            <a:ext cx="10134877" cy="4313852"/>
          </a:xfrm>
        </p:spPr>
        <p:txBody>
          <a:bodyPr>
            <a:normAutofit/>
          </a:bodyPr>
          <a:lstStyle/>
          <a:p>
            <a:r>
              <a:rPr lang="en-GB" sz="2800" dirty="0" smtClean="0"/>
              <a:t>2 </a:t>
            </a:r>
            <a:r>
              <a:rPr lang="en-GB" sz="2800" dirty="0"/>
              <a:t>-3 </a:t>
            </a:r>
            <a:r>
              <a:rPr lang="en-GB" sz="2800" dirty="0" smtClean="0"/>
              <a:t>times more likely develop depression </a:t>
            </a:r>
          </a:p>
          <a:p>
            <a:r>
              <a:rPr lang="en-GB" sz="2800" dirty="0" smtClean="0"/>
              <a:t>Co-morbidity :38</a:t>
            </a:r>
            <a:r>
              <a:rPr lang="en-GB" sz="2800" dirty="0"/>
              <a:t>% increased risk of </a:t>
            </a:r>
            <a:r>
              <a:rPr lang="en-GB" sz="2800" dirty="0" smtClean="0"/>
              <a:t>mortality </a:t>
            </a:r>
          </a:p>
          <a:p>
            <a:r>
              <a:rPr lang="en-GB" sz="2800" dirty="0" smtClean="0"/>
              <a:t>Poorer </a:t>
            </a:r>
            <a:r>
              <a:rPr lang="en-GB" sz="2800" dirty="0"/>
              <a:t>glycaemic </a:t>
            </a:r>
            <a:r>
              <a:rPr lang="en-GB" sz="2800" dirty="0" smtClean="0"/>
              <a:t>control &amp; medication adherence </a:t>
            </a:r>
          </a:p>
          <a:p>
            <a:r>
              <a:rPr lang="en-GB" sz="2800" dirty="0"/>
              <a:t>M</a:t>
            </a:r>
            <a:r>
              <a:rPr lang="en-GB" sz="2800" dirty="0" smtClean="0"/>
              <a:t>ore </a:t>
            </a:r>
            <a:r>
              <a:rPr lang="en-GB" sz="2800" dirty="0"/>
              <a:t>diabetic </a:t>
            </a:r>
            <a:r>
              <a:rPr lang="en-GB" sz="2800" dirty="0" smtClean="0"/>
              <a:t>complications</a:t>
            </a:r>
            <a:r>
              <a:rPr lang="en-GB" sz="2800" dirty="0"/>
              <a:t> </a:t>
            </a:r>
            <a:r>
              <a:rPr lang="en-GB" sz="2800" dirty="0" smtClean="0"/>
              <a:t>(e.g. retinopathy, neuropathy, amputation)</a:t>
            </a:r>
            <a:endParaRPr lang="en-GB" sz="2800" dirty="0"/>
          </a:p>
          <a:p>
            <a:r>
              <a:rPr lang="en-GB" sz="2800" dirty="0" smtClean="0"/>
              <a:t>overall </a:t>
            </a:r>
            <a:r>
              <a:rPr lang="en-GB" sz="2800" dirty="0"/>
              <a:t>costs are 400% </a:t>
            </a:r>
            <a:r>
              <a:rPr lang="en-GB" sz="2800" dirty="0" smtClean="0"/>
              <a:t>more</a:t>
            </a:r>
            <a:endParaRPr lang="en-GB" sz="2800" dirty="0"/>
          </a:p>
          <a:p>
            <a:r>
              <a:rPr lang="en-GB" sz="2800" dirty="0"/>
              <a:t>10% of NHS hospital </a:t>
            </a:r>
            <a:r>
              <a:rPr lang="en-GB" sz="2800" dirty="0" smtClean="0"/>
              <a:t>expenditure</a:t>
            </a:r>
          </a:p>
        </p:txBody>
      </p:sp>
      <p:pic>
        <p:nvPicPr>
          <p:cNvPr id="5" name="Picture 4" descr="diabetes logo.jpg"/>
          <p:cNvPicPr>
            <a:picLocks noChangeAspect="1"/>
          </p:cNvPicPr>
          <p:nvPr/>
        </p:nvPicPr>
        <p:blipFill>
          <a:blip r:embed="rId3" cstate="print"/>
          <a:stretch>
            <a:fillRect/>
          </a:stretch>
        </p:blipFill>
        <p:spPr>
          <a:xfrm>
            <a:off x="4635062" y="852435"/>
            <a:ext cx="3247697" cy="1254225"/>
          </a:xfrm>
          <a:prstGeom prst="rect">
            <a:avLst/>
          </a:prstGeom>
        </p:spPr>
      </p:pic>
    </p:spTree>
    <p:extLst>
      <p:ext uri="{BB962C8B-B14F-4D97-AF65-F5344CB8AC3E}">
        <p14:creationId xmlns:p14="http://schemas.microsoft.com/office/powerpoint/2010/main" val="2596387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r>
              <a:rPr lang="en-GB"/>
              <a:t>Effects of Co-morbid Psychological Difficulties with Chronic Conditions</a:t>
            </a:r>
          </a:p>
        </p:txBody>
      </p:sp>
      <p:sp>
        <p:nvSpPr>
          <p:cNvPr id="82947" name="Rectangle 3"/>
          <p:cNvSpPr>
            <a:spLocks noGrp="1" noChangeArrowheads="1"/>
          </p:cNvSpPr>
          <p:nvPr>
            <p:ph idx="1"/>
          </p:nvPr>
        </p:nvSpPr>
        <p:spPr>
          <a:xfrm>
            <a:off x="1484310" y="2260879"/>
            <a:ext cx="10018713" cy="4290646"/>
          </a:xfrm>
        </p:spPr>
        <p:txBody>
          <a:bodyPr>
            <a:normAutofit/>
          </a:bodyPr>
          <a:lstStyle/>
          <a:p>
            <a:pPr marL="0" indent="0">
              <a:buNone/>
            </a:pPr>
            <a:endParaRPr lang="en-GB" dirty="0" smtClean="0"/>
          </a:p>
          <a:p>
            <a:r>
              <a:rPr lang="en-GB" dirty="0" smtClean="0"/>
              <a:t>Reduced </a:t>
            </a:r>
            <a:r>
              <a:rPr lang="en-GB" dirty="0"/>
              <a:t>wellbeing</a:t>
            </a:r>
          </a:p>
          <a:p>
            <a:r>
              <a:rPr lang="en-GB" dirty="0" smtClean="0"/>
              <a:t>Poorer </a:t>
            </a:r>
            <a:r>
              <a:rPr lang="en-GB" dirty="0"/>
              <a:t>self-management</a:t>
            </a:r>
          </a:p>
          <a:p>
            <a:r>
              <a:rPr lang="en-GB" dirty="0"/>
              <a:t>Increased use of healthcare resources</a:t>
            </a:r>
          </a:p>
          <a:p>
            <a:r>
              <a:rPr lang="en-GB" dirty="0" smtClean="0"/>
              <a:t>Worse Prognosis &amp; Increased </a:t>
            </a:r>
            <a:r>
              <a:rPr lang="en-GB" dirty="0"/>
              <a:t>morbidity</a:t>
            </a:r>
          </a:p>
          <a:p>
            <a:r>
              <a:rPr lang="en-GB" dirty="0" smtClean="0"/>
              <a:t>Reduced </a:t>
            </a:r>
            <a:r>
              <a:rPr lang="en-GB" dirty="0"/>
              <a:t>Quality of Life</a:t>
            </a:r>
          </a:p>
          <a:p>
            <a:r>
              <a:rPr lang="en-GB" dirty="0" smtClean="0"/>
              <a:t>Increased costs to services</a:t>
            </a:r>
            <a:endParaRPr lang="en-GB" dirty="0"/>
          </a:p>
          <a:p>
            <a:pPr>
              <a:buFont typeface="Wingdings" pitchFamily="2" charset="2"/>
              <a:buNone/>
            </a:pPr>
            <a:endParaRPr lang="en-GB" dirty="0"/>
          </a:p>
        </p:txBody>
      </p:sp>
    </p:spTree>
    <p:extLst>
      <p:ext uri="{BB962C8B-B14F-4D97-AF65-F5344CB8AC3E}">
        <p14:creationId xmlns:p14="http://schemas.microsoft.com/office/powerpoint/2010/main" val="3836857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584652"/>
          </a:xfrm>
        </p:spPr>
        <p:txBody>
          <a:bodyPr>
            <a:normAutofit fontScale="90000"/>
          </a:bodyPr>
          <a:lstStyle/>
          <a:p>
            <a:r>
              <a:rPr lang="en-GB" b="1" u="sng" dirty="0" smtClean="0"/>
              <a:t>Clinical Health Psychology Service </a:t>
            </a:r>
            <a:r>
              <a:rPr lang="en-GB" b="1" u="sng" dirty="0" smtClean="0"/>
              <a:t>Model</a:t>
            </a:r>
            <a:r>
              <a:rPr lang="en-GB" dirty="0" smtClean="0"/>
              <a:t/>
            </a:r>
            <a:br>
              <a:rPr lang="en-GB" dirty="0" smtClean="0"/>
            </a:br>
            <a:r>
              <a:rPr lang="en-GB" dirty="0"/>
              <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2533650"/>
              </p:ext>
            </p:extLst>
          </p:nvPr>
        </p:nvGraphicFramePr>
        <p:xfrm>
          <a:off x="1646896" y="993769"/>
          <a:ext cx="5294157" cy="5738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909136" y="1009681"/>
            <a:ext cx="5249916" cy="2677656"/>
          </a:xfrm>
          <a:prstGeom prst="rect">
            <a:avLst/>
          </a:prstGeom>
          <a:noFill/>
          <a:ln w="38100">
            <a:noFill/>
          </a:ln>
        </p:spPr>
        <p:txBody>
          <a:bodyPr wrap="square" rtlCol="0">
            <a:spAutoFit/>
          </a:bodyPr>
          <a:lstStyle/>
          <a:p>
            <a:pPr>
              <a:buFont typeface="Arial" pitchFamily="34" charset="0"/>
              <a:buChar char="•"/>
            </a:pPr>
            <a:r>
              <a:rPr lang="en-GB" sz="2400" dirty="0" err="1" smtClean="0"/>
              <a:t>Resp</a:t>
            </a:r>
            <a:r>
              <a:rPr lang="en-GB" sz="2400" dirty="0" smtClean="0"/>
              <a:t>/Card/Diabetes &amp; CRT complex cases </a:t>
            </a:r>
          </a:p>
          <a:p>
            <a:pPr>
              <a:buFont typeface="Arial" pitchFamily="34" charset="0"/>
              <a:buChar char="•"/>
            </a:pPr>
            <a:r>
              <a:rPr lang="en-GB" sz="2400" dirty="0" smtClean="0"/>
              <a:t>P</a:t>
            </a:r>
            <a:r>
              <a:rPr lang="en-GB" sz="2400" dirty="0" smtClean="0"/>
              <a:t>sychological interventions </a:t>
            </a:r>
            <a:endParaRPr lang="en-GB" sz="2400" dirty="0" smtClean="0"/>
          </a:p>
          <a:p>
            <a:pPr>
              <a:buFont typeface="Arial" pitchFamily="34" charset="0"/>
              <a:buChar char="•"/>
            </a:pPr>
            <a:r>
              <a:rPr lang="en-GB" sz="2400" dirty="0" smtClean="0"/>
              <a:t>T</a:t>
            </a:r>
            <a:r>
              <a:rPr lang="en-GB" sz="2400" dirty="0" smtClean="0"/>
              <a:t>raining</a:t>
            </a:r>
            <a:endParaRPr lang="en-GB" sz="2400" dirty="0"/>
          </a:p>
          <a:p>
            <a:pPr>
              <a:buFont typeface="Arial" pitchFamily="34" charset="0"/>
              <a:buChar char="•"/>
            </a:pPr>
            <a:r>
              <a:rPr lang="en-GB" sz="2400" dirty="0"/>
              <a:t>C</a:t>
            </a:r>
            <a:r>
              <a:rPr lang="en-GB" sz="2400" dirty="0" smtClean="0"/>
              <a:t>ase consultation</a:t>
            </a:r>
            <a:endParaRPr lang="en-GB" sz="2400" dirty="0" smtClean="0"/>
          </a:p>
          <a:p>
            <a:pPr>
              <a:buFont typeface="Arial" pitchFamily="34" charset="0"/>
              <a:buChar char="•"/>
            </a:pPr>
            <a:r>
              <a:rPr lang="en-GB" sz="2400" dirty="0" smtClean="0"/>
              <a:t> MDT </a:t>
            </a:r>
          </a:p>
          <a:p>
            <a:pPr>
              <a:buFont typeface="Arial" pitchFamily="34" charset="0"/>
              <a:buChar char="•"/>
            </a:pPr>
            <a:r>
              <a:rPr lang="en-GB" sz="2400" dirty="0" smtClean="0"/>
              <a:t>Presentations</a:t>
            </a:r>
          </a:p>
        </p:txBody>
      </p:sp>
      <p:sp>
        <p:nvSpPr>
          <p:cNvPr id="7" name="TextBox 6"/>
          <p:cNvSpPr txBox="1"/>
          <p:nvPr/>
        </p:nvSpPr>
        <p:spPr>
          <a:xfrm>
            <a:off x="6699464" y="3426564"/>
            <a:ext cx="4283968" cy="2215991"/>
          </a:xfrm>
          <a:prstGeom prst="rect">
            <a:avLst/>
          </a:prstGeom>
          <a:noFill/>
        </p:spPr>
        <p:txBody>
          <a:bodyPr wrap="square" rtlCol="0">
            <a:spAutoFit/>
          </a:bodyPr>
          <a:lstStyle/>
          <a:p>
            <a:pPr>
              <a:buFont typeface="Arial" pitchFamily="34" charset="0"/>
              <a:buChar char="•"/>
            </a:pPr>
            <a:endParaRPr lang="en-GB" sz="1400" dirty="0" smtClean="0"/>
          </a:p>
          <a:p>
            <a:pPr>
              <a:buFont typeface="Arial" pitchFamily="34" charset="0"/>
              <a:buChar char="•"/>
            </a:pPr>
            <a:endParaRPr lang="en-GB" sz="1400" dirty="0"/>
          </a:p>
          <a:p>
            <a:pPr>
              <a:buFont typeface="Arial" pitchFamily="34" charset="0"/>
              <a:buChar char="•"/>
            </a:pPr>
            <a:endParaRPr lang="en-GB" sz="1400" dirty="0" smtClean="0"/>
          </a:p>
          <a:p>
            <a:pPr>
              <a:buFont typeface="Arial" pitchFamily="34" charset="0"/>
              <a:buChar char="•"/>
            </a:pPr>
            <a:r>
              <a:rPr lang="en-GB" sz="2400" dirty="0" smtClean="0"/>
              <a:t>Deliver low </a:t>
            </a:r>
            <a:r>
              <a:rPr lang="en-GB" sz="2400" dirty="0"/>
              <a:t>intensity psychological </a:t>
            </a:r>
            <a:r>
              <a:rPr lang="en-GB" sz="2400" dirty="0" smtClean="0"/>
              <a:t>interventions</a:t>
            </a:r>
          </a:p>
          <a:p>
            <a:pPr>
              <a:buFont typeface="Arial" pitchFamily="34" charset="0"/>
              <a:buChar char="•"/>
            </a:pPr>
            <a:r>
              <a:rPr lang="en-GB" sz="2400" dirty="0" smtClean="0"/>
              <a:t> </a:t>
            </a:r>
            <a:r>
              <a:rPr lang="en-GB" sz="2400" dirty="0"/>
              <a:t>Early intervention and prevention of </a:t>
            </a:r>
            <a:r>
              <a:rPr lang="en-GB" sz="2400" dirty="0" smtClean="0"/>
              <a:t>escalation</a:t>
            </a:r>
            <a:r>
              <a:rPr lang="en-GB" dirty="0" smtClean="0"/>
              <a:t> </a:t>
            </a:r>
            <a:endParaRPr lang="en-GB" dirty="0"/>
          </a:p>
        </p:txBody>
      </p:sp>
      <p:sp>
        <p:nvSpPr>
          <p:cNvPr id="8" name="TextBox 7"/>
          <p:cNvSpPr txBox="1"/>
          <p:nvPr/>
        </p:nvSpPr>
        <p:spPr>
          <a:xfrm>
            <a:off x="7698432" y="5433477"/>
            <a:ext cx="3798168" cy="1323439"/>
          </a:xfrm>
          <a:prstGeom prst="rect">
            <a:avLst/>
          </a:prstGeom>
          <a:noFill/>
        </p:spPr>
        <p:txBody>
          <a:bodyPr wrap="square" rtlCol="0">
            <a:spAutoFit/>
          </a:bodyPr>
          <a:lstStyle/>
          <a:p>
            <a:endParaRPr lang="en-GB" sz="1600" dirty="0"/>
          </a:p>
          <a:p>
            <a:endParaRPr lang="en-GB" sz="1600" dirty="0" smtClean="0"/>
          </a:p>
          <a:p>
            <a:pPr>
              <a:buFont typeface="Arial" pitchFamily="34" charset="0"/>
              <a:buChar char="•"/>
            </a:pPr>
            <a:r>
              <a:rPr lang="en-GB" sz="1600" dirty="0" smtClean="0"/>
              <a:t>Increase </a:t>
            </a:r>
            <a:r>
              <a:rPr lang="en-GB" sz="1600" dirty="0"/>
              <a:t>awareness of </a:t>
            </a:r>
            <a:r>
              <a:rPr lang="en-GB" sz="1600" dirty="0" smtClean="0"/>
              <a:t>impact of psychological </a:t>
            </a:r>
            <a:r>
              <a:rPr lang="en-GB" sz="1600" dirty="0"/>
              <a:t>difficulties </a:t>
            </a:r>
            <a:r>
              <a:rPr lang="en-GB" sz="1600" dirty="0" smtClean="0"/>
              <a:t>/ Prevention &amp; wellbeing</a:t>
            </a:r>
            <a:endParaRPr lang="en-GB" sz="1600" dirty="0"/>
          </a:p>
        </p:txBody>
      </p:sp>
      <p:cxnSp>
        <p:nvCxnSpPr>
          <p:cNvPr id="10" name="Straight Connector 9"/>
          <p:cNvCxnSpPr/>
          <p:nvPr/>
        </p:nvCxnSpPr>
        <p:spPr>
          <a:xfrm>
            <a:off x="6347520" y="3643117"/>
            <a:ext cx="43204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76120" y="5851634"/>
            <a:ext cx="43204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954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1243607"/>
          </a:xfrm>
        </p:spPr>
        <p:txBody>
          <a:bodyPr>
            <a:normAutofit/>
          </a:bodyPr>
          <a:lstStyle/>
          <a:p>
            <a:r>
              <a:rPr lang="en-GB" dirty="0" smtClean="0"/>
              <a:t>Reasons for Referral</a:t>
            </a:r>
            <a:endParaRPr lang="en-GB" dirty="0"/>
          </a:p>
        </p:txBody>
      </p:sp>
      <p:sp>
        <p:nvSpPr>
          <p:cNvPr id="3" name="Content Placeholder 2"/>
          <p:cNvSpPr>
            <a:spLocks noGrp="1"/>
          </p:cNvSpPr>
          <p:nvPr>
            <p:ph idx="1"/>
          </p:nvPr>
        </p:nvSpPr>
        <p:spPr>
          <a:xfrm>
            <a:off x="2506134" y="1628800"/>
            <a:ext cx="7704667" cy="4913890"/>
          </a:xfrm>
        </p:spPr>
        <p:txBody>
          <a:bodyPr numCol="2">
            <a:normAutofit fontScale="92500" lnSpcReduction="20000"/>
          </a:bodyPr>
          <a:lstStyle/>
          <a:p>
            <a:r>
              <a:rPr lang="en-GB" dirty="0" smtClean="0"/>
              <a:t>Depression			</a:t>
            </a:r>
            <a:endParaRPr lang="en-GB" dirty="0" smtClean="0"/>
          </a:p>
          <a:p>
            <a:r>
              <a:rPr lang="en-GB" dirty="0" smtClean="0"/>
              <a:t>Anxiety</a:t>
            </a:r>
          </a:p>
          <a:p>
            <a:r>
              <a:rPr lang="en-GB" dirty="0" smtClean="0"/>
              <a:t>Post Traumatic Stress</a:t>
            </a:r>
          </a:p>
          <a:p>
            <a:r>
              <a:rPr lang="en-GB" dirty="0" smtClean="0"/>
              <a:t>Anger</a:t>
            </a:r>
          </a:p>
          <a:p>
            <a:r>
              <a:rPr lang="en-GB" dirty="0" smtClean="0"/>
              <a:t>Acceptance Difficulties</a:t>
            </a:r>
          </a:p>
          <a:p>
            <a:r>
              <a:rPr lang="en-GB" dirty="0" smtClean="0"/>
              <a:t>Eating Disorders</a:t>
            </a:r>
          </a:p>
          <a:p>
            <a:r>
              <a:rPr lang="en-GB" dirty="0" smtClean="0"/>
              <a:t>Poor </a:t>
            </a:r>
            <a:r>
              <a:rPr lang="en-GB" dirty="0" smtClean="0"/>
              <a:t>self management </a:t>
            </a:r>
            <a:endParaRPr lang="en-GB" dirty="0" smtClean="0"/>
          </a:p>
          <a:p>
            <a:r>
              <a:rPr lang="en-GB" dirty="0" smtClean="0"/>
              <a:t>Carer </a:t>
            </a:r>
            <a:r>
              <a:rPr lang="en-GB" dirty="0" smtClean="0"/>
              <a:t>distress</a:t>
            </a:r>
          </a:p>
          <a:p>
            <a:r>
              <a:rPr lang="en-GB" dirty="0" smtClean="0"/>
              <a:t>Uncertainties around cognitive difficulties or capacity</a:t>
            </a:r>
          </a:p>
          <a:p>
            <a:r>
              <a:rPr lang="en-GB" dirty="0" smtClean="0"/>
              <a:t>Other mental health difficulties affecting physical health management </a:t>
            </a:r>
            <a:endParaRPr lang="en-GB" dirty="0" smtClean="0"/>
          </a:p>
          <a:p>
            <a:r>
              <a:rPr lang="en-GB" dirty="0" smtClean="0"/>
              <a:t>Needle Phobias</a:t>
            </a:r>
          </a:p>
          <a:p>
            <a:r>
              <a:rPr lang="en-GB" dirty="0" smtClean="0"/>
              <a:t>Intolerant CPAPS</a:t>
            </a:r>
          </a:p>
          <a:p>
            <a:r>
              <a:rPr lang="en-GB" dirty="0" smtClean="0"/>
              <a:t>Adjustment </a:t>
            </a:r>
          </a:p>
          <a:p>
            <a:r>
              <a:rPr lang="en-GB" dirty="0" smtClean="0"/>
              <a:t>Disengagement</a:t>
            </a:r>
          </a:p>
          <a:p>
            <a:r>
              <a:rPr lang="en-GB" dirty="0" smtClean="0"/>
              <a:t>Poor insulin adherence</a:t>
            </a:r>
          </a:p>
          <a:p>
            <a:r>
              <a:rPr lang="en-GB" dirty="0" smtClean="0"/>
              <a:t>Hopelessness</a:t>
            </a:r>
          </a:p>
          <a:p>
            <a:r>
              <a:rPr lang="en-GB" dirty="0" smtClean="0"/>
              <a:t>Dependency</a:t>
            </a:r>
          </a:p>
          <a:p>
            <a:r>
              <a:rPr lang="en-GB" dirty="0" smtClean="0"/>
              <a:t>High use of service – anxiety</a:t>
            </a:r>
          </a:p>
          <a:p>
            <a:r>
              <a:rPr lang="en-GB" dirty="0" smtClean="0"/>
              <a:t>Poor adherence</a:t>
            </a:r>
          </a:p>
        </p:txBody>
      </p:sp>
    </p:spTree>
    <p:extLst>
      <p:ext uri="{BB962C8B-B14F-4D97-AF65-F5344CB8AC3E}">
        <p14:creationId xmlns:p14="http://schemas.microsoft.com/office/powerpoint/2010/main" val="1756675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227909"/>
          </a:xfrm>
        </p:spPr>
        <p:txBody>
          <a:bodyPr/>
          <a:lstStyle/>
          <a:p>
            <a:r>
              <a:rPr lang="en-GB" dirty="0" smtClean="0"/>
              <a:t>Staffing Structure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1041697"/>
              </p:ext>
            </p:extLst>
          </p:nvPr>
        </p:nvGraphicFramePr>
        <p:xfrm>
          <a:off x="1484310" y="1036320"/>
          <a:ext cx="10018712" cy="5821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66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690688"/>
          </a:xfrm>
        </p:spPr>
        <p:txBody>
          <a:bodyPr/>
          <a:lstStyle/>
          <a:p>
            <a:r>
              <a:rPr lang="en-GB" dirty="0" smtClean="0"/>
              <a:t>Funding arrangements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9781803"/>
              </p:ext>
            </p:extLst>
          </p:nvPr>
        </p:nvGraphicFramePr>
        <p:xfrm>
          <a:off x="1506827" y="1811214"/>
          <a:ext cx="9184619" cy="3506926"/>
        </p:xfrm>
        <a:graphic>
          <a:graphicData uri="http://schemas.openxmlformats.org/drawingml/2006/table">
            <a:tbl>
              <a:tblPr firstRow="1" firstCol="1" bandRow="1">
                <a:tableStyleId>{5C22544A-7EE6-4342-B048-85BDC9FD1C3A}</a:tableStyleId>
              </a:tblPr>
              <a:tblGrid>
                <a:gridCol w="4403762">
                  <a:extLst>
                    <a:ext uri="{9D8B030D-6E8A-4147-A177-3AD203B41FA5}">
                      <a16:colId xmlns:a16="http://schemas.microsoft.com/office/drawing/2014/main" val="20000"/>
                    </a:ext>
                  </a:extLst>
                </a:gridCol>
                <a:gridCol w="4780857">
                  <a:extLst>
                    <a:ext uri="{9D8B030D-6E8A-4147-A177-3AD203B41FA5}">
                      <a16:colId xmlns:a16="http://schemas.microsoft.com/office/drawing/2014/main" val="20001"/>
                    </a:ext>
                  </a:extLst>
                </a:gridCol>
              </a:tblGrid>
              <a:tr h="432346">
                <a:tc gridSpan="2">
                  <a:txBody>
                    <a:bodyPr/>
                    <a:lstStyle/>
                    <a:p>
                      <a:pPr>
                        <a:lnSpc>
                          <a:spcPct val="107000"/>
                        </a:lnSpc>
                        <a:spcAft>
                          <a:spcPts val="0"/>
                        </a:spcAft>
                      </a:pPr>
                      <a:r>
                        <a:rPr lang="en-GB" sz="2000" baseline="0" dirty="0">
                          <a:effectLst/>
                        </a:rPr>
                        <a:t>Funding arrangements:</a:t>
                      </a:r>
                      <a:endParaRPr lang="en-GB"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0000"/>
                  </a:ext>
                </a:extLst>
              </a:tr>
              <a:tr h="602634">
                <a:tc>
                  <a:txBody>
                    <a:bodyPr/>
                    <a:lstStyle/>
                    <a:p>
                      <a:pPr>
                        <a:lnSpc>
                          <a:spcPct val="107000"/>
                        </a:lnSpc>
                        <a:spcAft>
                          <a:spcPts val="0"/>
                        </a:spcAft>
                      </a:pPr>
                      <a:r>
                        <a:rPr lang="en-GB" sz="2000" baseline="0">
                          <a:effectLst/>
                        </a:rPr>
                        <a:t>Budget:</a:t>
                      </a:r>
                      <a:endParaRPr lang="en-GB"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aseline="0" dirty="0">
                          <a:effectLst/>
                        </a:rPr>
                        <a:t> </a:t>
                      </a:r>
                      <a:r>
                        <a:rPr lang="en-GB" sz="2000" baseline="0" dirty="0" smtClean="0">
                          <a:effectLst/>
                        </a:rPr>
                        <a:t>£70,928</a:t>
                      </a:r>
                      <a:endParaRPr lang="en-GB"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05374">
                <a:tc>
                  <a:txBody>
                    <a:bodyPr/>
                    <a:lstStyle/>
                    <a:p>
                      <a:pPr>
                        <a:lnSpc>
                          <a:spcPct val="107000"/>
                        </a:lnSpc>
                        <a:spcAft>
                          <a:spcPts val="0"/>
                        </a:spcAft>
                      </a:pPr>
                      <a:r>
                        <a:rPr lang="en-GB" sz="2000" baseline="0" dirty="0">
                          <a:effectLst/>
                        </a:rPr>
                        <a:t>Funding from ICF:</a:t>
                      </a:r>
                      <a:endParaRPr lang="en-GB"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aseline="0" dirty="0">
                          <a:effectLst/>
                        </a:rPr>
                        <a:t> </a:t>
                      </a:r>
                      <a:r>
                        <a:rPr lang="en-GB" sz="2000" baseline="0" dirty="0" smtClean="0">
                          <a:effectLst/>
                        </a:rPr>
                        <a:t>£70,928</a:t>
                      </a:r>
                      <a:endParaRPr lang="en-GB"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05374">
                <a:tc>
                  <a:txBody>
                    <a:bodyPr/>
                    <a:lstStyle/>
                    <a:p>
                      <a:pPr>
                        <a:lnSpc>
                          <a:spcPct val="107000"/>
                        </a:lnSpc>
                        <a:spcAft>
                          <a:spcPts val="0"/>
                        </a:spcAft>
                      </a:pPr>
                      <a:r>
                        <a:rPr lang="en-GB" sz="2000" baseline="0">
                          <a:effectLst/>
                        </a:rPr>
                        <a:t>Any other funding:</a:t>
                      </a:r>
                      <a:endParaRPr lang="en-GB"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aseline="0" dirty="0">
                          <a:effectLst/>
                        </a:rPr>
                        <a:t> </a:t>
                      </a:r>
                      <a:r>
                        <a:rPr lang="en-GB" sz="2000" baseline="0" dirty="0" smtClean="0">
                          <a:effectLst/>
                        </a:rPr>
                        <a:t>none</a:t>
                      </a:r>
                      <a:endParaRPr lang="en-GB"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30599">
                <a:tc>
                  <a:txBody>
                    <a:bodyPr/>
                    <a:lstStyle/>
                    <a:p>
                      <a:pPr>
                        <a:lnSpc>
                          <a:spcPct val="107000"/>
                        </a:lnSpc>
                        <a:spcAft>
                          <a:spcPts val="0"/>
                        </a:spcAft>
                      </a:pPr>
                      <a:r>
                        <a:rPr lang="en-GB" sz="2000" baseline="0" dirty="0">
                          <a:effectLst/>
                        </a:rPr>
                        <a:t>Spend </a:t>
                      </a:r>
                      <a:r>
                        <a:rPr lang="en-GB" sz="2000" baseline="0" dirty="0" smtClean="0">
                          <a:effectLst/>
                        </a:rPr>
                        <a:t>2017/18 (</a:t>
                      </a:r>
                      <a:r>
                        <a:rPr lang="en-GB" sz="2000" baseline="0" dirty="0" err="1" smtClean="0">
                          <a:effectLst/>
                        </a:rPr>
                        <a:t>incl</a:t>
                      </a:r>
                      <a:r>
                        <a:rPr lang="en-GB" sz="2000" baseline="0" dirty="0" smtClean="0">
                          <a:effectLst/>
                        </a:rPr>
                        <a:t> spend to date):</a:t>
                      </a:r>
                      <a:endParaRPr lang="en-GB"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aseline="0" dirty="0">
                          <a:effectLst/>
                        </a:rPr>
                        <a:t> </a:t>
                      </a:r>
                      <a:r>
                        <a:rPr lang="en-GB" sz="2000" baseline="0" dirty="0" smtClean="0">
                          <a:effectLst/>
                        </a:rPr>
                        <a:t>£45,355</a:t>
                      </a:r>
                      <a:endParaRPr lang="en-GB"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30599">
                <a:tc>
                  <a:txBody>
                    <a:bodyPr/>
                    <a:lstStyle/>
                    <a:p>
                      <a:pPr>
                        <a:lnSpc>
                          <a:spcPct val="107000"/>
                        </a:lnSpc>
                        <a:spcAft>
                          <a:spcPts val="0"/>
                        </a:spcAft>
                      </a:pPr>
                      <a:r>
                        <a:rPr lang="en-GB" sz="2000" baseline="0" dirty="0" smtClean="0">
                          <a:effectLst/>
                        </a:rPr>
                        <a:t>Projected 2019/20 budget required:</a:t>
                      </a:r>
                      <a:endParaRPr lang="en-GB"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aseline="0" dirty="0">
                          <a:effectLst/>
                        </a:rPr>
                        <a:t> </a:t>
                      </a:r>
                      <a:r>
                        <a:rPr lang="en-GB" sz="2000" baseline="0" dirty="0" smtClean="0">
                          <a:effectLst/>
                        </a:rPr>
                        <a:t>£70,928</a:t>
                      </a:r>
                      <a:endParaRPr lang="en-GB"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52073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3991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6664283"/>
              </p:ext>
            </p:extLst>
          </p:nvPr>
        </p:nvGraphicFramePr>
        <p:xfrm>
          <a:off x="87086" y="261257"/>
          <a:ext cx="11266714" cy="6514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7283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1981585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00"/>
            <a:ext cx="12192000" cy="6756400"/>
          </a:xfrm>
          <a:prstGeom prst="rect">
            <a:avLst/>
          </a:prstGeom>
        </p:spPr>
      </p:pic>
    </p:spTree>
    <p:extLst>
      <p:ext uri="{BB962C8B-B14F-4D97-AF65-F5344CB8AC3E}">
        <p14:creationId xmlns:p14="http://schemas.microsoft.com/office/powerpoint/2010/main" val="4158072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00298"/>
            <a:ext cx="10018713" cy="757645"/>
          </a:xfrm>
        </p:spPr>
        <p:txBody>
          <a:bodyPr>
            <a:noAutofit/>
          </a:bodyPr>
          <a:lstStyle/>
          <a:p>
            <a:pPr algn="ctr"/>
            <a:r>
              <a:rPr lang="en-GB" sz="4800" b="1" dirty="0" smtClean="0">
                <a:latin typeface="Baskerville Old Face" panose="02020602080505020303" pitchFamily="18" charset="0"/>
              </a:rPr>
              <a:t>Service Overview</a:t>
            </a:r>
            <a:endParaRPr lang="en-GB" sz="4800" b="1" dirty="0">
              <a:latin typeface="Baskerville Old Face" panose="02020602080505020303" pitchFamily="18" charset="0"/>
            </a:endParaRPr>
          </a:p>
        </p:txBody>
      </p:sp>
      <p:sp>
        <p:nvSpPr>
          <p:cNvPr id="3" name="Content Placeholder 2"/>
          <p:cNvSpPr>
            <a:spLocks noGrp="1"/>
          </p:cNvSpPr>
          <p:nvPr>
            <p:ph idx="1"/>
          </p:nvPr>
        </p:nvSpPr>
        <p:spPr>
          <a:xfrm>
            <a:off x="1484311" y="1046285"/>
            <a:ext cx="10106798" cy="5811715"/>
          </a:xfrm>
        </p:spPr>
        <p:txBody>
          <a:bodyPr>
            <a:normAutofit/>
          </a:bodyPr>
          <a:lstStyle/>
          <a:p>
            <a:pPr lvl="1"/>
            <a:r>
              <a:rPr lang="en-GB" sz="3200" dirty="0" smtClean="0">
                <a:latin typeface="Baskerville Old Face" panose="02020602080505020303" pitchFamily="18" charset="0"/>
              </a:rPr>
              <a:t>Access to p</a:t>
            </a:r>
            <a:r>
              <a:rPr lang="en-GB" sz="3200" dirty="0" smtClean="0">
                <a:latin typeface="Baskerville Old Face" panose="02020602080505020303" pitchFamily="18" charset="0"/>
              </a:rPr>
              <a:t>sychological help </a:t>
            </a:r>
            <a:r>
              <a:rPr lang="en-GB" sz="3200" dirty="0" smtClean="0">
                <a:latin typeface="Baskerville Old Face" panose="02020602080505020303" pitchFamily="18" charset="0"/>
              </a:rPr>
              <a:t>for people with long term physical health problems </a:t>
            </a:r>
            <a:r>
              <a:rPr lang="en-GB" sz="3200" dirty="0" smtClean="0">
                <a:latin typeface="Baskerville Old Face" panose="02020602080505020303" pitchFamily="18" charset="0"/>
              </a:rPr>
              <a:t>whose </a:t>
            </a:r>
            <a:r>
              <a:rPr lang="en-GB" sz="3200" dirty="0" smtClean="0">
                <a:latin typeface="Baskerville Old Face" panose="02020602080505020303" pitchFamily="18" charset="0"/>
              </a:rPr>
              <a:t>self-management and independence are compromised due to psychological difficulties</a:t>
            </a:r>
          </a:p>
          <a:p>
            <a:pPr lvl="1"/>
            <a:r>
              <a:rPr lang="en-GB" sz="3200" dirty="0">
                <a:latin typeface="Baskerville Old Face" panose="02020602080505020303" pitchFamily="18" charset="0"/>
              </a:rPr>
              <a:t>Pathway development </a:t>
            </a:r>
            <a:r>
              <a:rPr lang="en-GB" sz="3200" dirty="0" smtClean="0">
                <a:latin typeface="Baskerville Old Face" panose="02020602080505020303" pitchFamily="18" charset="0"/>
              </a:rPr>
              <a:t>: Referral System</a:t>
            </a:r>
          </a:p>
          <a:p>
            <a:pPr lvl="1"/>
            <a:r>
              <a:rPr lang="en-GB" sz="3200" dirty="0">
                <a:latin typeface="Baskerville Old Face" panose="02020602080505020303" pitchFamily="18" charset="0"/>
              </a:rPr>
              <a:t>T</a:t>
            </a:r>
            <a:r>
              <a:rPr lang="en-GB" sz="3200" dirty="0" smtClean="0">
                <a:latin typeface="Baskerville Old Face" panose="02020602080505020303" pitchFamily="18" charset="0"/>
              </a:rPr>
              <a:t>iered </a:t>
            </a:r>
            <a:r>
              <a:rPr lang="en-GB" sz="3200" dirty="0" smtClean="0">
                <a:latin typeface="Baskerville Old Face" panose="02020602080505020303" pitchFamily="18" charset="0"/>
              </a:rPr>
              <a:t>model of care </a:t>
            </a:r>
            <a:endParaRPr lang="en-GB" sz="3200" dirty="0" smtClean="0">
              <a:latin typeface="Baskerville Old Face" panose="02020602080505020303" pitchFamily="18" charset="0"/>
            </a:endParaRPr>
          </a:p>
          <a:p>
            <a:pPr lvl="1"/>
            <a:r>
              <a:rPr lang="en-GB" sz="3200" dirty="0" smtClean="0">
                <a:latin typeface="Baskerville Old Face" panose="02020602080505020303" pitchFamily="18" charset="0"/>
              </a:rPr>
              <a:t>Enhance </a:t>
            </a:r>
            <a:r>
              <a:rPr lang="en-GB" sz="3200" dirty="0" smtClean="0">
                <a:latin typeface="Baskerville Old Face" panose="02020602080505020303" pitchFamily="18" charset="0"/>
              </a:rPr>
              <a:t>wellbeing &amp; Provide early intervention to prevent deterioration</a:t>
            </a:r>
          </a:p>
          <a:p>
            <a:pPr marL="457200" lvl="1" indent="0">
              <a:buNone/>
            </a:pPr>
            <a:endParaRPr lang="en-GB" dirty="0" smtClean="0">
              <a:latin typeface="Baskerville Old Face" panose="02020602080505020303" pitchFamily="18" charset="0"/>
            </a:endParaRPr>
          </a:p>
        </p:txBody>
      </p:sp>
    </p:spTree>
    <p:extLst>
      <p:ext uri="{BB962C8B-B14F-4D97-AF65-F5344CB8AC3E}">
        <p14:creationId xmlns:p14="http://schemas.microsoft.com/office/powerpoint/2010/main" val="3202458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24308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7540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Waiting List</a:t>
            </a:r>
            <a:endParaRPr lang="en-GB" dirty="0"/>
          </a:p>
        </p:txBody>
      </p:sp>
      <p:sp>
        <p:nvSpPr>
          <p:cNvPr id="3" name="Content Placeholder 2"/>
          <p:cNvSpPr>
            <a:spLocks noGrp="1"/>
          </p:cNvSpPr>
          <p:nvPr>
            <p:ph idx="1"/>
          </p:nvPr>
        </p:nvSpPr>
        <p:spPr/>
        <p:txBody>
          <a:bodyPr/>
          <a:lstStyle/>
          <a:p>
            <a:r>
              <a:rPr lang="en-GB" dirty="0" smtClean="0"/>
              <a:t>Ceredigion : 8+ weeks (currently 17 waiting)</a:t>
            </a:r>
          </a:p>
          <a:p>
            <a:r>
              <a:rPr lang="en-GB" dirty="0" smtClean="0"/>
              <a:t>Llanelli: 8+ weeks (currently 10 waiting)</a:t>
            </a:r>
          </a:p>
          <a:p>
            <a:r>
              <a:rPr lang="en-GB" dirty="0" smtClean="0"/>
              <a:t>Carmarthen: 12+ weeks (currently 30 waiting)</a:t>
            </a:r>
          </a:p>
          <a:p>
            <a:endParaRPr lang="en-GB" dirty="0" smtClean="0"/>
          </a:p>
        </p:txBody>
      </p:sp>
    </p:spTree>
    <p:extLst>
      <p:ext uri="{BB962C8B-B14F-4D97-AF65-F5344CB8AC3E}">
        <p14:creationId xmlns:p14="http://schemas.microsoft.com/office/powerpoint/2010/main" val="3414602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53814"/>
          </a:xfrm>
        </p:spPr>
        <p:txBody>
          <a:bodyPr/>
          <a:lstStyle/>
          <a:p>
            <a:r>
              <a:rPr lang="en-GB" dirty="0" smtClean="0"/>
              <a:t>Activities</a:t>
            </a:r>
            <a:endParaRPr lang="en-GB" dirty="0"/>
          </a:p>
        </p:txBody>
      </p:sp>
      <p:sp>
        <p:nvSpPr>
          <p:cNvPr id="3" name="Content Placeholder 2"/>
          <p:cNvSpPr>
            <a:spLocks noGrp="1"/>
          </p:cNvSpPr>
          <p:nvPr>
            <p:ph idx="1"/>
          </p:nvPr>
        </p:nvSpPr>
        <p:spPr>
          <a:xfrm>
            <a:off x="1484311" y="1639615"/>
            <a:ext cx="10018713" cy="4348655"/>
          </a:xfrm>
        </p:spPr>
        <p:txBody>
          <a:bodyPr>
            <a:normAutofit/>
          </a:bodyPr>
          <a:lstStyle/>
          <a:p>
            <a:r>
              <a:rPr lang="en-GB" dirty="0" smtClean="0"/>
              <a:t>Clinics </a:t>
            </a:r>
          </a:p>
          <a:p>
            <a:r>
              <a:rPr lang="en-GB" dirty="0" smtClean="0"/>
              <a:t>Home visits</a:t>
            </a:r>
          </a:p>
          <a:p>
            <a:r>
              <a:rPr lang="en-GB" dirty="0" smtClean="0"/>
              <a:t>Cardiac Rehabilitation Group – </a:t>
            </a:r>
            <a:r>
              <a:rPr lang="en-GB" dirty="0"/>
              <a:t>H</a:t>
            </a:r>
            <a:r>
              <a:rPr lang="en-GB" dirty="0" smtClean="0"/>
              <a:t>eart failure</a:t>
            </a:r>
          </a:p>
          <a:p>
            <a:r>
              <a:rPr lang="en-GB" dirty="0" smtClean="0"/>
              <a:t>CRT Staff Consultation &amp; Direct Patient Work </a:t>
            </a:r>
          </a:p>
          <a:p>
            <a:r>
              <a:rPr lang="en-GB" dirty="0" smtClean="0"/>
              <a:t>Various MDT </a:t>
            </a:r>
          </a:p>
          <a:p>
            <a:r>
              <a:rPr lang="en-GB" dirty="0" smtClean="0"/>
              <a:t>Frequent Callers</a:t>
            </a:r>
          </a:p>
          <a:p>
            <a:r>
              <a:rPr lang="en-GB" dirty="0" smtClean="0"/>
              <a:t>Training</a:t>
            </a:r>
          </a:p>
          <a:p>
            <a:r>
              <a:rPr lang="en-GB" dirty="0" smtClean="0"/>
              <a:t>Presentations </a:t>
            </a:r>
          </a:p>
        </p:txBody>
      </p:sp>
    </p:spTree>
    <p:extLst>
      <p:ext uri="{BB962C8B-B14F-4D97-AF65-F5344CB8AC3E}">
        <p14:creationId xmlns:p14="http://schemas.microsoft.com/office/powerpoint/2010/main" val="1761785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1"/>
            <a:ext cx="10018713" cy="1292772"/>
          </a:xfrm>
        </p:spPr>
        <p:txBody>
          <a:bodyPr/>
          <a:lstStyle/>
          <a:p>
            <a:pPr algn="ctr"/>
            <a:r>
              <a:rPr lang="en-GB" b="1" dirty="0" smtClean="0"/>
              <a:t>Activity: Clinics/Patient slots</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9349336"/>
              </p:ext>
            </p:extLst>
          </p:nvPr>
        </p:nvGraphicFramePr>
        <p:xfrm>
          <a:off x="-1" y="1434663"/>
          <a:ext cx="12192001" cy="3638504"/>
        </p:xfrm>
        <a:graphic>
          <a:graphicData uri="http://schemas.openxmlformats.org/drawingml/2006/table">
            <a:tbl>
              <a:tblPr firstRow="1" bandRow="1">
                <a:tableStyleId>{5C22544A-7EE6-4342-B048-85BDC9FD1C3A}</a:tableStyleId>
              </a:tblPr>
              <a:tblGrid>
                <a:gridCol w="4065909">
                  <a:extLst>
                    <a:ext uri="{9D8B030D-6E8A-4147-A177-3AD203B41FA5}">
                      <a16:colId xmlns:a16="http://schemas.microsoft.com/office/drawing/2014/main" val="168972500"/>
                    </a:ext>
                  </a:extLst>
                </a:gridCol>
                <a:gridCol w="4063046">
                  <a:extLst>
                    <a:ext uri="{9D8B030D-6E8A-4147-A177-3AD203B41FA5}">
                      <a16:colId xmlns:a16="http://schemas.microsoft.com/office/drawing/2014/main" val="2448852770"/>
                    </a:ext>
                  </a:extLst>
                </a:gridCol>
                <a:gridCol w="4063046">
                  <a:extLst>
                    <a:ext uri="{9D8B030D-6E8A-4147-A177-3AD203B41FA5}">
                      <a16:colId xmlns:a16="http://schemas.microsoft.com/office/drawing/2014/main" val="929570039"/>
                    </a:ext>
                  </a:extLst>
                </a:gridCol>
              </a:tblGrid>
              <a:tr h="731432">
                <a:tc>
                  <a:txBody>
                    <a:bodyPr/>
                    <a:lstStyle/>
                    <a:p>
                      <a:endParaRPr lang="en-GB" dirty="0"/>
                    </a:p>
                  </a:txBody>
                  <a:tcPr marL="87119" marR="87119"/>
                </a:tc>
                <a:tc>
                  <a:txBody>
                    <a:bodyPr/>
                    <a:lstStyle/>
                    <a:p>
                      <a:pPr algn="ctr"/>
                      <a:r>
                        <a:rPr lang="en-GB" sz="2800" dirty="0" smtClean="0"/>
                        <a:t>Clinics</a:t>
                      </a:r>
                      <a:r>
                        <a:rPr lang="en-GB" sz="2800" baseline="0" dirty="0" smtClean="0"/>
                        <a:t> per week</a:t>
                      </a:r>
                      <a:endParaRPr lang="en-GB" sz="2800" dirty="0"/>
                    </a:p>
                  </a:txBody>
                  <a:tcPr marL="87119" marR="87119"/>
                </a:tc>
                <a:tc>
                  <a:txBody>
                    <a:bodyPr/>
                    <a:lstStyle/>
                    <a:p>
                      <a:pPr algn="ctr"/>
                      <a:r>
                        <a:rPr lang="en-GB" sz="2800" dirty="0" smtClean="0"/>
                        <a:t>Patient slots per week</a:t>
                      </a:r>
                      <a:endParaRPr lang="en-GB" sz="2800" dirty="0"/>
                    </a:p>
                  </a:txBody>
                  <a:tcPr marL="87119" marR="87119"/>
                </a:tc>
                <a:extLst>
                  <a:ext uri="{0D108BD9-81ED-4DB2-BD59-A6C34878D82A}">
                    <a16:rowId xmlns:a16="http://schemas.microsoft.com/office/drawing/2014/main" val="4205302508"/>
                  </a:ext>
                </a:extLst>
              </a:tr>
              <a:tr h="731432">
                <a:tc>
                  <a:txBody>
                    <a:bodyPr/>
                    <a:lstStyle/>
                    <a:p>
                      <a:r>
                        <a:rPr lang="en-GB" sz="2800" dirty="0" smtClean="0"/>
                        <a:t>Llanelli</a:t>
                      </a:r>
                      <a:r>
                        <a:rPr lang="en-GB" sz="2800" baseline="0" dirty="0" smtClean="0"/>
                        <a:t> &amp; Amman/G</a:t>
                      </a:r>
                      <a:endParaRPr lang="en-GB" sz="2800" dirty="0"/>
                    </a:p>
                  </a:txBody>
                  <a:tcPr marL="87119" marR="87119"/>
                </a:tc>
                <a:tc>
                  <a:txBody>
                    <a:bodyPr/>
                    <a:lstStyle/>
                    <a:p>
                      <a:pPr algn="ctr"/>
                      <a:r>
                        <a:rPr lang="en-GB" sz="2800" dirty="0" smtClean="0"/>
                        <a:t>7</a:t>
                      </a:r>
                      <a:endParaRPr lang="en-GB" sz="2800" dirty="0"/>
                    </a:p>
                  </a:txBody>
                  <a:tcPr marL="87119" marR="87119"/>
                </a:tc>
                <a:tc>
                  <a:txBody>
                    <a:bodyPr/>
                    <a:lstStyle/>
                    <a:p>
                      <a:pPr algn="ctr"/>
                      <a:r>
                        <a:rPr lang="en-GB" sz="2800" dirty="0" smtClean="0"/>
                        <a:t>21</a:t>
                      </a:r>
                      <a:endParaRPr lang="en-GB" sz="2800" dirty="0"/>
                    </a:p>
                  </a:txBody>
                  <a:tcPr marL="87119" marR="87119"/>
                </a:tc>
                <a:extLst>
                  <a:ext uri="{0D108BD9-81ED-4DB2-BD59-A6C34878D82A}">
                    <a16:rowId xmlns:a16="http://schemas.microsoft.com/office/drawing/2014/main" val="2530594560"/>
                  </a:ext>
                </a:extLst>
              </a:tr>
              <a:tr h="712776">
                <a:tc>
                  <a:txBody>
                    <a:bodyPr/>
                    <a:lstStyle/>
                    <a:p>
                      <a:r>
                        <a:rPr lang="en-GB" sz="2800" b="0" dirty="0" smtClean="0"/>
                        <a:t>Carmarthen</a:t>
                      </a:r>
                      <a:endParaRPr lang="en-GB" sz="2800" b="0" dirty="0"/>
                    </a:p>
                  </a:txBody>
                  <a:tcPr marL="87119" marR="87119"/>
                </a:tc>
                <a:tc>
                  <a:txBody>
                    <a:bodyPr/>
                    <a:lstStyle/>
                    <a:p>
                      <a:pPr algn="ctr"/>
                      <a:r>
                        <a:rPr lang="en-GB" sz="2800" b="0" dirty="0" smtClean="0"/>
                        <a:t>4</a:t>
                      </a:r>
                      <a:endParaRPr lang="en-GB" sz="2800" b="0" dirty="0"/>
                    </a:p>
                  </a:txBody>
                  <a:tcPr marL="87119" marR="87119"/>
                </a:tc>
                <a:tc>
                  <a:txBody>
                    <a:bodyPr/>
                    <a:lstStyle/>
                    <a:p>
                      <a:pPr algn="ctr"/>
                      <a:r>
                        <a:rPr lang="en-GB" sz="2800" b="0" dirty="0" smtClean="0"/>
                        <a:t>12</a:t>
                      </a:r>
                      <a:endParaRPr lang="en-GB" sz="2800" b="0" dirty="0"/>
                    </a:p>
                  </a:txBody>
                  <a:tcPr marL="87119" marR="87119"/>
                </a:tc>
                <a:extLst>
                  <a:ext uri="{0D108BD9-81ED-4DB2-BD59-A6C34878D82A}">
                    <a16:rowId xmlns:a16="http://schemas.microsoft.com/office/drawing/2014/main" val="4075663206"/>
                  </a:ext>
                </a:extLst>
              </a:tr>
              <a:tr h="731432">
                <a:tc>
                  <a:txBody>
                    <a:bodyPr/>
                    <a:lstStyle/>
                    <a:p>
                      <a:r>
                        <a:rPr lang="en-GB" sz="2800" dirty="0" smtClean="0"/>
                        <a:t>Ceredigion</a:t>
                      </a:r>
                      <a:endParaRPr lang="en-GB" sz="2800" dirty="0"/>
                    </a:p>
                  </a:txBody>
                  <a:tcPr marL="87119" marR="87119"/>
                </a:tc>
                <a:tc>
                  <a:txBody>
                    <a:bodyPr/>
                    <a:lstStyle/>
                    <a:p>
                      <a:pPr algn="ctr"/>
                      <a:r>
                        <a:rPr lang="en-GB" sz="2800" dirty="0" smtClean="0"/>
                        <a:t>6</a:t>
                      </a:r>
                      <a:endParaRPr lang="en-GB" sz="2800" dirty="0"/>
                    </a:p>
                  </a:txBody>
                  <a:tcPr marL="87119" marR="87119"/>
                </a:tc>
                <a:tc>
                  <a:txBody>
                    <a:bodyPr/>
                    <a:lstStyle/>
                    <a:p>
                      <a:pPr algn="ctr"/>
                      <a:r>
                        <a:rPr lang="en-GB" sz="2800" dirty="0" smtClean="0"/>
                        <a:t>18</a:t>
                      </a:r>
                      <a:endParaRPr lang="en-GB" sz="2800" dirty="0"/>
                    </a:p>
                  </a:txBody>
                  <a:tcPr marL="87119" marR="87119"/>
                </a:tc>
                <a:extLst>
                  <a:ext uri="{0D108BD9-81ED-4DB2-BD59-A6C34878D82A}">
                    <a16:rowId xmlns:a16="http://schemas.microsoft.com/office/drawing/2014/main" val="2026978227"/>
                  </a:ext>
                </a:extLst>
              </a:tr>
              <a:tr h="731432">
                <a:tc>
                  <a:txBody>
                    <a:bodyPr/>
                    <a:lstStyle/>
                    <a:p>
                      <a:r>
                        <a:rPr lang="en-GB" sz="2800" b="1" dirty="0" smtClean="0"/>
                        <a:t>Total</a:t>
                      </a:r>
                      <a:r>
                        <a:rPr lang="en-GB" sz="2800" b="1" baseline="0" dirty="0" smtClean="0"/>
                        <a:t> </a:t>
                      </a:r>
                      <a:endParaRPr lang="en-GB" sz="2800" b="1" dirty="0"/>
                    </a:p>
                  </a:txBody>
                  <a:tcPr marL="87119" marR="87119"/>
                </a:tc>
                <a:tc>
                  <a:txBody>
                    <a:bodyPr/>
                    <a:lstStyle/>
                    <a:p>
                      <a:pPr algn="ctr"/>
                      <a:r>
                        <a:rPr lang="en-GB" sz="2800" b="1" dirty="0" smtClean="0"/>
                        <a:t>17</a:t>
                      </a:r>
                      <a:endParaRPr lang="en-GB" sz="2800" b="1" dirty="0"/>
                    </a:p>
                  </a:txBody>
                  <a:tcPr marL="87119" marR="87119"/>
                </a:tc>
                <a:tc>
                  <a:txBody>
                    <a:bodyPr/>
                    <a:lstStyle/>
                    <a:p>
                      <a:pPr algn="ctr"/>
                      <a:r>
                        <a:rPr lang="en-GB" sz="2800" b="1" dirty="0" smtClean="0"/>
                        <a:t>51</a:t>
                      </a:r>
                      <a:endParaRPr lang="en-GB" sz="2800" b="1" dirty="0"/>
                    </a:p>
                  </a:txBody>
                  <a:tcPr marL="87119" marR="87119"/>
                </a:tc>
                <a:extLst>
                  <a:ext uri="{0D108BD9-81ED-4DB2-BD59-A6C34878D82A}">
                    <a16:rowId xmlns:a16="http://schemas.microsoft.com/office/drawing/2014/main" val="2458854299"/>
                  </a:ext>
                </a:extLst>
              </a:tr>
            </a:tbl>
          </a:graphicData>
        </a:graphic>
      </p:graphicFrame>
    </p:spTree>
    <p:extLst>
      <p:ext uri="{BB962C8B-B14F-4D97-AF65-F5344CB8AC3E}">
        <p14:creationId xmlns:p14="http://schemas.microsoft.com/office/powerpoint/2010/main" val="2663898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half" idx="1"/>
            <p:extLst>
              <p:ext uri="{D42A27DB-BD31-4B8C-83A1-F6EECF244321}">
                <p14:modId xmlns:p14="http://schemas.microsoft.com/office/powerpoint/2010/main" val="1403734448"/>
              </p:ext>
            </p:extLst>
          </p:nvPr>
        </p:nvGraphicFramePr>
        <p:xfrm>
          <a:off x="220717" y="799348"/>
          <a:ext cx="11729545" cy="5939622"/>
        </p:xfrm>
        <a:graphic>
          <a:graphicData uri="http://schemas.openxmlformats.org/drawingml/2006/table">
            <a:tbl>
              <a:tblPr firstRow="1" bandRow="1">
                <a:tableStyleId>{5C22544A-7EE6-4342-B048-85BDC9FD1C3A}</a:tableStyleId>
              </a:tblPr>
              <a:tblGrid>
                <a:gridCol w="1708173">
                  <a:extLst>
                    <a:ext uri="{9D8B030D-6E8A-4147-A177-3AD203B41FA5}">
                      <a16:colId xmlns:a16="http://schemas.microsoft.com/office/drawing/2014/main" val="20000"/>
                    </a:ext>
                  </a:extLst>
                </a:gridCol>
                <a:gridCol w="5122690">
                  <a:extLst>
                    <a:ext uri="{9D8B030D-6E8A-4147-A177-3AD203B41FA5}">
                      <a16:colId xmlns:a16="http://schemas.microsoft.com/office/drawing/2014/main" val="20001"/>
                    </a:ext>
                  </a:extLst>
                </a:gridCol>
                <a:gridCol w="4898682">
                  <a:extLst>
                    <a:ext uri="{9D8B030D-6E8A-4147-A177-3AD203B41FA5}">
                      <a16:colId xmlns:a16="http://schemas.microsoft.com/office/drawing/2014/main" val="20002"/>
                    </a:ext>
                  </a:extLst>
                </a:gridCol>
              </a:tblGrid>
              <a:tr h="413345">
                <a:tc>
                  <a:txBody>
                    <a:bodyPr/>
                    <a:lstStyle/>
                    <a:p>
                      <a:pPr algn="ctr"/>
                      <a:r>
                        <a:rPr lang="en-GB" b="0" dirty="0" smtClean="0"/>
                        <a:t>Step</a:t>
                      </a:r>
                      <a:endParaRPr lang="en-GB" b="0" dirty="0"/>
                    </a:p>
                  </a:txBody>
                  <a:tcPr/>
                </a:tc>
                <a:tc>
                  <a:txBody>
                    <a:bodyPr/>
                    <a:lstStyle/>
                    <a:p>
                      <a:r>
                        <a:rPr lang="en-GB" b="0" dirty="0" smtClean="0"/>
                        <a:t>Severity</a:t>
                      </a:r>
                      <a:endParaRPr lang="en-GB" b="0" dirty="0"/>
                    </a:p>
                  </a:txBody>
                  <a:tcPr/>
                </a:tc>
                <a:tc>
                  <a:txBody>
                    <a:bodyPr/>
                    <a:lstStyle/>
                    <a:p>
                      <a:r>
                        <a:rPr lang="en-GB" b="0" dirty="0" smtClean="0"/>
                        <a:t>Intervention</a:t>
                      </a:r>
                      <a:endParaRPr lang="en-GB" b="0" dirty="0"/>
                    </a:p>
                  </a:txBody>
                  <a:tcPr/>
                </a:tc>
                <a:extLst>
                  <a:ext uri="{0D108BD9-81ED-4DB2-BD59-A6C34878D82A}">
                    <a16:rowId xmlns:a16="http://schemas.microsoft.com/office/drawing/2014/main" val="10000"/>
                  </a:ext>
                </a:extLst>
              </a:tr>
              <a:tr h="840326">
                <a:tc>
                  <a:txBody>
                    <a:bodyPr/>
                    <a:lstStyle/>
                    <a:p>
                      <a:pPr algn="ctr"/>
                      <a:r>
                        <a:rPr lang="en-GB" sz="2400" b="0" dirty="0" smtClean="0"/>
                        <a:t>4</a:t>
                      </a:r>
                      <a:endParaRPr lang="en-GB" sz="2400" b="0" dirty="0"/>
                    </a:p>
                  </a:txBody>
                  <a:tcPr>
                    <a:solidFill>
                      <a:schemeClr val="accent4">
                        <a:lumMod val="40000"/>
                        <a:lumOff val="60000"/>
                      </a:schemeClr>
                    </a:solidFill>
                  </a:tcPr>
                </a:tc>
                <a:tc>
                  <a:txBody>
                    <a:bodyPr/>
                    <a:lstStyle/>
                    <a:p>
                      <a:r>
                        <a:rPr lang="en-GB" sz="1600" b="0" dirty="0" smtClean="0"/>
                        <a:t>Severe and complex depression;</a:t>
                      </a:r>
                      <a:r>
                        <a:rPr lang="en-GB" sz="1600" b="0" baseline="0" dirty="0" smtClean="0"/>
                        <a:t> risk to life; severe self neglect</a:t>
                      </a:r>
                      <a:endParaRPr lang="en-GB" sz="1600" b="0" dirty="0"/>
                    </a:p>
                  </a:txBody>
                  <a:tcPr>
                    <a:solidFill>
                      <a:schemeClr val="accent4">
                        <a:lumMod val="40000"/>
                        <a:lumOff val="60000"/>
                      </a:schemeClr>
                    </a:solidFill>
                  </a:tcPr>
                </a:tc>
                <a:tc>
                  <a:txBody>
                    <a:bodyPr/>
                    <a:lstStyle/>
                    <a:p>
                      <a:r>
                        <a:rPr lang="en-GB" sz="1600" b="0" dirty="0" smtClean="0"/>
                        <a:t>High-intensity</a:t>
                      </a:r>
                      <a:r>
                        <a:rPr lang="en-GB" sz="1600" b="0" baseline="0" dirty="0" smtClean="0"/>
                        <a:t> psychological work; </a:t>
                      </a:r>
                      <a:r>
                        <a:rPr lang="en-GB" sz="1600" b="0" dirty="0" smtClean="0"/>
                        <a:t>Medication;</a:t>
                      </a:r>
                      <a:r>
                        <a:rPr lang="en-GB" sz="1600" b="0" baseline="0" dirty="0" smtClean="0"/>
                        <a:t> ECT; Crisis service; possible inpatient care</a:t>
                      </a:r>
                      <a:endParaRPr lang="en-GB" sz="1600" b="0" dirty="0"/>
                    </a:p>
                  </a:txBody>
                  <a:tcPr>
                    <a:solidFill>
                      <a:schemeClr val="accent4">
                        <a:lumMod val="40000"/>
                        <a:lumOff val="60000"/>
                      </a:schemeClr>
                    </a:solidFill>
                  </a:tcPr>
                </a:tc>
                <a:extLst>
                  <a:ext uri="{0D108BD9-81ED-4DB2-BD59-A6C34878D82A}">
                    <a16:rowId xmlns:a16="http://schemas.microsoft.com/office/drawing/2014/main" val="10001"/>
                  </a:ext>
                </a:extLst>
              </a:tr>
              <a:tr h="1089311">
                <a:tc>
                  <a:txBody>
                    <a:bodyPr/>
                    <a:lstStyle/>
                    <a:p>
                      <a:pPr algn="ctr"/>
                      <a:r>
                        <a:rPr lang="en-GB" sz="4000" b="0" dirty="0" smtClean="0"/>
                        <a:t>3</a:t>
                      </a:r>
                      <a:endParaRPr lang="en-GB" sz="4000" b="0" dirty="0"/>
                    </a:p>
                  </a:txBody>
                  <a:tcPr>
                    <a:solidFill>
                      <a:schemeClr val="accent4">
                        <a:lumMod val="40000"/>
                        <a:lumOff val="60000"/>
                      </a:schemeClr>
                    </a:solidFill>
                  </a:tcPr>
                </a:tc>
                <a:tc>
                  <a:txBody>
                    <a:bodyPr/>
                    <a:lstStyle/>
                    <a:p>
                      <a:r>
                        <a:rPr lang="en-GB" sz="2000" b="0" dirty="0" smtClean="0"/>
                        <a:t>Persistent mild-</a:t>
                      </a:r>
                      <a:r>
                        <a:rPr lang="en-GB" sz="2000" b="0" baseline="0" dirty="0" smtClean="0"/>
                        <a:t>moderate depression with inadequate response to previous intervention; moderate and severe depression</a:t>
                      </a:r>
                      <a:endParaRPr lang="en-GB" sz="2000" b="0" dirty="0"/>
                    </a:p>
                  </a:txBody>
                  <a:tcPr>
                    <a:solidFill>
                      <a:schemeClr val="accent4">
                        <a:lumMod val="40000"/>
                        <a:lumOff val="60000"/>
                      </a:schemeClr>
                    </a:solidFill>
                  </a:tcPr>
                </a:tc>
                <a:tc>
                  <a:txBody>
                    <a:bodyPr/>
                    <a:lstStyle/>
                    <a:p>
                      <a:r>
                        <a:rPr lang="en-GB" sz="2000" b="0" dirty="0" smtClean="0"/>
                        <a:t>High-intensity psychological</a:t>
                      </a:r>
                      <a:r>
                        <a:rPr lang="en-GB" sz="2000" b="0" baseline="0" dirty="0" smtClean="0"/>
                        <a:t> work; </a:t>
                      </a:r>
                      <a:r>
                        <a:rPr lang="en-GB" sz="2000" b="0" dirty="0" smtClean="0"/>
                        <a:t>Medication; </a:t>
                      </a:r>
                      <a:r>
                        <a:rPr lang="en-GB" sz="2000" b="0" baseline="0" dirty="0" smtClean="0"/>
                        <a:t>collaborative care; further assessment and intervention</a:t>
                      </a:r>
                      <a:endParaRPr lang="en-GB" sz="2000" b="0" dirty="0"/>
                    </a:p>
                  </a:txBody>
                  <a:tcPr>
                    <a:solidFill>
                      <a:schemeClr val="accent4">
                        <a:lumMod val="40000"/>
                        <a:lumOff val="60000"/>
                      </a:schemeClr>
                    </a:solidFill>
                  </a:tcPr>
                </a:tc>
                <a:extLst>
                  <a:ext uri="{0D108BD9-81ED-4DB2-BD59-A6C34878D82A}">
                    <a16:rowId xmlns:a16="http://schemas.microsoft.com/office/drawing/2014/main" val="10002"/>
                  </a:ext>
                </a:extLst>
              </a:tr>
              <a:tr h="2075838">
                <a:tc>
                  <a:txBody>
                    <a:bodyPr/>
                    <a:lstStyle/>
                    <a:p>
                      <a:pPr algn="ctr"/>
                      <a:endParaRPr lang="en-GB" sz="2000" b="0" dirty="0" smtClean="0"/>
                    </a:p>
                    <a:p>
                      <a:pPr algn="ctr"/>
                      <a:endParaRPr lang="en-GB" sz="2000" b="0" dirty="0" smtClean="0"/>
                    </a:p>
                    <a:p>
                      <a:pPr algn="ctr"/>
                      <a:r>
                        <a:rPr lang="en-GB" sz="4000" b="0" dirty="0" smtClean="0"/>
                        <a:t>2</a:t>
                      </a:r>
                      <a:endParaRPr lang="en-GB" sz="4000" b="0" dirty="0"/>
                    </a:p>
                  </a:txBody>
                  <a:tcPr>
                    <a:solidFill>
                      <a:srgbClr val="00B050"/>
                    </a:solidFill>
                  </a:tcPr>
                </a:tc>
                <a:tc>
                  <a:txBody>
                    <a:bodyPr/>
                    <a:lstStyle/>
                    <a:p>
                      <a:endParaRPr lang="en-GB" sz="2800" b="0" dirty="0" smtClean="0"/>
                    </a:p>
                    <a:p>
                      <a:r>
                        <a:rPr lang="en-GB" sz="2800" b="0" dirty="0" smtClean="0"/>
                        <a:t>Persistent</a:t>
                      </a:r>
                      <a:r>
                        <a:rPr lang="en-GB" sz="2800" b="0" baseline="0" dirty="0" smtClean="0"/>
                        <a:t> sub-threshold depressive symptoms; mild to moderate depression</a:t>
                      </a:r>
                      <a:endParaRPr lang="en-GB" sz="2800" b="0" dirty="0"/>
                    </a:p>
                  </a:txBody>
                  <a:tcPr>
                    <a:solidFill>
                      <a:srgbClr val="00B050"/>
                    </a:solidFill>
                  </a:tcPr>
                </a:tc>
                <a:tc>
                  <a:txBody>
                    <a:bodyPr/>
                    <a:lstStyle/>
                    <a:p>
                      <a:endParaRPr lang="en-GB" sz="2800" b="0" dirty="0" smtClean="0"/>
                    </a:p>
                    <a:p>
                      <a:r>
                        <a:rPr lang="en-GB" sz="2800" b="0" dirty="0" smtClean="0"/>
                        <a:t>Low</a:t>
                      </a:r>
                      <a:r>
                        <a:rPr lang="en-GB" sz="2800" b="0" baseline="0" dirty="0" smtClean="0"/>
                        <a:t> intensity psychological interventions; medication; further assessment and intervention</a:t>
                      </a:r>
                      <a:endParaRPr lang="en-GB" sz="2800" b="0" dirty="0"/>
                    </a:p>
                  </a:txBody>
                  <a:tcPr>
                    <a:solidFill>
                      <a:srgbClr val="00B050"/>
                    </a:solidFill>
                  </a:tcPr>
                </a:tc>
                <a:extLst>
                  <a:ext uri="{0D108BD9-81ED-4DB2-BD59-A6C34878D82A}">
                    <a16:rowId xmlns:a16="http://schemas.microsoft.com/office/drawing/2014/main" val="10003"/>
                  </a:ext>
                </a:extLst>
              </a:tr>
              <a:tr h="1279626">
                <a:tc>
                  <a:txBody>
                    <a:bodyPr/>
                    <a:lstStyle/>
                    <a:p>
                      <a:pPr algn="ctr"/>
                      <a:endParaRPr lang="en-GB" sz="2000" b="0" dirty="0" smtClean="0"/>
                    </a:p>
                    <a:p>
                      <a:pPr algn="ctr"/>
                      <a:r>
                        <a:rPr lang="en-GB" sz="4000" b="0" dirty="0" smtClean="0"/>
                        <a:t>1</a:t>
                      </a:r>
                      <a:endParaRPr lang="en-GB" sz="4000" b="0" dirty="0"/>
                    </a:p>
                  </a:txBody>
                  <a:tcPr>
                    <a:solidFill>
                      <a:srgbClr val="00B050"/>
                    </a:solidFill>
                  </a:tcPr>
                </a:tc>
                <a:tc>
                  <a:txBody>
                    <a:bodyPr/>
                    <a:lstStyle/>
                    <a:p>
                      <a:endParaRPr lang="en-GB" sz="2800" b="0" dirty="0" smtClean="0"/>
                    </a:p>
                    <a:p>
                      <a:r>
                        <a:rPr lang="en-GB" sz="2800" b="0" dirty="0" smtClean="0"/>
                        <a:t>All known and suspected presentations</a:t>
                      </a:r>
                      <a:r>
                        <a:rPr lang="en-GB" sz="2800" b="0" baseline="0" dirty="0" smtClean="0"/>
                        <a:t> of depression</a:t>
                      </a:r>
                      <a:endParaRPr lang="en-GB" sz="2800" b="0" dirty="0"/>
                    </a:p>
                  </a:txBody>
                  <a:tcPr>
                    <a:solidFill>
                      <a:srgbClr val="00B050"/>
                    </a:solidFill>
                  </a:tcPr>
                </a:tc>
                <a:tc>
                  <a:txBody>
                    <a:bodyPr/>
                    <a:lstStyle/>
                    <a:p>
                      <a:endParaRPr lang="en-GB" sz="2800" b="0" dirty="0" smtClean="0"/>
                    </a:p>
                    <a:p>
                      <a:r>
                        <a:rPr lang="en-GB" sz="2800" b="0" dirty="0" smtClean="0"/>
                        <a:t>Assessment, support, psycho-education;</a:t>
                      </a:r>
                      <a:r>
                        <a:rPr lang="en-GB" sz="2800" b="0" baseline="0" dirty="0" smtClean="0"/>
                        <a:t> active monitoring; </a:t>
                      </a:r>
                      <a:endParaRPr lang="en-GB" sz="2800" b="0" dirty="0"/>
                    </a:p>
                  </a:txBody>
                  <a:tcPr>
                    <a:solidFill>
                      <a:srgbClr val="00B050"/>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2301766" y="2"/>
            <a:ext cx="8797158" cy="630942"/>
          </a:xfrm>
          <a:prstGeom prst="rect">
            <a:avLst/>
          </a:prstGeom>
          <a:noFill/>
        </p:spPr>
        <p:txBody>
          <a:bodyPr wrap="square" rtlCol="0">
            <a:spAutoFit/>
          </a:bodyPr>
          <a:lstStyle/>
          <a:p>
            <a:pPr algn="ctr" defTabSz="457200"/>
            <a:r>
              <a:rPr lang="en-GB" sz="3500" b="1" dirty="0" smtClean="0">
                <a:latin typeface="Corbel" panose="020B0503020204020204"/>
              </a:rPr>
              <a:t>Activity Training: NICE </a:t>
            </a:r>
            <a:r>
              <a:rPr lang="en-GB" sz="3500" b="1" dirty="0">
                <a:latin typeface="Corbel" panose="020B0503020204020204"/>
              </a:rPr>
              <a:t>Guidance CG 91</a:t>
            </a:r>
          </a:p>
        </p:txBody>
      </p:sp>
      <p:sp>
        <p:nvSpPr>
          <p:cNvPr id="4" name="Right Arrow 3"/>
          <p:cNvSpPr/>
          <p:nvPr/>
        </p:nvSpPr>
        <p:spPr>
          <a:xfrm>
            <a:off x="1309654" y="4223194"/>
            <a:ext cx="35719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orbel" panose="020B0503020204020204"/>
            </a:endParaRPr>
          </a:p>
        </p:txBody>
      </p:sp>
      <p:sp>
        <p:nvSpPr>
          <p:cNvPr id="5" name="Right Arrow 4"/>
          <p:cNvSpPr/>
          <p:nvPr/>
        </p:nvSpPr>
        <p:spPr>
          <a:xfrm>
            <a:off x="1309654" y="5565161"/>
            <a:ext cx="357190"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orbel" panose="020B0503020204020204"/>
            </a:endParaRPr>
          </a:p>
        </p:txBody>
      </p:sp>
    </p:spTree>
    <p:extLst>
      <p:ext uri="{BB962C8B-B14F-4D97-AF65-F5344CB8AC3E}">
        <p14:creationId xmlns:p14="http://schemas.microsoft.com/office/powerpoint/2010/main" val="378768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Activity</a:t>
            </a:r>
            <a:endParaRPr lang="en-GB" dirty="0"/>
          </a:p>
        </p:txBody>
      </p:sp>
      <p:sp>
        <p:nvSpPr>
          <p:cNvPr id="3" name="Content Placeholder 2"/>
          <p:cNvSpPr>
            <a:spLocks noGrp="1"/>
          </p:cNvSpPr>
          <p:nvPr>
            <p:ph idx="1"/>
          </p:nvPr>
        </p:nvSpPr>
        <p:spPr>
          <a:xfrm>
            <a:off x="1484310" y="2191407"/>
            <a:ext cx="10018713" cy="3599793"/>
          </a:xfrm>
        </p:spPr>
        <p:txBody>
          <a:bodyPr>
            <a:normAutofit fontScale="92500" lnSpcReduction="10000"/>
          </a:bodyPr>
          <a:lstStyle/>
          <a:p>
            <a:r>
              <a:rPr lang="en-GB" dirty="0" smtClean="0"/>
              <a:t>Step 1: Assessment Workshops : 15 </a:t>
            </a:r>
          </a:p>
          <a:p>
            <a:pPr marL="0" indent="0">
              <a:buNone/>
            </a:pPr>
            <a:r>
              <a:rPr lang="en-GB" dirty="0" smtClean="0"/>
              <a:t>“Recognising Common Mental Health Problems in Long Term Conditions”</a:t>
            </a:r>
          </a:p>
          <a:p>
            <a:pPr marL="0" indent="0">
              <a:buNone/>
            </a:pPr>
            <a:endParaRPr lang="en-GB" dirty="0" smtClean="0"/>
          </a:p>
          <a:p>
            <a:r>
              <a:rPr lang="en-GB" dirty="0" smtClean="0"/>
              <a:t>Step 2: Treatment Workshops : 12</a:t>
            </a:r>
          </a:p>
          <a:p>
            <a:pPr marL="0" indent="0">
              <a:buNone/>
            </a:pPr>
            <a:r>
              <a:rPr lang="en-GB" dirty="0" smtClean="0"/>
              <a:t>“Low Intensity Psychosocial Interventions for Depression and Anxiety in Long Term Conditions”</a:t>
            </a:r>
          </a:p>
          <a:p>
            <a:pPr marL="0" indent="0">
              <a:buNone/>
            </a:pPr>
            <a:endParaRPr lang="en-GB" dirty="0" smtClean="0"/>
          </a:p>
          <a:p>
            <a:r>
              <a:rPr lang="en-GB" dirty="0" smtClean="0"/>
              <a:t>Motivational Interviewing Workshops: 2</a:t>
            </a:r>
            <a:endParaRPr lang="en-GB" dirty="0"/>
          </a:p>
        </p:txBody>
      </p:sp>
    </p:spTree>
    <p:extLst>
      <p:ext uri="{BB962C8B-B14F-4D97-AF65-F5344CB8AC3E}">
        <p14:creationId xmlns:p14="http://schemas.microsoft.com/office/powerpoint/2010/main" val="3027074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752599"/>
          </a:xfrm>
        </p:spPr>
        <p:txBody>
          <a:bodyPr/>
          <a:lstStyle/>
          <a:p>
            <a:r>
              <a:rPr lang="en-GB" dirty="0" smtClean="0"/>
              <a:t>Professional Groups</a:t>
            </a:r>
            <a:endParaRPr lang="en-GB" dirty="0"/>
          </a:p>
        </p:txBody>
      </p:sp>
      <p:pic>
        <p:nvPicPr>
          <p:cNvPr id="4" name="Content Placeholder 3"/>
          <p:cNvPicPr>
            <a:picLocks noGrp="1" noChangeAspect="1"/>
          </p:cNvPicPr>
          <p:nvPr>
            <p:ph idx="1"/>
          </p:nvPr>
        </p:nvPicPr>
        <p:blipFill>
          <a:blip r:embed="rId2"/>
          <a:stretch>
            <a:fillRect/>
          </a:stretch>
        </p:blipFill>
        <p:spPr>
          <a:xfrm>
            <a:off x="2065284" y="1639613"/>
            <a:ext cx="8466082" cy="4792717"/>
          </a:xfrm>
          <a:prstGeom prst="rect">
            <a:avLst/>
          </a:prstGeom>
        </p:spPr>
      </p:pic>
    </p:spTree>
    <p:extLst>
      <p:ext uri="{BB962C8B-B14F-4D97-AF65-F5344CB8AC3E}">
        <p14:creationId xmlns:p14="http://schemas.microsoft.com/office/powerpoint/2010/main" val="2569537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72562"/>
            <a:ext cx="10018713" cy="852853"/>
          </a:xfrm>
        </p:spPr>
        <p:txBody>
          <a:bodyPr/>
          <a:lstStyle/>
          <a:p>
            <a:pPr algn="ctr"/>
            <a:r>
              <a:rPr lang="en-GB" dirty="0" smtClean="0"/>
              <a:t>Teaching </a:t>
            </a:r>
            <a:r>
              <a:rPr lang="en-GB" dirty="0" smtClean="0"/>
              <a:t>&amp; Presentations</a:t>
            </a:r>
            <a:endParaRPr lang="en-GB" dirty="0"/>
          </a:p>
        </p:txBody>
      </p:sp>
      <p:sp>
        <p:nvSpPr>
          <p:cNvPr id="3" name="Content Placeholder 2"/>
          <p:cNvSpPr>
            <a:spLocks noGrp="1"/>
          </p:cNvSpPr>
          <p:nvPr>
            <p:ph idx="1"/>
          </p:nvPr>
        </p:nvSpPr>
        <p:spPr>
          <a:xfrm>
            <a:off x="1484310" y="1899139"/>
            <a:ext cx="10018713" cy="3892062"/>
          </a:xfrm>
        </p:spPr>
        <p:txBody>
          <a:bodyPr>
            <a:normAutofit lnSpcReduction="10000"/>
          </a:bodyPr>
          <a:lstStyle/>
          <a:p>
            <a:r>
              <a:rPr lang="en-GB" dirty="0" smtClean="0"/>
              <a:t>Aberystwyth University Diabetes Conference</a:t>
            </a:r>
          </a:p>
          <a:p>
            <a:r>
              <a:rPr lang="en-GB" dirty="0" smtClean="0"/>
              <a:t>Diabetes Update Day </a:t>
            </a:r>
          </a:p>
          <a:p>
            <a:r>
              <a:rPr lang="en-GB" dirty="0" err="1"/>
              <a:t>M.Sc</a:t>
            </a:r>
            <a:r>
              <a:rPr lang="en-GB" dirty="0"/>
              <a:t> Nursing – Diabetes Module </a:t>
            </a:r>
          </a:p>
          <a:p>
            <a:r>
              <a:rPr lang="en-GB" dirty="0" err="1"/>
              <a:t>B.Sc</a:t>
            </a:r>
            <a:r>
              <a:rPr lang="en-GB" dirty="0"/>
              <a:t> Diabetes Nursing </a:t>
            </a:r>
          </a:p>
          <a:p>
            <a:r>
              <a:rPr lang="en-GB" dirty="0"/>
              <a:t>All Wales Oxygen Network Study </a:t>
            </a:r>
            <a:r>
              <a:rPr lang="en-GB" dirty="0" smtClean="0"/>
              <a:t>Day</a:t>
            </a:r>
          </a:p>
          <a:p>
            <a:r>
              <a:rPr lang="en-GB" dirty="0" smtClean="0"/>
              <a:t>Patient Forums (Diabetes UK)</a:t>
            </a:r>
          </a:p>
          <a:p>
            <a:r>
              <a:rPr lang="en-GB" dirty="0" smtClean="0"/>
              <a:t>Age Concern</a:t>
            </a:r>
          </a:p>
          <a:p>
            <a:r>
              <a:rPr lang="en-GB" dirty="0" smtClean="0"/>
              <a:t>A &amp; E and Outpatients Bronglais Hospital</a:t>
            </a:r>
          </a:p>
          <a:p>
            <a:endParaRPr lang="en-GB" dirty="0" smtClean="0"/>
          </a:p>
          <a:p>
            <a:endParaRPr lang="en-GB" dirty="0" smtClean="0"/>
          </a:p>
        </p:txBody>
      </p:sp>
    </p:spTree>
    <p:extLst>
      <p:ext uri="{BB962C8B-B14F-4D97-AF65-F5344CB8AC3E}">
        <p14:creationId xmlns:p14="http://schemas.microsoft.com/office/powerpoint/2010/main" val="566906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Achievements &amp; Outcomes</a:t>
            </a:r>
            <a:br>
              <a:rPr lang="en-GB" dirty="0" smtClean="0"/>
            </a:br>
            <a:r>
              <a:rPr lang="en-GB" dirty="0" smtClean="0"/>
              <a:t/>
            </a:r>
            <a:br>
              <a:rPr lang="en-GB" dirty="0" smtClean="0"/>
            </a:b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9569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tie-in with ICF objectives </a:t>
            </a:r>
            <a:endParaRPr lang="en-GB" dirty="0"/>
          </a:p>
        </p:txBody>
      </p:sp>
      <p:sp>
        <p:nvSpPr>
          <p:cNvPr id="3" name="Content Placeholder 2"/>
          <p:cNvSpPr>
            <a:spLocks noGrp="1"/>
          </p:cNvSpPr>
          <p:nvPr>
            <p:ph idx="1"/>
          </p:nvPr>
        </p:nvSpPr>
        <p:spPr/>
        <p:txBody>
          <a:bodyPr>
            <a:noAutofit/>
          </a:bodyPr>
          <a:lstStyle/>
          <a:p>
            <a:pPr marL="0" indent="0" algn="ctr">
              <a:buNone/>
            </a:pPr>
            <a:r>
              <a:rPr lang="en-GB" sz="4400" b="1" dirty="0"/>
              <a:t>Integration</a:t>
            </a:r>
            <a:r>
              <a:rPr lang="en-GB" sz="4400" dirty="0"/>
              <a:t/>
            </a:r>
            <a:br>
              <a:rPr lang="en-GB" sz="4400" dirty="0"/>
            </a:br>
            <a:r>
              <a:rPr lang="en-GB" sz="4400" dirty="0"/>
              <a:t/>
            </a:r>
            <a:br>
              <a:rPr lang="en-GB" sz="4400" dirty="0"/>
            </a:br>
            <a:r>
              <a:rPr lang="en-GB" sz="4400" dirty="0"/>
              <a:t>Provides Integrated &amp; Collaborated Approach for Older People with Complex Needs and Long Term Conditions</a:t>
            </a:r>
          </a:p>
        </p:txBody>
      </p:sp>
    </p:spTree>
    <p:extLst>
      <p:ext uri="{BB962C8B-B14F-4D97-AF65-F5344CB8AC3E}">
        <p14:creationId xmlns:p14="http://schemas.microsoft.com/office/powerpoint/2010/main" val="840900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140676" y="1"/>
            <a:ext cx="12332676" cy="6858000"/>
          </a:xfrm>
          <a:prstGeom prst="rect">
            <a:avLst/>
          </a:prstGeom>
        </p:spPr>
      </p:pic>
    </p:spTree>
    <p:extLst>
      <p:ext uri="{BB962C8B-B14F-4D97-AF65-F5344CB8AC3E}">
        <p14:creationId xmlns:p14="http://schemas.microsoft.com/office/powerpoint/2010/main" val="3601633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3493617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063" y="0"/>
            <a:ext cx="10018713" cy="1752599"/>
          </a:xfrm>
        </p:spPr>
        <p:txBody>
          <a:bodyPr>
            <a:normAutofit fontScale="90000"/>
          </a:bodyPr>
          <a:lstStyle/>
          <a:p>
            <a:pPr algn="ctr"/>
            <a:r>
              <a:rPr lang="en-GB" dirty="0" smtClean="0">
                <a:latin typeface="Perpetua" panose="02020502060401020303" pitchFamily="18" charset="0"/>
              </a:rPr>
              <a:t/>
            </a:r>
            <a:br>
              <a:rPr lang="en-GB" dirty="0" smtClean="0">
                <a:latin typeface="Perpetua" panose="02020502060401020303" pitchFamily="18" charset="0"/>
              </a:rPr>
            </a:br>
            <a:r>
              <a:rPr lang="en-GB" b="1" dirty="0" smtClean="0">
                <a:latin typeface="Perpetua" panose="02020502060401020303" pitchFamily="18" charset="0"/>
              </a:rPr>
              <a:t>Value for Money</a:t>
            </a:r>
            <a:r>
              <a:rPr lang="en-GB" dirty="0">
                <a:latin typeface="Perpetua" panose="02020502060401020303" pitchFamily="18" charset="0"/>
              </a:rPr>
              <a:t/>
            </a:r>
            <a:br>
              <a:rPr lang="en-GB" dirty="0">
                <a:latin typeface="Perpetua" panose="02020502060401020303" pitchFamily="18" charset="0"/>
              </a:rPr>
            </a:br>
            <a:endParaRPr lang="en-GB" dirty="0">
              <a:latin typeface="Perpetua" panose="02020502060401020303" pitchFamily="18" charset="0"/>
            </a:endParaRPr>
          </a:p>
        </p:txBody>
      </p:sp>
      <p:sp>
        <p:nvSpPr>
          <p:cNvPr id="3" name="Content Placeholder 2"/>
          <p:cNvSpPr>
            <a:spLocks noGrp="1"/>
          </p:cNvSpPr>
          <p:nvPr>
            <p:ph idx="1"/>
          </p:nvPr>
        </p:nvSpPr>
        <p:spPr>
          <a:xfrm>
            <a:off x="1484310" y="1949668"/>
            <a:ext cx="10018713" cy="4372304"/>
          </a:xfrm>
        </p:spPr>
        <p:txBody>
          <a:bodyPr>
            <a:noAutofit/>
          </a:bodyPr>
          <a:lstStyle/>
          <a:p>
            <a:pPr marL="0" indent="0" algn="ctr">
              <a:buNone/>
            </a:pPr>
            <a:r>
              <a:rPr lang="en-GB" sz="3200" dirty="0" smtClean="0">
                <a:latin typeface="Perpetua" panose="02020502060401020303" pitchFamily="18" charset="0"/>
              </a:rPr>
              <a:t>Depression increases healthcare costs by minimum of £1.5k Per annum, per patient </a:t>
            </a:r>
            <a:endParaRPr lang="en-GB" sz="3200" b="1" u="sng" dirty="0" smtClean="0">
              <a:latin typeface="Perpetua" panose="02020502060401020303" pitchFamily="18" charset="0"/>
            </a:endParaRPr>
          </a:p>
          <a:p>
            <a:pPr marL="0" indent="0" algn="ctr">
              <a:buNone/>
            </a:pPr>
            <a:r>
              <a:rPr lang="en-GB" sz="3200" dirty="0" smtClean="0">
                <a:latin typeface="Perpetua" panose="02020502060401020303" pitchFamily="18" charset="0"/>
              </a:rPr>
              <a:t>Our </a:t>
            </a:r>
            <a:r>
              <a:rPr lang="en-GB" sz="3200" dirty="0" smtClean="0">
                <a:latin typeface="Perpetua" panose="02020502060401020303" pitchFamily="18" charset="0"/>
              </a:rPr>
              <a:t>Outcomes</a:t>
            </a:r>
            <a:r>
              <a:rPr lang="en-GB" sz="3200" dirty="0">
                <a:latin typeface="Perpetua" panose="02020502060401020303" pitchFamily="18" charset="0"/>
              </a:rPr>
              <a:t> </a:t>
            </a:r>
            <a:r>
              <a:rPr lang="en-GB" sz="3200" dirty="0" smtClean="0">
                <a:latin typeface="Perpetua" panose="02020502060401020303" pitchFamily="18" charset="0"/>
              </a:rPr>
              <a:t>221 </a:t>
            </a:r>
            <a:r>
              <a:rPr lang="en-GB" sz="3200" dirty="0" smtClean="0">
                <a:latin typeface="Perpetua" panose="02020502060401020303" pitchFamily="18" charset="0"/>
              </a:rPr>
              <a:t>patients have improved depression at discharge</a:t>
            </a:r>
          </a:p>
          <a:p>
            <a:pPr marL="0" indent="0" algn="ctr">
              <a:buNone/>
            </a:pPr>
            <a:r>
              <a:rPr lang="en-GB" sz="3200" dirty="0" smtClean="0">
                <a:solidFill>
                  <a:srgbClr val="FF0000"/>
                </a:solidFill>
                <a:latin typeface="Perpetua" panose="02020502060401020303" pitchFamily="18" charset="0"/>
              </a:rPr>
              <a:t>= Reduced </a:t>
            </a:r>
            <a:r>
              <a:rPr lang="en-GB" sz="3200" dirty="0" smtClean="0">
                <a:solidFill>
                  <a:srgbClr val="FF0000"/>
                </a:solidFill>
                <a:latin typeface="Perpetua" panose="02020502060401020303" pitchFamily="18" charset="0"/>
              </a:rPr>
              <a:t>costs of £</a:t>
            </a:r>
            <a:r>
              <a:rPr lang="en-GB" sz="3200" dirty="0" smtClean="0">
                <a:solidFill>
                  <a:srgbClr val="FF0000"/>
                </a:solidFill>
                <a:latin typeface="Perpetua" panose="02020502060401020303" pitchFamily="18" charset="0"/>
              </a:rPr>
              <a:t>331</a:t>
            </a:r>
            <a:r>
              <a:rPr lang="en-GB" sz="3200" dirty="0" smtClean="0">
                <a:solidFill>
                  <a:srgbClr val="FF0000"/>
                </a:solidFill>
                <a:latin typeface="Perpetua" panose="02020502060401020303" pitchFamily="18" charset="0"/>
              </a:rPr>
              <a:t>, 500 per year (minimum</a:t>
            </a:r>
            <a:r>
              <a:rPr lang="en-GB" sz="3200" dirty="0" smtClean="0">
                <a:solidFill>
                  <a:srgbClr val="FF0000"/>
                </a:solidFill>
                <a:latin typeface="Perpetua" panose="02020502060401020303" pitchFamily="18" charset="0"/>
              </a:rPr>
              <a:t>)</a:t>
            </a:r>
          </a:p>
          <a:p>
            <a:pPr marL="0" indent="0" algn="ctr">
              <a:buNone/>
            </a:pPr>
            <a:endParaRPr lang="en-GB" sz="3200" dirty="0" smtClean="0">
              <a:solidFill>
                <a:srgbClr val="FF0000"/>
              </a:solidFill>
              <a:latin typeface="Perpetua" panose="02020502060401020303" pitchFamily="18" charset="0"/>
            </a:endParaRPr>
          </a:p>
        </p:txBody>
      </p:sp>
      <p:pic>
        <p:nvPicPr>
          <p:cNvPr id="4" name="Picture 3" descr="pounds.jpg"/>
          <p:cNvPicPr>
            <a:picLocks noChangeAspect="1"/>
          </p:cNvPicPr>
          <p:nvPr/>
        </p:nvPicPr>
        <p:blipFill>
          <a:blip r:embed="rId2" cstate="print"/>
          <a:stretch>
            <a:fillRect/>
          </a:stretch>
        </p:blipFill>
        <p:spPr>
          <a:xfrm>
            <a:off x="9585434" y="189106"/>
            <a:ext cx="2169836" cy="1563493"/>
          </a:xfrm>
          <a:prstGeom prst="rect">
            <a:avLst/>
          </a:prstGeom>
        </p:spPr>
      </p:pic>
    </p:spTree>
    <p:extLst>
      <p:ext uri="{BB962C8B-B14F-4D97-AF65-F5344CB8AC3E}">
        <p14:creationId xmlns:p14="http://schemas.microsoft.com/office/powerpoint/2010/main" val="2982186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340069"/>
          </a:xfrm>
        </p:spPr>
        <p:txBody>
          <a:bodyPr/>
          <a:lstStyle/>
          <a:p>
            <a:r>
              <a:rPr lang="en-GB" b="1" dirty="0" smtClean="0"/>
              <a:t>Clinical Anxiety  n=177</a:t>
            </a:r>
            <a:endParaRPr lang="en-GB" b="1"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0" y="1087821"/>
            <a:ext cx="12192000" cy="5770179"/>
          </a:xfrm>
          <a:prstGeom prst="rect">
            <a:avLst/>
          </a:prstGeom>
        </p:spPr>
      </p:pic>
    </p:spTree>
    <p:extLst>
      <p:ext uri="{BB962C8B-B14F-4D97-AF65-F5344CB8AC3E}">
        <p14:creationId xmlns:p14="http://schemas.microsoft.com/office/powerpoint/2010/main" val="2530599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0"/>
            <a:ext cx="10018713" cy="1277007"/>
          </a:xfrm>
        </p:spPr>
        <p:txBody>
          <a:bodyPr/>
          <a:lstStyle/>
          <a:p>
            <a:r>
              <a:rPr lang="en-GB" b="1" dirty="0" smtClean="0"/>
              <a:t>Poor Wellbeing   n=277</a:t>
            </a:r>
            <a:endParaRPr lang="en-GB" b="1" dirty="0"/>
          </a:p>
        </p:txBody>
      </p:sp>
      <p:pic>
        <p:nvPicPr>
          <p:cNvPr id="4" name="Content Placeholder 3"/>
          <p:cNvPicPr>
            <a:picLocks noGrp="1" noChangeAspect="1"/>
          </p:cNvPicPr>
          <p:nvPr>
            <p:ph idx="1"/>
          </p:nvPr>
        </p:nvPicPr>
        <p:blipFill>
          <a:blip r:embed="rId2"/>
          <a:stretch>
            <a:fillRect/>
          </a:stretch>
        </p:blipFill>
        <p:spPr>
          <a:xfrm>
            <a:off x="551794" y="2112580"/>
            <a:ext cx="10951232" cy="3988676"/>
          </a:xfrm>
          <a:prstGeom prst="rect">
            <a:avLst/>
          </a:prstGeom>
        </p:spPr>
      </p:pic>
    </p:spTree>
    <p:extLst>
      <p:ext uri="{BB962C8B-B14F-4D97-AF65-F5344CB8AC3E}">
        <p14:creationId xmlns:p14="http://schemas.microsoft.com/office/powerpoint/2010/main" val="169496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72296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a:t>
            </a:r>
            <a:r>
              <a:rPr lang="en-GB" dirty="0" smtClean="0"/>
              <a:t>Indicators</a:t>
            </a:r>
            <a:br>
              <a:rPr lang="en-GB" dirty="0" smtClean="0"/>
            </a:br>
            <a:r>
              <a:rPr lang="en-GB" dirty="0" smtClean="0"/>
              <a:t>Feedback</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449481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5060"/>
          </a:xfrm>
        </p:spPr>
        <p:txBody>
          <a:bodyPr>
            <a:normAutofit fontScale="90000"/>
          </a:bodyPr>
          <a:lstStyle/>
          <a:p>
            <a:pPr algn="ctr"/>
            <a:r>
              <a:rPr lang="en-GB" b="1" dirty="0" smtClean="0">
                <a:latin typeface="Perpetua" panose="02020502060401020303" pitchFamily="18" charset="0"/>
              </a:rPr>
              <a:t>Patient Evaluation : Questionnaire</a:t>
            </a:r>
            <a:r>
              <a:rPr lang="en-GB" dirty="0" smtClean="0">
                <a:latin typeface="Perpetua" panose="02020502060401020303" pitchFamily="18" charset="0"/>
              </a:rPr>
              <a:t/>
            </a:r>
            <a:br>
              <a:rPr lang="en-GB" dirty="0" smtClean="0">
                <a:latin typeface="Perpetua" panose="02020502060401020303" pitchFamily="18" charset="0"/>
              </a:rPr>
            </a:br>
            <a:r>
              <a:rPr lang="en-GB" sz="2000" dirty="0" smtClean="0">
                <a:latin typeface="Perpetua" panose="02020502060401020303" pitchFamily="18" charset="0"/>
              </a:rPr>
              <a:t>n = 68 </a:t>
            </a:r>
            <a:endParaRPr lang="en-GB" sz="2000" dirty="0">
              <a:latin typeface="Perpetua" panose="02020502060401020303" pitchFamily="18" charset="0"/>
            </a:endParaRPr>
          </a:p>
        </p:txBody>
      </p:sp>
      <p:sp useBgFill="1">
        <p:nvSpPr>
          <p:cNvPr id="3" name="Content Placeholder 2"/>
          <p:cNvSpPr>
            <a:spLocks noGrp="1"/>
          </p:cNvSpPr>
          <p:nvPr>
            <p:ph idx="1"/>
          </p:nvPr>
        </p:nvSpPr>
        <p:spPr>
          <a:xfrm>
            <a:off x="346841" y="882868"/>
            <a:ext cx="11704131" cy="5975131"/>
          </a:xfrm>
        </p:spPr>
        <p:txBody>
          <a:bodyPr>
            <a:normAutofit fontScale="40000" lnSpcReduction="20000"/>
          </a:bodyPr>
          <a:lstStyle/>
          <a:p>
            <a:endParaRPr lang="en-GB" dirty="0" smtClean="0">
              <a:latin typeface="Verdana" panose="020B0604030504040204" pitchFamily="34" charset="0"/>
            </a:endParaRPr>
          </a:p>
          <a:p>
            <a:pPr marL="0" indent="0" algn="ctr">
              <a:buNone/>
            </a:pPr>
            <a:r>
              <a:rPr lang="en-GB" dirty="0" smtClean="0">
                <a:latin typeface="Verdana" panose="020B0604030504040204" pitchFamily="34" charset="0"/>
              </a:rPr>
              <a:t>		</a:t>
            </a:r>
            <a:r>
              <a:rPr lang="en-GB" sz="5100" dirty="0" smtClean="0">
                <a:latin typeface="Perpetua" panose="02020502060401020303" pitchFamily="18" charset="0"/>
              </a:rPr>
              <a:t>Strongly Agree       Agree       Neutral       Disagree       Strongly Disagree </a:t>
            </a:r>
          </a:p>
          <a:p>
            <a:pPr marL="0" indent="0" algn="ctr">
              <a:buNone/>
            </a:pPr>
            <a:r>
              <a:rPr lang="en-GB" sz="5100" dirty="0" smtClean="0">
                <a:latin typeface="Perpetua" panose="02020502060401020303" pitchFamily="18" charset="0"/>
              </a:rPr>
              <a:t>	</a:t>
            </a:r>
            <a:endParaRPr lang="en-GB" sz="5100" b="1" dirty="0">
              <a:latin typeface="Perpetua" panose="02020502060401020303" pitchFamily="18" charset="0"/>
            </a:endParaRPr>
          </a:p>
          <a:p>
            <a:pPr marL="0" indent="0">
              <a:lnSpc>
                <a:spcPct val="170000"/>
              </a:lnSpc>
              <a:buNone/>
            </a:pPr>
            <a:r>
              <a:rPr lang="en-GB" sz="6200" b="1" dirty="0" smtClean="0">
                <a:latin typeface="Perpetua" panose="02020502060401020303" pitchFamily="18" charset="0"/>
              </a:rPr>
              <a:t>1.  I </a:t>
            </a:r>
            <a:r>
              <a:rPr lang="en-GB" sz="6200" b="1" dirty="0">
                <a:latin typeface="Perpetua" panose="02020502060401020303" pitchFamily="18" charset="0"/>
              </a:rPr>
              <a:t>am satisfied with the Psychology </a:t>
            </a:r>
            <a:r>
              <a:rPr lang="en-GB" sz="6200" b="1" dirty="0" smtClean="0">
                <a:latin typeface="Perpetua" panose="02020502060401020303" pitchFamily="18" charset="0"/>
              </a:rPr>
              <a:t>service</a:t>
            </a:r>
            <a:r>
              <a:rPr lang="en-GB" sz="6200" dirty="0" smtClean="0">
                <a:latin typeface="Perpetua" panose="02020502060401020303" pitchFamily="18" charset="0"/>
              </a:rPr>
              <a:t>       </a:t>
            </a:r>
            <a:endParaRPr lang="en-GB" sz="6200" dirty="0">
              <a:latin typeface="Perpetua" panose="02020502060401020303" pitchFamily="18" charset="0"/>
            </a:endParaRPr>
          </a:p>
          <a:p>
            <a:pPr marL="0" indent="0">
              <a:lnSpc>
                <a:spcPct val="170000"/>
              </a:lnSpc>
              <a:buNone/>
            </a:pPr>
            <a:r>
              <a:rPr lang="en-GB" sz="6200" b="1" dirty="0" smtClean="0">
                <a:latin typeface="Perpetua" panose="02020502060401020303" pitchFamily="18" charset="0"/>
              </a:rPr>
              <a:t>2.  We </a:t>
            </a:r>
            <a:r>
              <a:rPr lang="en-GB" sz="6200" b="1" dirty="0">
                <a:latin typeface="Perpetua" panose="02020502060401020303" pitchFamily="18" charset="0"/>
              </a:rPr>
              <a:t>focused on matters that were important to </a:t>
            </a:r>
            <a:r>
              <a:rPr lang="en-GB" sz="6200" b="1" dirty="0" smtClean="0">
                <a:latin typeface="Perpetua" panose="02020502060401020303" pitchFamily="18" charset="0"/>
              </a:rPr>
              <a:t>me</a:t>
            </a:r>
            <a:r>
              <a:rPr lang="en-GB" sz="6200" dirty="0" smtClean="0">
                <a:latin typeface="Perpetua" panose="02020502060401020303" pitchFamily="18" charset="0"/>
              </a:rPr>
              <a:t>      </a:t>
            </a:r>
            <a:endParaRPr lang="en-GB" sz="6200" dirty="0">
              <a:latin typeface="Perpetua" panose="02020502060401020303" pitchFamily="18" charset="0"/>
            </a:endParaRPr>
          </a:p>
          <a:p>
            <a:pPr marL="0" indent="0">
              <a:lnSpc>
                <a:spcPct val="170000"/>
              </a:lnSpc>
              <a:buNone/>
            </a:pPr>
            <a:r>
              <a:rPr lang="en-GB" sz="6200" b="1" dirty="0" smtClean="0">
                <a:latin typeface="Perpetua" panose="02020502060401020303" pitchFamily="18" charset="0"/>
              </a:rPr>
              <a:t>3.  My </a:t>
            </a:r>
            <a:r>
              <a:rPr lang="en-GB" sz="6200" b="1" dirty="0">
                <a:latin typeface="Perpetua" panose="02020502060401020303" pitchFamily="18" charset="0"/>
              </a:rPr>
              <a:t>ability to manage my emotional wellbeing has </a:t>
            </a:r>
            <a:r>
              <a:rPr lang="en-GB" sz="6200" b="1" dirty="0" smtClean="0">
                <a:latin typeface="Perpetua" panose="02020502060401020303" pitchFamily="18" charset="0"/>
              </a:rPr>
              <a:t>improved</a:t>
            </a:r>
            <a:endParaRPr lang="en-GB" sz="6200" dirty="0">
              <a:latin typeface="Perpetua" panose="02020502060401020303" pitchFamily="18" charset="0"/>
            </a:endParaRPr>
          </a:p>
          <a:p>
            <a:pPr marL="0" indent="0">
              <a:lnSpc>
                <a:spcPct val="170000"/>
              </a:lnSpc>
              <a:buNone/>
            </a:pPr>
            <a:r>
              <a:rPr lang="en-GB" sz="6200" b="1" dirty="0" smtClean="0">
                <a:latin typeface="Perpetua" panose="02020502060401020303" pitchFamily="18" charset="0"/>
              </a:rPr>
              <a:t>4.  My </a:t>
            </a:r>
            <a:r>
              <a:rPr lang="en-GB" sz="6200" b="1" dirty="0">
                <a:latin typeface="Perpetua" panose="02020502060401020303" pitchFamily="18" charset="0"/>
              </a:rPr>
              <a:t>ability to manage my physical health has </a:t>
            </a:r>
            <a:r>
              <a:rPr lang="en-GB" sz="6200" b="1" dirty="0" smtClean="0">
                <a:latin typeface="Perpetua" panose="02020502060401020303" pitchFamily="18" charset="0"/>
              </a:rPr>
              <a:t>improved</a:t>
            </a:r>
            <a:endParaRPr lang="en-GB" sz="6200" b="1" dirty="0">
              <a:latin typeface="Perpetua" panose="02020502060401020303" pitchFamily="18" charset="0"/>
            </a:endParaRPr>
          </a:p>
          <a:p>
            <a:pPr marL="0" indent="0">
              <a:lnSpc>
                <a:spcPct val="170000"/>
              </a:lnSpc>
              <a:buNone/>
            </a:pPr>
            <a:r>
              <a:rPr lang="en-GB" sz="6200" b="1" dirty="0" smtClean="0">
                <a:latin typeface="Perpetua" panose="02020502060401020303" pitchFamily="18" charset="0"/>
              </a:rPr>
              <a:t>5.  If </a:t>
            </a:r>
            <a:r>
              <a:rPr lang="en-GB" sz="6200" b="1" dirty="0">
                <a:latin typeface="Perpetua" panose="02020502060401020303" pitchFamily="18" charset="0"/>
              </a:rPr>
              <a:t>my friend or family needed this sort of help I would suggest this </a:t>
            </a:r>
            <a:r>
              <a:rPr lang="en-GB" sz="6200" b="1" dirty="0" smtClean="0">
                <a:latin typeface="Perpetua" panose="02020502060401020303" pitchFamily="18" charset="0"/>
              </a:rPr>
              <a:t>service</a:t>
            </a:r>
            <a:endParaRPr lang="en-GB" sz="6200" dirty="0">
              <a:latin typeface="Perpetua" panose="02020502060401020303" pitchFamily="18" charset="0"/>
            </a:endParaRPr>
          </a:p>
          <a:p>
            <a:pPr marL="0" indent="0">
              <a:lnSpc>
                <a:spcPct val="170000"/>
              </a:lnSpc>
              <a:buNone/>
            </a:pPr>
            <a:r>
              <a:rPr lang="en-GB" sz="6200" b="1" dirty="0" smtClean="0">
                <a:latin typeface="Perpetua" panose="02020502060401020303" pitchFamily="18" charset="0"/>
              </a:rPr>
              <a:t>6.  How </a:t>
            </a:r>
            <a:r>
              <a:rPr lang="en-GB" sz="6200" b="1" dirty="0">
                <a:latin typeface="Perpetua" panose="02020502060401020303" pitchFamily="18" charset="0"/>
              </a:rPr>
              <a:t>would you rate the service </a:t>
            </a:r>
            <a:r>
              <a:rPr lang="en-GB" sz="6200" b="1" dirty="0" smtClean="0">
                <a:latin typeface="Perpetua" panose="02020502060401020303" pitchFamily="18" charset="0"/>
              </a:rPr>
              <a:t>overall</a:t>
            </a:r>
            <a:r>
              <a:rPr lang="en-GB" sz="6200" b="1" dirty="0">
                <a:latin typeface="Perpetua" panose="02020502060401020303" pitchFamily="18" charset="0"/>
              </a:rPr>
              <a:t>	</a:t>
            </a:r>
            <a:r>
              <a:rPr lang="en-GB" sz="7000" b="1" dirty="0" smtClean="0">
                <a:latin typeface="Perpetua" panose="02020502060401020303" pitchFamily="18" charset="0"/>
              </a:rPr>
              <a:t>		</a:t>
            </a:r>
          </a:p>
          <a:p>
            <a:pPr marL="0" indent="0" algn="ctr">
              <a:buNone/>
            </a:pPr>
            <a:r>
              <a:rPr lang="en-GB" sz="5100" dirty="0" smtClean="0">
                <a:latin typeface="Perpetua" panose="02020502060401020303" pitchFamily="18" charset="0"/>
              </a:rPr>
              <a:t>     </a:t>
            </a:r>
            <a:endParaRPr lang="en-GB" sz="5100" dirty="0">
              <a:latin typeface="Perpetua" panose="02020502060401020303" pitchFamily="18" charset="0"/>
            </a:endParaRPr>
          </a:p>
          <a:p>
            <a:pPr marL="0" indent="0">
              <a:buNone/>
            </a:pPr>
            <a:endParaRPr lang="en-GB" dirty="0"/>
          </a:p>
        </p:txBody>
      </p:sp>
    </p:spTree>
    <p:extLst>
      <p:ext uri="{BB962C8B-B14F-4D97-AF65-F5344CB8AC3E}">
        <p14:creationId xmlns:p14="http://schemas.microsoft.com/office/powerpoint/2010/main" val="29469402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9521308"/>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47522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1857246"/>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7644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3527399"/>
            <a:ext cx="8930747" cy="2110382"/>
          </a:xfrm>
        </p:spPr>
        <p:txBody>
          <a:bodyPr>
            <a:normAutofit fontScale="90000"/>
          </a:bodyPr>
          <a:lstStyle/>
          <a:p>
            <a:pPr algn="ctr"/>
            <a:r>
              <a:rPr lang="en-GB" b="1" dirty="0" smtClean="0"/>
              <a:t/>
            </a:r>
            <a:br>
              <a:rPr lang="en-GB" b="1" dirty="0" smtClean="0"/>
            </a:br>
            <a:r>
              <a:rPr lang="en-GB" b="1" dirty="0"/>
              <a:t/>
            </a:r>
            <a:br>
              <a:rPr lang="en-GB" b="1" dirty="0"/>
            </a:br>
            <a:r>
              <a:rPr lang="en-GB" b="1" dirty="0" smtClean="0"/>
              <a:t/>
            </a:r>
            <a:br>
              <a:rPr lang="en-GB" b="1" dirty="0" smtClean="0"/>
            </a:br>
            <a:r>
              <a:rPr lang="en-GB" b="1" dirty="0" smtClean="0"/>
              <a:t>ICF </a:t>
            </a:r>
            <a:r>
              <a:rPr lang="en-GB" b="1" dirty="0" smtClean="0"/>
              <a:t>Objectives</a:t>
            </a:r>
            <a:br>
              <a:rPr lang="en-GB" b="1" dirty="0" smtClean="0"/>
            </a:br>
            <a:r>
              <a:rPr lang="en-GB" b="1" dirty="0" smtClean="0"/>
              <a:t>Prevention </a:t>
            </a:r>
            <a:r>
              <a:rPr lang="en-GB" b="1" dirty="0" smtClean="0"/>
              <a:t>&amp; Early </a:t>
            </a:r>
            <a:r>
              <a:rPr lang="en-GB" b="1" dirty="0" smtClean="0"/>
              <a:t>Intervention</a:t>
            </a:r>
            <a:r>
              <a:rPr lang="en-GB" dirty="0"/>
              <a:t/>
            </a:r>
            <a:br>
              <a:rPr lang="en-GB" dirty="0"/>
            </a:br>
            <a:r>
              <a:rPr lang="en-GB" dirty="0" smtClean="0"/>
              <a:t/>
            </a:r>
            <a:br>
              <a:rPr lang="en-GB" dirty="0" smtClean="0"/>
            </a:br>
            <a:r>
              <a:rPr lang="en-GB" dirty="0" smtClean="0"/>
              <a:t>Prevent </a:t>
            </a:r>
            <a:r>
              <a:rPr lang="en-GB" dirty="0" smtClean="0"/>
              <a:t>escalation of mental health difficulties which compromise management of physical health &amp; </a:t>
            </a:r>
            <a:r>
              <a:rPr lang="en-GB" dirty="0" smtClean="0"/>
              <a:t>independence &amp; increases risk to admission</a:t>
            </a:r>
            <a:br>
              <a:rPr lang="en-GB" dirty="0" smtClean="0"/>
            </a:br>
            <a:r>
              <a:rPr lang="en-GB" dirty="0"/>
              <a:t/>
            </a:r>
            <a:br>
              <a:rPr lang="en-GB" dirty="0"/>
            </a:br>
            <a:r>
              <a:rPr lang="en-GB" dirty="0" smtClean="0"/>
              <a:t>Early intervention by existing professionals involved in care</a:t>
            </a:r>
            <a:endParaRPr lang="en-GB" dirty="0"/>
          </a:p>
        </p:txBody>
      </p:sp>
      <p:sp>
        <p:nvSpPr>
          <p:cNvPr id="3" name="Text Placeholder 2"/>
          <p:cNvSpPr>
            <a:spLocks noGrp="1"/>
          </p:cNvSpPr>
          <p:nvPr>
            <p:ph type="body" idx="1"/>
          </p:nvPr>
        </p:nvSpPr>
        <p:spPr>
          <a:xfrm>
            <a:off x="3261252" y="5843832"/>
            <a:ext cx="8930748" cy="860400"/>
          </a:xfrm>
        </p:spPr>
        <p:txBody>
          <a:bodyPr/>
          <a:lstStyle/>
          <a:p>
            <a:endParaRPr lang="en-GB" dirty="0"/>
          </a:p>
        </p:txBody>
      </p:sp>
    </p:spTree>
    <p:extLst>
      <p:ext uri="{BB962C8B-B14F-4D97-AF65-F5344CB8AC3E}">
        <p14:creationId xmlns:p14="http://schemas.microsoft.com/office/powerpoint/2010/main" val="39133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185676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757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3930254"/>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8341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5429863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82391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980352"/>
              </p:ext>
            </p:extLst>
          </p:nvPr>
        </p:nvGraphicFramePr>
        <p:xfrm>
          <a:off x="1"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52277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15000"/>
              </a:lnSpc>
              <a:spcAft>
                <a:spcPts val="0"/>
              </a:spcAft>
            </a:pPr>
            <a:r>
              <a:rPr lang="en-GB" sz="4000" dirty="0">
                <a:latin typeface="Verdana" panose="020B0604030504040204" pitchFamily="34" charset="0"/>
                <a:ea typeface="Calibri" panose="020F0502020204030204" pitchFamily="34" charset="0"/>
                <a:cs typeface="Times New Roman" panose="02020603050405020304" pitchFamily="18" charset="0"/>
              </a:rPr>
              <a:t>Please use this space to add any further comments you may wish to share: </a:t>
            </a:r>
            <a:r>
              <a:rPr lang="en-GB" sz="4000" dirty="0">
                <a:latin typeface="Calibri" panose="020F0502020204030204" pitchFamily="34" charset="0"/>
                <a:ea typeface="Calibri" panose="020F0502020204030204" pitchFamily="34" charset="0"/>
                <a:cs typeface="Times New Roman" panose="02020603050405020304" pitchFamily="18" charset="0"/>
              </a:rPr>
              <a:t/>
            </a:r>
            <a:br>
              <a:rPr lang="en-GB" sz="40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p:cNvSpPr>
            <a:spLocks noGrp="1"/>
          </p:cNvSpPr>
          <p:nvPr>
            <p:ph idx="1"/>
          </p:nvPr>
        </p:nvSpPr>
        <p:spPr>
          <a:xfrm>
            <a:off x="1484310" y="2904450"/>
            <a:ext cx="10018713" cy="3124201"/>
          </a:xfrm>
        </p:spPr>
        <p:txBody>
          <a:bodyPr>
            <a:normAutofit lnSpcReduction="10000"/>
          </a:bodyPr>
          <a:lstStyle/>
          <a:p>
            <a:endParaRPr lang="en-GB" i="1" dirty="0" smtClean="0"/>
          </a:p>
          <a:p>
            <a:pPr marL="0" indent="0">
              <a:buNone/>
            </a:pPr>
            <a:endParaRPr lang="en-GB" i="1" dirty="0" smtClean="0"/>
          </a:p>
          <a:p>
            <a:pPr marL="0" indent="0">
              <a:buNone/>
            </a:pPr>
            <a:endParaRPr lang="en-GB" i="1" dirty="0"/>
          </a:p>
          <a:p>
            <a:pPr marL="0" indent="0">
              <a:buNone/>
            </a:pPr>
            <a:r>
              <a:rPr lang="en-GB" i="1" dirty="0" smtClean="0"/>
              <a:t>“The </a:t>
            </a:r>
            <a:r>
              <a:rPr lang="en-GB" i="1" dirty="0"/>
              <a:t>psychology service certainly helped me through a most frightening episode and recovery process.  Felt I could say exactly how I felt each session which was difficult with friends and family as have always been the level, dependable one.  I have </a:t>
            </a:r>
            <a:r>
              <a:rPr lang="en-GB" i="1" dirty="0" smtClean="0"/>
              <a:t>changed. Thanks.”</a:t>
            </a:r>
          </a:p>
          <a:p>
            <a:pPr marL="0" indent="0">
              <a:buNone/>
            </a:pPr>
            <a:endParaRPr lang="en-GB" i="1" dirty="0"/>
          </a:p>
          <a:p>
            <a:pPr marL="0" indent="0">
              <a:buNone/>
            </a:pPr>
            <a:endParaRPr lang="en-GB"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103" y="2042438"/>
            <a:ext cx="2647950" cy="1724025"/>
          </a:xfrm>
          <a:prstGeom prst="rect">
            <a:avLst/>
          </a:prstGeom>
        </p:spPr>
      </p:pic>
    </p:spTree>
    <p:extLst>
      <p:ext uri="{BB962C8B-B14F-4D97-AF65-F5344CB8AC3E}">
        <p14:creationId xmlns:p14="http://schemas.microsoft.com/office/powerpoint/2010/main" val="27359529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676400" y="538546"/>
            <a:ext cx="10515600" cy="5811838"/>
          </a:xfrm>
        </p:spPr>
        <p:txBody>
          <a:bodyPr>
            <a:normAutofit/>
          </a:bodyPr>
          <a:lstStyle/>
          <a:p>
            <a:pPr marL="0" indent="0">
              <a:buNone/>
            </a:pPr>
            <a:r>
              <a:rPr lang="en-GB" sz="2800" i="1" dirty="0" smtClean="0"/>
              <a:t>“Helped </a:t>
            </a:r>
            <a:r>
              <a:rPr lang="en-GB" sz="2800" i="1" dirty="0"/>
              <a:t>to put me back on my feet </a:t>
            </a:r>
            <a:r>
              <a:rPr lang="en-GB" sz="2800" i="1" dirty="0" smtClean="0"/>
              <a:t>again”</a:t>
            </a:r>
          </a:p>
          <a:p>
            <a:pPr marL="0" indent="0">
              <a:buNone/>
            </a:pPr>
            <a:endParaRPr lang="en-GB" sz="2800" i="1" dirty="0" smtClean="0"/>
          </a:p>
          <a:p>
            <a:pPr marL="0" indent="0">
              <a:buNone/>
            </a:pPr>
            <a:r>
              <a:rPr lang="en-GB" sz="2800" i="1" dirty="0" smtClean="0"/>
              <a:t>“It </a:t>
            </a:r>
            <a:r>
              <a:rPr lang="en-GB" sz="2800" i="1" dirty="0"/>
              <a:t>has been a great help to be able to voice my problems to someone.  You don't always want to burden your family with negative </a:t>
            </a:r>
            <a:r>
              <a:rPr lang="en-GB" sz="2800" i="1" dirty="0" smtClean="0"/>
              <a:t>thoughts”</a:t>
            </a:r>
          </a:p>
          <a:p>
            <a:pPr marL="0" indent="0">
              <a:buNone/>
            </a:pPr>
            <a:endParaRPr lang="en-GB" sz="2800" i="1" dirty="0" smtClean="0"/>
          </a:p>
          <a:p>
            <a:pPr marL="0" indent="0">
              <a:buNone/>
            </a:pPr>
            <a:r>
              <a:rPr lang="en-GB" sz="2800" i="1" dirty="0" smtClean="0"/>
              <a:t> “Made </a:t>
            </a:r>
            <a:r>
              <a:rPr lang="en-GB" sz="2800" i="1" dirty="0"/>
              <a:t>me 'think' instead of writing myself off! When in permanent pain, its difficult to look at things </a:t>
            </a:r>
            <a:r>
              <a:rPr lang="en-GB" sz="2800" i="1" dirty="0" smtClean="0"/>
              <a:t>logically. It </a:t>
            </a:r>
            <a:r>
              <a:rPr lang="en-GB" sz="2800" i="1" dirty="0"/>
              <a:t>was a great help</a:t>
            </a:r>
            <a:r>
              <a:rPr lang="en-GB" sz="2800" i="1" dirty="0" smtClean="0"/>
              <a:t>.”</a:t>
            </a:r>
          </a:p>
          <a:p>
            <a:pPr marL="0" indent="0">
              <a:buNone/>
            </a:pPr>
            <a:endParaRPr lang="en-GB" sz="2800" i="1" dirty="0"/>
          </a:p>
          <a:p>
            <a:pPr marL="0" indent="0">
              <a:buNone/>
            </a:pPr>
            <a:r>
              <a:rPr lang="en-GB" sz="2800" i="1" dirty="0"/>
              <a:t>I feel like a different person altogether. I can deal with things a lot better than when I first came to see you I am relax now.  I feel happier &amp; </a:t>
            </a:r>
            <a:r>
              <a:rPr lang="en-GB" sz="2800" i="1" dirty="0" smtClean="0"/>
              <a:t>relaxed</a:t>
            </a:r>
          </a:p>
          <a:p>
            <a:pPr marL="0" indent="0">
              <a:buNone/>
            </a:pPr>
            <a:endParaRPr lang="en-GB" i="1" dirty="0"/>
          </a:p>
          <a:p>
            <a:pPr marL="0" indent="0">
              <a:buNone/>
            </a:pPr>
            <a:endParaRPr lang="en-GB" i="1" dirty="0"/>
          </a:p>
        </p:txBody>
      </p:sp>
    </p:spTree>
    <p:extLst>
      <p:ext uri="{BB962C8B-B14F-4D97-AF65-F5344CB8AC3E}">
        <p14:creationId xmlns:p14="http://schemas.microsoft.com/office/powerpoint/2010/main" val="10379381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046285"/>
          </a:xfrm>
        </p:spPr>
        <p:txBody>
          <a:bodyPr/>
          <a:lstStyle/>
          <a:p>
            <a:r>
              <a:rPr lang="en-GB" dirty="0" smtClean="0"/>
              <a:t>Staff Feedback : Specialist Diabetes Nurse</a:t>
            </a:r>
            <a:endParaRPr lang="en-GB" dirty="0"/>
          </a:p>
        </p:txBody>
      </p:sp>
      <p:sp>
        <p:nvSpPr>
          <p:cNvPr id="3" name="Content Placeholder 2"/>
          <p:cNvSpPr>
            <a:spLocks noGrp="1"/>
          </p:cNvSpPr>
          <p:nvPr>
            <p:ph idx="1"/>
          </p:nvPr>
        </p:nvSpPr>
        <p:spPr>
          <a:xfrm>
            <a:off x="1484310" y="1468315"/>
            <a:ext cx="10018714" cy="5257800"/>
          </a:xfrm>
        </p:spPr>
        <p:txBody>
          <a:bodyPr>
            <a:normAutofit/>
          </a:bodyPr>
          <a:lstStyle/>
          <a:p>
            <a:pPr marL="0" indent="0">
              <a:buNone/>
            </a:pPr>
            <a:r>
              <a:rPr lang="en-GB" dirty="0"/>
              <a:t>“ </a:t>
            </a:r>
            <a:r>
              <a:rPr lang="en-GB" i="1" dirty="0"/>
              <a:t>The psychology service has improved patient outcomes, patients feel supported emotionally as well as practically. Diagnosis of Diabetes be it Type 1 or Type 2 can be devastating for patients and they know its something they have to live with for life. The impact on their work/family can be difficult, that is without dealing with their own feelings. Recently I had a Type 1 who I had been looking after for sometime, his glycaemic control was sub standard and he wasn’t engaging with our service. I referred this chap to the psychology service and after a few months, he now tests regularly, regularly gives his insulin and has recently attended an education course. In his words “it has changed his life and he feels better equipped to manage his diabetes on a day to day basis”. This service has been a welcome addition to our existing diabetes service and we are not sure how we managed previously.”</a:t>
            </a:r>
          </a:p>
          <a:p>
            <a:endParaRPr lang="en-GB" dirty="0"/>
          </a:p>
        </p:txBody>
      </p:sp>
    </p:spTree>
    <p:extLst>
      <p:ext uri="{BB962C8B-B14F-4D97-AF65-F5344CB8AC3E}">
        <p14:creationId xmlns:p14="http://schemas.microsoft.com/office/powerpoint/2010/main" val="24148124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case study / studies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8985702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3950" y="280183"/>
            <a:ext cx="11648050" cy="591478"/>
          </a:xfrm>
        </p:spPr>
        <p:txBody>
          <a:bodyPr>
            <a:normAutofit fontScale="90000"/>
          </a:bodyPr>
          <a:lstStyle/>
          <a:p>
            <a:pPr algn="ctr"/>
            <a:r>
              <a:rPr lang="en-GB" b="1" dirty="0" smtClean="0">
                <a:latin typeface="Perpetua" panose="02020502060401020303" pitchFamily="18" charset="0"/>
              </a:rPr>
              <a:t>CRT Referrals: Case </a:t>
            </a:r>
            <a:r>
              <a:rPr lang="en-GB" b="1" dirty="0" smtClean="0">
                <a:latin typeface="Perpetua" panose="02020502060401020303" pitchFamily="18" charset="0"/>
              </a:rPr>
              <a:t>Examples</a:t>
            </a:r>
            <a:endParaRPr lang="en-GB" b="1" dirty="0">
              <a:latin typeface="Perpetua" panose="02020502060401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3753817"/>
              </p:ext>
            </p:extLst>
          </p:nvPr>
        </p:nvGraphicFramePr>
        <p:xfrm>
          <a:off x="425668" y="871662"/>
          <a:ext cx="11398470" cy="5765622"/>
        </p:xfrm>
        <a:graphic>
          <a:graphicData uri="http://schemas.openxmlformats.org/drawingml/2006/table">
            <a:tbl>
              <a:tblPr firstRow="1" bandRow="1">
                <a:tableStyleId>{5C22544A-7EE6-4342-B048-85BDC9FD1C3A}</a:tableStyleId>
              </a:tblPr>
              <a:tblGrid>
                <a:gridCol w="5699235">
                  <a:extLst>
                    <a:ext uri="{9D8B030D-6E8A-4147-A177-3AD203B41FA5}">
                      <a16:colId xmlns:a16="http://schemas.microsoft.com/office/drawing/2014/main" val="658518728"/>
                    </a:ext>
                  </a:extLst>
                </a:gridCol>
                <a:gridCol w="5699235">
                  <a:extLst>
                    <a:ext uri="{9D8B030D-6E8A-4147-A177-3AD203B41FA5}">
                      <a16:colId xmlns:a16="http://schemas.microsoft.com/office/drawing/2014/main" val="3745612868"/>
                    </a:ext>
                  </a:extLst>
                </a:gridCol>
              </a:tblGrid>
              <a:tr h="377386">
                <a:tc>
                  <a:txBody>
                    <a:bodyPr/>
                    <a:lstStyle/>
                    <a:p>
                      <a:pPr algn="ctr"/>
                      <a:r>
                        <a:rPr lang="en-GB" dirty="0" smtClean="0"/>
                        <a:t>Reason for Referral</a:t>
                      </a:r>
                      <a:endParaRPr lang="en-GB" dirty="0"/>
                    </a:p>
                  </a:txBody>
                  <a:tcPr/>
                </a:tc>
                <a:tc>
                  <a:txBody>
                    <a:bodyPr/>
                    <a:lstStyle/>
                    <a:p>
                      <a:pPr algn="ctr"/>
                      <a:r>
                        <a:rPr lang="en-GB" dirty="0" smtClean="0"/>
                        <a:t>Outcomes</a:t>
                      </a:r>
                      <a:endParaRPr lang="en-GB" dirty="0"/>
                    </a:p>
                  </a:txBody>
                  <a:tcPr/>
                </a:tc>
                <a:extLst>
                  <a:ext uri="{0D108BD9-81ED-4DB2-BD59-A6C34878D82A}">
                    <a16:rowId xmlns:a16="http://schemas.microsoft.com/office/drawing/2014/main" val="2284114539"/>
                  </a:ext>
                </a:extLst>
              </a:tr>
              <a:tr h="660426">
                <a:tc>
                  <a:txBody>
                    <a:bodyPr/>
                    <a:lstStyle/>
                    <a:p>
                      <a:pPr algn="ctr"/>
                      <a:r>
                        <a:rPr lang="en-GB" dirty="0" smtClean="0"/>
                        <a:t>Crisis Residential Placeme</a:t>
                      </a:r>
                      <a:r>
                        <a:rPr lang="en-GB" baseline="0" dirty="0" smtClean="0"/>
                        <a:t>nt Crisis: High input SW</a:t>
                      </a:r>
                      <a:endParaRPr lang="en-GB" dirty="0"/>
                    </a:p>
                  </a:txBody>
                  <a:tcPr/>
                </a:tc>
                <a:tc>
                  <a:txBody>
                    <a:bodyPr/>
                    <a:lstStyle/>
                    <a:p>
                      <a:pPr algn="ctr"/>
                      <a:r>
                        <a:rPr lang="en-GB" baseline="0" dirty="0" smtClean="0"/>
                        <a:t>1:1 work overcoming change. Placement  needs reviewed. Reduced SW input</a:t>
                      </a:r>
                      <a:endParaRPr lang="en-GB" dirty="0"/>
                    </a:p>
                  </a:txBody>
                  <a:tcPr/>
                </a:tc>
                <a:extLst>
                  <a:ext uri="{0D108BD9-81ED-4DB2-BD59-A6C34878D82A}">
                    <a16:rowId xmlns:a16="http://schemas.microsoft.com/office/drawing/2014/main" val="4187032348"/>
                  </a:ext>
                </a:extLst>
              </a:tr>
              <a:tr h="6604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Complex</a:t>
                      </a:r>
                      <a:r>
                        <a:rPr lang="en-GB" baseline="0" dirty="0" smtClean="0"/>
                        <a:t> neurological condition: not engaging with physiotherapy</a:t>
                      </a:r>
                      <a:endParaRPr lang="en-GB"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Systemic work with client</a:t>
                      </a:r>
                      <a:r>
                        <a:rPr lang="en-GB" baseline="0" dirty="0" smtClean="0"/>
                        <a:t> &amp; family &amp; carers.  Care package reduced from 3 calls to 0 (none).</a:t>
                      </a:r>
                      <a:endParaRPr lang="en-GB" dirty="0" smtClean="0"/>
                    </a:p>
                  </a:txBody>
                  <a:tcPr/>
                </a:tc>
                <a:extLst>
                  <a:ext uri="{0D108BD9-81ED-4DB2-BD59-A6C34878D82A}">
                    <a16:rowId xmlns:a16="http://schemas.microsoft.com/office/drawing/2014/main" val="1555454233"/>
                  </a:ext>
                </a:extLst>
              </a:tr>
              <a:tr h="660426">
                <a:tc>
                  <a:txBody>
                    <a:bodyPr/>
                    <a:lstStyle/>
                    <a:p>
                      <a:pPr algn="ctr"/>
                      <a:r>
                        <a:rPr lang="en-GB" dirty="0" smtClean="0"/>
                        <a:t>Risk of</a:t>
                      </a:r>
                      <a:r>
                        <a:rPr lang="en-GB" baseline="0" dirty="0" smtClean="0"/>
                        <a:t> admission. Unwilling to allow District Nursing in house to address leg ulcers</a:t>
                      </a:r>
                      <a:endParaRPr lang="en-GB" dirty="0"/>
                    </a:p>
                  </a:txBody>
                  <a:tcPr/>
                </a:tc>
                <a:tc>
                  <a:txBody>
                    <a:bodyPr/>
                    <a:lstStyle/>
                    <a:p>
                      <a:pPr algn="ctr"/>
                      <a:r>
                        <a:rPr lang="en-GB" dirty="0" smtClean="0"/>
                        <a:t>1:1</a:t>
                      </a:r>
                      <a:r>
                        <a:rPr lang="en-GB" baseline="0" dirty="0" smtClean="0"/>
                        <a:t> addressing fears &amp; beliefs. Capacity assessment. </a:t>
                      </a:r>
                      <a:r>
                        <a:rPr lang="en-GB" baseline="0" dirty="0" err="1" smtClean="0"/>
                        <a:t>Px</a:t>
                      </a:r>
                      <a:r>
                        <a:rPr lang="en-GB" baseline="0" dirty="0" smtClean="0"/>
                        <a:t> gave access to District nursing. Admission avoided</a:t>
                      </a:r>
                      <a:endParaRPr lang="en-GB" dirty="0"/>
                    </a:p>
                  </a:txBody>
                  <a:tcPr/>
                </a:tc>
                <a:extLst>
                  <a:ext uri="{0D108BD9-81ED-4DB2-BD59-A6C34878D82A}">
                    <a16:rowId xmlns:a16="http://schemas.microsoft.com/office/drawing/2014/main" val="2995549066"/>
                  </a:ext>
                </a:extLst>
              </a:tr>
              <a:tr h="660426">
                <a:tc>
                  <a:txBody>
                    <a:bodyPr/>
                    <a:lstStyle/>
                    <a:p>
                      <a:pPr algn="ctr"/>
                      <a:r>
                        <a:rPr lang="en-GB" dirty="0" smtClean="0"/>
                        <a:t>Trauma suspected. Carer burn-out</a:t>
                      </a:r>
                      <a:endParaRPr lang="en-GB" dirty="0"/>
                    </a:p>
                  </a:txBody>
                  <a:tcPr/>
                </a:tc>
                <a:tc>
                  <a:txBody>
                    <a:bodyPr/>
                    <a:lstStyle/>
                    <a:p>
                      <a:pPr algn="ctr"/>
                      <a:r>
                        <a:rPr lang="en-GB" dirty="0" smtClean="0"/>
                        <a:t>PTSD</a:t>
                      </a:r>
                      <a:r>
                        <a:rPr lang="en-GB" baseline="0" dirty="0" smtClean="0"/>
                        <a:t> </a:t>
                      </a:r>
                      <a:r>
                        <a:rPr lang="en-GB" baseline="0" dirty="0" err="1" smtClean="0"/>
                        <a:t>Dx</a:t>
                      </a:r>
                      <a:r>
                        <a:rPr lang="en-GB" baseline="0" dirty="0" smtClean="0"/>
                        <a:t> &amp; </a:t>
                      </a:r>
                      <a:r>
                        <a:rPr lang="en-GB" baseline="0" dirty="0" err="1" smtClean="0"/>
                        <a:t>Tx</a:t>
                      </a:r>
                      <a:r>
                        <a:rPr lang="en-GB" baseline="0" dirty="0" smtClean="0"/>
                        <a:t>. Reduced carer burden &amp; risk to care arrangement. Long term care avoided.</a:t>
                      </a:r>
                      <a:endParaRPr lang="en-GB" dirty="0"/>
                    </a:p>
                  </a:txBody>
                  <a:tcPr/>
                </a:tc>
                <a:extLst>
                  <a:ext uri="{0D108BD9-81ED-4DB2-BD59-A6C34878D82A}">
                    <a16:rowId xmlns:a16="http://schemas.microsoft.com/office/drawing/2014/main" val="132245102"/>
                  </a:ext>
                </a:extLst>
              </a:tr>
              <a:tr h="660426">
                <a:tc>
                  <a:txBody>
                    <a:bodyPr/>
                    <a:lstStyle/>
                    <a:p>
                      <a:pPr algn="ctr"/>
                      <a:r>
                        <a:rPr lang="en-GB" dirty="0" smtClean="0"/>
                        <a:t>Wife/Carer opposing views to SW:</a:t>
                      </a:r>
                      <a:r>
                        <a:rPr lang="en-GB" baseline="0" dirty="0" smtClean="0"/>
                        <a:t> wanting long term residential care</a:t>
                      </a:r>
                      <a:endParaRPr lang="en-GB" dirty="0"/>
                    </a:p>
                  </a:txBody>
                  <a:tcPr/>
                </a:tc>
                <a:tc>
                  <a:txBody>
                    <a:bodyPr/>
                    <a:lstStyle/>
                    <a:p>
                      <a:pPr algn="ctr"/>
                      <a:r>
                        <a:rPr lang="en-GB" dirty="0" smtClean="0"/>
                        <a:t>1:1</a:t>
                      </a:r>
                      <a:r>
                        <a:rPr lang="en-GB" baseline="0" dirty="0" smtClean="0"/>
                        <a:t> with Mrs. J.  Carer burden focus.  Agreed respite option. No need for LT care package</a:t>
                      </a:r>
                      <a:endParaRPr lang="en-GB" dirty="0"/>
                    </a:p>
                  </a:txBody>
                  <a:tcPr/>
                </a:tc>
                <a:extLst>
                  <a:ext uri="{0D108BD9-81ED-4DB2-BD59-A6C34878D82A}">
                    <a16:rowId xmlns:a16="http://schemas.microsoft.com/office/drawing/2014/main" val="2662863747"/>
                  </a:ext>
                </a:extLst>
              </a:tr>
              <a:tr h="660426">
                <a:tc>
                  <a:txBody>
                    <a:bodyPr/>
                    <a:lstStyle/>
                    <a:p>
                      <a:pPr algn="ctr"/>
                      <a:r>
                        <a:rPr lang="en-GB" dirty="0" smtClean="0"/>
                        <a:t>Complex case</a:t>
                      </a:r>
                      <a:r>
                        <a:rPr lang="en-GB" baseline="0" dirty="0" smtClean="0"/>
                        <a:t> high care package; Burnout &amp; high turnaround SW </a:t>
                      </a:r>
                      <a:endParaRPr lang="en-GB" dirty="0"/>
                    </a:p>
                  </a:txBody>
                  <a:tcPr/>
                </a:tc>
                <a:tc>
                  <a:txBody>
                    <a:bodyPr/>
                    <a:lstStyle/>
                    <a:p>
                      <a:pPr algn="ctr"/>
                      <a:r>
                        <a:rPr lang="en-GB" dirty="0" smtClean="0"/>
                        <a:t>Education on Neurological</a:t>
                      </a:r>
                      <a:r>
                        <a:rPr lang="en-GB" baseline="0" dirty="0" smtClean="0"/>
                        <a:t> condition provided. Care reduced from 2 to 1 calls per day</a:t>
                      </a:r>
                      <a:endParaRPr lang="en-GB" dirty="0"/>
                    </a:p>
                  </a:txBody>
                  <a:tcPr/>
                </a:tc>
                <a:extLst>
                  <a:ext uri="{0D108BD9-81ED-4DB2-BD59-A6C34878D82A}">
                    <a16:rowId xmlns:a16="http://schemas.microsoft.com/office/drawing/2014/main" val="2176595510"/>
                  </a:ext>
                </a:extLst>
              </a:tr>
              <a:tr h="382627">
                <a:tc>
                  <a:txBody>
                    <a:bodyPr/>
                    <a:lstStyle/>
                    <a:p>
                      <a:pPr algn="ctr"/>
                      <a:r>
                        <a:rPr lang="en-GB" dirty="0" smtClean="0"/>
                        <a:t>Poor</a:t>
                      </a:r>
                      <a:r>
                        <a:rPr lang="en-GB" baseline="0" dirty="0" smtClean="0"/>
                        <a:t> recovery following fall. </a:t>
                      </a:r>
                      <a:endParaRPr lang="en-GB" dirty="0"/>
                    </a:p>
                  </a:txBody>
                  <a:tcPr/>
                </a:tc>
                <a:tc>
                  <a:txBody>
                    <a:bodyPr/>
                    <a:lstStyle/>
                    <a:p>
                      <a:pPr algn="ctr"/>
                      <a:r>
                        <a:rPr lang="en-GB" dirty="0" smtClean="0"/>
                        <a:t>PTSD</a:t>
                      </a:r>
                      <a:r>
                        <a:rPr lang="en-GB" baseline="0" dirty="0" smtClean="0"/>
                        <a:t> </a:t>
                      </a:r>
                      <a:r>
                        <a:rPr lang="en-GB" baseline="0" dirty="0" err="1" smtClean="0"/>
                        <a:t>Tx</a:t>
                      </a:r>
                      <a:r>
                        <a:rPr lang="en-GB" baseline="0" dirty="0" smtClean="0"/>
                        <a:t>. Distress reduced. Reduced input from CRT</a:t>
                      </a:r>
                      <a:endParaRPr lang="en-GB" dirty="0"/>
                    </a:p>
                  </a:txBody>
                  <a:tcPr/>
                </a:tc>
                <a:extLst>
                  <a:ext uri="{0D108BD9-81ED-4DB2-BD59-A6C34878D82A}">
                    <a16:rowId xmlns:a16="http://schemas.microsoft.com/office/drawing/2014/main" val="1820639280"/>
                  </a:ext>
                </a:extLst>
              </a:tr>
              <a:tr h="660426">
                <a:tc>
                  <a:txBody>
                    <a:bodyPr/>
                    <a:lstStyle/>
                    <a:p>
                      <a:pPr algn="ctr"/>
                      <a:r>
                        <a:rPr lang="en-GB" dirty="0" smtClean="0"/>
                        <a:t>Paranoid</a:t>
                      </a:r>
                      <a:r>
                        <a:rPr lang="en-GB" baseline="0" dirty="0" smtClean="0"/>
                        <a:t> ideation. Risk breakdown care package. High level input SW</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CBT for delusional beliefs undertaken. Management strategies relayed</a:t>
                      </a:r>
                      <a:r>
                        <a:rPr lang="en-GB" baseline="0" dirty="0" smtClean="0"/>
                        <a:t> to carers. Referral to psychiatry</a:t>
                      </a:r>
                      <a:endParaRPr lang="en-GB" dirty="0" smtClean="0"/>
                    </a:p>
                  </a:txBody>
                  <a:tcPr/>
                </a:tc>
                <a:extLst>
                  <a:ext uri="{0D108BD9-81ED-4DB2-BD59-A6C34878D82A}">
                    <a16:rowId xmlns:a16="http://schemas.microsoft.com/office/drawing/2014/main" val="3273149687"/>
                  </a:ext>
                </a:extLst>
              </a:tr>
              <a:tr h="382627">
                <a:tc>
                  <a:txBody>
                    <a:bodyPr/>
                    <a:lstStyle/>
                    <a:p>
                      <a:pPr algn="ctr"/>
                      <a:r>
                        <a:rPr lang="en-GB" dirty="0" smtClean="0"/>
                        <a:t>High input</a:t>
                      </a:r>
                      <a:r>
                        <a:rPr lang="en-GB" baseline="0" dirty="0" smtClean="0"/>
                        <a:t> from SW –</a:t>
                      </a:r>
                      <a:r>
                        <a:rPr lang="en-GB" baseline="0" dirty="0" err="1" smtClean="0"/>
                        <a:t>depr</a:t>
                      </a:r>
                      <a:r>
                        <a:rPr lang="en-GB" baseline="0" dirty="0" smtClean="0"/>
                        <a:t>/pain/acceptance issues</a:t>
                      </a:r>
                      <a:endParaRPr lang="en-GB" dirty="0"/>
                    </a:p>
                  </a:txBody>
                  <a:tcPr/>
                </a:tc>
                <a:tc>
                  <a:txBody>
                    <a:bodyPr/>
                    <a:lstStyle/>
                    <a:p>
                      <a:pPr algn="ctr"/>
                      <a:r>
                        <a:rPr lang="en-GB" dirty="0" smtClean="0"/>
                        <a:t>1:1 for Chronic</a:t>
                      </a:r>
                      <a:r>
                        <a:rPr lang="en-GB" baseline="0" dirty="0" smtClean="0"/>
                        <a:t> Pain management, </a:t>
                      </a:r>
                      <a:r>
                        <a:rPr lang="en-GB" baseline="0" dirty="0" err="1" smtClean="0"/>
                        <a:t>QoL</a:t>
                      </a:r>
                      <a:r>
                        <a:rPr lang="en-GB" baseline="0" dirty="0" smtClean="0"/>
                        <a:t>. Less SW input</a:t>
                      </a:r>
                      <a:endParaRPr lang="en-GB" dirty="0"/>
                    </a:p>
                  </a:txBody>
                  <a:tcPr/>
                </a:tc>
                <a:extLst>
                  <a:ext uri="{0D108BD9-81ED-4DB2-BD59-A6C34878D82A}">
                    <a16:rowId xmlns:a16="http://schemas.microsoft.com/office/drawing/2014/main" val="2888914366"/>
                  </a:ext>
                </a:extLst>
              </a:tr>
            </a:tbl>
          </a:graphicData>
        </a:graphic>
      </p:graphicFrame>
    </p:spTree>
    <p:extLst>
      <p:ext uri="{BB962C8B-B14F-4D97-AF65-F5344CB8AC3E}">
        <p14:creationId xmlns:p14="http://schemas.microsoft.com/office/powerpoint/2010/main" val="36737992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794" y="118242"/>
            <a:ext cx="10018713" cy="827689"/>
          </a:xfrm>
        </p:spPr>
        <p:txBody>
          <a:bodyPr/>
          <a:lstStyle/>
          <a:p>
            <a:r>
              <a:rPr lang="en-GB" dirty="0" smtClean="0"/>
              <a:t>Case Study 1: </a:t>
            </a:r>
            <a:r>
              <a:rPr lang="en-GB" sz="4000" dirty="0" smtClean="0"/>
              <a:t>Mrs S</a:t>
            </a:r>
            <a:endParaRPr lang="en-GB" sz="4000" dirty="0"/>
          </a:p>
        </p:txBody>
      </p:sp>
      <p:sp>
        <p:nvSpPr>
          <p:cNvPr id="3" name="Content Placeholder 2"/>
          <p:cNvSpPr>
            <a:spLocks noGrp="1"/>
          </p:cNvSpPr>
          <p:nvPr>
            <p:ph idx="1"/>
          </p:nvPr>
        </p:nvSpPr>
        <p:spPr>
          <a:xfrm>
            <a:off x="1484310" y="819807"/>
            <a:ext cx="10018713" cy="5612524"/>
          </a:xfrm>
        </p:spPr>
        <p:txBody>
          <a:bodyPr>
            <a:normAutofit/>
          </a:bodyPr>
          <a:lstStyle/>
          <a:p>
            <a:r>
              <a:rPr lang="en-GB" dirty="0"/>
              <a:t>70yrs old </a:t>
            </a:r>
            <a:r>
              <a:rPr lang="en-GB" dirty="0" smtClean="0"/>
              <a:t>. Lived alone. GP referral Deteriorating </a:t>
            </a:r>
            <a:r>
              <a:rPr lang="en-GB" dirty="0"/>
              <a:t>health past 3 </a:t>
            </a:r>
            <a:r>
              <a:rPr lang="en-GB" dirty="0" smtClean="0"/>
              <a:t>years “</a:t>
            </a:r>
            <a:r>
              <a:rPr lang="en-GB" i="1" dirty="0" smtClean="0"/>
              <a:t>she </a:t>
            </a:r>
            <a:r>
              <a:rPr lang="en-GB" i="1" dirty="0"/>
              <a:t>has become quite depressed</a:t>
            </a:r>
            <a:r>
              <a:rPr lang="en-GB" dirty="0" smtClean="0"/>
              <a:t>”  </a:t>
            </a:r>
          </a:p>
          <a:p>
            <a:r>
              <a:rPr lang="en-GB" dirty="0" err="1" smtClean="0"/>
              <a:t>Hx</a:t>
            </a:r>
            <a:r>
              <a:rPr lang="en-GB" dirty="0" smtClean="0"/>
              <a:t>. </a:t>
            </a:r>
            <a:r>
              <a:rPr lang="en-GB" dirty="0" smtClean="0"/>
              <a:t>Admission with </a:t>
            </a:r>
            <a:r>
              <a:rPr lang="en-GB" dirty="0" smtClean="0"/>
              <a:t>P</a:t>
            </a:r>
            <a:r>
              <a:rPr lang="en-GB" dirty="0" smtClean="0"/>
              <a:t>ituitary adenoma. </a:t>
            </a:r>
            <a:r>
              <a:rPr lang="en-GB" dirty="0"/>
              <a:t>N</a:t>
            </a:r>
            <a:r>
              <a:rPr lang="en-GB" dirty="0" smtClean="0"/>
              <a:t>erve </a:t>
            </a:r>
            <a:r>
              <a:rPr lang="en-GB" dirty="0"/>
              <a:t>palsy </a:t>
            </a:r>
            <a:r>
              <a:rPr lang="en-GB" dirty="0" smtClean="0"/>
              <a:t>= loss </a:t>
            </a:r>
            <a:r>
              <a:rPr lang="en-GB" dirty="0"/>
              <a:t>of sight in one </a:t>
            </a:r>
            <a:r>
              <a:rPr lang="en-GB" dirty="0" smtClean="0"/>
              <a:t>eye. Type </a:t>
            </a:r>
            <a:r>
              <a:rPr lang="en-GB" dirty="0"/>
              <a:t>2 </a:t>
            </a:r>
            <a:r>
              <a:rPr lang="en-GB" dirty="0" smtClean="0"/>
              <a:t>diabetes. </a:t>
            </a:r>
            <a:r>
              <a:rPr lang="en-GB" dirty="0"/>
              <a:t>H</a:t>
            </a:r>
            <a:r>
              <a:rPr lang="en-GB" dirty="0" smtClean="0"/>
              <a:t>ypertension</a:t>
            </a:r>
            <a:endParaRPr lang="en-GB" dirty="0" smtClean="0"/>
          </a:p>
          <a:p>
            <a:r>
              <a:rPr lang="en-GB" dirty="0" smtClean="0"/>
              <a:t>GP referral “</a:t>
            </a:r>
            <a:r>
              <a:rPr lang="en-GB" i="1" dirty="0" smtClean="0"/>
              <a:t> “</a:t>
            </a:r>
            <a:r>
              <a:rPr lang="en-GB" i="1" dirty="0"/>
              <a:t>she links her low mood to her decline in physical </a:t>
            </a:r>
            <a:r>
              <a:rPr lang="en-GB" i="1" dirty="0" smtClean="0"/>
              <a:t>health</a:t>
            </a:r>
            <a:r>
              <a:rPr lang="en-GB" dirty="0" smtClean="0"/>
              <a:t>… needs… </a:t>
            </a:r>
            <a:r>
              <a:rPr lang="en-GB" i="1" dirty="0" smtClean="0"/>
              <a:t>“help </a:t>
            </a:r>
            <a:r>
              <a:rPr lang="en-GB" i="1" dirty="0"/>
              <a:t>her come to terms with her changed circumstances in relation to her physical health</a:t>
            </a:r>
            <a:r>
              <a:rPr lang="en-GB" i="1" dirty="0" smtClean="0"/>
              <a:t>”.</a:t>
            </a:r>
            <a:endParaRPr lang="en-GB" dirty="0"/>
          </a:p>
        </p:txBody>
      </p:sp>
    </p:spTree>
    <p:extLst>
      <p:ext uri="{BB962C8B-B14F-4D97-AF65-F5344CB8AC3E}">
        <p14:creationId xmlns:p14="http://schemas.microsoft.com/office/powerpoint/2010/main" val="2462936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owth chronic conditions 2013.png"/>
          <p:cNvPicPr>
            <a:picLocks noChangeAspect="1"/>
          </p:cNvPicPr>
          <p:nvPr/>
        </p:nvPicPr>
        <p:blipFill>
          <a:blip r:embed="rId2" cstate="print"/>
          <a:stretch>
            <a:fillRect/>
          </a:stretch>
        </p:blipFill>
        <p:spPr>
          <a:xfrm>
            <a:off x="0" y="0"/>
            <a:ext cx="12328633" cy="7095074"/>
          </a:xfrm>
          <a:prstGeom prst="rect">
            <a:avLst/>
          </a:prstGeom>
        </p:spPr>
      </p:pic>
    </p:spTree>
    <p:extLst>
      <p:ext uri="{BB962C8B-B14F-4D97-AF65-F5344CB8AC3E}">
        <p14:creationId xmlns:p14="http://schemas.microsoft.com/office/powerpoint/2010/main" val="217775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752599"/>
          </a:xfrm>
        </p:spPr>
        <p:txBody>
          <a:bodyPr/>
          <a:lstStyle/>
          <a:p>
            <a:r>
              <a:rPr lang="en-GB" dirty="0" smtClean="0"/>
              <a:t>Assessment</a:t>
            </a:r>
            <a:endParaRPr lang="en-GB" dirty="0"/>
          </a:p>
        </p:txBody>
      </p:sp>
      <p:sp>
        <p:nvSpPr>
          <p:cNvPr id="3" name="Content Placeholder 2"/>
          <p:cNvSpPr>
            <a:spLocks noGrp="1"/>
          </p:cNvSpPr>
          <p:nvPr>
            <p:ph idx="1"/>
          </p:nvPr>
        </p:nvSpPr>
        <p:spPr>
          <a:xfrm>
            <a:off x="1484310" y="1355834"/>
            <a:ext cx="10018713" cy="5391807"/>
          </a:xfrm>
        </p:spPr>
        <p:txBody>
          <a:bodyPr>
            <a:normAutofit/>
          </a:bodyPr>
          <a:lstStyle/>
          <a:p>
            <a:r>
              <a:rPr lang="en-GB" dirty="0"/>
              <a:t>not coping with co-morbid long term conditions </a:t>
            </a:r>
            <a:r>
              <a:rPr lang="en-GB" dirty="0"/>
              <a:t>(“this is the end for me”, “I’m </a:t>
            </a:r>
            <a:r>
              <a:rPr lang="en-GB" dirty="0" smtClean="0"/>
              <a:t>no good”)</a:t>
            </a:r>
            <a:endParaRPr lang="en-GB" dirty="0"/>
          </a:p>
          <a:p>
            <a:r>
              <a:rPr lang="en-GB" dirty="0" smtClean="0"/>
              <a:t>developed </a:t>
            </a:r>
            <a:r>
              <a:rPr lang="en-GB" dirty="0"/>
              <a:t>clinical </a:t>
            </a:r>
            <a:r>
              <a:rPr lang="en-GB" dirty="0" smtClean="0"/>
              <a:t>depression &amp;</a:t>
            </a:r>
            <a:r>
              <a:rPr lang="en-GB" dirty="0"/>
              <a:t> </a:t>
            </a:r>
            <a:r>
              <a:rPr lang="en-GB" dirty="0" smtClean="0"/>
              <a:t>clinical </a:t>
            </a:r>
            <a:r>
              <a:rPr lang="en-GB" dirty="0"/>
              <a:t>levels of </a:t>
            </a:r>
            <a:r>
              <a:rPr lang="en-GB" dirty="0" smtClean="0"/>
              <a:t>anxiety</a:t>
            </a:r>
          </a:p>
          <a:p>
            <a:r>
              <a:rPr lang="en-GB" dirty="0" smtClean="0"/>
              <a:t>Her </a:t>
            </a:r>
            <a:r>
              <a:rPr lang="en-GB" dirty="0"/>
              <a:t>personality had changed, more intolerant, agitated, </a:t>
            </a:r>
            <a:r>
              <a:rPr lang="en-GB" dirty="0" smtClean="0"/>
              <a:t>frustrated</a:t>
            </a:r>
          </a:p>
          <a:p>
            <a:r>
              <a:rPr lang="en-GB" dirty="0" smtClean="0"/>
              <a:t>She </a:t>
            </a:r>
            <a:r>
              <a:rPr lang="en-GB" dirty="0"/>
              <a:t>reported feeling low, anxious and frustrated when she could not do all that she </a:t>
            </a:r>
            <a:r>
              <a:rPr lang="en-GB" dirty="0" smtClean="0"/>
              <a:t>wanted and felt quite </a:t>
            </a:r>
            <a:r>
              <a:rPr lang="en-GB" dirty="0"/>
              <a:t>angry.</a:t>
            </a:r>
          </a:p>
          <a:p>
            <a:pPr marL="0" indent="0">
              <a:buNone/>
            </a:pPr>
            <a:endParaRPr lang="en-GB" dirty="0"/>
          </a:p>
          <a:p>
            <a:endParaRPr lang="en-GB" dirty="0"/>
          </a:p>
        </p:txBody>
      </p:sp>
    </p:spTree>
    <p:extLst>
      <p:ext uri="{BB962C8B-B14F-4D97-AF65-F5344CB8AC3E}">
        <p14:creationId xmlns:p14="http://schemas.microsoft.com/office/powerpoint/2010/main" val="1069895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GB" dirty="0" smtClean="0"/>
              <a:t>Mrs S: Psychological Intervention 	</a:t>
            </a:r>
            <a:r>
              <a:rPr lang="en-GB" sz="3200" dirty="0" smtClean="0"/>
              <a:t>3 x 1hr</a:t>
            </a:r>
            <a:endParaRPr lang="en-GB" sz="3200" dirty="0"/>
          </a:p>
        </p:txBody>
      </p:sp>
      <p:sp>
        <p:nvSpPr>
          <p:cNvPr id="3" name="Content Placeholder 2"/>
          <p:cNvSpPr>
            <a:spLocks noGrp="1"/>
          </p:cNvSpPr>
          <p:nvPr>
            <p:ph idx="1"/>
          </p:nvPr>
        </p:nvSpPr>
        <p:spPr>
          <a:xfrm>
            <a:off x="1484310" y="1453055"/>
            <a:ext cx="10465952" cy="5042338"/>
          </a:xfrm>
        </p:spPr>
        <p:txBody>
          <a:bodyPr>
            <a:normAutofit/>
          </a:bodyPr>
          <a:lstStyle/>
          <a:p>
            <a:r>
              <a:rPr lang="en-GB" dirty="0" smtClean="0"/>
              <a:t>Development </a:t>
            </a:r>
            <a:r>
              <a:rPr lang="en-GB" dirty="0"/>
              <a:t>psychological </a:t>
            </a:r>
            <a:r>
              <a:rPr lang="en-GB" dirty="0" smtClean="0"/>
              <a:t>formulation of </a:t>
            </a:r>
            <a:r>
              <a:rPr lang="en-GB" dirty="0"/>
              <a:t>her </a:t>
            </a:r>
            <a:r>
              <a:rPr lang="en-GB" dirty="0" smtClean="0"/>
              <a:t>difficulties </a:t>
            </a:r>
            <a:endParaRPr lang="en-GB" dirty="0"/>
          </a:p>
          <a:p>
            <a:r>
              <a:rPr lang="en-GB" dirty="0"/>
              <a:t>Acceptance &amp; Commitment Therapy” (ACT</a:t>
            </a:r>
            <a:r>
              <a:rPr lang="en-GB" dirty="0" smtClean="0"/>
              <a:t>)</a:t>
            </a:r>
            <a:endParaRPr lang="en-GB" dirty="0"/>
          </a:p>
          <a:p>
            <a:r>
              <a:rPr lang="en-GB" dirty="0" smtClean="0"/>
              <a:t>Cognitive </a:t>
            </a:r>
            <a:r>
              <a:rPr lang="en-GB" dirty="0"/>
              <a:t>techniques </a:t>
            </a:r>
            <a:r>
              <a:rPr lang="en-GB" dirty="0" smtClean="0"/>
              <a:t>(CBT) were </a:t>
            </a:r>
            <a:r>
              <a:rPr lang="en-GB" dirty="0"/>
              <a:t>used to help her re-evaluate her thinking </a:t>
            </a:r>
            <a:endParaRPr lang="en-GB" dirty="0" smtClean="0"/>
          </a:p>
          <a:p>
            <a:r>
              <a:rPr lang="en-GB" dirty="0" smtClean="0"/>
              <a:t> </a:t>
            </a:r>
            <a:r>
              <a:rPr lang="en-GB" dirty="0"/>
              <a:t>E</a:t>
            </a:r>
            <a:r>
              <a:rPr lang="en-GB" dirty="0" smtClean="0"/>
              <a:t>motional </a:t>
            </a:r>
            <a:r>
              <a:rPr lang="en-GB" dirty="0"/>
              <a:t>resilience enhancement techniques were introduced including </a:t>
            </a:r>
            <a:r>
              <a:rPr lang="en-GB" dirty="0" smtClean="0"/>
              <a:t>  mindfulness</a:t>
            </a:r>
            <a:r>
              <a:rPr lang="en-GB" dirty="0"/>
              <a:t>. </a:t>
            </a:r>
          </a:p>
        </p:txBody>
      </p:sp>
    </p:spTree>
    <p:extLst>
      <p:ext uri="{BB962C8B-B14F-4D97-AF65-F5344CB8AC3E}">
        <p14:creationId xmlns:p14="http://schemas.microsoft.com/office/powerpoint/2010/main" val="3959351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10434" y="-625597"/>
            <a:ext cx="10018713" cy="1752599"/>
          </a:xfrm>
        </p:spPr>
        <p:txBody>
          <a:bodyPr/>
          <a:lstStyle/>
          <a:p>
            <a:r>
              <a:rPr lang="en-GB" dirty="0" smtClean="0"/>
              <a:t>Mrs S: </a:t>
            </a:r>
            <a:r>
              <a:rPr lang="en-GB" dirty="0" smtClean="0"/>
              <a:t>Results</a:t>
            </a:r>
            <a:endParaRPr lang="en-GB" dirty="0"/>
          </a:p>
        </p:txBody>
      </p:sp>
      <p:sp>
        <p:nvSpPr>
          <p:cNvPr id="3" name="Content Placeholder 2"/>
          <p:cNvSpPr>
            <a:spLocks noGrp="1"/>
          </p:cNvSpPr>
          <p:nvPr>
            <p:ph idx="1"/>
          </p:nvPr>
        </p:nvSpPr>
        <p:spPr>
          <a:xfrm>
            <a:off x="1610434" y="1752599"/>
            <a:ext cx="10018713" cy="4301360"/>
          </a:xfrm>
        </p:spPr>
        <p:txBody>
          <a:bodyPr>
            <a:normAutofit/>
          </a:bodyPr>
          <a:lstStyle/>
          <a:p>
            <a:pPr marL="0" indent="0">
              <a:buNone/>
            </a:pPr>
            <a:endParaRPr lang="en-GB" b="1" dirty="0" smtClean="0"/>
          </a:p>
          <a:p>
            <a:endParaRPr lang="en-GB" b="1" dirty="0"/>
          </a:p>
          <a:p>
            <a:pPr marL="0" indent="0">
              <a:buNone/>
            </a:pPr>
            <a:endParaRPr lang="en-GB" b="1" dirty="0"/>
          </a:p>
          <a:p>
            <a:pPr marL="0" indent="0">
              <a:buNone/>
            </a:pPr>
            <a:r>
              <a:rPr lang="en-GB" dirty="0" smtClean="0"/>
              <a:t> </a:t>
            </a:r>
          </a:p>
          <a:p>
            <a:pPr marL="0" indent="0">
              <a:buNone/>
            </a:pPr>
            <a:endParaRPr lang="en-GB" dirty="0"/>
          </a:p>
          <a:p>
            <a:endParaRPr lang="en-GB" dirty="0"/>
          </a:p>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938222610"/>
              </p:ext>
            </p:extLst>
          </p:nvPr>
        </p:nvGraphicFramePr>
        <p:xfrm>
          <a:off x="2049517" y="727546"/>
          <a:ext cx="2963919" cy="2631210"/>
        </p:xfrm>
        <a:graphic>
          <a:graphicData uri="http://schemas.openxmlformats.org/drawingml/2006/table">
            <a:tbl>
              <a:tblPr firstRow="1" bandRow="1">
                <a:tableStyleId>{5C22544A-7EE6-4342-B048-85BDC9FD1C3A}</a:tableStyleId>
              </a:tblPr>
              <a:tblGrid>
                <a:gridCol w="1418022">
                  <a:extLst>
                    <a:ext uri="{9D8B030D-6E8A-4147-A177-3AD203B41FA5}">
                      <a16:colId xmlns:a16="http://schemas.microsoft.com/office/drawing/2014/main" val="3633072977"/>
                    </a:ext>
                  </a:extLst>
                </a:gridCol>
                <a:gridCol w="1545897">
                  <a:extLst>
                    <a:ext uri="{9D8B030D-6E8A-4147-A177-3AD203B41FA5}">
                      <a16:colId xmlns:a16="http://schemas.microsoft.com/office/drawing/2014/main" val="1072129910"/>
                    </a:ext>
                  </a:extLst>
                </a:gridCol>
              </a:tblGrid>
              <a:tr h="438535">
                <a:tc gridSpan="2">
                  <a:txBody>
                    <a:bodyPr/>
                    <a:lstStyle/>
                    <a:p>
                      <a:pPr algn="ctr"/>
                      <a:r>
                        <a:rPr lang="en-GB" dirty="0" smtClean="0"/>
                        <a:t>DEPRESSION</a:t>
                      </a:r>
                      <a:endParaRPr lang="en-GB" dirty="0"/>
                    </a:p>
                  </a:txBody>
                  <a:tcPr/>
                </a:tc>
                <a:tc hMerge="1">
                  <a:txBody>
                    <a:bodyPr/>
                    <a:lstStyle/>
                    <a:p>
                      <a:endParaRPr lang="en-GB" dirty="0"/>
                    </a:p>
                  </a:txBody>
                  <a:tcPr/>
                </a:tc>
                <a:extLst>
                  <a:ext uri="{0D108BD9-81ED-4DB2-BD59-A6C34878D82A}">
                    <a16:rowId xmlns:a16="http://schemas.microsoft.com/office/drawing/2014/main" val="272965498"/>
                  </a:ext>
                </a:extLst>
              </a:tr>
              <a:tr h="438535">
                <a:tc>
                  <a:txBody>
                    <a:bodyPr/>
                    <a:lstStyle/>
                    <a:p>
                      <a:pPr algn="l"/>
                      <a:r>
                        <a:rPr lang="en-GB" b="1" dirty="0" smtClean="0"/>
                        <a:t>Assessment</a:t>
                      </a:r>
                      <a:endParaRPr lang="en-GB" b="1" dirty="0"/>
                    </a:p>
                  </a:txBody>
                  <a:tcPr/>
                </a:tc>
                <a:tc>
                  <a:txBody>
                    <a:bodyPr/>
                    <a:lstStyle/>
                    <a:p>
                      <a:pPr algn="l"/>
                      <a:r>
                        <a:rPr lang="en-GB" b="1" dirty="0" smtClean="0"/>
                        <a:t>Discharge</a:t>
                      </a:r>
                      <a:endParaRPr lang="en-GB" b="1" dirty="0"/>
                    </a:p>
                  </a:txBody>
                  <a:tcPr/>
                </a:tc>
                <a:extLst>
                  <a:ext uri="{0D108BD9-81ED-4DB2-BD59-A6C34878D82A}">
                    <a16:rowId xmlns:a16="http://schemas.microsoft.com/office/drawing/2014/main" val="3735010204"/>
                  </a:ext>
                </a:extLst>
              </a:tr>
              <a:tr h="438535">
                <a:tc>
                  <a:txBody>
                    <a:bodyPr/>
                    <a:lstStyle/>
                    <a:p>
                      <a:pPr algn="l"/>
                      <a:r>
                        <a:rPr lang="en-GB" dirty="0" smtClean="0"/>
                        <a:t>Severe</a:t>
                      </a:r>
                      <a:endParaRPr lang="en-GB" dirty="0"/>
                    </a:p>
                  </a:txBody>
                  <a:tcPr/>
                </a:tc>
                <a:tc>
                  <a:txBody>
                    <a:bodyPr/>
                    <a:lstStyle/>
                    <a:p>
                      <a:pPr algn="l"/>
                      <a:r>
                        <a:rPr lang="en-GB" dirty="0" smtClean="0"/>
                        <a:t>Severe</a:t>
                      </a:r>
                      <a:endParaRPr lang="en-GB" dirty="0"/>
                    </a:p>
                  </a:txBody>
                  <a:tcPr/>
                </a:tc>
                <a:extLst>
                  <a:ext uri="{0D108BD9-81ED-4DB2-BD59-A6C34878D82A}">
                    <a16:rowId xmlns:a16="http://schemas.microsoft.com/office/drawing/2014/main" val="601488430"/>
                  </a:ext>
                </a:extLst>
              </a:tr>
              <a:tr h="438535">
                <a:tc>
                  <a:txBody>
                    <a:bodyPr/>
                    <a:lstStyle/>
                    <a:p>
                      <a:pPr algn="l"/>
                      <a:r>
                        <a:rPr lang="en-GB" b="1" u="sng" dirty="0" smtClean="0">
                          <a:solidFill>
                            <a:schemeClr val="accent1"/>
                          </a:solidFill>
                        </a:rPr>
                        <a:t>Moderate</a:t>
                      </a:r>
                      <a:endParaRPr lang="en-GB" b="1" u="sng" dirty="0">
                        <a:solidFill>
                          <a:schemeClr val="accent1"/>
                        </a:solidFill>
                      </a:endParaRPr>
                    </a:p>
                  </a:txBody>
                  <a:tcPr/>
                </a:tc>
                <a:tc>
                  <a:txBody>
                    <a:bodyPr/>
                    <a:lstStyle/>
                    <a:p>
                      <a:pPr algn="l"/>
                      <a:r>
                        <a:rPr lang="en-GB" dirty="0" smtClean="0"/>
                        <a:t>Moderate</a:t>
                      </a:r>
                      <a:endParaRPr lang="en-GB" dirty="0"/>
                    </a:p>
                  </a:txBody>
                  <a:tcPr/>
                </a:tc>
                <a:extLst>
                  <a:ext uri="{0D108BD9-81ED-4DB2-BD59-A6C34878D82A}">
                    <a16:rowId xmlns:a16="http://schemas.microsoft.com/office/drawing/2014/main" val="249695806"/>
                  </a:ext>
                </a:extLst>
              </a:tr>
              <a:tr h="438535">
                <a:tc>
                  <a:txBody>
                    <a:bodyPr/>
                    <a:lstStyle/>
                    <a:p>
                      <a:pPr algn="l"/>
                      <a:r>
                        <a:rPr lang="en-GB" dirty="0" smtClean="0"/>
                        <a:t>Mild</a:t>
                      </a:r>
                      <a:endParaRPr lang="en-GB" dirty="0"/>
                    </a:p>
                  </a:txBody>
                  <a:tcPr/>
                </a:tc>
                <a:tc>
                  <a:txBody>
                    <a:bodyPr/>
                    <a:lstStyle/>
                    <a:p>
                      <a:pPr algn="l"/>
                      <a:r>
                        <a:rPr lang="en-GB" dirty="0" smtClean="0"/>
                        <a:t>Mild</a:t>
                      </a:r>
                      <a:endParaRPr lang="en-GB" dirty="0"/>
                    </a:p>
                  </a:txBody>
                  <a:tcPr/>
                </a:tc>
                <a:extLst>
                  <a:ext uri="{0D108BD9-81ED-4DB2-BD59-A6C34878D82A}">
                    <a16:rowId xmlns:a16="http://schemas.microsoft.com/office/drawing/2014/main" val="2714944190"/>
                  </a:ext>
                </a:extLst>
              </a:tr>
              <a:tr h="438535">
                <a:tc>
                  <a:txBody>
                    <a:bodyPr/>
                    <a:lstStyle/>
                    <a:p>
                      <a:pPr algn="l"/>
                      <a:r>
                        <a:rPr lang="en-GB" dirty="0" smtClean="0"/>
                        <a:t>Normal</a:t>
                      </a:r>
                      <a:endParaRPr lang="en-GB" dirty="0"/>
                    </a:p>
                  </a:txBody>
                  <a:tcPr/>
                </a:tc>
                <a:tc>
                  <a:txBody>
                    <a:bodyPr/>
                    <a:lstStyle/>
                    <a:p>
                      <a:pPr algn="l"/>
                      <a:r>
                        <a:rPr lang="en-GB" b="1" u="sng" dirty="0" smtClean="0">
                          <a:solidFill>
                            <a:schemeClr val="accent1"/>
                          </a:solidFill>
                        </a:rPr>
                        <a:t>Normal</a:t>
                      </a:r>
                      <a:endParaRPr lang="en-GB" b="1" u="sng" dirty="0">
                        <a:solidFill>
                          <a:schemeClr val="accent1"/>
                        </a:solidFill>
                      </a:endParaRPr>
                    </a:p>
                  </a:txBody>
                  <a:tcPr/>
                </a:tc>
                <a:extLst>
                  <a:ext uri="{0D108BD9-81ED-4DB2-BD59-A6C34878D82A}">
                    <a16:rowId xmlns:a16="http://schemas.microsoft.com/office/drawing/2014/main" val="170413016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68964942"/>
              </p:ext>
            </p:extLst>
          </p:nvPr>
        </p:nvGraphicFramePr>
        <p:xfrm>
          <a:off x="7488620" y="727550"/>
          <a:ext cx="3062617" cy="2631207"/>
        </p:xfrm>
        <a:graphic>
          <a:graphicData uri="http://schemas.openxmlformats.org/drawingml/2006/table">
            <a:tbl>
              <a:tblPr firstRow="1" bandRow="1">
                <a:tableStyleId>{5C22544A-7EE6-4342-B048-85BDC9FD1C3A}</a:tableStyleId>
              </a:tblPr>
              <a:tblGrid>
                <a:gridCol w="1516720">
                  <a:extLst>
                    <a:ext uri="{9D8B030D-6E8A-4147-A177-3AD203B41FA5}">
                      <a16:colId xmlns:a16="http://schemas.microsoft.com/office/drawing/2014/main" val="3040780862"/>
                    </a:ext>
                  </a:extLst>
                </a:gridCol>
                <a:gridCol w="1545897">
                  <a:extLst>
                    <a:ext uri="{9D8B030D-6E8A-4147-A177-3AD203B41FA5}">
                      <a16:colId xmlns:a16="http://schemas.microsoft.com/office/drawing/2014/main" val="3249646609"/>
                    </a:ext>
                  </a:extLst>
                </a:gridCol>
              </a:tblGrid>
              <a:tr h="433517">
                <a:tc gridSpan="2">
                  <a:txBody>
                    <a:bodyPr/>
                    <a:lstStyle/>
                    <a:p>
                      <a:pPr algn="ctr"/>
                      <a:r>
                        <a:rPr lang="en-GB" dirty="0" smtClean="0"/>
                        <a:t>ANXIETY</a:t>
                      </a:r>
                      <a:endParaRPr lang="en-GB" dirty="0"/>
                    </a:p>
                  </a:txBody>
                  <a:tcPr/>
                </a:tc>
                <a:tc hMerge="1">
                  <a:txBody>
                    <a:bodyPr/>
                    <a:lstStyle/>
                    <a:p>
                      <a:endParaRPr lang="en-GB" dirty="0"/>
                    </a:p>
                  </a:txBody>
                  <a:tcPr/>
                </a:tc>
                <a:extLst>
                  <a:ext uri="{0D108BD9-81ED-4DB2-BD59-A6C34878D82A}">
                    <a16:rowId xmlns:a16="http://schemas.microsoft.com/office/drawing/2014/main" val="2351035761"/>
                  </a:ext>
                </a:extLst>
              </a:tr>
              <a:tr h="439538">
                <a:tc>
                  <a:txBody>
                    <a:bodyPr/>
                    <a:lstStyle/>
                    <a:p>
                      <a:r>
                        <a:rPr lang="en-GB" b="1" dirty="0" smtClean="0"/>
                        <a:t>Assessment</a:t>
                      </a:r>
                      <a:endParaRPr lang="en-GB" b="1" dirty="0"/>
                    </a:p>
                  </a:txBody>
                  <a:tcPr/>
                </a:tc>
                <a:tc>
                  <a:txBody>
                    <a:bodyPr/>
                    <a:lstStyle/>
                    <a:p>
                      <a:r>
                        <a:rPr lang="en-GB" b="1" dirty="0" smtClean="0"/>
                        <a:t>Discharge</a:t>
                      </a:r>
                      <a:endParaRPr lang="en-GB" b="1" dirty="0"/>
                    </a:p>
                  </a:txBody>
                  <a:tcPr/>
                </a:tc>
                <a:extLst>
                  <a:ext uri="{0D108BD9-81ED-4DB2-BD59-A6C34878D82A}">
                    <a16:rowId xmlns:a16="http://schemas.microsoft.com/office/drawing/2014/main" val="4222229177"/>
                  </a:ext>
                </a:extLst>
              </a:tr>
              <a:tr h="439538">
                <a:tc>
                  <a:txBody>
                    <a:bodyPr/>
                    <a:lstStyle/>
                    <a:p>
                      <a:r>
                        <a:rPr lang="en-GB" dirty="0" smtClean="0"/>
                        <a:t>Severe</a:t>
                      </a:r>
                      <a:endParaRPr lang="en-GB" dirty="0"/>
                    </a:p>
                  </a:txBody>
                  <a:tcPr/>
                </a:tc>
                <a:tc>
                  <a:txBody>
                    <a:bodyPr/>
                    <a:lstStyle/>
                    <a:p>
                      <a:r>
                        <a:rPr lang="en-GB" dirty="0" smtClean="0"/>
                        <a:t>Severe</a:t>
                      </a:r>
                      <a:endParaRPr lang="en-GB" dirty="0"/>
                    </a:p>
                  </a:txBody>
                  <a:tcPr/>
                </a:tc>
                <a:extLst>
                  <a:ext uri="{0D108BD9-81ED-4DB2-BD59-A6C34878D82A}">
                    <a16:rowId xmlns:a16="http://schemas.microsoft.com/office/drawing/2014/main" val="3733654122"/>
                  </a:ext>
                </a:extLst>
              </a:tr>
              <a:tr h="439538">
                <a:tc>
                  <a:txBody>
                    <a:bodyPr/>
                    <a:lstStyle/>
                    <a:p>
                      <a:r>
                        <a:rPr lang="en-GB" b="1" u="sng" dirty="0" smtClean="0">
                          <a:solidFill>
                            <a:schemeClr val="accent1"/>
                          </a:solidFill>
                        </a:rPr>
                        <a:t>Moderate</a:t>
                      </a:r>
                      <a:endParaRPr lang="en-GB" b="1" u="sng" dirty="0">
                        <a:solidFill>
                          <a:schemeClr val="accent1"/>
                        </a:solidFill>
                      </a:endParaRPr>
                    </a:p>
                  </a:txBody>
                  <a:tcPr/>
                </a:tc>
                <a:tc>
                  <a:txBody>
                    <a:bodyPr/>
                    <a:lstStyle/>
                    <a:p>
                      <a:r>
                        <a:rPr lang="en-GB" dirty="0" smtClean="0"/>
                        <a:t>Moderate</a:t>
                      </a:r>
                      <a:endParaRPr lang="en-GB" dirty="0"/>
                    </a:p>
                  </a:txBody>
                  <a:tcPr/>
                </a:tc>
                <a:extLst>
                  <a:ext uri="{0D108BD9-81ED-4DB2-BD59-A6C34878D82A}">
                    <a16:rowId xmlns:a16="http://schemas.microsoft.com/office/drawing/2014/main" val="2445326898"/>
                  </a:ext>
                </a:extLst>
              </a:tr>
              <a:tr h="439538">
                <a:tc>
                  <a:txBody>
                    <a:bodyPr/>
                    <a:lstStyle/>
                    <a:p>
                      <a:r>
                        <a:rPr lang="en-GB" dirty="0" smtClean="0"/>
                        <a:t>Mild</a:t>
                      </a:r>
                      <a:endParaRPr lang="en-GB" dirty="0"/>
                    </a:p>
                  </a:txBody>
                  <a:tcPr/>
                </a:tc>
                <a:tc>
                  <a:txBody>
                    <a:bodyPr/>
                    <a:lstStyle/>
                    <a:p>
                      <a:r>
                        <a:rPr lang="en-GB" dirty="0" smtClean="0"/>
                        <a:t>Mild</a:t>
                      </a:r>
                      <a:endParaRPr lang="en-GB" dirty="0"/>
                    </a:p>
                  </a:txBody>
                  <a:tcPr/>
                </a:tc>
                <a:extLst>
                  <a:ext uri="{0D108BD9-81ED-4DB2-BD59-A6C34878D82A}">
                    <a16:rowId xmlns:a16="http://schemas.microsoft.com/office/drawing/2014/main" val="1341932169"/>
                  </a:ext>
                </a:extLst>
              </a:tr>
              <a:tr h="439538">
                <a:tc>
                  <a:txBody>
                    <a:bodyPr/>
                    <a:lstStyle/>
                    <a:p>
                      <a:r>
                        <a:rPr lang="en-GB" dirty="0" smtClean="0"/>
                        <a:t>Normal</a:t>
                      </a:r>
                      <a:endParaRPr lang="en-GB" dirty="0"/>
                    </a:p>
                  </a:txBody>
                  <a:tcPr/>
                </a:tc>
                <a:tc>
                  <a:txBody>
                    <a:bodyPr/>
                    <a:lstStyle/>
                    <a:p>
                      <a:r>
                        <a:rPr lang="en-GB" b="1" u="sng" dirty="0" smtClean="0">
                          <a:solidFill>
                            <a:srgbClr val="FF0000"/>
                          </a:solidFill>
                        </a:rPr>
                        <a:t>Normal</a:t>
                      </a:r>
                      <a:endParaRPr lang="en-GB" b="1" u="sng" dirty="0">
                        <a:solidFill>
                          <a:srgbClr val="FF0000"/>
                        </a:solidFill>
                      </a:endParaRPr>
                    </a:p>
                  </a:txBody>
                  <a:tcPr/>
                </a:tc>
                <a:extLst>
                  <a:ext uri="{0D108BD9-81ED-4DB2-BD59-A6C34878D82A}">
                    <a16:rowId xmlns:a16="http://schemas.microsoft.com/office/drawing/2014/main" val="195462057"/>
                  </a:ext>
                </a:extLst>
              </a:tr>
            </a:tbl>
          </a:graphicData>
        </a:graphic>
      </p:graphicFrame>
      <p:pic>
        <p:nvPicPr>
          <p:cNvPr id="11" name="Picture 10"/>
          <p:cNvPicPr>
            <a:picLocks noChangeAspect="1"/>
          </p:cNvPicPr>
          <p:nvPr/>
        </p:nvPicPr>
        <p:blipFill>
          <a:blip r:embed="rId2"/>
          <a:stretch>
            <a:fillRect/>
          </a:stretch>
        </p:blipFill>
        <p:spPr>
          <a:xfrm>
            <a:off x="1954926" y="3573107"/>
            <a:ext cx="8596312" cy="2930230"/>
          </a:xfrm>
          <a:prstGeom prst="rect">
            <a:avLst/>
          </a:prstGeom>
        </p:spPr>
      </p:pic>
    </p:spTree>
    <p:extLst>
      <p:ext uri="{BB962C8B-B14F-4D97-AF65-F5344CB8AC3E}">
        <p14:creationId xmlns:p14="http://schemas.microsoft.com/office/powerpoint/2010/main" val="13319873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GB" dirty="0" smtClean="0"/>
              <a:t>Mrs S Reported </a:t>
            </a:r>
            <a:endParaRPr lang="en-GB" dirty="0"/>
          </a:p>
        </p:txBody>
      </p:sp>
      <p:sp>
        <p:nvSpPr>
          <p:cNvPr id="3" name="Content Placeholder 2"/>
          <p:cNvSpPr>
            <a:spLocks noGrp="1"/>
          </p:cNvSpPr>
          <p:nvPr>
            <p:ph idx="1"/>
          </p:nvPr>
        </p:nvSpPr>
        <p:spPr>
          <a:xfrm>
            <a:off x="1484310" y="1513490"/>
            <a:ext cx="10308297" cy="4808482"/>
          </a:xfrm>
        </p:spPr>
        <p:txBody>
          <a:bodyPr/>
          <a:lstStyle/>
          <a:p>
            <a:r>
              <a:rPr lang="en-GB" i="1" dirty="0" smtClean="0"/>
              <a:t>“ psychology had been very beneficial”</a:t>
            </a:r>
          </a:p>
          <a:p>
            <a:r>
              <a:rPr lang="en-GB" i="1" dirty="0" smtClean="0"/>
              <a:t>“family &amp; friends had been commenting on a noticeable difference in her, being calmer and less irritable</a:t>
            </a:r>
          </a:p>
          <a:p>
            <a:r>
              <a:rPr lang="en-GB" dirty="0" smtClean="0"/>
              <a:t>“</a:t>
            </a:r>
            <a:r>
              <a:rPr lang="en-GB" i="1" dirty="0" smtClean="0"/>
              <a:t>she has noticed a change in her reactions and approach to things. She is more accepting of her capabilities and limits and is able to ‘give herself a break</a:t>
            </a:r>
            <a:r>
              <a:rPr lang="en-GB" dirty="0" smtClean="0"/>
              <a:t>”</a:t>
            </a:r>
          </a:p>
          <a:p>
            <a:pPr marL="0" indent="0">
              <a:buNone/>
            </a:pPr>
            <a:endParaRPr lang="en-GB" dirty="0" smtClean="0"/>
          </a:p>
          <a:p>
            <a:r>
              <a:rPr lang="en-GB" dirty="0" smtClean="0"/>
              <a:t>Questionnaire – strongly agree noted for all items &amp; rated service as excellent</a:t>
            </a:r>
          </a:p>
          <a:p>
            <a:r>
              <a:rPr lang="en-GB" i="1" dirty="0" smtClean="0"/>
              <a:t>“Very </a:t>
            </a:r>
            <a:r>
              <a:rPr lang="en-GB" i="1" dirty="0"/>
              <a:t>pleased with my progress.  Helped me such a lot in my wellbeing. Was so easy to talk of my </a:t>
            </a:r>
            <a:r>
              <a:rPr lang="en-GB" i="1" dirty="0" smtClean="0"/>
              <a:t>feelings”</a:t>
            </a:r>
            <a:endParaRPr lang="en-GB" i="1" dirty="0"/>
          </a:p>
          <a:p>
            <a:endParaRPr lang="en-GB" dirty="0"/>
          </a:p>
        </p:txBody>
      </p:sp>
    </p:spTree>
    <p:extLst>
      <p:ext uri="{BB962C8B-B14F-4D97-AF65-F5344CB8AC3E}">
        <p14:creationId xmlns:p14="http://schemas.microsoft.com/office/powerpoint/2010/main" val="19351608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GB" dirty="0" smtClean="0"/>
              <a:t>Case Study 2 : Mr T</a:t>
            </a:r>
            <a:endParaRPr lang="en-GB" dirty="0"/>
          </a:p>
        </p:txBody>
      </p:sp>
      <p:sp>
        <p:nvSpPr>
          <p:cNvPr id="3" name="Content Placeholder 2"/>
          <p:cNvSpPr>
            <a:spLocks noGrp="1"/>
          </p:cNvSpPr>
          <p:nvPr>
            <p:ph idx="1"/>
          </p:nvPr>
        </p:nvSpPr>
        <p:spPr>
          <a:xfrm>
            <a:off x="1484310" y="1466193"/>
            <a:ext cx="10018713" cy="4325007"/>
          </a:xfrm>
        </p:spPr>
        <p:txBody>
          <a:bodyPr/>
          <a:lstStyle/>
          <a:p>
            <a:r>
              <a:rPr lang="en-GB" dirty="0" smtClean="0"/>
              <a:t>Functional Neurological Disorder : frailty, lower limb weakness, memory loss, walking with aid of stick, not leaving house much, low mood, withdrawn from family &amp; friends</a:t>
            </a:r>
          </a:p>
          <a:p>
            <a:r>
              <a:rPr lang="en-GB" dirty="0" smtClean="0"/>
              <a:t>Carers calls x3 daily + mother visited daily</a:t>
            </a:r>
          </a:p>
          <a:p>
            <a:r>
              <a:rPr lang="en-GB" dirty="0" smtClean="0"/>
              <a:t>Chronic mental health difficulties </a:t>
            </a:r>
          </a:p>
          <a:p>
            <a:r>
              <a:rPr lang="en-GB" dirty="0" smtClean="0"/>
              <a:t>Referred by CRT Physiotherapy – reached a plateaux &amp; suspected lack of progress was psychologically based: increased reliance on carers</a:t>
            </a:r>
          </a:p>
        </p:txBody>
      </p:sp>
    </p:spTree>
    <p:extLst>
      <p:ext uri="{BB962C8B-B14F-4D97-AF65-F5344CB8AC3E}">
        <p14:creationId xmlns:p14="http://schemas.microsoft.com/office/powerpoint/2010/main" val="35453897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024759"/>
          </a:xfrm>
        </p:spPr>
        <p:txBody>
          <a:bodyPr/>
          <a:lstStyle/>
          <a:p>
            <a:r>
              <a:rPr lang="en-GB" dirty="0" smtClean="0"/>
              <a:t>Case study 2: Mr T</a:t>
            </a:r>
            <a:endParaRPr lang="en-GB" dirty="0"/>
          </a:p>
        </p:txBody>
      </p:sp>
      <p:sp>
        <p:nvSpPr>
          <p:cNvPr id="3" name="Content Placeholder 2"/>
          <p:cNvSpPr>
            <a:spLocks noGrp="1"/>
          </p:cNvSpPr>
          <p:nvPr>
            <p:ph idx="1"/>
          </p:nvPr>
        </p:nvSpPr>
        <p:spPr>
          <a:xfrm>
            <a:off x="1626200" y="1150883"/>
            <a:ext cx="10018713" cy="5018690"/>
          </a:xfrm>
        </p:spPr>
        <p:txBody>
          <a:bodyPr>
            <a:normAutofit fontScale="92500" lnSpcReduction="10000"/>
          </a:bodyPr>
          <a:lstStyle/>
          <a:p>
            <a:r>
              <a:rPr lang="en-GB" dirty="0" smtClean="0"/>
              <a:t>2 assessment sessions with </a:t>
            </a:r>
            <a:r>
              <a:rPr lang="en-GB" dirty="0" err="1" smtClean="0"/>
              <a:t>Mr.T</a:t>
            </a:r>
            <a:r>
              <a:rPr lang="en-GB" dirty="0" smtClean="0"/>
              <a:t>, mother &amp; auntie</a:t>
            </a:r>
          </a:p>
          <a:p>
            <a:r>
              <a:rPr lang="en-GB" dirty="0" smtClean="0"/>
              <a:t>2 individual therapy sessions</a:t>
            </a:r>
          </a:p>
          <a:p>
            <a:r>
              <a:rPr lang="en-GB" dirty="0"/>
              <a:t> </a:t>
            </a:r>
            <a:r>
              <a:rPr lang="en-GB" dirty="0" smtClean="0"/>
              <a:t>1 joint working session with social worker &amp; physiotherapist</a:t>
            </a:r>
          </a:p>
          <a:p>
            <a:pPr marL="0" indent="0">
              <a:buNone/>
            </a:pPr>
            <a:endParaRPr lang="en-GB" b="1" dirty="0" smtClean="0"/>
          </a:p>
          <a:p>
            <a:pPr marL="0" indent="0">
              <a:buNone/>
            </a:pPr>
            <a:r>
              <a:rPr lang="en-GB" b="1" dirty="0" smtClean="0"/>
              <a:t>Psychological Understanding:</a:t>
            </a:r>
            <a:r>
              <a:rPr lang="en-GB" dirty="0" smtClean="0"/>
              <a:t> current care was maintaining FND presentation &amp; limiting opportunity to be independent, reducing mood &amp; physical condition</a:t>
            </a:r>
          </a:p>
          <a:p>
            <a:pPr marL="0" indent="0">
              <a:buNone/>
            </a:pPr>
            <a:endParaRPr lang="en-GB" dirty="0" smtClean="0"/>
          </a:p>
          <a:p>
            <a:r>
              <a:rPr lang="en-GB" dirty="0" smtClean="0"/>
              <a:t>Goal setting developed to build </a:t>
            </a:r>
            <a:r>
              <a:rPr lang="en-GB" dirty="0" err="1" smtClean="0"/>
              <a:t>Mr.T’s</a:t>
            </a:r>
            <a:r>
              <a:rPr lang="en-GB" dirty="0" smtClean="0"/>
              <a:t> confidence &amp; others to “let go”</a:t>
            </a:r>
          </a:p>
          <a:p>
            <a:r>
              <a:rPr lang="en-GB" dirty="0" smtClean="0"/>
              <a:t>OT referral for specific skill development in the kitchen </a:t>
            </a:r>
          </a:p>
          <a:p>
            <a:r>
              <a:rPr lang="en-GB" dirty="0"/>
              <a:t>R</a:t>
            </a:r>
            <a:r>
              <a:rPr lang="en-GB" dirty="0" smtClean="0"/>
              <a:t>educe carer calls from 3 to 0 visits</a:t>
            </a:r>
          </a:p>
          <a:p>
            <a:r>
              <a:rPr lang="en-GB" dirty="0" smtClean="0"/>
              <a:t>Reduced costs &amp; improved wellbeing</a:t>
            </a:r>
          </a:p>
        </p:txBody>
      </p:sp>
    </p:spTree>
    <p:extLst>
      <p:ext uri="{BB962C8B-B14F-4D97-AF65-F5344CB8AC3E}">
        <p14:creationId xmlns:p14="http://schemas.microsoft.com/office/powerpoint/2010/main" val="5020950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18242"/>
            <a:ext cx="10018713" cy="1752599"/>
          </a:xfrm>
        </p:spPr>
        <p:txBody>
          <a:bodyPr/>
          <a:lstStyle/>
          <a:p>
            <a:r>
              <a:rPr lang="en-GB" dirty="0" smtClean="0"/>
              <a:t>Value for Money</a:t>
            </a:r>
            <a:endParaRPr lang="en-GB" dirty="0"/>
          </a:p>
        </p:txBody>
      </p:sp>
      <p:sp>
        <p:nvSpPr>
          <p:cNvPr id="3" name="Content Placeholder 2"/>
          <p:cNvSpPr>
            <a:spLocks noGrp="1"/>
          </p:cNvSpPr>
          <p:nvPr>
            <p:ph idx="1"/>
          </p:nvPr>
        </p:nvSpPr>
        <p:spPr>
          <a:xfrm>
            <a:off x="1484309" y="1418897"/>
            <a:ext cx="10018713" cy="4477406"/>
          </a:xfrm>
        </p:spPr>
        <p:txBody>
          <a:bodyPr/>
          <a:lstStyle/>
          <a:p>
            <a:r>
              <a:rPr lang="en-GB" dirty="0"/>
              <a:t>Reduced depression rates </a:t>
            </a:r>
            <a:r>
              <a:rPr lang="en-GB" dirty="0" smtClean="0"/>
              <a:t>alone estimated </a:t>
            </a:r>
            <a:r>
              <a:rPr lang="en-GB" dirty="0"/>
              <a:t>£250K saved with </a:t>
            </a:r>
            <a:r>
              <a:rPr lang="en-GB" dirty="0" smtClean="0"/>
              <a:t>the ICF investment</a:t>
            </a:r>
            <a:endParaRPr lang="en-GB" dirty="0"/>
          </a:p>
          <a:p>
            <a:r>
              <a:rPr lang="en-GB" dirty="0"/>
              <a:t>Social care/CRT/ </a:t>
            </a:r>
            <a:r>
              <a:rPr lang="en-GB" dirty="0" smtClean="0"/>
              <a:t>reduced care </a:t>
            </a:r>
            <a:r>
              <a:rPr lang="en-GB" dirty="0"/>
              <a:t>package </a:t>
            </a:r>
            <a:r>
              <a:rPr lang="en-GB" dirty="0" smtClean="0"/>
              <a:t>costs following input too</a:t>
            </a:r>
          </a:p>
          <a:p>
            <a:r>
              <a:rPr lang="en-GB" dirty="0" smtClean="0"/>
              <a:t>As co-morbidity increase costs by 45%, improvements in co-morbidity will reduce these costs</a:t>
            </a:r>
          </a:p>
          <a:p>
            <a:r>
              <a:rPr lang="en-GB" dirty="0" smtClean="0"/>
              <a:t>Decreased pressure on services as self-management improves (e.g. podiatry, specialist community services etc.)</a:t>
            </a:r>
          </a:p>
          <a:p>
            <a:r>
              <a:rPr lang="en-GB" dirty="0" smtClean="0"/>
              <a:t>Reduces risks of admission through improved management (e.g. use of CPAPS machine therefore reduce risk of exacerbation)</a:t>
            </a:r>
          </a:p>
        </p:txBody>
      </p:sp>
    </p:spTree>
    <p:extLst>
      <p:ext uri="{BB962C8B-B14F-4D97-AF65-F5344CB8AC3E}">
        <p14:creationId xmlns:p14="http://schemas.microsoft.com/office/powerpoint/2010/main" val="152126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752599"/>
          </a:xfrm>
        </p:spPr>
        <p:txBody>
          <a:bodyPr/>
          <a:lstStyle/>
          <a:p>
            <a:r>
              <a:rPr lang="en-GB" dirty="0" smtClean="0"/>
              <a:t>Sustainability plan</a:t>
            </a:r>
            <a:endParaRPr lang="en-GB" dirty="0"/>
          </a:p>
        </p:txBody>
      </p:sp>
      <p:sp>
        <p:nvSpPr>
          <p:cNvPr id="3" name="Content Placeholder 2"/>
          <p:cNvSpPr>
            <a:spLocks noGrp="1"/>
          </p:cNvSpPr>
          <p:nvPr>
            <p:ph idx="1"/>
          </p:nvPr>
        </p:nvSpPr>
        <p:spPr>
          <a:xfrm>
            <a:off x="1484310" y="1752599"/>
            <a:ext cx="10018713" cy="4038601"/>
          </a:xfrm>
        </p:spPr>
        <p:txBody>
          <a:bodyPr>
            <a:normAutofit fontScale="92500" lnSpcReduction="10000"/>
          </a:bodyPr>
          <a:lstStyle/>
          <a:p>
            <a:r>
              <a:rPr lang="en-GB" dirty="0" smtClean="0"/>
              <a:t>Continued </a:t>
            </a:r>
            <a:r>
              <a:rPr lang="en-GB" dirty="0"/>
              <a:t>ICF Funding </a:t>
            </a:r>
            <a:r>
              <a:rPr lang="en-GB" dirty="0" smtClean="0"/>
              <a:t>Required until alternative funding streams become available </a:t>
            </a:r>
            <a:endParaRPr lang="en-GB" dirty="0" smtClean="0"/>
          </a:p>
          <a:p>
            <a:pPr marL="0" indent="0">
              <a:buNone/>
            </a:pPr>
            <a:endParaRPr lang="en-GB" dirty="0"/>
          </a:p>
          <a:p>
            <a:r>
              <a:rPr lang="en-GB" dirty="0"/>
              <a:t>Long Term Exit </a:t>
            </a:r>
            <a:r>
              <a:rPr lang="en-GB" dirty="0" smtClean="0"/>
              <a:t>strategy: </a:t>
            </a:r>
          </a:p>
          <a:p>
            <a:pPr marL="0" indent="0">
              <a:buNone/>
            </a:pPr>
            <a:r>
              <a:rPr lang="en-GB" dirty="0" smtClean="0"/>
              <a:t> </a:t>
            </a:r>
            <a:r>
              <a:rPr lang="en-GB" dirty="0"/>
              <a:t>I</a:t>
            </a:r>
            <a:r>
              <a:rPr lang="en-GB" dirty="0" smtClean="0"/>
              <a:t>ncluded within </a:t>
            </a:r>
            <a:r>
              <a:rPr lang="en-GB" dirty="0"/>
              <a:t>IMTP </a:t>
            </a:r>
            <a:r>
              <a:rPr lang="en-GB" dirty="0" smtClean="0"/>
              <a:t>for core funding (funding stream not currently available)</a:t>
            </a:r>
            <a:endParaRPr lang="en-GB" dirty="0" smtClean="0"/>
          </a:p>
          <a:p>
            <a:pPr marL="0" indent="0">
              <a:buNone/>
            </a:pPr>
            <a:endParaRPr lang="en-GB" dirty="0" smtClean="0"/>
          </a:p>
          <a:p>
            <a:r>
              <a:rPr lang="en-GB" dirty="0" smtClean="0"/>
              <a:t>Implications </a:t>
            </a:r>
            <a:r>
              <a:rPr lang="en-GB" dirty="0"/>
              <a:t>if funding ceased : </a:t>
            </a:r>
            <a:endParaRPr lang="en-GB" dirty="0" smtClean="0"/>
          </a:p>
          <a:p>
            <a:pPr marL="0" indent="0">
              <a:buNone/>
            </a:pPr>
            <a:r>
              <a:rPr lang="en-GB" dirty="0" smtClean="0"/>
              <a:t>2 </a:t>
            </a:r>
            <a:r>
              <a:rPr lang="en-GB" dirty="0"/>
              <a:t>posts on Permanent contracts – risk </a:t>
            </a:r>
            <a:r>
              <a:rPr lang="en-GB" dirty="0" smtClean="0"/>
              <a:t>of </a:t>
            </a:r>
            <a:r>
              <a:rPr lang="en-GB" dirty="0"/>
              <a:t>overspend of £</a:t>
            </a:r>
            <a:r>
              <a:rPr lang="en-GB" dirty="0" smtClean="0"/>
              <a:t>70k for Health </a:t>
            </a:r>
            <a:r>
              <a:rPr lang="en-GB" dirty="0" smtClean="0"/>
              <a:t>Board/ Carms County</a:t>
            </a:r>
            <a:endParaRPr lang="en-GB" dirty="0"/>
          </a:p>
          <a:p>
            <a:endParaRPr lang="en-GB" dirty="0"/>
          </a:p>
        </p:txBody>
      </p:sp>
    </p:spTree>
    <p:extLst>
      <p:ext uri="{BB962C8B-B14F-4D97-AF65-F5344CB8AC3E}">
        <p14:creationId xmlns:p14="http://schemas.microsoft.com/office/powerpoint/2010/main" val="8886362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448" y="0"/>
            <a:ext cx="10515600" cy="1120775"/>
          </a:xfrm>
        </p:spPr>
        <p:txBody>
          <a:bodyPr>
            <a:normAutofit/>
          </a:bodyPr>
          <a:lstStyle/>
          <a:p>
            <a:pPr algn="ctr"/>
            <a:r>
              <a:rPr lang="en-GB" dirty="0" smtClean="0"/>
              <a:t>Project </a:t>
            </a:r>
            <a:r>
              <a:rPr lang="en-GB" dirty="0" smtClean="0"/>
              <a:t>development</a:t>
            </a:r>
            <a:endParaRPr lang="en-GB" sz="3100" dirty="0"/>
          </a:p>
        </p:txBody>
      </p:sp>
      <p:sp>
        <p:nvSpPr>
          <p:cNvPr id="3" name="Content Placeholder 2"/>
          <p:cNvSpPr>
            <a:spLocks noGrp="1"/>
          </p:cNvSpPr>
          <p:nvPr>
            <p:ph idx="1"/>
          </p:nvPr>
        </p:nvSpPr>
        <p:spPr>
          <a:xfrm>
            <a:off x="1749972" y="1008993"/>
            <a:ext cx="10442028" cy="5849007"/>
          </a:xfrm>
        </p:spPr>
        <p:txBody>
          <a:bodyPr>
            <a:normAutofit/>
          </a:bodyPr>
          <a:lstStyle/>
          <a:p>
            <a:pPr marL="0" indent="0">
              <a:buNone/>
            </a:pPr>
            <a:r>
              <a:rPr lang="en-GB" dirty="0" smtClean="0"/>
              <a:t>Increase </a:t>
            </a:r>
            <a:r>
              <a:rPr lang="en-GB" dirty="0" smtClean="0"/>
              <a:t>capacity </a:t>
            </a:r>
            <a:r>
              <a:rPr lang="en-GB" dirty="0" smtClean="0"/>
              <a:t>as currently unable to meet demands </a:t>
            </a:r>
            <a:endParaRPr lang="en-GB" dirty="0"/>
          </a:p>
          <a:p>
            <a:pPr marL="0" indent="0">
              <a:buNone/>
            </a:pPr>
            <a:r>
              <a:rPr lang="en-GB" dirty="0" smtClean="0"/>
              <a:t>Open service to wider population group with long term health needs (</a:t>
            </a:r>
            <a:r>
              <a:rPr lang="en-GB" dirty="0" smtClean="0"/>
              <a:t>e.g. </a:t>
            </a:r>
            <a:r>
              <a:rPr lang="en-GB" dirty="0" smtClean="0"/>
              <a:t>gastro, renal, endocrinology, </a:t>
            </a:r>
            <a:r>
              <a:rPr lang="en-GB" dirty="0" smtClean="0"/>
              <a:t>haematology</a:t>
            </a:r>
            <a:r>
              <a:rPr lang="en-GB" dirty="0"/>
              <a:t>, post </a:t>
            </a:r>
            <a:r>
              <a:rPr lang="en-GB" dirty="0" smtClean="0"/>
              <a:t>sepsis, frailty </a:t>
            </a:r>
            <a:r>
              <a:rPr lang="en-GB" dirty="0" smtClean="0"/>
              <a:t>clinic etc</a:t>
            </a:r>
            <a:r>
              <a:rPr lang="en-GB" dirty="0" smtClean="0"/>
              <a:t>.)</a:t>
            </a:r>
            <a:endParaRPr lang="en-GB" dirty="0"/>
          </a:p>
          <a:p>
            <a:pPr marL="0" indent="0">
              <a:buNone/>
            </a:pPr>
            <a:r>
              <a:rPr lang="en-GB" dirty="0" smtClean="0"/>
              <a:t>More reactive service for urgent CRT/SW </a:t>
            </a:r>
            <a:r>
              <a:rPr lang="en-GB" dirty="0" smtClean="0"/>
              <a:t>cases</a:t>
            </a:r>
          </a:p>
          <a:p>
            <a:pPr marL="0" indent="0">
              <a:buNone/>
            </a:pPr>
            <a:r>
              <a:rPr lang="en-GB" dirty="0" smtClean="0"/>
              <a:t>Roll out cardiac rehab group for heart failure within Carmarthenshire</a:t>
            </a:r>
            <a:endParaRPr lang="en-GB" dirty="0" smtClean="0"/>
          </a:p>
          <a:p>
            <a:pPr marL="0" indent="0">
              <a:buNone/>
            </a:pPr>
            <a:r>
              <a:rPr lang="en-GB" dirty="0"/>
              <a:t>Development of primary care work &amp; </a:t>
            </a:r>
            <a:r>
              <a:rPr lang="en-GB" dirty="0" smtClean="0"/>
              <a:t>prevention </a:t>
            </a:r>
            <a:r>
              <a:rPr lang="en-GB" dirty="0" smtClean="0"/>
              <a:t>(MDT; clinics at GP </a:t>
            </a:r>
            <a:r>
              <a:rPr lang="en-GB" dirty="0" smtClean="0"/>
              <a:t>practices)</a:t>
            </a:r>
          </a:p>
          <a:p>
            <a:pPr marL="0" indent="0">
              <a:buNone/>
            </a:pPr>
            <a:r>
              <a:rPr lang="en-GB" dirty="0" smtClean="0"/>
              <a:t>Follow-up training – supervision &amp; refreshers</a:t>
            </a:r>
            <a:endParaRPr lang="en-GB" dirty="0"/>
          </a:p>
          <a:p>
            <a:pPr marL="0" indent="0">
              <a:buNone/>
            </a:pPr>
            <a:r>
              <a:rPr lang="en-GB" dirty="0" smtClean="0"/>
              <a:t>Integrate with partners within the 3</a:t>
            </a:r>
            <a:r>
              <a:rPr lang="en-GB" baseline="30000" dirty="0" smtClean="0"/>
              <a:t>rd</a:t>
            </a:r>
            <a:r>
              <a:rPr lang="en-GB" dirty="0" smtClean="0"/>
              <a:t> </a:t>
            </a:r>
            <a:r>
              <a:rPr lang="en-GB" dirty="0" smtClean="0"/>
              <a:t>sector </a:t>
            </a:r>
            <a:endParaRPr lang="en-GB" dirty="0" smtClean="0"/>
          </a:p>
          <a:p>
            <a:pPr marL="0" indent="0">
              <a:buNone/>
            </a:pPr>
            <a:r>
              <a:rPr lang="en-GB" dirty="0" smtClean="0"/>
              <a:t>Deliver </a:t>
            </a:r>
            <a:r>
              <a:rPr lang="en-GB" dirty="0"/>
              <a:t>low level preventative work in the community </a:t>
            </a:r>
            <a:r>
              <a:rPr lang="en-GB" dirty="0" smtClean="0"/>
              <a:t>for older adults (e.g</a:t>
            </a:r>
            <a:r>
              <a:rPr lang="en-GB" dirty="0"/>
              <a:t>. living well groups/ beating the blues groups/ mindfulness groups</a:t>
            </a:r>
            <a:r>
              <a:rPr lang="en-GB" dirty="0" smtClean="0"/>
              <a:t>)</a:t>
            </a:r>
            <a:endParaRPr lang="en-GB" dirty="0"/>
          </a:p>
          <a:p>
            <a:pPr marL="0" indent="0">
              <a:buNone/>
            </a:pPr>
            <a:r>
              <a:rPr lang="en-GB" dirty="0" smtClean="0"/>
              <a:t>Integration with Social </a:t>
            </a:r>
            <a:r>
              <a:rPr lang="en-GB" dirty="0"/>
              <a:t>P</a:t>
            </a:r>
            <a:r>
              <a:rPr lang="en-GB" dirty="0" smtClean="0"/>
              <a:t>rescribers </a:t>
            </a:r>
            <a:r>
              <a:rPr lang="en-GB" dirty="0" smtClean="0"/>
              <a:t>with barriers to engagement (behaviour activation/behaviour change/motivation etc. )</a:t>
            </a:r>
            <a:endParaRPr lang="en-GB" dirty="0"/>
          </a:p>
        </p:txBody>
      </p:sp>
    </p:spTree>
    <p:extLst>
      <p:ext uri="{BB962C8B-B14F-4D97-AF65-F5344CB8AC3E}">
        <p14:creationId xmlns:p14="http://schemas.microsoft.com/office/powerpoint/2010/main" val="37162963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GB" dirty="0" smtClean="0"/>
              <a:t>Conclusion</a:t>
            </a:r>
            <a:endParaRPr lang="en-GB" dirty="0"/>
          </a:p>
        </p:txBody>
      </p:sp>
      <p:sp>
        <p:nvSpPr>
          <p:cNvPr id="3" name="Content Placeholder 2"/>
          <p:cNvSpPr>
            <a:spLocks noGrp="1"/>
          </p:cNvSpPr>
          <p:nvPr>
            <p:ph idx="1"/>
          </p:nvPr>
        </p:nvSpPr>
        <p:spPr>
          <a:xfrm>
            <a:off x="1484310" y="1403131"/>
            <a:ext cx="10018713" cy="4388069"/>
          </a:xfrm>
        </p:spPr>
        <p:txBody>
          <a:bodyPr>
            <a:normAutofit/>
          </a:bodyPr>
          <a:lstStyle/>
          <a:p>
            <a:r>
              <a:rPr lang="en-GB" dirty="0" smtClean="0"/>
              <a:t>There is a demand for psychological services for long term conditions and people with complex needs</a:t>
            </a:r>
          </a:p>
          <a:p>
            <a:r>
              <a:rPr lang="en-GB" dirty="0" smtClean="0"/>
              <a:t>Current capacity does not meet demand</a:t>
            </a:r>
          </a:p>
          <a:p>
            <a:r>
              <a:rPr lang="en-GB" dirty="0" smtClean="0"/>
              <a:t>Psychological service has demonstrated efficacy and value for money </a:t>
            </a:r>
          </a:p>
          <a:p>
            <a:r>
              <a:rPr lang="en-GB" dirty="0" smtClean="0"/>
              <a:t>LTC population growth projected to increase dramatically over next decades – need will be even greater</a:t>
            </a:r>
          </a:p>
          <a:p>
            <a:r>
              <a:rPr lang="en-GB" dirty="0" smtClean="0"/>
              <a:t>Training others to deliver psychological work has been positively received &amp; provides a sustainable solution to the challenge</a:t>
            </a:r>
          </a:p>
          <a:p>
            <a:r>
              <a:rPr lang="en-GB" dirty="0" smtClean="0"/>
              <a:t>Continued investment is required as planning for core funding continues</a:t>
            </a:r>
            <a:endParaRPr lang="en-GB" dirty="0" smtClean="0"/>
          </a:p>
          <a:p>
            <a:pPr marL="0" indent="0">
              <a:buNone/>
            </a:pPr>
            <a:endParaRPr lang="en-GB" dirty="0"/>
          </a:p>
        </p:txBody>
      </p:sp>
    </p:spTree>
    <p:extLst>
      <p:ext uri="{BB962C8B-B14F-4D97-AF65-F5344CB8AC3E}">
        <p14:creationId xmlns:p14="http://schemas.microsoft.com/office/powerpoint/2010/main" val="983170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0"/>
            <a:ext cx="10515600" cy="981075"/>
          </a:xfrm>
        </p:spPr>
        <p:txBody>
          <a:bodyPr/>
          <a:lstStyle/>
          <a:p>
            <a:pPr algn="ctr"/>
            <a:r>
              <a:rPr lang="en-GB" dirty="0" smtClean="0">
                <a:latin typeface="Perpetua" panose="02020502060401020303" pitchFamily="18" charset="0"/>
              </a:rPr>
              <a:t>Population</a:t>
            </a:r>
            <a:endParaRPr lang="en-GB" dirty="0">
              <a:latin typeface="Perpetua" panose="02020502060401020303" pitchFamily="18" charset="0"/>
            </a:endParaRPr>
          </a:p>
        </p:txBody>
      </p:sp>
      <p:pic>
        <p:nvPicPr>
          <p:cNvPr id="4" name="Content Placeholder 3" descr="Long-term-conditions-mental-health-overlap.jpg"/>
          <p:cNvPicPr>
            <a:picLocks noGrp="1" noChangeAspect="1"/>
          </p:cNvPicPr>
          <p:nvPr>
            <p:ph idx="1"/>
          </p:nvPr>
        </p:nvPicPr>
        <p:blipFill>
          <a:blip r:embed="rId2" cstate="print"/>
          <a:stretch>
            <a:fillRect/>
          </a:stretch>
        </p:blipFill>
        <p:spPr>
          <a:xfrm>
            <a:off x="0" y="0"/>
            <a:ext cx="12191999" cy="6858000"/>
          </a:xfrm>
          <a:prstGeom prst="rect">
            <a:avLst/>
          </a:prstGeom>
        </p:spPr>
      </p:pic>
    </p:spTree>
    <p:extLst>
      <p:ext uri="{BB962C8B-B14F-4D97-AF65-F5344CB8AC3E}">
        <p14:creationId xmlns:p14="http://schemas.microsoft.com/office/powerpoint/2010/main" val="16513603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484310" y="1527350"/>
            <a:ext cx="10018713" cy="5330649"/>
          </a:xfrm>
        </p:spPr>
        <p:txBody>
          <a:bodyPr>
            <a:normAutofit/>
          </a:bodyPr>
          <a:lstStyle/>
          <a:p>
            <a:pPr marL="0" indent="0" algn="ctr">
              <a:buNone/>
            </a:pPr>
            <a:endParaRPr lang="en-GB" i="1" dirty="0" smtClean="0"/>
          </a:p>
          <a:p>
            <a:pPr marL="0" indent="0" algn="ctr">
              <a:buNone/>
            </a:pPr>
            <a:r>
              <a:rPr lang="en-GB" i="1" dirty="0" smtClean="0"/>
              <a:t>“</a:t>
            </a:r>
            <a:r>
              <a:rPr lang="en-GB" sz="3200" i="1" dirty="0" smtClean="0"/>
              <a:t>Mental </a:t>
            </a:r>
            <a:r>
              <a:rPr lang="en-GB" sz="3200" i="1" dirty="0"/>
              <a:t>health problems can complicate people's physical health conditions greatly, resulting in them spending more time in hospital, experiencing poorer clinical outcomes and lower quality of life, and requiring more intensive support from </a:t>
            </a:r>
            <a:r>
              <a:rPr lang="en-GB" sz="3200" i="1" dirty="0" smtClean="0"/>
              <a:t>services”</a:t>
            </a:r>
            <a:endParaRPr lang="en-GB" sz="3200" i="1" dirty="0"/>
          </a:p>
          <a:p>
            <a:endParaRPr lang="en-GB" dirty="0"/>
          </a:p>
        </p:txBody>
      </p:sp>
      <p:pic>
        <p:nvPicPr>
          <p:cNvPr id="4" name="Picture 3"/>
          <p:cNvPicPr>
            <a:picLocks noChangeAspect="1"/>
          </p:cNvPicPr>
          <p:nvPr/>
        </p:nvPicPr>
        <p:blipFill>
          <a:blip r:embed="rId3"/>
          <a:stretch>
            <a:fillRect/>
          </a:stretch>
        </p:blipFill>
        <p:spPr>
          <a:xfrm>
            <a:off x="2664069" y="-1"/>
            <a:ext cx="7288823" cy="2648607"/>
          </a:xfrm>
          <a:prstGeom prst="rect">
            <a:avLst/>
          </a:prstGeom>
        </p:spPr>
      </p:pic>
    </p:spTree>
    <p:extLst>
      <p:ext uri="{BB962C8B-B14F-4D97-AF65-F5344CB8AC3E}">
        <p14:creationId xmlns:p14="http://schemas.microsoft.com/office/powerpoint/2010/main" val="868326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sts mental illness in lTC.jpg"/>
          <p:cNvPicPr>
            <a:picLocks noChangeAspect="1"/>
          </p:cNvPicPr>
          <p:nvPr/>
        </p:nvPicPr>
        <p:blipFill>
          <a:blip r:embed="rId2" cstate="print"/>
          <a:stretch>
            <a:fillRect/>
          </a:stretch>
        </p:blipFill>
        <p:spPr>
          <a:xfrm>
            <a:off x="0" y="-5680"/>
            <a:ext cx="12191999" cy="7605464"/>
          </a:xfrm>
          <a:prstGeom prst="rect">
            <a:avLst/>
          </a:prstGeom>
        </p:spPr>
      </p:pic>
    </p:spTree>
    <p:extLst>
      <p:ext uri="{BB962C8B-B14F-4D97-AF65-F5344CB8AC3E}">
        <p14:creationId xmlns:p14="http://schemas.microsoft.com/office/powerpoint/2010/main" val="187940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26125"/>
            <a:ext cx="10018713" cy="1277006"/>
          </a:xfrm>
        </p:spPr>
        <p:txBody>
          <a:bodyPr>
            <a:normAutofit fontScale="90000"/>
          </a:bodyPr>
          <a:lstStyle/>
          <a:p>
            <a:r>
              <a:rPr lang="en-GB" dirty="0" smtClean="0">
                <a:latin typeface="Perpetua" panose="02020502060401020303" pitchFamily="18" charset="0"/>
              </a:rPr>
              <a:t>Co-morbidity Increases </a:t>
            </a:r>
            <a:r>
              <a:rPr lang="en-GB" dirty="0">
                <a:latin typeface="Perpetua" panose="02020502060401020303" pitchFamily="18" charset="0"/>
              </a:rPr>
              <a:t>H</a:t>
            </a:r>
            <a:r>
              <a:rPr lang="en-GB" dirty="0" smtClean="0">
                <a:latin typeface="Perpetua" panose="02020502060401020303" pitchFamily="18" charset="0"/>
              </a:rPr>
              <a:t>ealth </a:t>
            </a:r>
            <a:r>
              <a:rPr lang="en-GB" dirty="0">
                <a:latin typeface="Perpetua" panose="02020502060401020303" pitchFamily="18" charset="0"/>
              </a:rPr>
              <a:t>C</a:t>
            </a:r>
            <a:r>
              <a:rPr lang="en-GB" dirty="0" smtClean="0">
                <a:latin typeface="Perpetua" panose="02020502060401020303" pitchFamily="18" charset="0"/>
              </a:rPr>
              <a:t>are </a:t>
            </a:r>
            <a:br>
              <a:rPr lang="en-GB" dirty="0" smtClean="0">
                <a:latin typeface="Perpetua" panose="02020502060401020303" pitchFamily="18" charset="0"/>
              </a:rPr>
            </a:br>
            <a:r>
              <a:rPr lang="en-GB" dirty="0" smtClean="0">
                <a:latin typeface="Perpetua" panose="02020502060401020303" pitchFamily="18" charset="0"/>
              </a:rPr>
              <a:t>Costs </a:t>
            </a:r>
            <a:r>
              <a:rPr lang="en-GB" dirty="0">
                <a:latin typeface="Perpetua" panose="02020502060401020303" pitchFamily="18" charset="0"/>
              </a:rPr>
              <a:t>S</a:t>
            </a:r>
            <a:r>
              <a:rPr lang="en-GB" dirty="0" smtClean="0">
                <a:latin typeface="Perpetua" panose="02020502060401020303" pitchFamily="18" charset="0"/>
              </a:rPr>
              <a:t>ignificantly </a:t>
            </a:r>
            <a:endParaRPr lang="en-GB" dirty="0">
              <a:latin typeface="Perpetua" panose="02020502060401020303" pitchFamily="18" charset="0"/>
            </a:endParaRPr>
          </a:p>
        </p:txBody>
      </p:sp>
      <p:sp>
        <p:nvSpPr>
          <p:cNvPr id="3" name="Content Placeholder 2"/>
          <p:cNvSpPr>
            <a:spLocks noGrp="1"/>
          </p:cNvSpPr>
          <p:nvPr>
            <p:ph idx="1"/>
          </p:nvPr>
        </p:nvSpPr>
        <p:spPr/>
        <p:txBody>
          <a:bodyPr>
            <a:normAutofit fontScale="92500" lnSpcReduction="20000"/>
          </a:bodyPr>
          <a:lstStyle/>
          <a:p>
            <a:pPr lvl="1"/>
            <a:r>
              <a:rPr lang="en-GB" sz="3200" b="1" dirty="0" smtClean="0">
                <a:latin typeface="Perpetua" panose="02020502060401020303" pitchFamily="18" charset="0"/>
              </a:rPr>
              <a:t>by </a:t>
            </a:r>
            <a:r>
              <a:rPr lang="en-GB" sz="3200" b="1" dirty="0" smtClean="0">
                <a:latin typeface="Perpetua" panose="02020502060401020303" pitchFamily="18" charset="0"/>
              </a:rPr>
              <a:t>at least 45% for each </a:t>
            </a:r>
            <a:r>
              <a:rPr lang="en-GB" sz="3200" b="1" dirty="0" smtClean="0">
                <a:latin typeface="Perpetua" panose="02020502060401020303" pitchFamily="18" charset="0"/>
              </a:rPr>
              <a:t>person</a:t>
            </a:r>
            <a:endParaRPr lang="en-GB" sz="3200" b="1" dirty="0" smtClean="0">
              <a:latin typeface="Perpetua" panose="02020502060401020303" pitchFamily="18" charset="0"/>
            </a:endParaRPr>
          </a:p>
          <a:p>
            <a:pPr lvl="1"/>
            <a:r>
              <a:rPr lang="en-GB" sz="3200" b="1" dirty="0" smtClean="0">
                <a:latin typeface="Perpetua" panose="02020502060401020303" pitchFamily="18" charset="0"/>
              </a:rPr>
              <a:t>depression increases annual </a:t>
            </a:r>
            <a:r>
              <a:rPr lang="en-GB" sz="3200" b="1" dirty="0" smtClean="0">
                <a:latin typeface="Perpetua" panose="02020502060401020303" pitchFamily="18" charset="0"/>
              </a:rPr>
              <a:t>costs by </a:t>
            </a:r>
            <a:r>
              <a:rPr lang="en-GB" sz="3200" b="1" dirty="0" smtClean="0">
                <a:latin typeface="Perpetua" panose="02020502060401020303" pitchFamily="18" charset="0"/>
              </a:rPr>
              <a:t>£1.5k per person </a:t>
            </a:r>
            <a:r>
              <a:rPr lang="en-GB" sz="3200" b="1" dirty="0" smtClean="0">
                <a:latin typeface="Perpetua" panose="02020502060401020303" pitchFamily="18" charset="0"/>
              </a:rPr>
              <a:t>(</a:t>
            </a:r>
            <a:r>
              <a:rPr lang="en-GB" sz="3200" b="1" dirty="0" smtClean="0">
                <a:latin typeface="Perpetua" panose="02020502060401020303" pitchFamily="18" charset="0"/>
              </a:rPr>
              <a:t>minimum)</a:t>
            </a:r>
          </a:p>
          <a:p>
            <a:pPr lvl="1"/>
            <a:r>
              <a:rPr lang="en-GB" sz="3200" b="1" dirty="0">
                <a:latin typeface="Perpetua" panose="02020502060401020303" pitchFamily="18" charset="0"/>
              </a:rPr>
              <a:t>In terms of NHS spending, at least £1 in every £8 spent on long-term conditions is linked to poor mental health and wellbeing – between £8 billion and £13 billion in England each year.</a:t>
            </a:r>
          </a:p>
          <a:p>
            <a:pPr lvl="1"/>
            <a:endParaRPr lang="en-GB" sz="3200" b="1" dirty="0">
              <a:latin typeface="Perpetua" panose="02020502060401020303" pitchFamily="18" charset="0"/>
            </a:endParaRPr>
          </a:p>
        </p:txBody>
      </p:sp>
      <p:pic>
        <p:nvPicPr>
          <p:cNvPr id="4" name="Picture 3" descr="pounds.jpg"/>
          <p:cNvPicPr>
            <a:picLocks noChangeAspect="1"/>
          </p:cNvPicPr>
          <p:nvPr/>
        </p:nvPicPr>
        <p:blipFill>
          <a:blip r:embed="rId2" cstate="print"/>
          <a:stretch>
            <a:fillRect/>
          </a:stretch>
        </p:blipFill>
        <p:spPr>
          <a:xfrm>
            <a:off x="9159764" y="1244820"/>
            <a:ext cx="2343258" cy="1580490"/>
          </a:xfrm>
          <a:prstGeom prst="rect">
            <a:avLst/>
          </a:prstGeom>
        </p:spPr>
      </p:pic>
    </p:spTree>
    <p:extLst>
      <p:ext uri="{BB962C8B-B14F-4D97-AF65-F5344CB8AC3E}">
        <p14:creationId xmlns:p14="http://schemas.microsoft.com/office/powerpoint/2010/main" val="2446123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484311" y="488730"/>
            <a:ext cx="10018713" cy="583325"/>
          </a:xfrm>
        </p:spPr>
        <p:txBody>
          <a:bodyPr>
            <a:normAutofit fontScale="90000"/>
          </a:bodyPr>
          <a:lstStyle/>
          <a:p>
            <a:r>
              <a:rPr lang="en-GB" dirty="0"/>
              <a:t>Poorer outcomes &amp; Prognosis</a:t>
            </a:r>
            <a:br>
              <a:rPr lang="en-GB" dirty="0"/>
            </a:br>
            <a:r>
              <a:rPr lang="en-GB" dirty="0"/>
              <a:t/>
            </a:r>
            <a:br>
              <a:rPr lang="en-GB" dirty="0"/>
            </a:br>
            <a:endParaRPr lang="en-GB" dirty="0"/>
          </a:p>
        </p:txBody>
      </p:sp>
      <p:sp>
        <p:nvSpPr>
          <p:cNvPr id="83971" name="Rectangle 3"/>
          <p:cNvSpPr>
            <a:spLocks noGrp="1" noChangeArrowheads="1"/>
          </p:cNvSpPr>
          <p:nvPr>
            <p:ph idx="1"/>
          </p:nvPr>
        </p:nvSpPr>
        <p:spPr>
          <a:xfrm>
            <a:off x="1261241" y="1747343"/>
            <a:ext cx="10799380" cy="4022835"/>
          </a:xfrm>
        </p:spPr>
        <p:txBody>
          <a:bodyPr>
            <a:normAutofit/>
          </a:bodyPr>
          <a:lstStyle/>
          <a:p>
            <a:r>
              <a:rPr lang="en-GB" sz="2800" dirty="0" smtClean="0"/>
              <a:t>CVD </a:t>
            </a:r>
            <a:r>
              <a:rPr lang="en-GB" sz="2800" dirty="0"/>
              <a:t>patients with depression experience 50% more acute exacerbations per year &amp; have higher mortality rates </a:t>
            </a:r>
            <a:endParaRPr lang="en-GB" sz="2800" dirty="0" smtClean="0"/>
          </a:p>
          <a:p>
            <a:r>
              <a:rPr lang="en-GB" sz="2800" dirty="0" smtClean="0"/>
              <a:t>Depression </a:t>
            </a:r>
            <a:r>
              <a:rPr lang="en-GB" sz="2800" dirty="0"/>
              <a:t>increases risk of mortality after heart attack by 3.5 times </a:t>
            </a:r>
            <a:endParaRPr lang="en-GB" sz="2800" dirty="0" smtClean="0"/>
          </a:p>
          <a:p>
            <a:endParaRPr lang="en-GB" sz="2800" dirty="0" smtClean="0"/>
          </a:p>
          <a:p>
            <a:endParaRPr lang="en-GB" sz="2800" dirty="0"/>
          </a:p>
          <a:p>
            <a:r>
              <a:rPr lang="en-GB" sz="2800" dirty="0" smtClean="0"/>
              <a:t>COPD:  worse </a:t>
            </a:r>
            <a:r>
              <a:rPr lang="en-GB" sz="2800" dirty="0"/>
              <a:t>breathlessness, health status &amp; prognosis in COPD</a:t>
            </a:r>
          </a:p>
          <a:p>
            <a:r>
              <a:rPr lang="en-GB" sz="2800" dirty="0" smtClean="0"/>
              <a:t>Asthma: Depression </a:t>
            </a:r>
            <a:r>
              <a:rPr lang="en-GB" sz="2800" dirty="0"/>
              <a:t>doubles the mortality </a:t>
            </a:r>
            <a:r>
              <a:rPr lang="en-GB" sz="2800" dirty="0" smtClean="0"/>
              <a:t>rate</a:t>
            </a:r>
            <a:endParaRPr lang="en-GB" sz="2800" dirty="0"/>
          </a:p>
          <a:p>
            <a:endParaRPr lang="en-GB" sz="2800" dirty="0"/>
          </a:p>
        </p:txBody>
      </p:sp>
      <p:pic>
        <p:nvPicPr>
          <p:cNvPr id="4" name="Picture 5" descr="C:\Users\be011482\AppData\Local\Microsoft\Windows\Temporary Internet Files\Content.IE5\771K44C9\MC900366618[1].wmf"/>
          <p:cNvPicPr>
            <a:picLocks noChangeAspect="1" noChangeArrowheads="1"/>
          </p:cNvPicPr>
          <p:nvPr/>
        </p:nvPicPr>
        <p:blipFill>
          <a:blip r:embed="rId3" cstate="print"/>
          <a:srcRect/>
          <a:stretch>
            <a:fillRect/>
          </a:stretch>
        </p:blipFill>
        <p:spPr bwMode="auto">
          <a:xfrm>
            <a:off x="10324175" y="216217"/>
            <a:ext cx="1736446" cy="2088232"/>
          </a:xfrm>
          <a:prstGeom prst="rect">
            <a:avLst/>
          </a:prstGeom>
          <a:noFill/>
        </p:spPr>
      </p:pic>
      <p:pic>
        <p:nvPicPr>
          <p:cNvPr id="2" name="Picture 1"/>
          <p:cNvPicPr>
            <a:picLocks noChangeAspect="1"/>
          </p:cNvPicPr>
          <p:nvPr/>
        </p:nvPicPr>
        <p:blipFill>
          <a:blip r:embed="rId4"/>
          <a:stretch>
            <a:fillRect/>
          </a:stretch>
        </p:blipFill>
        <p:spPr>
          <a:xfrm>
            <a:off x="9546561" y="4949787"/>
            <a:ext cx="2261812" cy="1908213"/>
          </a:xfrm>
          <a:prstGeom prst="rect">
            <a:avLst/>
          </a:prstGeom>
        </p:spPr>
      </p:pic>
    </p:spTree>
    <p:extLst>
      <p:ext uri="{BB962C8B-B14F-4D97-AF65-F5344CB8AC3E}">
        <p14:creationId xmlns:p14="http://schemas.microsoft.com/office/powerpoint/2010/main" val="2226945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2512</TotalTime>
  <Words>2464</Words>
  <Application>Microsoft Office PowerPoint</Application>
  <PresentationFormat>Widescreen</PresentationFormat>
  <Paragraphs>382</Paragraphs>
  <Slides>60</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71" baseType="lpstr">
      <vt:lpstr>Arial</vt:lpstr>
      <vt:lpstr>Baskerville Old Face</vt:lpstr>
      <vt:lpstr>Calibri</vt:lpstr>
      <vt:lpstr>Corbel</vt:lpstr>
      <vt:lpstr>Perpetua</vt:lpstr>
      <vt:lpstr>Times New Roman</vt:lpstr>
      <vt:lpstr>Verdana</vt:lpstr>
      <vt:lpstr>Wingdings</vt:lpstr>
      <vt:lpstr>Parallax</vt:lpstr>
      <vt:lpstr>Bitmap Image</vt:lpstr>
      <vt:lpstr>MSPhotoEd.3</vt:lpstr>
      <vt:lpstr>Integrated Care Fund Challenge Session</vt:lpstr>
      <vt:lpstr>Service Overview</vt:lpstr>
      <vt:lpstr>Project tie-in with ICF objectives </vt:lpstr>
      <vt:lpstr>   ICF Objectives Prevention &amp; Early Intervention  Prevent escalation of mental health difficulties which compromise management of physical health &amp; independence &amp; increases risk to admission  Early intervention by existing professionals involved in care</vt:lpstr>
      <vt:lpstr>PowerPoint Presentation</vt:lpstr>
      <vt:lpstr>Population</vt:lpstr>
      <vt:lpstr>PowerPoint Presentation</vt:lpstr>
      <vt:lpstr>Co-morbidity Increases Health Care  Costs Significantly </vt:lpstr>
      <vt:lpstr>Poorer outcomes &amp; Prognosis  </vt:lpstr>
      <vt:lpstr>Poorer outcomes &amp; Prognosis   </vt:lpstr>
      <vt:lpstr>Effects of Co-morbid Psychological Difficulties with Chronic Conditions</vt:lpstr>
      <vt:lpstr>Clinical Health Psychology Service Model  </vt:lpstr>
      <vt:lpstr>Reasons for Referral</vt:lpstr>
      <vt:lpstr>Staffing Structure</vt:lpstr>
      <vt:lpstr>Funding arrangements</vt:lpstr>
      <vt:lpstr>Performance</vt:lpstr>
      <vt:lpstr>PowerPoint Presentation</vt:lpstr>
      <vt:lpstr>PowerPoint Presentation</vt:lpstr>
      <vt:lpstr>PowerPoint Presentation</vt:lpstr>
      <vt:lpstr>PowerPoint Presentation</vt:lpstr>
      <vt:lpstr>PowerPoint Presentation</vt:lpstr>
      <vt:lpstr>Waiting List</vt:lpstr>
      <vt:lpstr>Activities</vt:lpstr>
      <vt:lpstr>Activity: Clinics/Patient slots</vt:lpstr>
      <vt:lpstr>PowerPoint Presentation</vt:lpstr>
      <vt:lpstr>Training Activity</vt:lpstr>
      <vt:lpstr>Professional Groups</vt:lpstr>
      <vt:lpstr>Teaching &amp; Presentations</vt:lpstr>
      <vt:lpstr>Key Achievements &amp; Outcomes  </vt:lpstr>
      <vt:lpstr>PowerPoint Presentation</vt:lpstr>
      <vt:lpstr>PowerPoint Presentation</vt:lpstr>
      <vt:lpstr> Value for Money </vt:lpstr>
      <vt:lpstr>Clinical Anxiety  n=177</vt:lpstr>
      <vt:lpstr>Poor Wellbeing   n=277</vt:lpstr>
      <vt:lpstr>PowerPoint Presentation</vt:lpstr>
      <vt:lpstr>Performance Indicators Feedback</vt:lpstr>
      <vt:lpstr>Patient Evaluation : Questionnaire n = 68 </vt:lpstr>
      <vt:lpstr>PowerPoint Presentation</vt:lpstr>
      <vt:lpstr>PowerPoint Presentation</vt:lpstr>
      <vt:lpstr>PowerPoint Presentation</vt:lpstr>
      <vt:lpstr>PowerPoint Presentation</vt:lpstr>
      <vt:lpstr>PowerPoint Presentation</vt:lpstr>
      <vt:lpstr>PowerPoint Presentation</vt:lpstr>
      <vt:lpstr>Please use this space to add any further comments you may wish to share:  </vt:lpstr>
      <vt:lpstr>PowerPoint Presentation</vt:lpstr>
      <vt:lpstr>Staff Feedback : Specialist Diabetes Nurse</vt:lpstr>
      <vt:lpstr>Key case study / studies</vt:lpstr>
      <vt:lpstr>CRT Referrals: Case Examples</vt:lpstr>
      <vt:lpstr>Case Study 1: Mrs S</vt:lpstr>
      <vt:lpstr>Assessment</vt:lpstr>
      <vt:lpstr>Mrs S: Psychological Intervention  3 x 1hr</vt:lpstr>
      <vt:lpstr>Mrs S: Results</vt:lpstr>
      <vt:lpstr>Mrs S Reported </vt:lpstr>
      <vt:lpstr>Case Study 2 : Mr T</vt:lpstr>
      <vt:lpstr>Case study 2: Mr T</vt:lpstr>
      <vt:lpstr>Value for Money</vt:lpstr>
      <vt:lpstr>Sustainability plan</vt:lpstr>
      <vt:lpstr>Project development</vt:lpstr>
      <vt:lpstr>Conclusion</vt:lpstr>
      <vt:lpstr>PowerPoint Presentation</vt:lpstr>
    </vt:vector>
  </TitlesOfParts>
  <Company>Pembrokeshire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Care Fund</dc:title>
  <dc:creator>Jones, Jo-Anne</dc:creator>
  <cp:lastModifiedBy>Bethan Lloyd (Hywel Dda UHB - )</cp:lastModifiedBy>
  <cp:revision>154</cp:revision>
  <cp:lastPrinted>2019-01-22T15:45:46Z</cp:lastPrinted>
  <dcterms:created xsi:type="dcterms:W3CDTF">2017-08-16T15:01:20Z</dcterms:created>
  <dcterms:modified xsi:type="dcterms:W3CDTF">2019-01-23T17:28:48Z</dcterms:modified>
</cp:coreProperties>
</file>