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2" r:id="rId6"/>
    <p:sldId id="259" r:id="rId7"/>
    <p:sldId id="266" r:id="rId8"/>
    <p:sldId id="264" r:id="rId9"/>
    <p:sldId id="260" r:id="rId10"/>
    <p:sldId id="263"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2189E0-5847-4E8B-84E6-C1F55261ADFA}" type="datetimeFigureOut">
              <a:rPr lang="en-GB" smtClean="0"/>
              <a:t>24/01/2019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1012266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2189E0-5847-4E8B-84E6-C1F55261ADFA}" type="datetimeFigureOut">
              <a:rPr lang="en-GB" smtClean="0"/>
              <a:t>24/01/2019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8352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2189E0-5847-4E8B-84E6-C1F55261ADFA}" type="datetimeFigureOut">
              <a:rPr lang="en-GB" smtClean="0"/>
              <a:t>24/01/2019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2794494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2189E0-5847-4E8B-84E6-C1F55261ADFA}" type="datetimeFigureOut">
              <a:rPr lang="en-GB" smtClean="0"/>
              <a:t>24/01/2019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402866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2189E0-5847-4E8B-84E6-C1F55261ADFA}" type="datetimeFigureOut">
              <a:rPr lang="en-GB" smtClean="0"/>
              <a:t>24/01/2019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61619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2189E0-5847-4E8B-84E6-C1F55261ADFA}" type="datetimeFigureOut">
              <a:rPr lang="en-GB" smtClean="0"/>
              <a:t>24/01/2019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2224584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2189E0-5847-4E8B-84E6-C1F55261ADFA}" type="datetimeFigureOut">
              <a:rPr lang="en-GB" smtClean="0"/>
              <a:t>24/01/2019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163995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2189E0-5847-4E8B-84E6-C1F55261ADFA}" type="datetimeFigureOut">
              <a:rPr lang="en-GB" smtClean="0"/>
              <a:t>24/01/2019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104046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189E0-5847-4E8B-84E6-C1F55261ADFA}" type="datetimeFigureOut">
              <a:rPr lang="en-GB" smtClean="0"/>
              <a:t>24/01/2019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1424857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189E0-5847-4E8B-84E6-C1F55261ADFA}" type="datetimeFigureOut">
              <a:rPr lang="en-GB" smtClean="0"/>
              <a:t>24/01/2019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323490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189E0-5847-4E8B-84E6-C1F55261ADFA}" type="datetimeFigureOut">
              <a:rPr lang="en-GB" smtClean="0"/>
              <a:t>24/01/2019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AE8B26-AC66-49FF-A6CE-8DE7F3BACA1D}" type="slidenum">
              <a:rPr lang="en-GB" smtClean="0"/>
              <a:t>‹#›</a:t>
            </a:fld>
            <a:endParaRPr lang="en-GB"/>
          </a:p>
        </p:txBody>
      </p:sp>
    </p:spTree>
    <p:extLst>
      <p:ext uri="{BB962C8B-B14F-4D97-AF65-F5344CB8AC3E}">
        <p14:creationId xmlns:p14="http://schemas.microsoft.com/office/powerpoint/2010/main" val="4293234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189E0-5847-4E8B-84E6-C1F55261ADFA}" type="datetimeFigureOut">
              <a:rPr lang="en-GB" smtClean="0"/>
              <a:t>24/01/2019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E8B26-AC66-49FF-A6CE-8DE7F3BACA1D}" type="slidenum">
              <a:rPr lang="en-GB" smtClean="0"/>
              <a:t>‹#›</a:t>
            </a:fld>
            <a:endParaRPr lang="en-GB"/>
          </a:p>
        </p:txBody>
      </p:sp>
    </p:spTree>
    <p:extLst>
      <p:ext uri="{BB962C8B-B14F-4D97-AF65-F5344CB8AC3E}">
        <p14:creationId xmlns:p14="http://schemas.microsoft.com/office/powerpoint/2010/main" val="413120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oleObject" Target="../embeddings/oleObject1.bin"/><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447" y="1154052"/>
            <a:ext cx="10843735" cy="2387600"/>
          </a:xfrm>
        </p:spPr>
        <p:txBody>
          <a:bodyPr/>
          <a:lstStyle/>
          <a:p>
            <a:r>
              <a:rPr lang="en-GB" b="1" dirty="0" smtClean="0"/>
              <a:t>Integrated Care Fund Challenge Session</a:t>
            </a:r>
            <a:endParaRPr lang="en-GB" b="1" dirty="0"/>
          </a:p>
        </p:txBody>
      </p:sp>
      <p:sp>
        <p:nvSpPr>
          <p:cNvPr id="3" name="Subtitle 2"/>
          <p:cNvSpPr>
            <a:spLocks noGrp="1"/>
          </p:cNvSpPr>
          <p:nvPr>
            <p:ph type="subTitle" idx="1"/>
          </p:nvPr>
        </p:nvSpPr>
        <p:spPr>
          <a:xfrm>
            <a:off x="1452560" y="3757666"/>
            <a:ext cx="9365694" cy="1655762"/>
          </a:xfrm>
        </p:spPr>
        <p:txBody>
          <a:bodyPr/>
          <a:lstStyle/>
          <a:p>
            <a:r>
              <a:rPr lang="en-GB" i="1" dirty="0" smtClean="0"/>
              <a:t>Occupational Therapists to Support the Reablement Service</a:t>
            </a:r>
            <a:endParaRPr lang="en-GB" i="1" dirty="0"/>
          </a:p>
        </p:txBody>
      </p:sp>
      <p:sp>
        <p:nvSpPr>
          <p:cNvPr id="4" name="Rectangle 2"/>
          <p:cNvSpPr>
            <a:spLocks noChangeArrowheads="1"/>
          </p:cNvSpPr>
          <p:nvPr/>
        </p:nvSpPr>
        <p:spPr bwMode="auto">
          <a:xfrm>
            <a:off x="366712" y="831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2839388350"/>
              </p:ext>
            </p:extLst>
          </p:nvPr>
        </p:nvGraphicFramePr>
        <p:xfrm>
          <a:off x="973804" y="5235114"/>
          <a:ext cx="3425201" cy="1052268"/>
        </p:xfrm>
        <a:graphic>
          <a:graphicData uri="http://schemas.openxmlformats.org/presentationml/2006/ole">
            <mc:AlternateContent xmlns:mc="http://schemas.openxmlformats.org/markup-compatibility/2006">
              <mc:Choice xmlns:v="urn:schemas-microsoft-com:vml" Requires="v">
                <p:oleObj spid="_x0000_s2082" name="Bitmap Image" r:id="rId3" imgW="6857143" imgH="1714739" progId="Paint.Picture">
                  <p:embed/>
                </p:oleObj>
              </mc:Choice>
              <mc:Fallback>
                <p:oleObj name="Bitmap Image" r:id="rId3" imgW="6857143" imgH="1714739"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804" y="5235114"/>
                        <a:ext cx="3425201" cy="1052268"/>
                      </a:xfrm>
                      <a:prstGeom prst="rect">
                        <a:avLst/>
                      </a:prstGeom>
                      <a:noFill/>
                    </p:spPr>
                  </p:pic>
                </p:oleObj>
              </mc:Fallback>
            </mc:AlternateContent>
          </a:graphicData>
        </a:graphic>
      </p:graphicFrame>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67820" y="316574"/>
            <a:ext cx="3250434" cy="1133285"/>
          </a:xfrm>
          <a:prstGeom prst="rect">
            <a:avLst/>
          </a:prstGeom>
        </p:spPr>
      </p:pic>
      <p:sp>
        <p:nvSpPr>
          <p:cNvPr id="9" name="Rectangle 11"/>
          <p:cNvSpPr>
            <a:spLocks noChangeArrowheads="1"/>
          </p:cNvSpPr>
          <p:nvPr/>
        </p:nvSpPr>
        <p:spPr bwMode="auto">
          <a:xfrm>
            <a:off x="5502876" y="526938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0" name="Object 9"/>
          <p:cNvGraphicFramePr>
            <a:graphicFrameLocks noChangeAspect="1"/>
          </p:cNvGraphicFramePr>
          <p:nvPr>
            <p:extLst>
              <p:ext uri="{D42A27DB-BD31-4B8C-83A1-F6EECF244321}">
                <p14:modId xmlns:p14="http://schemas.microsoft.com/office/powerpoint/2010/main" val="3645564024"/>
              </p:ext>
            </p:extLst>
          </p:nvPr>
        </p:nvGraphicFramePr>
        <p:xfrm>
          <a:off x="5502876" y="5269380"/>
          <a:ext cx="1924050" cy="1162050"/>
        </p:xfrm>
        <a:graphic>
          <a:graphicData uri="http://schemas.openxmlformats.org/presentationml/2006/ole">
            <mc:AlternateContent xmlns:mc="http://schemas.openxmlformats.org/markup-compatibility/2006">
              <mc:Choice xmlns:v="urn:schemas-microsoft-com:vml" Requires="v">
                <p:oleObj spid="_x0000_s2083" r:id="rId6" imgW="4667902" imgH="1971950" progId="MSPhotoEd.3">
                  <p:embed/>
                </p:oleObj>
              </mc:Choice>
              <mc:Fallback>
                <p:oleObj r:id="rId6" imgW="4667902" imgH="1971950" progId="MSPhotoEd.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2876" y="5269380"/>
                        <a:ext cx="1924050" cy="1162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 name="Picture 10"/>
          <p:cNvPicPr/>
          <p:nvPr/>
        </p:nvPicPr>
        <p:blipFill>
          <a:blip r:embed="rId8">
            <a:extLst>
              <a:ext uri="{28A0092B-C50C-407E-A947-70E740481C1C}">
                <a14:useLocalDpi xmlns:a14="http://schemas.microsoft.com/office/drawing/2010/main" val="0"/>
              </a:ext>
            </a:extLst>
          </a:blip>
          <a:stretch>
            <a:fillRect/>
          </a:stretch>
        </p:blipFill>
        <p:spPr>
          <a:xfrm>
            <a:off x="8530797" y="5306307"/>
            <a:ext cx="2409825" cy="981075"/>
          </a:xfrm>
          <a:prstGeom prst="rect">
            <a:avLst/>
          </a:prstGeom>
        </p:spPr>
      </p:pic>
    </p:spTree>
    <p:extLst>
      <p:ext uri="{BB962C8B-B14F-4D97-AF65-F5344CB8AC3E}">
        <p14:creationId xmlns:p14="http://schemas.microsoft.com/office/powerpoint/2010/main" val="69460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development</a:t>
            </a:r>
            <a:endParaRPr lang="en-GB" dirty="0"/>
          </a:p>
        </p:txBody>
      </p:sp>
      <p:sp>
        <p:nvSpPr>
          <p:cNvPr id="3" name="Content Placeholder 2"/>
          <p:cNvSpPr>
            <a:spLocks noGrp="1"/>
          </p:cNvSpPr>
          <p:nvPr>
            <p:ph idx="1"/>
          </p:nvPr>
        </p:nvSpPr>
        <p:spPr/>
        <p:txBody>
          <a:bodyPr/>
          <a:lstStyle/>
          <a:p>
            <a:r>
              <a:rPr lang="en-GB" dirty="0" smtClean="0"/>
              <a:t>It is my belief that the investment the Occupational Therapy Service has invested in assessments, time and training that the current Reablement service will start to deliver on a Reablement service achieving higher outcomes for individuals.</a:t>
            </a:r>
            <a:endParaRPr lang="en-GB" dirty="0"/>
          </a:p>
        </p:txBody>
      </p:sp>
    </p:spTree>
    <p:extLst>
      <p:ext uri="{BB962C8B-B14F-4D97-AF65-F5344CB8AC3E}">
        <p14:creationId xmlns:p14="http://schemas.microsoft.com/office/powerpoint/2010/main" val="371629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This has been a massive change for Occupational Therapists due to mainly IT issues. </a:t>
            </a:r>
            <a:endParaRPr lang="en-GB" dirty="0"/>
          </a:p>
          <a:p>
            <a:r>
              <a:rPr lang="en-GB" dirty="0" smtClean="0"/>
              <a:t>The relationship between OT and Reablement staff has Improved.</a:t>
            </a:r>
          </a:p>
          <a:p>
            <a:r>
              <a:rPr lang="en-GB" dirty="0" smtClean="0"/>
              <a:t>The Reablement Service needs to be confident that they are providing a Reablement service promoting independence. </a:t>
            </a:r>
          </a:p>
          <a:p>
            <a:r>
              <a:rPr lang="en-GB" dirty="0" smtClean="0"/>
              <a:t>Service Lead for OT is now meeting monthly to </a:t>
            </a:r>
            <a:r>
              <a:rPr lang="en-GB" smtClean="0"/>
              <a:t>achieve this. </a:t>
            </a:r>
            <a:endParaRPr lang="en-GB" dirty="0"/>
          </a:p>
        </p:txBody>
      </p:sp>
    </p:spTree>
    <p:extLst>
      <p:ext uri="{BB962C8B-B14F-4D97-AF65-F5344CB8AC3E}">
        <p14:creationId xmlns:p14="http://schemas.microsoft.com/office/powerpoint/2010/main" val="98317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Introduction</a:t>
            </a:r>
            <a:endParaRPr lang="en-GB" dirty="0"/>
          </a:p>
        </p:txBody>
      </p:sp>
      <p:sp>
        <p:nvSpPr>
          <p:cNvPr id="3" name="Content Placeholder 2"/>
          <p:cNvSpPr>
            <a:spLocks noGrp="1"/>
          </p:cNvSpPr>
          <p:nvPr>
            <p:ph idx="1"/>
          </p:nvPr>
        </p:nvSpPr>
        <p:spPr/>
        <p:txBody>
          <a:bodyPr/>
          <a:lstStyle/>
          <a:p>
            <a:r>
              <a:rPr lang="en-GB" dirty="0" smtClean="0"/>
              <a:t>Three Band 6 Occupational Therapists were appointed to support the Health and Social Care Occupational Therapists completing functional assessments for Reablement, their role is pivotal in the link between acute hospitals, community short term pathway and  Reablement pathway. Prior to this investment Reablement assessments were carried out by Care Management staff who were unable to describe the persons functional performance and set relevant goals.</a:t>
            </a:r>
          </a:p>
          <a:p>
            <a:r>
              <a:rPr lang="en-GB" dirty="0" smtClean="0"/>
              <a:t>1 Occupational Therapist in Llanelli CRT in-reaching into PPH</a:t>
            </a:r>
          </a:p>
          <a:p>
            <a:r>
              <a:rPr lang="en-GB" dirty="0" smtClean="0"/>
              <a:t>2 Occupational Therapists in TTT CRT in-reaching into GGH</a:t>
            </a:r>
            <a:endParaRPr lang="en-GB" dirty="0"/>
          </a:p>
        </p:txBody>
      </p:sp>
    </p:spTree>
    <p:extLst>
      <p:ext uri="{BB962C8B-B14F-4D97-AF65-F5344CB8AC3E}">
        <p14:creationId xmlns:p14="http://schemas.microsoft.com/office/powerpoint/2010/main" val="320245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introduction – what needed to happen</a:t>
            </a:r>
            <a:endParaRPr lang="en-GB" dirty="0"/>
          </a:p>
        </p:txBody>
      </p:sp>
      <p:sp>
        <p:nvSpPr>
          <p:cNvPr id="3" name="Content Placeholder 2"/>
          <p:cNvSpPr>
            <a:spLocks noGrp="1"/>
          </p:cNvSpPr>
          <p:nvPr>
            <p:ph idx="1"/>
          </p:nvPr>
        </p:nvSpPr>
        <p:spPr/>
        <p:txBody>
          <a:bodyPr/>
          <a:lstStyle/>
          <a:p>
            <a:r>
              <a:rPr lang="en-GB" dirty="0" smtClean="0"/>
              <a:t>All OT’s completing SSWBA to trigger Reablement</a:t>
            </a:r>
          </a:p>
          <a:p>
            <a:r>
              <a:rPr lang="en-GB" dirty="0" smtClean="0"/>
              <a:t>OT goals and how they will be achieved transferred to service delivery plan</a:t>
            </a:r>
          </a:p>
          <a:p>
            <a:r>
              <a:rPr lang="en-GB" dirty="0" smtClean="0"/>
              <a:t>Support workers carry out goals</a:t>
            </a:r>
          </a:p>
          <a:p>
            <a:r>
              <a:rPr lang="en-GB" dirty="0" smtClean="0"/>
              <a:t>Feedback in pathway</a:t>
            </a:r>
          </a:p>
          <a:p>
            <a:r>
              <a:rPr lang="en-GB" dirty="0" smtClean="0"/>
              <a:t>Right individuals accessing Reablement</a:t>
            </a:r>
          </a:p>
          <a:p>
            <a:r>
              <a:rPr lang="en-GB" dirty="0" smtClean="0"/>
              <a:t>Training for all Reablement Support Workers, Seniors, Supervisors and Managers</a:t>
            </a:r>
          </a:p>
          <a:p>
            <a:r>
              <a:rPr lang="en-GB" dirty="0" smtClean="0"/>
              <a:t>Training programmes commenced 1</a:t>
            </a:r>
            <a:r>
              <a:rPr lang="en-GB" baseline="30000" dirty="0" smtClean="0"/>
              <a:t>st</a:t>
            </a:r>
            <a:r>
              <a:rPr lang="en-GB" dirty="0"/>
              <a:t> </a:t>
            </a:r>
            <a:r>
              <a:rPr lang="en-GB" dirty="0" smtClean="0"/>
              <a:t>October 2018</a:t>
            </a:r>
            <a:endParaRPr lang="en-GB" dirty="0"/>
          </a:p>
        </p:txBody>
      </p:sp>
    </p:spTree>
    <p:extLst>
      <p:ext uri="{BB962C8B-B14F-4D97-AF65-F5344CB8AC3E}">
        <p14:creationId xmlns:p14="http://schemas.microsoft.com/office/powerpoint/2010/main" val="237793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 arrangements</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2266310"/>
              </p:ext>
            </p:extLst>
          </p:nvPr>
        </p:nvGraphicFramePr>
        <p:xfrm>
          <a:off x="1506828" y="1690688"/>
          <a:ext cx="7199290" cy="3627454"/>
        </p:xfrm>
        <a:graphic>
          <a:graphicData uri="http://schemas.openxmlformats.org/drawingml/2006/table">
            <a:tbl>
              <a:tblPr firstRow="1" firstCol="1" bandRow="1">
                <a:tableStyleId>{5C22544A-7EE6-4342-B048-85BDC9FD1C3A}</a:tableStyleId>
              </a:tblPr>
              <a:tblGrid>
                <a:gridCol w="3451853"/>
                <a:gridCol w="3747437"/>
              </a:tblGrid>
              <a:tr h="447205">
                <a:tc gridSpan="2">
                  <a:txBody>
                    <a:bodyPr/>
                    <a:lstStyle/>
                    <a:p>
                      <a:pPr>
                        <a:lnSpc>
                          <a:spcPct val="107000"/>
                        </a:lnSpc>
                        <a:spcAft>
                          <a:spcPts val="0"/>
                        </a:spcAft>
                      </a:pPr>
                      <a:r>
                        <a:rPr lang="en-GB" sz="2000" baseline="0" dirty="0">
                          <a:effectLst/>
                        </a:rPr>
                        <a:t>Funding arrangements:</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r>
              <a:tr h="623345">
                <a:tc>
                  <a:txBody>
                    <a:bodyPr/>
                    <a:lstStyle/>
                    <a:p>
                      <a:pPr>
                        <a:lnSpc>
                          <a:spcPct val="107000"/>
                        </a:lnSpc>
                        <a:spcAft>
                          <a:spcPts val="0"/>
                        </a:spcAft>
                      </a:pPr>
                      <a:r>
                        <a:rPr lang="en-GB" sz="2000" baseline="0">
                          <a:effectLst/>
                        </a:rPr>
                        <a:t>Budget:</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baseline="0">
                          <a:effectLst/>
                        </a:rPr>
                        <a:t> </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6180">
                <a:tc>
                  <a:txBody>
                    <a:bodyPr/>
                    <a:lstStyle/>
                    <a:p>
                      <a:pPr>
                        <a:lnSpc>
                          <a:spcPct val="107000"/>
                        </a:lnSpc>
                        <a:spcAft>
                          <a:spcPts val="0"/>
                        </a:spcAft>
                      </a:pPr>
                      <a:r>
                        <a:rPr lang="en-GB" sz="2000" baseline="0" dirty="0">
                          <a:effectLst/>
                        </a:rPr>
                        <a:t>Funding from ICF:</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baseline="0">
                          <a:effectLst/>
                        </a:rPr>
                        <a:t> </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6180">
                <a:tc>
                  <a:txBody>
                    <a:bodyPr/>
                    <a:lstStyle/>
                    <a:p>
                      <a:pPr>
                        <a:lnSpc>
                          <a:spcPct val="107000"/>
                        </a:lnSpc>
                        <a:spcAft>
                          <a:spcPts val="0"/>
                        </a:spcAft>
                      </a:pPr>
                      <a:r>
                        <a:rPr lang="en-GB" sz="2000" baseline="0">
                          <a:effectLst/>
                        </a:rPr>
                        <a:t>Any other funding:</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baseline="0">
                          <a:effectLst/>
                        </a:rPr>
                        <a:t> </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6180">
                <a:tc>
                  <a:txBody>
                    <a:bodyPr/>
                    <a:lstStyle/>
                    <a:p>
                      <a:pPr>
                        <a:lnSpc>
                          <a:spcPct val="107000"/>
                        </a:lnSpc>
                        <a:spcAft>
                          <a:spcPts val="0"/>
                        </a:spcAft>
                      </a:pPr>
                      <a:r>
                        <a:rPr lang="en-GB" sz="2000" baseline="0" dirty="0">
                          <a:effectLst/>
                        </a:rPr>
                        <a:t>Spend </a:t>
                      </a:r>
                      <a:r>
                        <a:rPr lang="en-GB" sz="2000" baseline="0" dirty="0" smtClean="0">
                          <a:effectLst/>
                        </a:rPr>
                        <a:t>2017/18 (</a:t>
                      </a:r>
                      <a:r>
                        <a:rPr lang="en-GB" sz="2000" baseline="0" dirty="0" err="1" smtClean="0">
                          <a:effectLst/>
                        </a:rPr>
                        <a:t>incl</a:t>
                      </a:r>
                      <a:r>
                        <a:rPr lang="en-GB" sz="2000" baseline="0" dirty="0" smtClean="0">
                          <a:effectLst/>
                        </a:rPr>
                        <a:t> spend to date):</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baseline="0">
                          <a:effectLst/>
                        </a:rPr>
                        <a:t> </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6180">
                <a:tc>
                  <a:txBody>
                    <a:bodyPr/>
                    <a:lstStyle/>
                    <a:p>
                      <a:pPr>
                        <a:lnSpc>
                          <a:spcPct val="107000"/>
                        </a:lnSpc>
                        <a:spcAft>
                          <a:spcPts val="0"/>
                        </a:spcAft>
                      </a:pPr>
                      <a:r>
                        <a:rPr lang="en-GB" sz="2000" baseline="0" dirty="0" smtClean="0">
                          <a:effectLst/>
                        </a:rPr>
                        <a:t>Projected 2019/20 budget required:</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baseline="0" dirty="0">
                          <a:effectLst/>
                        </a:rPr>
                        <a:t> </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5207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tie-in with ICF objectives </a:t>
            </a:r>
            <a:endParaRPr lang="en-GB" dirty="0"/>
          </a:p>
        </p:txBody>
      </p:sp>
      <p:sp>
        <p:nvSpPr>
          <p:cNvPr id="3" name="Content Placeholder 2"/>
          <p:cNvSpPr>
            <a:spLocks noGrp="1"/>
          </p:cNvSpPr>
          <p:nvPr>
            <p:ph idx="1"/>
          </p:nvPr>
        </p:nvSpPr>
        <p:spPr/>
        <p:txBody>
          <a:bodyPr/>
          <a:lstStyle/>
          <a:p>
            <a:r>
              <a:rPr lang="en-GB" dirty="0" smtClean="0"/>
              <a:t>The project supports the following ICF objective:</a:t>
            </a:r>
          </a:p>
          <a:p>
            <a:pPr marL="0" indent="0">
              <a:buNone/>
            </a:pPr>
            <a:r>
              <a:rPr lang="en-GB" i="1" dirty="0" smtClean="0"/>
              <a:t>Improve care coordination between social services, health, housing, third and independent sector, to focus on preventative care and avoid unnecessary hospital admission or delayed discharge for older people, particularly the frail elderly.</a:t>
            </a:r>
          </a:p>
          <a:p>
            <a:r>
              <a:rPr lang="en-GB" dirty="0" smtClean="0"/>
              <a:t>An Occupational Therapist carries out a functional assessment and determines what is important for the individual to achieve, this isn’t solely about washing, dressing and meal preparation but about their occupations and what is important to the person.</a:t>
            </a:r>
            <a:endParaRPr lang="en-GB" dirty="0"/>
          </a:p>
        </p:txBody>
      </p:sp>
    </p:spTree>
    <p:extLst>
      <p:ext uri="{BB962C8B-B14F-4D97-AF65-F5344CB8AC3E}">
        <p14:creationId xmlns:p14="http://schemas.microsoft.com/office/powerpoint/2010/main" val="840900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key achievements</a:t>
            </a:r>
            <a:endParaRPr lang="en-GB" dirty="0"/>
          </a:p>
        </p:txBody>
      </p:sp>
      <p:sp>
        <p:nvSpPr>
          <p:cNvPr id="3" name="Content Placeholder 2"/>
          <p:cNvSpPr>
            <a:spLocks noGrp="1"/>
          </p:cNvSpPr>
          <p:nvPr>
            <p:ph idx="1"/>
          </p:nvPr>
        </p:nvSpPr>
        <p:spPr/>
        <p:txBody>
          <a:bodyPr/>
          <a:lstStyle/>
          <a:p>
            <a:r>
              <a:rPr lang="en-GB" dirty="0" smtClean="0"/>
              <a:t>Performance, Activity, Performance Indicators</a:t>
            </a:r>
          </a:p>
          <a:p>
            <a:endParaRPr lang="en-GB" dirty="0" smtClean="0"/>
          </a:p>
          <a:p>
            <a:r>
              <a:rPr lang="en-GB" dirty="0" smtClean="0"/>
              <a:t>Key achievements and outcomes</a:t>
            </a:r>
          </a:p>
          <a:p>
            <a:r>
              <a:rPr lang="en-GB" dirty="0" smtClean="0"/>
              <a:t>Activity</a:t>
            </a:r>
          </a:p>
          <a:p>
            <a:r>
              <a:rPr lang="en-GB" dirty="0" smtClean="0"/>
              <a:t>Performance indicators </a:t>
            </a:r>
          </a:p>
          <a:p>
            <a:r>
              <a:rPr lang="en-GB" dirty="0"/>
              <a:t> </a:t>
            </a:r>
            <a:r>
              <a:rPr lang="en-GB" dirty="0" smtClean="0"/>
              <a:t>Value for money / return on investment </a:t>
            </a:r>
            <a:endParaRPr lang="en-GB" dirty="0"/>
          </a:p>
        </p:txBody>
      </p:sp>
      <p:graphicFrame>
        <p:nvGraphicFramePr>
          <p:cNvPr id="5" name="Table 4"/>
          <p:cNvGraphicFramePr>
            <a:graphicFrameLocks noGrp="1"/>
          </p:cNvGraphicFramePr>
          <p:nvPr/>
        </p:nvGraphicFramePr>
        <p:xfrm>
          <a:off x="838201" y="2389866"/>
          <a:ext cx="10515597" cy="3222856"/>
        </p:xfrm>
        <a:graphic>
          <a:graphicData uri="http://schemas.openxmlformats.org/drawingml/2006/table">
            <a:tbl>
              <a:tblPr>
                <a:tableStyleId>{5C22544A-7EE6-4342-B048-85BDC9FD1C3A}</a:tableStyleId>
              </a:tblPr>
              <a:tblGrid>
                <a:gridCol w="2163893"/>
                <a:gridCol w="589315"/>
                <a:gridCol w="801101"/>
                <a:gridCol w="748922"/>
                <a:gridCol w="727436"/>
                <a:gridCol w="626148"/>
                <a:gridCol w="1497844"/>
                <a:gridCol w="589315"/>
                <a:gridCol w="589315"/>
                <a:gridCol w="727436"/>
                <a:gridCol w="727436"/>
                <a:gridCol w="727436"/>
              </a:tblGrid>
              <a:tr h="184484">
                <a:tc>
                  <a:txBody>
                    <a:bodyPr/>
                    <a:lstStyle/>
                    <a:p>
                      <a:pPr algn="l" fontAlgn="b"/>
                      <a:r>
                        <a:rPr lang="en-GB" sz="1100" u="none" strike="noStrike">
                          <a:effectLst/>
                        </a:rPr>
                        <a:t>SAVINGS</a:t>
                      </a:r>
                      <a:endParaRPr lang="en-GB" sz="1100" b="1"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POTENTIAL SAVINGS</a:t>
                      </a:r>
                      <a:endParaRPr lang="en-GB" sz="1100" b="1"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Length of time before needs change</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6 months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12 months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18 months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gridSpan="3">
                  <a:txBody>
                    <a:bodyPr/>
                    <a:lstStyle/>
                    <a:p>
                      <a:pPr algn="l" fontAlgn="b"/>
                      <a:r>
                        <a:rPr lang="en-GB" sz="1100" u="none" strike="noStrike">
                          <a:effectLst/>
                        </a:rPr>
                        <a:t>Length of time before needs change</a:t>
                      </a:r>
                      <a:endParaRPr lang="en-GB" sz="1100" b="0" i="0" u="none" strike="noStrike">
                        <a:solidFill>
                          <a:srgbClr val="000000"/>
                        </a:solidFill>
                        <a:effectLst/>
                        <a:latin typeface="Calibri" panose="020F0502020204030204" pitchFamily="34" charset="0"/>
                      </a:endParaRPr>
                    </a:p>
                  </a:txBody>
                  <a:tcPr marL="9224" marR="9224" marT="9224" marB="0" anchor="b"/>
                </a:tc>
                <a:tc hMerge="1">
                  <a:txBody>
                    <a:bodyPr/>
                    <a:lstStyle/>
                    <a:p>
                      <a:endParaRPr lang="en-GB"/>
                    </a:p>
                  </a:txBody>
                  <a:tcPr/>
                </a:tc>
                <a:tc hMerge="1">
                  <a:txBody>
                    <a:bodyPr/>
                    <a:lstStyle/>
                    <a:p>
                      <a:endParaRPr lang="en-GB"/>
                    </a:p>
                  </a:txBody>
                  <a:tcPr/>
                </a:tc>
                <a:tc>
                  <a:txBody>
                    <a:bodyPr/>
                    <a:lstStyle/>
                    <a:p>
                      <a:pPr algn="l" fontAlgn="b"/>
                      <a:r>
                        <a:rPr lang="en-GB" sz="1100" u="none" strike="noStrike">
                          <a:effectLst/>
                        </a:rPr>
                        <a:t>6 months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12 months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18 months</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No long term needs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1,259,595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2,519,189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£ 3,778,784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No long term needs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£ 2,058,420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£ 4,116,840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£ 6,175,260 </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Reduced support (assume 50%)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541,919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1,083,837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£ 1,625,756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Reduced support (50%)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147,030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294,060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441,090 </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Same Support</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Same Support</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   </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Total Savings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1,801,513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3,603,027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£ 5,404,540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Total Savings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£ 2,205,450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£ 4,410,900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£ 6,616,350 </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Cost of the Service</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    2,000,000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Ratio of savings to cost</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0.90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1.80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2.70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1.10</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2.21</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3.31</a:t>
                      </a:r>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a:txBody>
                    <a:bodyPr/>
                    <a:lstStyle/>
                    <a:p>
                      <a:pPr algn="l" fontAlgn="b"/>
                      <a:r>
                        <a:rPr lang="en-GB" sz="1100" u="none" strike="noStrike">
                          <a:effectLst/>
                        </a:rPr>
                        <a:t>Break even point - weeks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29</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Break even point - weeks</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gridSpan="2">
                  <a:txBody>
                    <a:bodyPr/>
                    <a:lstStyle/>
                    <a:p>
                      <a:pPr algn="l" fontAlgn="b"/>
                      <a:r>
                        <a:rPr lang="it-IT" sz="1100" u="none" strike="noStrike">
                          <a:effectLst/>
                        </a:rPr>
                        <a:t>N.B. PM20b performance indicator 2016/17</a:t>
                      </a:r>
                      <a:endParaRPr lang="it-IT" sz="1100" b="0" i="0" u="none" strike="noStrike">
                        <a:solidFill>
                          <a:srgbClr val="000000"/>
                        </a:solidFill>
                        <a:effectLst/>
                        <a:latin typeface="Calibri" panose="020F0502020204030204" pitchFamily="34" charset="0"/>
                      </a:endParaRPr>
                    </a:p>
                  </a:txBody>
                  <a:tcPr marL="9224" marR="9224" marT="9224" marB="0" anchor="b"/>
                </a:tc>
                <a:tc hMerge="1">
                  <a:txBody>
                    <a:bodyPr/>
                    <a:lstStyle/>
                    <a:p>
                      <a:endParaRPr lang="en-GB"/>
                    </a:p>
                  </a:txBody>
                  <a:tcPr/>
                </a:tc>
                <a:tc>
                  <a:txBody>
                    <a:bodyPr/>
                    <a:lstStyle/>
                    <a:p>
                      <a:pPr algn="r" fontAlgn="b"/>
                      <a:r>
                        <a:rPr lang="en-GB" sz="1100" u="none" strike="noStrike">
                          <a:effectLst/>
                        </a:rPr>
                        <a:t>59.34%</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gridSpan="6">
                  <a:txBody>
                    <a:bodyPr/>
                    <a:lstStyle/>
                    <a:p>
                      <a:pPr algn="l" fontAlgn="b"/>
                      <a:r>
                        <a:rPr lang="en-GB" sz="1100" u="none" strike="noStrike">
                          <a:effectLst/>
                        </a:rPr>
                        <a:t>(% of service users who do not have a long term care package 6 months after Reablement)</a:t>
                      </a:r>
                      <a:endParaRPr lang="en-GB" sz="1100" b="0" i="0" u="none" strike="noStrike">
                        <a:solidFill>
                          <a:srgbClr val="000000"/>
                        </a:solidFill>
                        <a:effectLst/>
                        <a:latin typeface="Calibri" panose="020F0502020204030204" pitchFamily="34" charset="0"/>
                      </a:endParaRPr>
                    </a:p>
                  </a:txBody>
                  <a:tcPr marL="9224" marR="9224" marT="9224"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r>
              <a:tr h="184484">
                <a:tc gridSpan="4">
                  <a:txBody>
                    <a:bodyPr/>
                    <a:lstStyle/>
                    <a:p>
                      <a:pPr algn="l" fontAlgn="b"/>
                      <a:r>
                        <a:rPr lang="en-GB" sz="1100" u="none" strike="noStrike">
                          <a:effectLst/>
                        </a:rPr>
                        <a:t>i.e. After 6 months, 40% of service users had a long term package of care.</a:t>
                      </a:r>
                      <a:endParaRPr lang="en-GB" sz="1100" b="0" i="0" u="none" strike="noStrike">
                        <a:solidFill>
                          <a:srgbClr val="000000"/>
                        </a:solidFill>
                        <a:effectLst/>
                        <a:latin typeface="Calibri" panose="020F0502020204030204" pitchFamily="34" charset="0"/>
                      </a:endParaRPr>
                    </a:p>
                  </a:txBody>
                  <a:tcPr marL="9224" marR="9224" marT="9224" marB="0" anchor="b"/>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224" marR="9224" marT="9224"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9224" marR="9224" marT="9224" marB="0" anchor="b"/>
                </a:tc>
              </a:tr>
            </a:tbl>
          </a:graphicData>
        </a:graphic>
      </p:graphicFrame>
    </p:spTree>
    <p:extLst>
      <p:ext uri="{BB962C8B-B14F-4D97-AF65-F5344CB8AC3E}">
        <p14:creationId xmlns:p14="http://schemas.microsoft.com/office/powerpoint/2010/main" val="1339982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Value for money</a:t>
            </a:r>
            <a:endParaRPr lang="en-GB" dirty="0"/>
          </a:p>
        </p:txBody>
      </p:sp>
      <p:sp>
        <p:nvSpPr>
          <p:cNvPr id="3" name="Content Placeholder 2"/>
          <p:cNvSpPr>
            <a:spLocks noGrp="1"/>
          </p:cNvSpPr>
          <p:nvPr>
            <p:ph idx="1"/>
          </p:nvPr>
        </p:nvSpPr>
        <p:spPr/>
        <p:txBody>
          <a:bodyPr/>
          <a:lstStyle/>
          <a:p>
            <a:r>
              <a:rPr lang="en-GB" dirty="0" smtClean="0"/>
              <a:t>Currently whilst the employed Occupational Therapist are referring individuals who have </a:t>
            </a:r>
            <a:r>
              <a:rPr lang="en-GB" smtClean="0"/>
              <a:t>Reablement </a:t>
            </a:r>
            <a:r>
              <a:rPr lang="en-GB" smtClean="0"/>
              <a:t>potential, </a:t>
            </a:r>
            <a:r>
              <a:rPr lang="en-GB" dirty="0" smtClean="0"/>
              <a:t>Care management staff are still referring who perhaps don’t have potential and are then clogging up Reablement.</a:t>
            </a:r>
          </a:p>
          <a:p>
            <a:r>
              <a:rPr lang="en-GB" dirty="0" smtClean="0"/>
              <a:t>Reablement need to ensure they are providing a proactive service as far too may people are going to long term.</a:t>
            </a:r>
          </a:p>
          <a:p>
            <a:r>
              <a:rPr lang="en-GB" dirty="0" smtClean="0"/>
              <a:t>The Reablement Service isn’t currently delivering on financial outcomes, however a substantial amount has been invested in the last year to change the culture.</a:t>
            </a:r>
            <a:endParaRPr lang="en-GB" dirty="0"/>
          </a:p>
        </p:txBody>
      </p:sp>
    </p:spTree>
    <p:extLst>
      <p:ext uri="{BB962C8B-B14F-4D97-AF65-F5344CB8AC3E}">
        <p14:creationId xmlns:p14="http://schemas.microsoft.com/office/powerpoint/2010/main" val="369105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case study / studies</a:t>
            </a:r>
            <a:endParaRPr lang="en-GB" dirty="0"/>
          </a:p>
        </p:txBody>
      </p:sp>
      <p:sp>
        <p:nvSpPr>
          <p:cNvPr id="3" name="Content Placeholder 2"/>
          <p:cNvSpPr>
            <a:spLocks noGrp="1"/>
          </p:cNvSpPr>
          <p:nvPr>
            <p:ph idx="1"/>
          </p:nvPr>
        </p:nvSpPr>
        <p:spPr/>
        <p:txBody>
          <a:bodyPr/>
          <a:lstStyle/>
          <a:p>
            <a:pPr marL="0" indent="0">
              <a:buNone/>
            </a:pPr>
            <a:r>
              <a:rPr lang="en-GB" dirty="0" smtClean="0"/>
              <a:t>Case study 1 – Returning to shopping</a:t>
            </a:r>
          </a:p>
          <a:p>
            <a:pPr marL="0" indent="0">
              <a:buNone/>
            </a:pPr>
            <a:r>
              <a:rPr lang="en-GB" dirty="0" smtClean="0"/>
              <a:t>Case study 2- Returning to use </a:t>
            </a:r>
            <a:r>
              <a:rPr lang="en-GB" dirty="0" err="1" smtClean="0"/>
              <a:t>stairlift</a:t>
            </a:r>
            <a:r>
              <a:rPr lang="en-GB" dirty="0" smtClean="0"/>
              <a:t> to access kitchen then shops etc.</a:t>
            </a:r>
          </a:p>
          <a:p>
            <a:pPr marL="0" indent="0">
              <a:buNone/>
            </a:pPr>
            <a:r>
              <a:rPr lang="en-GB" dirty="0" smtClean="0"/>
              <a:t>Case study 3 – Personal care and in 6 weeks totally independent</a:t>
            </a:r>
            <a:endParaRPr lang="en-GB" dirty="0"/>
          </a:p>
        </p:txBody>
      </p:sp>
    </p:spTree>
    <p:extLst>
      <p:ext uri="{BB962C8B-B14F-4D97-AF65-F5344CB8AC3E}">
        <p14:creationId xmlns:p14="http://schemas.microsoft.com/office/powerpoint/2010/main" val="1898570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Sustainability plan</a:t>
            </a:r>
            <a:endParaRPr lang="en-GB" dirty="0"/>
          </a:p>
        </p:txBody>
      </p:sp>
      <p:sp>
        <p:nvSpPr>
          <p:cNvPr id="3" name="Content Placeholder 2"/>
          <p:cNvSpPr>
            <a:spLocks noGrp="1"/>
          </p:cNvSpPr>
          <p:nvPr>
            <p:ph idx="1"/>
          </p:nvPr>
        </p:nvSpPr>
        <p:spPr/>
        <p:txBody>
          <a:bodyPr/>
          <a:lstStyle/>
          <a:p>
            <a:r>
              <a:rPr lang="en-GB" dirty="0" smtClean="0"/>
              <a:t>Occupational Therapist carrying out these functional assessments is the recommended way forward for individuals to maximise their functional performance in what is important to them.</a:t>
            </a:r>
          </a:p>
          <a:p>
            <a:r>
              <a:rPr lang="en-GB" dirty="0" smtClean="0"/>
              <a:t>It was envisaged that Care Management staff would no longer carry out these assessments but currently this is still happening, this is also as a result of some historical access criteria issues.</a:t>
            </a:r>
          </a:p>
          <a:p>
            <a:endParaRPr lang="en-GB" dirty="0"/>
          </a:p>
        </p:txBody>
      </p:sp>
    </p:spTree>
    <p:extLst>
      <p:ext uri="{BB962C8B-B14F-4D97-AF65-F5344CB8AC3E}">
        <p14:creationId xmlns:p14="http://schemas.microsoft.com/office/powerpoint/2010/main" val="888636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779</Words>
  <Application>Microsoft Office PowerPoint</Application>
  <PresentationFormat>Widescreen</PresentationFormat>
  <Paragraphs>127</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Office Theme</vt:lpstr>
      <vt:lpstr>Bitmap Image</vt:lpstr>
      <vt:lpstr>MSPhotoEd.3</vt:lpstr>
      <vt:lpstr>Integrated Care Fund Challenge Session</vt:lpstr>
      <vt:lpstr>Project Introduction</vt:lpstr>
      <vt:lpstr>Project introduction – what needed to happen</vt:lpstr>
      <vt:lpstr>Funding arrangements</vt:lpstr>
      <vt:lpstr>Project tie-in with ICF objectives </vt:lpstr>
      <vt:lpstr>Project key achievements</vt:lpstr>
      <vt:lpstr>Value for money</vt:lpstr>
      <vt:lpstr>Key case study / studies</vt:lpstr>
      <vt:lpstr>Sustainability plan</vt:lpstr>
      <vt:lpstr>Project development</vt:lpstr>
      <vt:lpstr>Conclusion</vt:lpstr>
    </vt:vector>
  </TitlesOfParts>
  <Company>Pembrokeshire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Care Fund</dc:title>
  <dc:creator>Jones, Jo-Anne</dc:creator>
  <cp:lastModifiedBy>Jane E Wood</cp:lastModifiedBy>
  <cp:revision>30</cp:revision>
  <dcterms:created xsi:type="dcterms:W3CDTF">2017-08-16T15:01:20Z</dcterms:created>
  <dcterms:modified xsi:type="dcterms:W3CDTF">2019-01-24T17:40:21Z</dcterms:modified>
</cp:coreProperties>
</file>